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3" r:id="rId1"/>
  </p:sldMasterIdLst>
  <p:notesMasterIdLst>
    <p:notesMasterId r:id="rId62"/>
  </p:notesMasterIdLst>
  <p:handoutMasterIdLst>
    <p:handoutMasterId r:id="rId63"/>
  </p:handoutMasterIdLst>
  <p:sldIdLst>
    <p:sldId id="2213" r:id="rId2"/>
    <p:sldId id="2321" r:id="rId3"/>
    <p:sldId id="2246" r:id="rId4"/>
    <p:sldId id="2214" r:id="rId5"/>
    <p:sldId id="2322" r:id="rId6"/>
    <p:sldId id="2251" r:id="rId7"/>
    <p:sldId id="2252" r:id="rId8"/>
    <p:sldId id="2253" r:id="rId9"/>
    <p:sldId id="2249" r:id="rId10"/>
    <p:sldId id="2304" r:id="rId11"/>
    <p:sldId id="2255" r:id="rId12"/>
    <p:sldId id="2326" r:id="rId13"/>
    <p:sldId id="2327" r:id="rId14"/>
    <p:sldId id="2328" r:id="rId15"/>
    <p:sldId id="2329" r:id="rId16"/>
    <p:sldId id="2330" r:id="rId17"/>
    <p:sldId id="2331" r:id="rId18"/>
    <p:sldId id="2332" r:id="rId19"/>
    <p:sldId id="2323" r:id="rId20"/>
    <p:sldId id="2288" r:id="rId21"/>
    <p:sldId id="2262" r:id="rId22"/>
    <p:sldId id="2256" r:id="rId23"/>
    <p:sldId id="2324" r:id="rId24"/>
    <p:sldId id="2325" r:id="rId25"/>
    <p:sldId id="2340" r:id="rId26"/>
    <p:sldId id="2307" r:id="rId27"/>
    <p:sldId id="2334" r:id="rId28"/>
    <p:sldId id="2337" r:id="rId29"/>
    <p:sldId id="2336" r:id="rId30"/>
    <p:sldId id="2338" r:id="rId31"/>
    <p:sldId id="2339" r:id="rId32"/>
    <p:sldId id="2277" r:id="rId33"/>
    <p:sldId id="2278" r:id="rId34"/>
    <p:sldId id="2341" r:id="rId35"/>
    <p:sldId id="2279" r:id="rId36"/>
    <p:sldId id="2342" r:id="rId37"/>
    <p:sldId id="2301" r:id="rId38"/>
    <p:sldId id="2343" r:id="rId39"/>
    <p:sldId id="2280" r:id="rId40"/>
    <p:sldId id="2344" r:id="rId41"/>
    <p:sldId id="2281" r:id="rId42"/>
    <p:sldId id="2345" r:id="rId43"/>
    <p:sldId id="2302" r:id="rId44"/>
    <p:sldId id="2346" r:id="rId45"/>
    <p:sldId id="2268" r:id="rId46"/>
    <p:sldId id="2269" r:id="rId47"/>
    <p:sldId id="2270" r:id="rId48"/>
    <p:sldId id="2271" r:id="rId49"/>
    <p:sldId id="2347" r:id="rId50"/>
    <p:sldId id="2286" r:id="rId51"/>
    <p:sldId id="2287" r:id="rId52"/>
    <p:sldId id="2283" r:id="rId53"/>
    <p:sldId id="2348" r:id="rId54"/>
    <p:sldId id="2349" r:id="rId55"/>
    <p:sldId id="2282" r:id="rId56"/>
    <p:sldId id="2350" r:id="rId57"/>
    <p:sldId id="2351" r:id="rId58"/>
    <p:sldId id="2352" r:id="rId59"/>
    <p:sldId id="2353" r:id="rId60"/>
    <p:sldId id="2320" r:id="rId61"/>
  </p:sldIdLst>
  <p:sldSz cx="9906000" cy="6858000" type="A4"/>
  <p:notesSz cx="6797675" cy="9926638"/>
  <p:defaultTextStyle>
    <a:defPPr>
      <a:defRPr lang="en-GB"/>
    </a:defPPr>
    <a:lvl1pPr algn="l" rtl="0" eaLnBrk="0" fontAlgn="base" hangingPunct="0">
      <a:spcBef>
        <a:spcPct val="0"/>
      </a:spcBef>
      <a:spcAft>
        <a:spcPct val="0"/>
      </a:spcAft>
      <a:defRPr b="1" kern="1200">
        <a:solidFill>
          <a:schemeClr val="tx1"/>
        </a:solidFill>
        <a:latin typeface="Arial"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hite" initials="o"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7D62A1"/>
    <a:srgbClr val="FFCC00"/>
    <a:srgbClr val="35834B"/>
    <a:srgbClr val="DBF1F9"/>
    <a:srgbClr val="D1EDF7"/>
    <a:srgbClr val="ECFCFE"/>
    <a:srgbClr val="D1F0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96" autoAdjust="0"/>
    <p:restoredTop sz="67692" autoAdjust="0"/>
  </p:normalViewPr>
  <p:slideViewPr>
    <p:cSldViewPr>
      <p:cViewPr varScale="1">
        <p:scale>
          <a:sx n="66" d="100"/>
          <a:sy n="66" d="100"/>
        </p:scale>
        <p:origin x="1734" y="72"/>
      </p:cViewPr>
      <p:guideLst>
        <p:guide orient="horz" pos="2160"/>
        <p:guide pos="3120"/>
      </p:guideLst>
    </p:cSldViewPr>
  </p:slideViewPr>
  <p:outlineViewPr>
    <p:cViewPr>
      <p:scale>
        <a:sx n="33" d="100"/>
        <a:sy n="33" d="100"/>
      </p:scale>
      <p:origin x="0" y="-1491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954"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AE901F-36BF-4C62-9EFD-6FBA8548AACB}" type="doc">
      <dgm:prSet loTypeId="urn:microsoft.com/office/officeart/2005/8/layout/process2" loCatId="process" qsTypeId="urn:microsoft.com/office/officeart/2005/8/quickstyle/simple1" qsCatId="simple" csTypeId="urn:microsoft.com/office/officeart/2005/8/colors/accent1_2" csCatId="accent1" phldr="1"/>
      <dgm:spPr/>
    </dgm:pt>
    <dgm:pt modelId="{3C18AA72-7673-4262-800A-BD60E92DCBD0}">
      <dgm:prSet phldrT="[Text]" custT="1"/>
      <dgm:spPr>
        <a:solidFill>
          <a:schemeClr val="accent1">
            <a:lumMod val="75000"/>
          </a:schemeClr>
        </a:solidFill>
      </dgm:spPr>
      <dgm:t>
        <a:bodyPr/>
        <a:lstStyle/>
        <a:p>
          <a:r>
            <a:rPr lang="en-GB" sz="1800" dirty="0" smtClean="0"/>
            <a:t>Identify risks and opportunities from implications of GMT’s </a:t>
          </a:r>
          <a:endParaRPr lang="en-GB" sz="1800" b="0" dirty="0"/>
        </a:p>
      </dgm:t>
    </dgm:pt>
    <dgm:pt modelId="{4D3B26DA-E65C-4874-B272-AD60B4BCB281}" type="parTrans" cxnId="{F775467F-6505-4239-9805-AAFD0FFFC047}">
      <dgm:prSet/>
      <dgm:spPr/>
      <dgm:t>
        <a:bodyPr/>
        <a:lstStyle/>
        <a:p>
          <a:endParaRPr lang="en-GB"/>
        </a:p>
      </dgm:t>
    </dgm:pt>
    <dgm:pt modelId="{F97BE7F0-29E6-433F-B6F6-9C24E143F255}" type="sibTrans" cxnId="{F775467F-6505-4239-9805-AAFD0FFFC047}">
      <dgm:prSet/>
      <dgm:spPr>
        <a:solidFill>
          <a:schemeClr val="accent1">
            <a:lumMod val="60000"/>
            <a:lumOff val="40000"/>
          </a:schemeClr>
        </a:solidFill>
      </dgm:spPr>
      <dgm:t>
        <a:bodyPr/>
        <a:lstStyle/>
        <a:p>
          <a:endParaRPr lang="en-GB"/>
        </a:p>
      </dgm:t>
    </dgm:pt>
    <dgm:pt modelId="{F5D4DCD3-2605-46B7-A1DC-8D8AC896FC66}">
      <dgm:prSet phldrT="[Text]" custT="1"/>
      <dgm:spPr>
        <a:solidFill>
          <a:schemeClr val="accent1">
            <a:lumMod val="75000"/>
          </a:schemeClr>
        </a:solidFill>
      </dgm:spPr>
      <dgm:t>
        <a:bodyPr/>
        <a:lstStyle/>
        <a:p>
          <a:r>
            <a:rPr lang="en-US" sz="1800" b="0" dirty="0" smtClean="0"/>
            <a:t>A list of potential risks and opportunities</a:t>
          </a:r>
          <a:endParaRPr lang="en-GB" sz="1800" b="0" dirty="0"/>
        </a:p>
      </dgm:t>
    </dgm:pt>
    <dgm:pt modelId="{A4339011-2531-41EE-9E50-CEBE493B9CF6}" type="parTrans" cxnId="{381CA263-00C6-455B-B561-F081192E2270}">
      <dgm:prSet/>
      <dgm:spPr/>
      <dgm:t>
        <a:bodyPr/>
        <a:lstStyle/>
        <a:p>
          <a:endParaRPr lang="en-GB"/>
        </a:p>
      </dgm:t>
    </dgm:pt>
    <dgm:pt modelId="{56D0F67B-C914-4697-9D3F-17B2B78E479D}" type="sibTrans" cxnId="{381CA263-00C6-455B-B561-F081192E2270}">
      <dgm:prSet/>
      <dgm:spPr/>
      <dgm:t>
        <a:bodyPr/>
        <a:lstStyle/>
        <a:p>
          <a:endParaRPr lang="en-GB"/>
        </a:p>
      </dgm:t>
    </dgm:pt>
    <dgm:pt modelId="{9282C8FF-47A9-4969-A648-401EDCDF4CC2}" type="pres">
      <dgm:prSet presAssocID="{BAAE901F-36BF-4C62-9EFD-6FBA8548AACB}" presName="linearFlow" presStyleCnt="0">
        <dgm:presLayoutVars>
          <dgm:resizeHandles val="exact"/>
        </dgm:presLayoutVars>
      </dgm:prSet>
      <dgm:spPr/>
    </dgm:pt>
    <dgm:pt modelId="{FA4AF8A3-31FA-4631-8266-752FEB32E77E}" type="pres">
      <dgm:prSet presAssocID="{3C18AA72-7673-4262-800A-BD60E92DCBD0}" presName="node" presStyleLbl="node1" presStyleIdx="0" presStyleCnt="2" custScaleX="89114" custScaleY="76202" custLinFactNeighborX="-60" custLinFactNeighborY="376">
        <dgm:presLayoutVars>
          <dgm:bulletEnabled val="1"/>
        </dgm:presLayoutVars>
      </dgm:prSet>
      <dgm:spPr/>
      <dgm:t>
        <a:bodyPr/>
        <a:lstStyle/>
        <a:p>
          <a:endParaRPr lang="en-GB"/>
        </a:p>
      </dgm:t>
    </dgm:pt>
    <dgm:pt modelId="{9DA646B4-DC69-4FD0-A204-FA6D93269A5B}" type="pres">
      <dgm:prSet presAssocID="{F97BE7F0-29E6-433F-B6F6-9C24E143F255}" presName="sibTrans" presStyleLbl="sibTrans2D1" presStyleIdx="0" presStyleCnt="1"/>
      <dgm:spPr/>
      <dgm:t>
        <a:bodyPr/>
        <a:lstStyle/>
        <a:p>
          <a:endParaRPr lang="en-GB"/>
        </a:p>
      </dgm:t>
    </dgm:pt>
    <dgm:pt modelId="{5A1B95BD-DCB1-4C6F-8BE0-B82D60311AFD}" type="pres">
      <dgm:prSet presAssocID="{F97BE7F0-29E6-433F-B6F6-9C24E143F255}" presName="connectorText" presStyleLbl="sibTrans2D1" presStyleIdx="0" presStyleCnt="1"/>
      <dgm:spPr/>
      <dgm:t>
        <a:bodyPr/>
        <a:lstStyle/>
        <a:p>
          <a:endParaRPr lang="en-GB"/>
        </a:p>
      </dgm:t>
    </dgm:pt>
    <dgm:pt modelId="{A237AC3B-B308-4507-83E3-7E4D036CA952}" type="pres">
      <dgm:prSet presAssocID="{F5D4DCD3-2605-46B7-A1DC-8D8AC896FC66}" presName="node" presStyleLbl="node1" presStyleIdx="1" presStyleCnt="2" custScaleX="86964" custScaleY="81242" custLinFactNeighborX="-12" custLinFactNeighborY="53">
        <dgm:presLayoutVars>
          <dgm:bulletEnabled val="1"/>
        </dgm:presLayoutVars>
      </dgm:prSet>
      <dgm:spPr/>
      <dgm:t>
        <a:bodyPr/>
        <a:lstStyle/>
        <a:p>
          <a:endParaRPr lang="en-GB"/>
        </a:p>
      </dgm:t>
    </dgm:pt>
  </dgm:ptLst>
  <dgm:cxnLst>
    <dgm:cxn modelId="{872C42D7-217C-4393-84E6-BE307F80CF23}" type="presOf" srcId="{F97BE7F0-29E6-433F-B6F6-9C24E143F255}" destId="{5A1B95BD-DCB1-4C6F-8BE0-B82D60311AFD}" srcOrd="1" destOrd="0" presId="urn:microsoft.com/office/officeart/2005/8/layout/process2"/>
    <dgm:cxn modelId="{C440E1DE-544E-4CE7-86A2-F90C7B855F69}" type="presOf" srcId="{F5D4DCD3-2605-46B7-A1DC-8D8AC896FC66}" destId="{A237AC3B-B308-4507-83E3-7E4D036CA952}" srcOrd="0" destOrd="0" presId="urn:microsoft.com/office/officeart/2005/8/layout/process2"/>
    <dgm:cxn modelId="{381CA263-00C6-455B-B561-F081192E2270}" srcId="{BAAE901F-36BF-4C62-9EFD-6FBA8548AACB}" destId="{F5D4DCD3-2605-46B7-A1DC-8D8AC896FC66}" srcOrd="1" destOrd="0" parTransId="{A4339011-2531-41EE-9E50-CEBE493B9CF6}" sibTransId="{56D0F67B-C914-4697-9D3F-17B2B78E479D}"/>
    <dgm:cxn modelId="{CADE33D5-E53E-477D-A538-591340EB72B0}" type="presOf" srcId="{F97BE7F0-29E6-433F-B6F6-9C24E143F255}" destId="{9DA646B4-DC69-4FD0-A204-FA6D93269A5B}" srcOrd="0" destOrd="0" presId="urn:microsoft.com/office/officeart/2005/8/layout/process2"/>
    <dgm:cxn modelId="{5FF3FDB2-4A00-4F2D-A617-4827C511DC78}" type="presOf" srcId="{BAAE901F-36BF-4C62-9EFD-6FBA8548AACB}" destId="{9282C8FF-47A9-4969-A648-401EDCDF4CC2}" srcOrd="0" destOrd="0" presId="urn:microsoft.com/office/officeart/2005/8/layout/process2"/>
    <dgm:cxn modelId="{F775467F-6505-4239-9805-AAFD0FFFC047}" srcId="{BAAE901F-36BF-4C62-9EFD-6FBA8548AACB}" destId="{3C18AA72-7673-4262-800A-BD60E92DCBD0}" srcOrd="0" destOrd="0" parTransId="{4D3B26DA-E65C-4874-B272-AD60B4BCB281}" sibTransId="{F97BE7F0-29E6-433F-B6F6-9C24E143F255}"/>
    <dgm:cxn modelId="{B8B376A9-AAFE-4B93-BA4C-932D3E2556A7}" type="presOf" srcId="{3C18AA72-7673-4262-800A-BD60E92DCBD0}" destId="{FA4AF8A3-31FA-4631-8266-752FEB32E77E}" srcOrd="0" destOrd="0" presId="urn:microsoft.com/office/officeart/2005/8/layout/process2"/>
    <dgm:cxn modelId="{9B0CAD08-4E93-467C-A17A-278461828670}" type="presParOf" srcId="{9282C8FF-47A9-4969-A648-401EDCDF4CC2}" destId="{FA4AF8A3-31FA-4631-8266-752FEB32E77E}" srcOrd="0" destOrd="0" presId="urn:microsoft.com/office/officeart/2005/8/layout/process2"/>
    <dgm:cxn modelId="{9AB66E55-67B0-4388-B1BE-2F6AFB830866}" type="presParOf" srcId="{9282C8FF-47A9-4969-A648-401EDCDF4CC2}" destId="{9DA646B4-DC69-4FD0-A204-FA6D93269A5B}" srcOrd="1" destOrd="0" presId="urn:microsoft.com/office/officeart/2005/8/layout/process2"/>
    <dgm:cxn modelId="{7C5E24AE-F9A2-4761-ACCE-DCCD82E86C18}" type="presParOf" srcId="{9DA646B4-DC69-4FD0-A204-FA6D93269A5B}" destId="{5A1B95BD-DCB1-4C6F-8BE0-B82D60311AFD}" srcOrd="0" destOrd="0" presId="urn:microsoft.com/office/officeart/2005/8/layout/process2"/>
    <dgm:cxn modelId="{1EACCD3B-2F57-4EEB-A7AF-13E3063761CD}" type="presParOf" srcId="{9282C8FF-47A9-4969-A648-401EDCDF4CC2}" destId="{A237AC3B-B308-4507-83E3-7E4D036CA952}" srcOrd="2"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AE901F-36BF-4C62-9EFD-6FBA8548AACB}" type="doc">
      <dgm:prSet loTypeId="urn:microsoft.com/office/officeart/2005/8/layout/process2" loCatId="process" qsTypeId="urn:microsoft.com/office/officeart/2005/8/quickstyle/simple1" qsCatId="simple" csTypeId="urn:microsoft.com/office/officeart/2005/8/colors/accent1_2" csCatId="accent1" phldr="1"/>
      <dgm:spPr/>
    </dgm:pt>
    <dgm:pt modelId="{3C18AA72-7673-4262-800A-BD60E92DCBD0}">
      <dgm:prSet phldrT="[Text]" custT="1"/>
      <dgm:spPr>
        <a:solidFill>
          <a:schemeClr val="accent1">
            <a:lumMod val="75000"/>
          </a:schemeClr>
        </a:solidFill>
      </dgm:spPr>
      <dgm:t>
        <a:bodyPr/>
        <a:lstStyle/>
        <a:p>
          <a:r>
            <a:rPr lang="en-GB" sz="1800" dirty="0" smtClean="0"/>
            <a:t>Assess the likelihood and magnitude of these risks and opportunities</a:t>
          </a:r>
          <a:endParaRPr lang="en-GB" sz="1800" dirty="0"/>
        </a:p>
      </dgm:t>
    </dgm:pt>
    <dgm:pt modelId="{4D3B26DA-E65C-4874-B272-AD60B4BCB281}" type="parTrans" cxnId="{F775467F-6505-4239-9805-AAFD0FFFC047}">
      <dgm:prSet/>
      <dgm:spPr/>
      <dgm:t>
        <a:bodyPr/>
        <a:lstStyle/>
        <a:p>
          <a:endParaRPr lang="en-GB"/>
        </a:p>
      </dgm:t>
    </dgm:pt>
    <dgm:pt modelId="{F97BE7F0-29E6-433F-B6F6-9C24E143F255}" type="sibTrans" cxnId="{F775467F-6505-4239-9805-AAFD0FFFC047}">
      <dgm:prSet/>
      <dgm:spPr>
        <a:solidFill>
          <a:schemeClr val="accent1">
            <a:lumMod val="60000"/>
            <a:lumOff val="40000"/>
          </a:schemeClr>
        </a:solidFill>
      </dgm:spPr>
      <dgm:t>
        <a:bodyPr/>
        <a:lstStyle/>
        <a:p>
          <a:endParaRPr lang="en-GB"/>
        </a:p>
      </dgm:t>
    </dgm:pt>
    <dgm:pt modelId="{F5D4DCD3-2605-46B7-A1DC-8D8AC896FC66}">
      <dgm:prSet phldrT="[Text]" custT="1"/>
      <dgm:spPr>
        <a:solidFill>
          <a:schemeClr val="accent1">
            <a:lumMod val="75000"/>
          </a:schemeClr>
        </a:solidFill>
      </dgm:spPr>
      <dgm:t>
        <a:bodyPr/>
        <a:lstStyle/>
        <a:p>
          <a:r>
            <a:rPr lang="en-GB" sz="1800" b="0" dirty="0" smtClean="0"/>
            <a:t>Assessment of the potential risks and opportunities – likelihood / extent / timeframes    </a:t>
          </a:r>
          <a:endParaRPr lang="en-GB" sz="2400" b="0" dirty="0"/>
        </a:p>
      </dgm:t>
    </dgm:pt>
    <dgm:pt modelId="{A4339011-2531-41EE-9E50-CEBE493B9CF6}" type="parTrans" cxnId="{381CA263-00C6-455B-B561-F081192E2270}">
      <dgm:prSet/>
      <dgm:spPr/>
      <dgm:t>
        <a:bodyPr/>
        <a:lstStyle/>
        <a:p>
          <a:endParaRPr lang="en-GB"/>
        </a:p>
      </dgm:t>
    </dgm:pt>
    <dgm:pt modelId="{56D0F67B-C914-4697-9D3F-17B2B78E479D}" type="sibTrans" cxnId="{381CA263-00C6-455B-B561-F081192E2270}">
      <dgm:prSet/>
      <dgm:spPr/>
      <dgm:t>
        <a:bodyPr/>
        <a:lstStyle/>
        <a:p>
          <a:endParaRPr lang="en-GB"/>
        </a:p>
      </dgm:t>
    </dgm:pt>
    <dgm:pt modelId="{9282C8FF-47A9-4969-A648-401EDCDF4CC2}" type="pres">
      <dgm:prSet presAssocID="{BAAE901F-36BF-4C62-9EFD-6FBA8548AACB}" presName="linearFlow" presStyleCnt="0">
        <dgm:presLayoutVars>
          <dgm:resizeHandles val="exact"/>
        </dgm:presLayoutVars>
      </dgm:prSet>
      <dgm:spPr/>
    </dgm:pt>
    <dgm:pt modelId="{FA4AF8A3-31FA-4631-8266-752FEB32E77E}" type="pres">
      <dgm:prSet presAssocID="{3C18AA72-7673-4262-800A-BD60E92DCBD0}" presName="node" presStyleLbl="node1" presStyleIdx="0" presStyleCnt="2" custScaleX="89114" custScaleY="76202" custLinFactNeighborX="-721" custLinFactNeighborY="-256">
        <dgm:presLayoutVars>
          <dgm:bulletEnabled val="1"/>
        </dgm:presLayoutVars>
      </dgm:prSet>
      <dgm:spPr/>
      <dgm:t>
        <a:bodyPr/>
        <a:lstStyle/>
        <a:p>
          <a:endParaRPr lang="en-GB"/>
        </a:p>
      </dgm:t>
    </dgm:pt>
    <dgm:pt modelId="{9DA646B4-DC69-4FD0-A204-FA6D93269A5B}" type="pres">
      <dgm:prSet presAssocID="{F97BE7F0-29E6-433F-B6F6-9C24E143F255}" presName="sibTrans" presStyleLbl="sibTrans2D1" presStyleIdx="0" presStyleCnt="1"/>
      <dgm:spPr/>
      <dgm:t>
        <a:bodyPr/>
        <a:lstStyle/>
        <a:p>
          <a:endParaRPr lang="en-GB"/>
        </a:p>
      </dgm:t>
    </dgm:pt>
    <dgm:pt modelId="{5A1B95BD-DCB1-4C6F-8BE0-B82D60311AFD}" type="pres">
      <dgm:prSet presAssocID="{F97BE7F0-29E6-433F-B6F6-9C24E143F255}" presName="connectorText" presStyleLbl="sibTrans2D1" presStyleIdx="0" presStyleCnt="1"/>
      <dgm:spPr/>
      <dgm:t>
        <a:bodyPr/>
        <a:lstStyle/>
        <a:p>
          <a:endParaRPr lang="en-GB"/>
        </a:p>
      </dgm:t>
    </dgm:pt>
    <dgm:pt modelId="{A237AC3B-B308-4507-83E3-7E4D036CA952}" type="pres">
      <dgm:prSet presAssocID="{F5D4DCD3-2605-46B7-A1DC-8D8AC896FC66}" presName="node" presStyleLbl="node1" presStyleIdx="1" presStyleCnt="2" custScaleX="86964" custScaleY="81242" custLinFactNeighborX="-12" custLinFactNeighborY="53">
        <dgm:presLayoutVars>
          <dgm:bulletEnabled val="1"/>
        </dgm:presLayoutVars>
      </dgm:prSet>
      <dgm:spPr/>
      <dgm:t>
        <a:bodyPr/>
        <a:lstStyle/>
        <a:p>
          <a:endParaRPr lang="en-GB"/>
        </a:p>
      </dgm:t>
    </dgm:pt>
  </dgm:ptLst>
  <dgm:cxnLst>
    <dgm:cxn modelId="{4FA2AC83-FDD6-49D9-BC92-B2A6E143561A}" type="presOf" srcId="{F97BE7F0-29E6-433F-B6F6-9C24E143F255}" destId="{9DA646B4-DC69-4FD0-A204-FA6D93269A5B}" srcOrd="0" destOrd="0" presId="urn:microsoft.com/office/officeart/2005/8/layout/process2"/>
    <dgm:cxn modelId="{BE92A3D6-96CB-43D3-BB9A-CA2D0DDDF95F}" type="presOf" srcId="{BAAE901F-36BF-4C62-9EFD-6FBA8548AACB}" destId="{9282C8FF-47A9-4969-A648-401EDCDF4CC2}" srcOrd="0" destOrd="0" presId="urn:microsoft.com/office/officeart/2005/8/layout/process2"/>
    <dgm:cxn modelId="{381CA263-00C6-455B-B561-F081192E2270}" srcId="{BAAE901F-36BF-4C62-9EFD-6FBA8548AACB}" destId="{F5D4DCD3-2605-46B7-A1DC-8D8AC896FC66}" srcOrd="1" destOrd="0" parTransId="{A4339011-2531-41EE-9E50-CEBE493B9CF6}" sibTransId="{56D0F67B-C914-4697-9D3F-17B2B78E479D}"/>
    <dgm:cxn modelId="{F775467F-6505-4239-9805-AAFD0FFFC047}" srcId="{BAAE901F-36BF-4C62-9EFD-6FBA8548AACB}" destId="{3C18AA72-7673-4262-800A-BD60E92DCBD0}" srcOrd="0" destOrd="0" parTransId="{4D3B26DA-E65C-4874-B272-AD60B4BCB281}" sibTransId="{F97BE7F0-29E6-433F-B6F6-9C24E143F255}"/>
    <dgm:cxn modelId="{B2CBFCB8-67FB-434B-8D62-7C1C9BD57D16}" type="presOf" srcId="{3C18AA72-7673-4262-800A-BD60E92DCBD0}" destId="{FA4AF8A3-31FA-4631-8266-752FEB32E77E}" srcOrd="0" destOrd="0" presId="urn:microsoft.com/office/officeart/2005/8/layout/process2"/>
    <dgm:cxn modelId="{5EBC2D17-32AF-43AB-87E1-50E6FFD8B229}" type="presOf" srcId="{F97BE7F0-29E6-433F-B6F6-9C24E143F255}" destId="{5A1B95BD-DCB1-4C6F-8BE0-B82D60311AFD}" srcOrd="1" destOrd="0" presId="urn:microsoft.com/office/officeart/2005/8/layout/process2"/>
    <dgm:cxn modelId="{BFBFDC66-42DF-4410-A539-15E8B02E965B}" type="presOf" srcId="{F5D4DCD3-2605-46B7-A1DC-8D8AC896FC66}" destId="{A237AC3B-B308-4507-83E3-7E4D036CA952}" srcOrd="0" destOrd="0" presId="urn:microsoft.com/office/officeart/2005/8/layout/process2"/>
    <dgm:cxn modelId="{18CF55CA-981B-4BA2-ACFE-44FC45861934}" type="presParOf" srcId="{9282C8FF-47A9-4969-A648-401EDCDF4CC2}" destId="{FA4AF8A3-31FA-4631-8266-752FEB32E77E}" srcOrd="0" destOrd="0" presId="urn:microsoft.com/office/officeart/2005/8/layout/process2"/>
    <dgm:cxn modelId="{1FF89E93-87C2-476A-A91F-BE4E30D7C9F1}" type="presParOf" srcId="{9282C8FF-47A9-4969-A648-401EDCDF4CC2}" destId="{9DA646B4-DC69-4FD0-A204-FA6D93269A5B}" srcOrd="1" destOrd="0" presId="urn:microsoft.com/office/officeart/2005/8/layout/process2"/>
    <dgm:cxn modelId="{D69F1E3D-FCF7-41AC-BFF5-01BF6285C998}" type="presParOf" srcId="{9DA646B4-DC69-4FD0-A204-FA6D93269A5B}" destId="{5A1B95BD-DCB1-4C6F-8BE0-B82D60311AFD}" srcOrd="0" destOrd="0" presId="urn:microsoft.com/office/officeart/2005/8/layout/process2"/>
    <dgm:cxn modelId="{3651BD22-1DF3-4A53-9023-21270E34772A}" type="presParOf" srcId="{9282C8FF-47A9-4969-A648-401EDCDF4CC2}" destId="{A237AC3B-B308-4507-83E3-7E4D036CA952}" srcOrd="2"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AE901F-36BF-4C62-9EFD-6FBA8548AACB}" type="doc">
      <dgm:prSet loTypeId="urn:microsoft.com/office/officeart/2005/8/layout/process2" loCatId="process" qsTypeId="urn:microsoft.com/office/officeart/2005/8/quickstyle/simple1" qsCatId="simple" csTypeId="urn:microsoft.com/office/officeart/2005/8/colors/accent1_2" csCatId="accent1" phldr="1"/>
      <dgm:spPr/>
    </dgm:pt>
    <dgm:pt modelId="{3C18AA72-7673-4262-800A-BD60E92DCBD0}">
      <dgm:prSet phldrT="[Text]" custT="1"/>
      <dgm:spPr>
        <a:solidFill>
          <a:schemeClr val="accent1">
            <a:lumMod val="75000"/>
          </a:schemeClr>
        </a:solidFill>
      </dgm:spPr>
      <dgm:t>
        <a:bodyPr/>
        <a:lstStyle/>
        <a:p>
          <a:r>
            <a:rPr lang="en-GB" sz="1800" dirty="0" smtClean="0"/>
            <a:t>Consider response gaps and needs related to the risks and opportunities </a:t>
          </a:r>
        </a:p>
      </dgm:t>
    </dgm:pt>
    <dgm:pt modelId="{4D3B26DA-E65C-4874-B272-AD60B4BCB281}" type="parTrans" cxnId="{F775467F-6505-4239-9805-AAFD0FFFC047}">
      <dgm:prSet/>
      <dgm:spPr/>
      <dgm:t>
        <a:bodyPr/>
        <a:lstStyle/>
        <a:p>
          <a:endParaRPr lang="en-GB"/>
        </a:p>
      </dgm:t>
    </dgm:pt>
    <dgm:pt modelId="{F97BE7F0-29E6-433F-B6F6-9C24E143F255}" type="sibTrans" cxnId="{F775467F-6505-4239-9805-AAFD0FFFC047}">
      <dgm:prSet/>
      <dgm:spPr>
        <a:solidFill>
          <a:schemeClr val="accent1">
            <a:lumMod val="60000"/>
            <a:lumOff val="40000"/>
          </a:schemeClr>
        </a:solidFill>
      </dgm:spPr>
      <dgm:t>
        <a:bodyPr/>
        <a:lstStyle/>
        <a:p>
          <a:endParaRPr lang="en-GB"/>
        </a:p>
      </dgm:t>
    </dgm:pt>
    <dgm:pt modelId="{F5D4DCD3-2605-46B7-A1DC-8D8AC896FC66}">
      <dgm:prSet phldrT="[Text]" custT="1"/>
      <dgm:spPr>
        <a:solidFill>
          <a:schemeClr val="accent1">
            <a:lumMod val="75000"/>
          </a:schemeClr>
        </a:solidFill>
      </dgm:spPr>
      <dgm:t>
        <a:bodyPr/>
        <a:lstStyle/>
        <a:p>
          <a:r>
            <a:rPr lang="en-GB" sz="1800" dirty="0" smtClean="0"/>
            <a:t>Identifying existing / required responses that relate to the risks &amp; opportunities</a:t>
          </a:r>
        </a:p>
      </dgm:t>
    </dgm:pt>
    <dgm:pt modelId="{A4339011-2531-41EE-9E50-CEBE493B9CF6}" type="parTrans" cxnId="{381CA263-00C6-455B-B561-F081192E2270}">
      <dgm:prSet/>
      <dgm:spPr/>
      <dgm:t>
        <a:bodyPr/>
        <a:lstStyle/>
        <a:p>
          <a:endParaRPr lang="en-GB"/>
        </a:p>
      </dgm:t>
    </dgm:pt>
    <dgm:pt modelId="{56D0F67B-C914-4697-9D3F-17B2B78E479D}" type="sibTrans" cxnId="{381CA263-00C6-455B-B561-F081192E2270}">
      <dgm:prSet/>
      <dgm:spPr/>
      <dgm:t>
        <a:bodyPr/>
        <a:lstStyle/>
        <a:p>
          <a:endParaRPr lang="en-GB"/>
        </a:p>
      </dgm:t>
    </dgm:pt>
    <dgm:pt modelId="{9282C8FF-47A9-4969-A648-401EDCDF4CC2}" type="pres">
      <dgm:prSet presAssocID="{BAAE901F-36BF-4C62-9EFD-6FBA8548AACB}" presName="linearFlow" presStyleCnt="0">
        <dgm:presLayoutVars>
          <dgm:resizeHandles val="exact"/>
        </dgm:presLayoutVars>
      </dgm:prSet>
      <dgm:spPr/>
    </dgm:pt>
    <dgm:pt modelId="{FA4AF8A3-31FA-4631-8266-752FEB32E77E}" type="pres">
      <dgm:prSet presAssocID="{3C18AA72-7673-4262-800A-BD60E92DCBD0}" presName="node" presStyleLbl="node1" presStyleIdx="0" presStyleCnt="2" custScaleX="89114" custScaleY="76202" custLinFactNeighborX="869" custLinFactNeighborY="-256">
        <dgm:presLayoutVars>
          <dgm:bulletEnabled val="1"/>
        </dgm:presLayoutVars>
      </dgm:prSet>
      <dgm:spPr/>
      <dgm:t>
        <a:bodyPr/>
        <a:lstStyle/>
        <a:p>
          <a:endParaRPr lang="en-GB"/>
        </a:p>
      </dgm:t>
    </dgm:pt>
    <dgm:pt modelId="{9DA646B4-DC69-4FD0-A204-FA6D93269A5B}" type="pres">
      <dgm:prSet presAssocID="{F97BE7F0-29E6-433F-B6F6-9C24E143F255}" presName="sibTrans" presStyleLbl="sibTrans2D1" presStyleIdx="0" presStyleCnt="1" custAng="21500322"/>
      <dgm:spPr/>
      <dgm:t>
        <a:bodyPr/>
        <a:lstStyle/>
        <a:p>
          <a:endParaRPr lang="en-GB"/>
        </a:p>
      </dgm:t>
    </dgm:pt>
    <dgm:pt modelId="{5A1B95BD-DCB1-4C6F-8BE0-B82D60311AFD}" type="pres">
      <dgm:prSet presAssocID="{F97BE7F0-29E6-433F-B6F6-9C24E143F255}" presName="connectorText" presStyleLbl="sibTrans2D1" presStyleIdx="0" presStyleCnt="1"/>
      <dgm:spPr/>
      <dgm:t>
        <a:bodyPr/>
        <a:lstStyle/>
        <a:p>
          <a:endParaRPr lang="en-GB"/>
        </a:p>
      </dgm:t>
    </dgm:pt>
    <dgm:pt modelId="{A237AC3B-B308-4507-83E3-7E4D036CA952}" type="pres">
      <dgm:prSet presAssocID="{F5D4DCD3-2605-46B7-A1DC-8D8AC896FC66}" presName="node" presStyleLbl="node1" presStyleIdx="1" presStyleCnt="2" custScaleX="86964" custScaleY="81242" custLinFactNeighborX="-883" custLinFactNeighborY="1509">
        <dgm:presLayoutVars>
          <dgm:bulletEnabled val="1"/>
        </dgm:presLayoutVars>
      </dgm:prSet>
      <dgm:spPr/>
      <dgm:t>
        <a:bodyPr/>
        <a:lstStyle/>
        <a:p>
          <a:endParaRPr lang="en-GB"/>
        </a:p>
      </dgm:t>
    </dgm:pt>
  </dgm:ptLst>
  <dgm:cxnLst>
    <dgm:cxn modelId="{41CC271F-13BB-4B2B-9F9B-1694A250D06D}" type="presOf" srcId="{F97BE7F0-29E6-433F-B6F6-9C24E143F255}" destId="{5A1B95BD-DCB1-4C6F-8BE0-B82D60311AFD}" srcOrd="1" destOrd="0" presId="urn:microsoft.com/office/officeart/2005/8/layout/process2"/>
    <dgm:cxn modelId="{5F527557-5498-4A7E-BF14-F07C0107459C}" type="presOf" srcId="{3C18AA72-7673-4262-800A-BD60E92DCBD0}" destId="{FA4AF8A3-31FA-4631-8266-752FEB32E77E}" srcOrd="0" destOrd="0" presId="urn:microsoft.com/office/officeart/2005/8/layout/process2"/>
    <dgm:cxn modelId="{381CA263-00C6-455B-B561-F081192E2270}" srcId="{BAAE901F-36BF-4C62-9EFD-6FBA8548AACB}" destId="{F5D4DCD3-2605-46B7-A1DC-8D8AC896FC66}" srcOrd="1" destOrd="0" parTransId="{A4339011-2531-41EE-9E50-CEBE493B9CF6}" sibTransId="{56D0F67B-C914-4697-9D3F-17B2B78E479D}"/>
    <dgm:cxn modelId="{F775467F-6505-4239-9805-AAFD0FFFC047}" srcId="{BAAE901F-36BF-4C62-9EFD-6FBA8548AACB}" destId="{3C18AA72-7673-4262-800A-BD60E92DCBD0}" srcOrd="0" destOrd="0" parTransId="{4D3B26DA-E65C-4874-B272-AD60B4BCB281}" sibTransId="{F97BE7F0-29E6-433F-B6F6-9C24E143F255}"/>
    <dgm:cxn modelId="{14F56C5C-F3F9-40F3-AA6C-02FF96D6394E}" type="presOf" srcId="{F97BE7F0-29E6-433F-B6F6-9C24E143F255}" destId="{9DA646B4-DC69-4FD0-A204-FA6D93269A5B}" srcOrd="0" destOrd="0" presId="urn:microsoft.com/office/officeart/2005/8/layout/process2"/>
    <dgm:cxn modelId="{AC9BD731-AAEE-4853-86E5-7627D84673FA}" type="presOf" srcId="{F5D4DCD3-2605-46B7-A1DC-8D8AC896FC66}" destId="{A237AC3B-B308-4507-83E3-7E4D036CA952}" srcOrd="0" destOrd="0" presId="urn:microsoft.com/office/officeart/2005/8/layout/process2"/>
    <dgm:cxn modelId="{5602899F-31B9-47B2-A46A-302AB20268BD}" type="presOf" srcId="{BAAE901F-36BF-4C62-9EFD-6FBA8548AACB}" destId="{9282C8FF-47A9-4969-A648-401EDCDF4CC2}" srcOrd="0" destOrd="0" presId="urn:microsoft.com/office/officeart/2005/8/layout/process2"/>
    <dgm:cxn modelId="{58059A3A-FFBF-454C-A131-69D582633E65}" type="presParOf" srcId="{9282C8FF-47A9-4969-A648-401EDCDF4CC2}" destId="{FA4AF8A3-31FA-4631-8266-752FEB32E77E}" srcOrd="0" destOrd="0" presId="urn:microsoft.com/office/officeart/2005/8/layout/process2"/>
    <dgm:cxn modelId="{3C5110A8-076E-4821-B78E-36762CAA3981}" type="presParOf" srcId="{9282C8FF-47A9-4969-A648-401EDCDF4CC2}" destId="{9DA646B4-DC69-4FD0-A204-FA6D93269A5B}" srcOrd="1" destOrd="0" presId="urn:microsoft.com/office/officeart/2005/8/layout/process2"/>
    <dgm:cxn modelId="{0C18573C-3B53-450A-9CD3-262DBEC3E18B}" type="presParOf" srcId="{9DA646B4-DC69-4FD0-A204-FA6D93269A5B}" destId="{5A1B95BD-DCB1-4C6F-8BE0-B82D60311AFD}" srcOrd="0" destOrd="0" presId="urn:microsoft.com/office/officeart/2005/8/layout/process2"/>
    <dgm:cxn modelId="{33042D7A-73BC-427B-A58D-86082AD61AE7}" type="presParOf" srcId="{9282C8FF-47A9-4969-A648-401EDCDF4CC2}" destId="{A237AC3B-B308-4507-83E3-7E4D036CA952}" srcOrd="2" destOrd="0" presId="urn:microsoft.com/office/officeart/2005/8/layout/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0B05B6-216A-4D2A-AC96-DFDD9F3B0901}"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GB"/>
        </a:p>
      </dgm:t>
    </dgm:pt>
    <dgm:pt modelId="{4E6AA9B6-ECC5-479A-944F-CADD67DCDAF0}">
      <dgm:prSet phldrT="[Text]"/>
      <dgm:spPr/>
      <dgm:t>
        <a:bodyPr/>
        <a:lstStyle/>
        <a:p>
          <a:r>
            <a:rPr lang="en-GB" dirty="0" smtClean="0"/>
            <a:t>Ministry of the Environment and Spatial Planning, Slovenian Environment Agency</a:t>
          </a:r>
          <a:endParaRPr lang="en-GB" dirty="0"/>
        </a:p>
      </dgm:t>
    </dgm:pt>
    <dgm:pt modelId="{98827C83-40D5-4875-BD91-6DC6AEDB4458}" type="parTrans" cxnId="{89BE3F6B-F48D-4B7A-BE30-7D2ED28B7FCC}">
      <dgm:prSet/>
      <dgm:spPr/>
      <dgm:t>
        <a:bodyPr/>
        <a:lstStyle/>
        <a:p>
          <a:endParaRPr lang="en-GB"/>
        </a:p>
      </dgm:t>
    </dgm:pt>
    <dgm:pt modelId="{9B021541-C69F-49D6-B9D4-6B09DCC28A95}" type="sibTrans" cxnId="{89BE3F6B-F48D-4B7A-BE30-7D2ED28B7FCC}">
      <dgm:prSet/>
      <dgm:spPr/>
      <dgm:t>
        <a:bodyPr/>
        <a:lstStyle/>
        <a:p>
          <a:endParaRPr lang="en-GB"/>
        </a:p>
      </dgm:t>
    </dgm:pt>
    <dgm:pt modelId="{0A484A1F-EF31-4B93-ABCA-AF7953841083}">
      <dgm:prSet phldrT="[Text]"/>
      <dgm:spPr/>
      <dgm:t>
        <a:bodyPr/>
        <a:lstStyle/>
        <a:p>
          <a:r>
            <a:rPr lang="en-GB" dirty="0" smtClean="0"/>
            <a:t>“Influence of global megatrends on the state of environment in Slovenia” </a:t>
          </a:r>
          <a:endParaRPr lang="en-GB" dirty="0"/>
        </a:p>
      </dgm:t>
    </dgm:pt>
    <dgm:pt modelId="{62718B86-B526-47E6-A93B-3877AAC52949}" type="parTrans" cxnId="{F7121C3D-5857-4461-99D6-CB96C1677BD1}">
      <dgm:prSet/>
      <dgm:spPr/>
      <dgm:t>
        <a:bodyPr/>
        <a:lstStyle/>
        <a:p>
          <a:endParaRPr lang="en-GB"/>
        </a:p>
      </dgm:t>
    </dgm:pt>
    <dgm:pt modelId="{A4D9F360-AD93-444C-A092-B0B541AAABF0}" type="sibTrans" cxnId="{F7121C3D-5857-4461-99D6-CB96C1677BD1}">
      <dgm:prSet/>
      <dgm:spPr/>
      <dgm:t>
        <a:bodyPr/>
        <a:lstStyle/>
        <a:p>
          <a:endParaRPr lang="en-GB"/>
        </a:p>
      </dgm:t>
    </dgm:pt>
    <dgm:pt modelId="{9A827EE3-C767-4F74-A4BE-DB1B9DE3F9F2}" type="pres">
      <dgm:prSet presAssocID="{0A0B05B6-216A-4D2A-AC96-DFDD9F3B0901}" presName="diagram" presStyleCnt="0">
        <dgm:presLayoutVars>
          <dgm:dir/>
          <dgm:resizeHandles val="exact"/>
        </dgm:presLayoutVars>
      </dgm:prSet>
      <dgm:spPr/>
      <dgm:t>
        <a:bodyPr/>
        <a:lstStyle/>
        <a:p>
          <a:endParaRPr lang="en-GB"/>
        </a:p>
      </dgm:t>
    </dgm:pt>
    <dgm:pt modelId="{D2010C5D-8D2D-4650-8AC0-1A61DAC7AEC1}" type="pres">
      <dgm:prSet presAssocID="{4E6AA9B6-ECC5-479A-944F-CADD67DCDAF0}" presName="node" presStyleLbl="node1" presStyleIdx="0" presStyleCnt="2" custScaleX="35261" custScaleY="39775" custLinFactNeighborX="-8085" custLinFactNeighborY="3042">
        <dgm:presLayoutVars>
          <dgm:bulletEnabled val="1"/>
        </dgm:presLayoutVars>
      </dgm:prSet>
      <dgm:spPr/>
      <dgm:t>
        <a:bodyPr/>
        <a:lstStyle/>
        <a:p>
          <a:endParaRPr lang="en-GB"/>
        </a:p>
      </dgm:t>
    </dgm:pt>
    <dgm:pt modelId="{757EDECE-7634-47B8-98F0-732E452C7608}" type="pres">
      <dgm:prSet presAssocID="{9B021541-C69F-49D6-B9D4-6B09DCC28A95}" presName="sibTrans" presStyleCnt="0"/>
      <dgm:spPr/>
    </dgm:pt>
    <dgm:pt modelId="{B82F6EDD-362F-46D8-B2D3-CBB11C73190F}" type="pres">
      <dgm:prSet presAssocID="{0A484A1F-EF31-4B93-ABCA-AF7953841083}" presName="node" presStyleLbl="node1" presStyleIdx="1" presStyleCnt="2" custScaleX="35517" custScaleY="39989" custLinFactNeighborX="5734" custLinFactNeighborY="3372">
        <dgm:presLayoutVars>
          <dgm:bulletEnabled val="1"/>
        </dgm:presLayoutVars>
      </dgm:prSet>
      <dgm:spPr/>
      <dgm:t>
        <a:bodyPr/>
        <a:lstStyle/>
        <a:p>
          <a:endParaRPr lang="en-GB"/>
        </a:p>
      </dgm:t>
    </dgm:pt>
  </dgm:ptLst>
  <dgm:cxnLst>
    <dgm:cxn modelId="{B6B61F72-9C88-464E-B321-071859A90EB2}" type="presOf" srcId="{4E6AA9B6-ECC5-479A-944F-CADD67DCDAF0}" destId="{D2010C5D-8D2D-4650-8AC0-1A61DAC7AEC1}" srcOrd="0" destOrd="0" presId="urn:microsoft.com/office/officeart/2005/8/layout/default#1"/>
    <dgm:cxn modelId="{89BE3F6B-F48D-4B7A-BE30-7D2ED28B7FCC}" srcId="{0A0B05B6-216A-4D2A-AC96-DFDD9F3B0901}" destId="{4E6AA9B6-ECC5-479A-944F-CADD67DCDAF0}" srcOrd="0" destOrd="0" parTransId="{98827C83-40D5-4875-BD91-6DC6AEDB4458}" sibTransId="{9B021541-C69F-49D6-B9D4-6B09DCC28A95}"/>
    <dgm:cxn modelId="{F7121C3D-5857-4461-99D6-CB96C1677BD1}" srcId="{0A0B05B6-216A-4D2A-AC96-DFDD9F3B0901}" destId="{0A484A1F-EF31-4B93-ABCA-AF7953841083}" srcOrd="1" destOrd="0" parTransId="{62718B86-B526-47E6-A93B-3877AAC52949}" sibTransId="{A4D9F360-AD93-444C-A092-B0B541AAABF0}"/>
    <dgm:cxn modelId="{B744AFD6-E243-428D-A6E8-AEBE5F238D9C}" type="presOf" srcId="{0A0B05B6-216A-4D2A-AC96-DFDD9F3B0901}" destId="{9A827EE3-C767-4F74-A4BE-DB1B9DE3F9F2}" srcOrd="0" destOrd="0" presId="urn:microsoft.com/office/officeart/2005/8/layout/default#1"/>
    <dgm:cxn modelId="{479ABF16-450F-4862-A7C1-55A65C1D1453}" type="presOf" srcId="{0A484A1F-EF31-4B93-ABCA-AF7953841083}" destId="{B82F6EDD-362F-46D8-B2D3-CBB11C73190F}" srcOrd="0" destOrd="0" presId="urn:microsoft.com/office/officeart/2005/8/layout/default#1"/>
    <dgm:cxn modelId="{2E747C90-8D22-4180-8156-B8F51292052C}" type="presParOf" srcId="{9A827EE3-C767-4F74-A4BE-DB1B9DE3F9F2}" destId="{D2010C5D-8D2D-4650-8AC0-1A61DAC7AEC1}" srcOrd="0" destOrd="0" presId="urn:microsoft.com/office/officeart/2005/8/layout/default#1"/>
    <dgm:cxn modelId="{FF0B7C4C-7527-4EE1-8589-10D1E0846391}" type="presParOf" srcId="{9A827EE3-C767-4F74-A4BE-DB1B9DE3F9F2}" destId="{757EDECE-7634-47B8-98F0-732E452C7608}" srcOrd="1" destOrd="0" presId="urn:microsoft.com/office/officeart/2005/8/layout/default#1"/>
    <dgm:cxn modelId="{B7DB1BBA-075B-4E73-B614-1927F269EE9A}" type="presParOf" srcId="{9A827EE3-C767-4F74-A4BE-DB1B9DE3F9F2}" destId="{B82F6EDD-362F-46D8-B2D3-CBB11C73190F}" srcOrd="2"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EE8DBB-6F28-459D-BFED-2129BFAC0CE8}"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49DAB708-BDC9-472A-899E-DEE73C200521}">
      <dgm:prSet phldrT="[Text]" custT="1"/>
      <dgm:spPr>
        <a:solidFill>
          <a:schemeClr val="accent1">
            <a:lumMod val="75000"/>
          </a:schemeClr>
        </a:solidFill>
      </dgm:spPr>
      <dgm:t>
        <a:bodyPr/>
        <a:lstStyle/>
        <a:p>
          <a:r>
            <a:rPr lang="en-GB" sz="2400" dirty="0" smtClean="0"/>
            <a:t>1: Desk based research  </a:t>
          </a:r>
          <a:endParaRPr lang="en-GB" sz="2400" dirty="0"/>
        </a:p>
      </dgm:t>
    </dgm:pt>
    <dgm:pt modelId="{3E355EB6-44C2-4B27-B42A-7CF94AD376FC}" type="parTrans" cxnId="{98C72F02-E633-490B-B14C-AD23D73FDC14}">
      <dgm:prSet/>
      <dgm:spPr/>
      <dgm:t>
        <a:bodyPr/>
        <a:lstStyle/>
        <a:p>
          <a:endParaRPr lang="en-GB"/>
        </a:p>
      </dgm:t>
    </dgm:pt>
    <dgm:pt modelId="{64F51814-FC9E-4B0C-B816-635B5D7FB724}" type="sibTrans" cxnId="{98C72F02-E633-490B-B14C-AD23D73FDC14}">
      <dgm:prSet/>
      <dgm:spPr/>
      <dgm:t>
        <a:bodyPr/>
        <a:lstStyle/>
        <a:p>
          <a:endParaRPr lang="en-GB"/>
        </a:p>
      </dgm:t>
    </dgm:pt>
    <dgm:pt modelId="{E6C82EA5-6113-4834-B8A6-7FD7B862FF5B}">
      <dgm:prSet phldrT="[Text]" custT="1"/>
      <dgm:spPr/>
      <dgm:t>
        <a:bodyPr/>
        <a:lstStyle/>
        <a:p>
          <a:r>
            <a:rPr lang="en-GB" sz="1800" kern="1200" spc="150" dirty="0" smtClean="0">
              <a:solidFill>
                <a:schemeClr val="tx2"/>
              </a:solidFill>
              <a:latin typeface="+mn-lt"/>
              <a:ea typeface="+mn-ea"/>
              <a:cs typeface="+mn-cs"/>
            </a:rPr>
            <a:t>historical and current national (trend) data or study outcomes; </a:t>
          </a:r>
          <a:endParaRPr lang="en-GB" sz="1800" kern="1200" spc="150" dirty="0">
            <a:solidFill>
              <a:schemeClr val="tx2"/>
            </a:solidFill>
            <a:latin typeface="+mn-lt"/>
            <a:ea typeface="+mn-ea"/>
            <a:cs typeface="+mn-cs"/>
          </a:endParaRPr>
        </a:p>
      </dgm:t>
    </dgm:pt>
    <dgm:pt modelId="{80C72D58-7DA6-4A13-8C63-F923DB9C87BF}" type="parTrans" cxnId="{7B16D77E-5466-4DE6-8DC1-7D2ADFDAC3DC}">
      <dgm:prSet/>
      <dgm:spPr/>
      <dgm:t>
        <a:bodyPr/>
        <a:lstStyle/>
        <a:p>
          <a:endParaRPr lang="en-GB"/>
        </a:p>
      </dgm:t>
    </dgm:pt>
    <dgm:pt modelId="{00B12400-CD1C-4081-836D-09A45D58C13A}" type="sibTrans" cxnId="{7B16D77E-5466-4DE6-8DC1-7D2ADFDAC3DC}">
      <dgm:prSet/>
      <dgm:spPr/>
      <dgm:t>
        <a:bodyPr/>
        <a:lstStyle/>
        <a:p>
          <a:endParaRPr lang="en-GB"/>
        </a:p>
      </dgm:t>
    </dgm:pt>
    <dgm:pt modelId="{D17F638E-6C49-405B-A49B-83389DB7B012}">
      <dgm:prSet phldrT="[Text]" custT="1"/>
      <dgm:spPr>
        <a:solidFill>
          <a:schemeClr val="accent1">
            <a:lumMod val="75000"/>
          </a:schemeClr>
        </a:solidFill>
      </dgm:spPr>
      <dgm:t>
        <a:bodyPr/>
        <a:lstStyle/>
        <a:p>
          <a:r>
            <a:rPr lang="en-GB" sz="2400" dirty="0" smtClean="0"/>
            <a:t>2: Requesting input from experts</a:t>
          </a:r>
          <a:endParaRPr lang="en-GB" sz="2400" dirty="0"/>
        </a:p>
      </dgm:t>
    </dgm:pt>
    <dgm:pt modelId="{6E6D8257-C064-4E75-BB8A-DD807E1AD05E}" type="parTrans" cxnId="{0EF481C9-4EC2-4188-88F5-09FFF117F0D4}">
      <dgm:prSet/>
      <dgm:spPr/>
      <dgm:t>
        <a:bodyPr/>
        <a:lstStyle/>
        <a:p>
          <a:endParaRPr lang="en-GB"/>
        </a:p>
      </dgm:t>
    </dgm:pt>
    <dgm:pt modelId="{5827F132-A9BE-4752-A2D5-91CF7B49075E}" type="sibTrans" cxnId="{0EF481C9-4EC2-4188-88F5-09FFF117F0D4}">
      <dgm:prSet/>
      <dgm:spPr/>
      <dgm:t>
        <a:bodyPr/>
        <a:lstStyle/>
        <a:p>
          <a:endParaRPr lang="en-GB"/>
        </a:p>
      </dgm:t>
    </dgm:pt>
    <dgm:pt modelId="{1E2A8605-602A-402C-A427-CD3DE35A12CE}">
      <dgm:prSet phldrT="[Text]" custT="1"/>
      <dgm:spPr/>
      <dgm:t>
        <a:bodyPr/>
        <a:lstStyle/>
        <a:p>
          <a:r>
            <a:rPr lang="en-GB" sz="1800" kern="1200" spc="150" dirty="0" smtClean="0">
              <a:solidFill>
                <a:schemeClr val="tx2"/>
              </a:solidFill>
              <a:latin typeface="+mn-lt"/>
              <a:ea typeface="+mn-ea"/>
              <a:cs typeface="+mn-cs"/>
            </a:rPr>
            <a:t>Identify national experts</a:t>
          </a:r>
          <a:endParaRPr lang="en-GB" sz="1800" kern="1200" spc="150" dirty="0">
            <a:solidFill>
              <a:schemeClr val="tx2"/>
            </a:solidFill>
            <a:latin typeface="+mn-lt"/>
            <a:ea typeface="+mn-ea"/>
            <a:cs typeface="+mn-cs"/>
          </a:endParaRPr>
        </a:p>
      </dgm:t>
    </dgm:pt>
    <dgm:pt modelId="{5150508A-E6BD-4E54-81C5-65AA24425314}" type="parTrans" cxnId="{A0660382-61CA-4B4A-80B1-49FF06ACCC7A}">
      <dgm:prSet/>
      <dgm:spPr/>
      <dgm:t>
        <a:bodyPr/>
        <a:lstStyle/>
        <a:p>
          <a:endParaRPr lang="en-GB"/>
        </a:p>
      </dgm:t>
    </dgm:pt>
    <dgm:pt modelId="{4F8FB423-4679-42CA-AA60-75B3B82E038B}" type="sibTrans" cxnId="{A0660382-61CA-4B4A-80B1-49FF06ACCC7A}">
      <dgm:prSet/>
      <dgm:spPr/>
      <dgm:t>
        <a:bodyPr/>
        <a:lstStyle/>
        <a:p>
          <a:endParaRPr lang="en-GB"/>
        </a:p>
      </dgm:t>
    </dgm:pt>
    <dgm:pt modelId="{C8FB3CB5-F25B-4A63-A0B5-716E4DC91115}">
      <dgm:prSet custT="1"/>
      <dgm:spPr/>
      <dgm:t>
        <a:bodyPr/>
        <a:lstStyle/>
        <a:p>
          <a:r>
            <a:rPr lang="en-GB" sz="1800" kern="1200" spc="150" dirty="0" smtClean="0">
              <a:solidFill>
                <a:schemeClr val="tx2"/>
              </a:solidFill>
              <a:latin typeface="+mn-lt"/>
              <a:ea typeface="+mn-ea"/>
              <a:cs typeface="+mn-cs"/>
            </a:rPr>
            <a:t>indicators</a:t>
          </a:r>
        </a:p>
      </dgm:t>
    </dgm:pt>
    <dgm:pt modelId="{2BDFBD2F-790F-4B51-823F-53BF0B143360}" type="parTrans" cxnId="{15166506-0A77-4B44-9B85-FAB563870C68}">
      <dgm:prSet/>
      <dgm:spPr/>
      <dgm:t>
        <a:bodyPr/>
        <a:lstStyle/>
        <a:p>
          <a:endParaRPr lang="en-GB"/>
        </a:p>
      </dgm:t>
    </dgm:pt>
    <dgm:pt modelId="{23ED4777-7F00-42FC-9C26-6D6F607A426F}" type="sibTrans" cxnId="{15166506-0A77-4B44-9B85-FAB563870C68}">
      <dgm:prSet/>
      <dgm:spPr/>
      <dgm:t>
        <a:bodyPr/>
        <a:lstStyle/>
        <a:p>
          <a:endParaRPr lang="en-GB"/>
        </a:p>
      </dgm:t>
    </dgm:pt>
    <dgm:pt modelId="{EF5D82BC-A6DB-4A4C-863F-0C98E81A8DF7}">
      <dgm:prSet custT="1"/>
      <dgm:spPr/>
      <dgm:t>
        <a:bodyPr/>
        <a:lstStyle/>
        <a:p>
          <a:r>
            <a:rPr lang="en-GB" sz="1800" kern="1200" spc="150" dirty="0" smtClean="0">
              <a:solidFill>
                <a:schemeClr val="tx2"/>
              </a:solidFill>
              <a:latin typeface="+mn-lt"/>
              <a:ea typeface="+mn-ea"/>
              <a:cs typeface="+mn-cs"/>
            </a:rPr>
            <a:t>evidence of the possible future developments (e.g. projections, scenarios, horizon scanning, outlooks); </a:t>
          </a:r>
        </a:p>
      </dgm:t>
    </dgm:pt>
    <dgm:pt modelId="{94A6D9EA-8194-412F-B89F-07F28C7AC5DE}" type="parTrans" cxnId="{E7804686-6BC7-4B86-A291-81328B559101}">
      <dgm:prSet/>
      <dgm:spPr/>
      <dgm:t>
        <a:bodyPr/>
        <a:lstStyle/>
        <a:p>
          <a:endParaRPr lang="en-GB"/>
        </a:p>
      </dgm:t>
    </dgm:pt>
    <dgm:pt modelId="{AC8CC01F-2D91-4F02-BF7D-01E59ECEE555}" type="sibTrans" cxnId="{E7804686-6BC7-4B86-A291-81328B559101}">
      <dgm:prSet/>
      <dgm:spPr/>
      <dgm:t>
        <a:bodyPr/>
        <a:lstStyle/>
        <a:p>
          <a:endParaRPr lang="en-GB"/>
        </a:p>
      </dgm:t>
    </dgm:pt>
    <dgm:pt modelId="{5F07E3DD-D0A4-4275-A2B1-5C4BE7DD0AAD}">
      <dgm:prSet custT="1"/>
      <dgm:spPr/>
      <dgm:t>
        <a:bodyPr/>
        <a:lstStyle/>
        <a:p>
          <a:r>
            <a:rPr lang="en-GB" sz="1800" kern="1200" spc="150" dirty="0" smtClean="0">
              <a:solidFill>
                <a:schemeClr val="tx2"/>
              </a:solidFill>
              <a:latin typeface="+mn-lt"/>
              <a:ea typeface="+mn-ea"/>
              <a:cs typeface="+mn-cs"/>
            </a:rPr>
            <a:t>research studies or reports</a:t>
          </a:r>
        </a:p>
      </dgm:t>
    </dgm:pt>
    <dgm:pt modelId="{ED1A3D96-B6B9-46F9-BBC9-C17B972614C1}" type="parTrans" cxnId="{1FDC21E7-C5DD-4B00-900B-4C524D59074A}">
      <dgm:prSet/>
      <dgm:spPr/>
      <dgm:t>
        <a:bodyPr/>
        <a:lstStyle/>
        <a:p>
          <a:endParaRPr lang="en-GB"/>
        </a:p>
      </dgm:t>
    </dgm:pt>
    <dgm:pt modelId="{F60697EE-9018-4A8F-B3C7-8A42F2F85E20}" type="sibTrans" cxnId="{1FDC21E7-C5DD-4B00-900B-4C524D59074A}">
      <dgm:prSet/>
      <dgm:spPr/>
      <dgm:t>
        <a:bodyPr/>
        <a:lstStyle/>
        <a:p>
          <a:endParaRPr lang="en-GB"/>
        </a:p>
      </dgm:t>
    </dgm:pt>
    <dgm:pt modelId="{00D14C02-5496-4664-9283-2438E89C708A}">
      <dgm:prSet custT="1"/>
      <dgm:spPr/>
      <dgm:t>
        <a:bodyPr/>
        <a:lstStyle/>
        <a:p>
          <a:r>
            <a:rPr lang="en-GB" sz="1800" kern="1200" spc="150" dirty="0" smtClean="0">
              <a:solidFill>
                <a:schemeClr val="tx2"/>
              </a:solidFill>
              <a:latin typeface="+mn-lt"/>
              <a:ea typeface="+mn-ea"/>
              <a:cs typeface="+mn-cs"/>
            </a:rPr>
            <a:t>existing national policies and plans</a:t>
          </a:r>
        </a:p>
      </dgm:t>
    </dgm:pt>
    <dgm:pt modelId="{887613A6-32CB-49DD-9601-27F5EB3ECE13}" type="parTrans" cxnId="{926F4931-389D-4867-AF07-6161DD0FEA23}">
      <dgm:prSet/>
      <dgm:spPr/>
      <dgm:t>
        <a:bodyPr/>
        <a:lstStyle/>
        <a:p>
          <a:endParaRPr lang="en-GB"/>
        </a:p>
      </dgm:t>
    </dgm:pt>
    <dgm:pt modelId="{5DE27AA9-9909-4D21-BBB5-D9F2A1313842}" type="sibTrans" cxnId="{926F4931-389D-4867-AF07-6161DD0FEA23}">
      <dgm:prSet/>
      <dgm:spPr/>
      <dgm:t>
        <a:bodyPr/>
        <a:lstStyle/>
        <a:p>
          <a:endParaRPr lang="en-GB"/>
        </a:p>
      </dgm:t>
    </dgm:pt>
    <dgm:pt modelId="{604F28C9-A262-42ED-800B-A4915DA7CBAB}">
      <dgm:prSet phldrT="[Text]" custT="1"/>
      <dgm:spPr/>
      <dgm:t>
        <a:bodyPr/>
        <a:lstStyle/>
        <a:p>
          <a:r>
            <a:rPr lang="en-GB" sz="1800" kern="1200" spc="150" dirty="0" smtClean="0">
              <a:solidFill>
                <a:schemeClr val="tx2"/>
              </a:solidFill>
              <a:latin typeface="+mn-lt"/>
              <a:ea typeface="+mn-ea"/>
              <a:cs typeface="+mn-cs"/>
            </a:rPr>
            <a:t>Circulate existing information relevant to each implication</a:t>
          </a:r>
          <a:endParaRPr lang="en-GB" sz="1800" kern="1200" spc="150" dirty="0">
            <a:solidFill>
              <a:schemeClr val="tx2"/>
            </a:solidFill>
            <a:latin typeface="+mn-lt"/>
            <a:ea typeface="+mn-ea"/>
            <a:cs typeface="+mn-cs"/>
          </a:endParaRPr>
        </a:p>
      </dgm:t>
    </dgm:pt>
    <dgm:pt modelId="{8F92B834-0883-46CA-A61E-3C6440789B81}" type="parTrans" cxnId="{C9FA9A40-2120-4DF6-88DD-C5334B9DC9D6}">
      <dgm:prSet/>
      <dgm:spPr/>
      <dgm:t>
        <a:bodyPr/>
        <a:lstStyle/>
        <a:p>
          <a:endParaRPr lang="en-GB"/>
        </a:p>
      </dgm:t>
    </dgm:pt>
    <dgm:pt modelId="{A170CA20-9FDF-4311-83FB-C9AA25637450}" type="sibTrans" cxnId="{C9FA9A40-2120-4DF6-88DD-C5334B9DC9D6}">
      <dgm:prSet/>
      <dgm:spPr/>
      <dgm:t>
        <a:bodyPr/>
        <a:lstStyle/>
        <a:p>
          <a:endParaRPr lang="en-GB"/>
        </a:p>
      </dgm:t>
    </dgm:pt>
    <dgm:pt modelId="{EC392B9E-6C7F-487C-9D2D-CDD9E43C0606}">
      <dgm:prSet phldrT="[Text]" custT="1"/>
      <dgm:spPr/>
      <dgm:t>
        <a:bodyPr/>
        <a:lstStyle/>
        <a:p>
          <a:endParaRPr lang="en-GB" sz="1800" kern="1200" dirty="0"/>
        </a:p>
      </dgm:t>
    </dgm:pt>
    <dgm:pt modelId="{77F9CD59-DBBC-4088-918A-14C04F619E56}" type="parTrans" cxnId="{7B3F89B3-4C00-47BC-B3F3-3F32C54814ED}">
      <dgm:prSet/>
      <dgm:spPr/>
      <dgm:t>
        <a:bodyPr/>
        <a:lstStyle/>
        <a:p>
          <a:endParaRPr lang="en-GB"/>
        </a:p>
      </dgm:t>
    </dgm:pt>
    <dgm:pt modelId="{0DD1D97F-2EE7-4EC2-BBCB-5F31A9ED5061}" type="sibTrans" cxnId="{7B3F89B3-4C00-47BC-B3F3-3F32C54814ED}">
      <dgm:prSet/>
      <dgm:spPr/>
      <dgm:t>
        <a:bodyPr/>
        <a:lstStyle/>
        <a:p>
          <a:endParaRPr lang="en-GB"/>
        </a:p>
      </dgm:t>
    </dgm:pt>
    <dgm:pt modelId="{AD43896A-88A3-4142-86EA-34BE139DF014}">
      <dgm:prSet phldrT="[Text]" custT="1"/>
      <dgm:spPr/>
      <dgm:t>
        <a:bodyPr/>
        <a:lstStyle/>
        <a:p>
          <a:r>
            <a:rPr lang="en-GB" sz="1800" kern="1200" spc="150" dirty="0" smtClean="0">
              <a:solidFill>
                <a:schemeClr val="tx2"/>
              </a:solidFill>
              <a:latin typeface="+mn-lt"/>
              <a:ea typeface="+mn-ea"/>
              <a:cs typeface="+mn-cs"/>
            </a:rPr>
            <a:t>Compile a complete table of references and sources for each implication </a:t>
          </a:r>
          <a:endParaRPr lang="en-GB" sz="1800" kern="1200" spc="150" dirty="0">
            <a:solidFill>
              <a:schemeClr val="tx2"/>
            </a:solidFill>
            <a:latin typeface="+mn-lt"/>
            <a:ea typeface="+mn-ea"/>
            <a:cs typeface="+mn-cs"/>
          </a:endParaRPr>
        </a:p>
      </dgm:t>
    </dgm:pt>
    <dgm:pt modelId="{4742628B-7A54-4038-8427-C3FE6DB6BD61}" type="parTrans" cxnId="{7302526D-F33E-4161-9F7C-1AC21780BFBB}">
      <dgm:prSet/>
      <dgm:spPr/>
      <dgm:t>
        <a:bodyPr/>
        <a:lstStyle/>
        <a:p>
          <a:endParaRPr lang="en-GB"/>
        </a:p>
      </dgm:t>
    </dgm:pt>
    <dgm:pt modelId="{35C14CDF-C853-498A-8D4D-D5A72830531B}" type="sibTrans" cxnId="{7302526D-F33E-4161-9F7C-1AC21780BFBB}">
      <dgm:prSet/>
      <dgm:spPr/>
      <dgm:t>
        <a:bodyPr/>
        <a:lstStyle/>
        <a:p>
          <a:endParaRPr lang="en-GB"/>
        </a:p>
      </dgm:t>
    </dgm:pt>
    <dgm:pt modelId="{3848EE61-62FD-4EE3-883B-E83D17DE6EFD}" type="pres">
      <dgm:prSet presAssocID="{62EE8DBB-6F28-459D-BFED-2129BFAC0CE8}" presName="rootnode" presStyleCnt="0">
        <dgm:presLayoutVars>
          <dgm:chMax/>
          <dgm:chPref/>
          <dgm:dir/>
          <dgm:animLvl val="lvl"/>
        </dgm:presLayoutVars>
      </dgm:prSet>
      <dgm:spPr/>
      <dgm:t>
        <a:bodyPr/>
        <a:lstStyle/>
        <a:p>
          <a:endParaRPr lang="en-GB"/>
        </a:p>
      </dgm:t>
    </dgm:pt>
    <dgm:pt modelId="{EF96C820-5E70-4A13-BB56-A12F095F8063}" type="pres">
      <dgm:prSet presAssocID="{49DAB708-BDC9-472A-899E-DEE73C200521}" presName="composite" presStyleCnt="0"/>
      <dgm:spPr/>
    </dgm:pt>
    <dgm:pt modelId="{9D0DFBEB-5F55-4862-81C4-83F81183D137}" type="pres">
      <dgm:prSet presAssocID="{49DAB708-BDC9-472A-899E-DEE73C200521}" presName="bentUpArrow1" presStyleLbl="alignImgPlace1" presStyleIdx="0" presStyleCnt="1" custScaleX="72370" custScaleY="63386" custLinFactNeighborX="20557" custLinFactNeighborY="-35931"/>
      <dgm:spPr>
        <a:solidFill>
          <a:schemeClr val="accent1">
            <a:lumMod val="60000"/>
            <a:lumOff val="40000"/>
          </a:schemeClr>
        </a:solidFill>
      </dgm:spPr>
      <dgm:t>
        <a:bodyPr/>
        <a:lstStyle/>
        <a:p>
          <a:endParaRPr lang="en-GB"/>
        </a:p>
      </dgm:t>
    </dgm:pt>
    <dgm:pt modelId="{E5BFB533-FBE2-44B0-A088-8323B0BE5F78}" type="pres">
      <dgm:prSet presAssocID="{49DAB708-BDC9-472A-899E-DEE73C200521}" presName="ParentText" presStyleLbl="node1" presStyleIdx="0" presStyleCnt="2" custScaleX="80251" custScaleY="67353" custLinFactNeighborX="-5886" custLinFactNeighborY="-9929">
        <dgm:presLayoutVars>
          <dgm:chMax val="1"/>
          <dgm:chPref val="1"/>
          <dgm:bulletEnabled val="1"/>
        </dgm:presLayoutVars>
      </dgm:prSet>
      <dgm:spPr/>
      <dgm:t>
        <a:bodyPr/>
        <a:lstStyle/>
        <a:p>
          <a:endParaRPr lang="en-GB"/>
        </a:p>
      </dgm:t>
    </dgm:pt>
    <dgm:pt modelId="{B02109C4-383A-4119-9816-44A798C6AA37}" type="pres">
      <dgm:prSet presAssocID="{49DAB708-BDC9-472A-899E-DEE73C200521}" presName="ChildText" presStyleLbl="revTx" presStyleIdx="0" presStyleCnt="2" custScaleX="291171" custScaleY="97233" custLinFactNeighborX="87680" custLinFactNeighborY="-13364">
        <dgm:presLayoutVars>
          <dgm:chMax val="0"/>
          <dgm:chPref val="0"/>
          <dgm:bulletEnabled val="1"/>
        </dgm:presLayoutVars>
      </dgm:prSet>
      <dgm:spPr/>
      <dgm:t>
        <a:bodyPr/>
        <a:lstStyle/>
        <a:p>
          <a:endParaRPr lang="en-GB"/>
        </a:p>
      </dgm:t>
    </dgm:pt>
    <dgm:pt modelId="{BB2B0AC2-5A78-477E-A6B4-74AA82E0D979}" type="pres">
      <dgm:prSet presAssocID="{64F51814-FC9E-4B0C-B816-635B5D7FB724}" presName="sibTrans" presStyleCnt="0"/>
      <dgm:spPr/>
    </dgm:pt>
    <dgm:pt modelId="{4E4BD214-3227-4963-84D0-0A8C597DB94A}" type="pres">
      <dgm:prSet presAssocID="{D17F638E-6C49-405B-A49B-83389DB7B012}" presName="composite" presStyleCnt="0"/>
      <dgm:spPr/>
    </dgm:pt>
    <dgm:pt modelId="{D6262C6D-2AA5-4D5D-B5C1-3860F6985E7C}" type="pres">
      <dgm:prSet presAssocID="{D17F638E-6C49-405B-A49B-83389DB7B012}" presName="ParentText" presStyleLbl="node1" presStyleIdx="1" presStyleCnt="2" custScaleX="78360" custScaleY="71978" custLinFactNeighborX="-24325" custLinFactNeighborY="-5586">
        <dgm:presLayoutVars>
          <dgm:chMax val="1"/>
          <dgm:chPref val="1"/>
          <dgm:bulletEnabled val="1"/>
        </dgm:presLayoutVars>
      </dgm:prSet>
      <dgm:spPr/>
      <dgm:t>
        <a:bodyPr/>
        <a:lstStyle/>
        <a:p>
          <a:endParaRPr lang="en-GB"/>
        </a:p>
      </dgm:t>
    </dgm:pt>
    <dgm:pt modelId="{E750F09D-78FF-40B5-9A58-798899536FD5}" type="pres">
      <dgm:prSet presAssocID="{D17F638E-6C49-405B-A49B-83389DB7B012}" presName="FinalChildText" presStyleLbl="revTx" presStyleIdx="1" presStyleCnt="2" custScaleX="191984" custScaleY="90315" custLinFactNeighborX="1971" custLinFactNeighborY="1540">
        <dgm:presLayoutVars>
          <dgm:chMax val="0"/>
          <dgm:chPref val="0"/>
          <dgm:bulletEnabled val="1"/>
        </dgm:presLayoutVars>
      </dgm:prSet>
      <dgm:spPr/>
      <dgm:t>
        <a:bodyPr/>
        <a:lstStyle/>
        <a:p>
          <a:endParaRPr lang="en-GB"/>
        </a:p>
      </dgm:t>
    </dgm:pt>
  </dgm:ptLst>
  <dgm:cxnLst>
    <dgm:cxn modelId="{77831859-4FB6-49E6-9904-51BEFB271A8D}" type="presOf" srcId="{EF5D82BC-A6DB-4A4C-863F-0C98E81A8DF7}" destId="{B02109C4-383A-4119-9816-44A798C6AA37}" srcOrd="0" destOrd="2" presId="urn:microsoft.com/office/officeart/2005/8/layout/StepDownProcess"/>
    <dgm:cxn modelId="{7B16D77E-5466-4DE6-8DC1-7D2ADFDAC3DC}" srcId="{49DAB708-BDC9-472A-899E-DEE73C200521}" destId="{E6C82EA5-6113-4834-B8A6-7FD7B862FF5B}" srcOrd="0" destOrd="0" parTransId="{80C72D58-7DA6-4A13-8C63-F923DB9C87BF}" sibTransId="{00B12400-CD1C-4081-836D-09A45D58C13A}"/>
    <dgm:cxn modelId="{98C72F02-E633-490B-B14C-AD23D73FDC14}" srcId="{62EE8DBB-6F28-459D-BFED-2129BFAC0CE8}" destId="{49DAB708-BDC9-472A-899E-DEE73C200521}" srcOrd="0" destOrd="0" parTransId="{3E355EB6-44C2-4B27-B42A-7CF94AD376FC}" sibTransId="{64F51814-FC9E-4B0C-B816-635B5D7FB724}"/>
    <dgm:cxn modelId="{CED905ED-4DCE-4E25-A3EF-7621A4B65C6C}" type="presOf" srcId="{5F07E3DD-D0A4-4275-A2B1-5C4BE7DD0AAD}" destId="{B02109C4-383A-4119-9816-44A798C6AA37}" srcOrd="0" destOrd="3" presId="urn:microsoft.com/office/officeart/2005/8/layout/StepDownProcess"/>
    <dgm:cxn modelId="{8C429D3B-1226-4CD1-9D20-F34D3B2E2825}" type="presOf" srcId="{604F28C9-A262-42ED-800B-A4915DA7CBAB}" destId="{E750F09D-78FF-40B5-9A58-798899536FD5}" srcOrd="0" destOrd="1" presId="urn:microsoft.com/office/officeart/2005/8/layout/StepDownProcess"/>
    <dgm:cxn modelId="{C9FA9A40-2120-4DF6-88DD-C5334B9DC9D6}" srcId="{D17F638E-6C49-405B-A49B-83389DB7B012}" destId="{604F28C9-A262-42ED-800B-A4915DA7CBAB}" srcOrd="1" destOrd="0" parTransId="{8F92B834-0883-46CA-A61E-3C6440789B81}" sibTransId="{A170CA20-9FDF-4311-83FB-C9AA25637450}"/>
    <dgm:cxn modelId="{8D484E68-3BE4-4DE4-9FB3-653B69406404}" type="presOf" srcId="{00D14C02-5496-4664-9283-2438E89C708A}" destId="{B02109C4-383A-4119-9816-44A798C6AA37}" srcOrd="0" destOrd="4" presId="urn:microsoft.com/office/officeart/2005/8/layout/StepDownProcess"/>
    <dgm:cxn modelId="{6F715C4C-2DA7-49E8-B214-7A5B624E518B}" type="presOf" srcId="{62EE8DBB-6F28-459D-BFED-2129BFAC0CE8}" destId="{3848EE61-62FD-4EE3-883B-E83D17DE6EFD}" srcOrd="0" destOrd="0" presId="urn:microsoft.com/office/officeart/2005/8/layout/StepDownProcess"/>
    <dgm:cxn modelId="{D51F8DCA-F49A-49F6-B288-3C143022B59A}" type="presOf" srcId="{1E2A8605-602A-402C-A427-CD3DE35A12CE}" destId="{E750F09D-78FF-40B5-9A58-798899536FD5}" srcOrd="0" destOrd="0" presId="urn:microsoft.com/office/officeart/2005/8/layout/StepDownProcess"/>
    <dgm:cxn modelId="{47D65DAD-4567-4834-9800-29EB636583E6}" type="presOf" srcId="{AD43896A-88A3-4142-86EA-34BE139DF014}" destId="{E750F09D-78FF-40B5-9A58-798899536FD5}" srcOrd="0" destOrd="2" presId="urn:microsoft.com/office/officeart/2005/8/layout/StepDownProcess"/>
    <dgm:cxn modelId="{7302526D-F33E-4161-9F7C-1AC21780BFBB}" srcId="{D17F638E-6C49-405B-A49B-83389DB7B012}" destId="{AD43896A-88A3-4142-86EA-34BE139DF014}" srcOrd="2" destOrd="0" parTransId="{4742628B-7A54-4038-8427-C3FE6DB6BD61}" sibTransId="{35C14CDF-C853-498A-8D4D-D5A72830531B}"/>
    <dgm:cxn modelId="{1FDC21E7-C5DD-4B00-900B-4C524D59074A}" srcId="{49DAB708-BDC9-472A-899E-DEE73C200521}" destId="{5F07E3DD-D0A4-4275-A2B1-5C4BE7DD0AAD}" srcOrd="3" destOrd="0" parTransId="{ED1A3D96-B6B9-46F9-BBC9-C17B972614C1}" sibTransId="{F60697EE-9018-4A8F-B3C7-8A42F2F85E20}"/>
    <dgm:cxn modelId="{15166506-0A77-4B44-9B85-FAB563870C68}" srcId="{49DAB708-BDC9-472A-899E-DEE73C200521}" destId="{C8FB3CB5-F25B-4A63-A0B5-716E4DC91115}" srcOrd="1" destOrd="0" parTransId="{2BDFBD2F-790F-4B51-823F-53BF0B143360}" sibTransId="{23ED4777-7F00-42FC-9C26-6D6F607A426F}"/>
    <dgm:cxn modelId="{53064824-B1E3-406A-A568-0B9CEEEA7669}" type="presOf" srcId="{C8FB3CB5-F25B-4A63-A0B5-716E4DC91115}" destId="{B02109C4-383A-4119-9816-44A798C6AA37}" srcOrd="0" destOrd="1" presId="urn:microsoft.com/office/officeart/2005/8/layout/StepDownProcess"/>
    <dgm:cxn modelId="{A0660382-61CA-4B4A-80B1-49FF06ACCC7A}" srcId="{D17F638E-6C49-405B-A49B-83389DB7B012}" destId="{1E2A8605-602A-402C-A427-CD3DE35A12CE}" srcOrd="0" destOrd="0" parTransId="{5150508A-E6BD-4E54-81C5-65AA24425314}" sibTransId="{4F8FB423-4679-42CA-AA60-75B3B82E038B}"/>
    <dgm:cxn modelId="{C4D428BB-D312-4651-A72E-41EB0EFDFE5F}" type="presOf" srcId="{EC392B9E-6C7F-487C-9D2D-CDD9E43C0606}" destId="{E750F09D-78FF-40B5-9A58-798899536FD5}" srcOrd="0" destOrd="3" presId="urn:microsoft.com/office/officeart/2005/8/layout/StepDownProcess"/>
    <dgm:cxn modelId="{7B3F89B3-4C00-47BC-B3F3-3F32C54814ED}" srcId="{D17F638E-6C49-405B-A49B-83389DB7B012}" destId="{EC392B9E-6C7F-487C-9D2D-CDD9E43C0606}" srcOrd="3" destOrd="0" parTransId="{77F9CD59-DBBC-4088-918A-14C04F619E56}" sibTransId="{0DD1D97F-2EE7-4EC2-BBCB-5F31A9ED5061}"/>
    <dgm:cxn modelId="{0EF481C9-4EC2-4188-88F5-09FFF117F0D4}" srcId="{62EE8DBB-6F28-459D-BFED-2129BFAC0CE8}" destId="{D17F638E-6C49-405B-A49B-83389DB7B012}" srcOrd="1" destOrd="0" parTransId="{6E6D8257-C064-4E75-BB8A-DD807E1AD05E}" sibTransId="{5827F132-A9BE-4752-A2D5-91CF7B49075E}"/>
    <dgm:cxn modelId="{E7804686-6BC7-4B86-A291-81328B559101}" srcId="{49DAB708-BDC9-472A-899E-DEE73C200521}" destId="{EF5D82BC-A6DB-4A4C-863F-0C98E81A8DF7}" srcOrd="2" destOrd="0" parTransId="{94A6D9EA-8194-412F-B89F-07F28C7AC5DE}" sibTransId="{AC8CC01F-2D91-4F02-BF7D-01E59ECEE555}"/>
    <dgm:cxn modelId="{8F3C350C-585D-4564-A93D-BC9E712AA01B}" type="presOf" srcId="{D17F638E-6C49-405B-A49B-83389DB7B012}" destId="{D6262C6D-2AA5-4D5D-B5C1-3860F6985E7C}" srcOrd="0" destOrd="0" presId="urn:microsoft.com/office/officeart/2005/8/layout/StepDownProcess"/>
    <dgm:cxn modelId="{3B23E283-8769-492E-9655-F0C73750C14C}" type="presOf" srcId="{49DAB708-BDC9-472A-899E-DEE73C200521}" destId="{E5BFB533-FBE2-44B0-A088-8323B0BE5F78}" srcOrd="0" destOrd="0" presId="urn:microsoft.com/office/officeart/2005/8/layout/StepDownProcess"/>
    <dgm:cxn modelId="{926F4931-389D-4867-AF07-6161DD0FEA23}" srcId="{49DAB708-BDC9-472A-899E-DEE73C200521}" destId="{00D14C02-5496-4664-9283-2438E89C708A}" srcOrd="4" destOrd="0" parTransId="{887613A6-32CB-49DD-9601-27F5EB3ECE13}" sibTransId="{5DE27AA9-9909-4D21-BBB5-D9F2A1313842}"/>
    <dgm:cxn modelId="{225758E4-9913-437E-AD8B-64924036E58C}" type="presOf" srcId="{E6C82EA5-6113-4834-B8A6-7FD7B862FF5B}" destId="{B02109C4-383A-4119-9816-44A798C6AA37}" srcOrd="0" destOrd="0" presId="urn:microsoft.com/office/officeart/2005/8/layout/StepDownProcess"/>
    <dgm:cxn modelId="{BF23D9AA-8409-4A1E-BFDC-F556DF4A6A9C}" type="presParOf" srcId="{3848EE61-62FD-4EE3-883B-E83D17DE6EFD}" destId="{EF96C820-5E70-4A13-BB56-A12F095F8063}" srcOrd="0" destOrd="0" presId="urn:microsoft.com/office/officeart/2005/8/layout/StepDownProcess"/>
    <dgm:cxn modelId="{1CAF560C-9818-4DB6-9C09-E27D7A700D04}" type="presParOf" srcId="{EF96C820-5E70-4A13-BB56-A12F095F8063}" destId="{9D0DFBEB-5F55-4862-81C4-83F81183D137}" srcOrd="0" destOrd="0" presId="urn:microsoft.com/office/officeart/2005/8/layout/StepDownProcess"/>
    <dgm:cxn modelId="{9066A088-81A4-41CA-9FF3-3FBE423B30FB}" type="presParOf" srcId="{EF96C820-5E70-4A13-BB56-A12F095F8063}" destId="{E5BFB533-FBE2-44B0-A088-8323B0BE5F78}" srcOrd="1" destOrd="0" presId="urn:microsoft.com/office/officeart/2005/8/layout/StepDownProcess"/>
    <dgm:cxn modelId="{391D2F2A-D31A-4631-AEB8-C1A72027AAD3}" type="presParOf" srcId="{EF96C820-5E70-4A13-BB56-A12F095F8063}" destId="{B02109C4-383A-4119-9816-44A798C6AA37}" srcOrd="2" destOrd="0" presId="urn:microsoft.com/office/officeart/2005/8/layout/StepDownProcess"/>
    <dgm:cxn modelId="{8B28B32A-EE28-4216-ADA4-7CB62D12BA9A}" type="presParOf" srcId="{3848EE61-62FD-4EE3-883B-E83D17DE6EFD}" destId="{BB2B0AC2-5A78-477E-A6B4-74AA82E0D979}" srcOrd="1" destOrd="0" presId="urn:microsoft.com/office/officeart/2005/8/layout/StepDownProcess"/>
    <dgm:cxn modelId="{86D21A82-027A-4807-AC6A-A3F823F6D950}" type="presParOf" srcId="{3848EE61-62FD-4EE3-883B-E83D17DE6EFD}" destId="{4E4BD214-3227-4963-84D0-0A8C597DB94A}" srcOrd="2" destOrd="0" presId="urn:microsoft.com/office/officeart/2005/8/layout/StepDownProcess"/>
    <dgm:cxn modelId="{B9EA2397-0549-4AD0-8108-175ACA69F043}" type="presParOf" srcId="{4E4BD214-3227-4963-84D0-0A8C597DB94A}" destId="{D6262C6D-2AA5-4D5D-B5C1-3860F6985E7C}" srcOrd="0" destOrd="0" presId="urn:microsoft.com/office/officeart/2005/8/layout/StepDownProcess"/>
    <dgm:cxn modelId="{D9D16722-FD5B-4E58-A815-1E28DC8573DB}" type="presParOf" srcId="{4E4BD214-3227-4963-84D0-0A8C597DB94A}" destId="{E750F09D-78FF-40B5-9A58-798899536FD5}"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2EE8DBB-6F28-459D-BFED-2129BFAC0CE8}"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GB"/>
        </a:p>
      </dgm:t>
    </dgm:pt>
    <dgm:pt modelId="{49DAB708-BDC9-472A-899E-DEE73C200521}">
      <dgm:prSet phldrT="[Text]" custT="1"/>
      <dgm:spPr>
        <a:solidFill>
          <a:schemeClr val="accent1">
            <a:lumMod val="75000"/>
          </a:schemeClr>
        </a:solidFill>
      </dgm:spPr>
      <dgm:t>
        <a:bodyPr/>
        <a:lstStyle/>
        <a:p>
          <a:r>
            <a:rPr lang="en-GB" sz="2400" dirty="0" smtClean="0"/>
            <a:t>3: Draft 'factsheets'</a:t>
          </a:r>
          <a:endParaRPr lang="en-GB" sz="2400" dirty="0"/>
        </a:p>
      </dgm:t>
    </dgm:pt>
    <dgm:pt modelId="{3E355EB6-44C2-4B27-B42A-7CF94AD376FC}" type="parTrans" cxnId="{98C72F02-E633-490B-B14C-AD23D73FDC14}">
      <dgm:prSet/>
      <dgm:spPr/>
      <dgm:t>
        <a:bodyPr/>
        <a:lstStyle/>
        <a:p>
          <a:endParaRPr lang="en-GB"/>
        </a:p>
      </dgm:t>
    </dgm:pt>
    <dgm:pt modelId="{64F51814-FC9E-4B0C-B816-635B5D7FB724}" type="sibTrans" cxnId="{98C72F02-E633-490B-B14C-AD23D73FDC14}">
      <dgm:prSet/>
      <dgm:spPr/>
      <dgm:t>
        <a:bodyPr/>
        <a:lstStyle/>
        <a:p>
          <a:endParaRPr lang="en-GB"/>
        </a:p>
      </dgm:t>
    </dgm:pt>
    <dgm:pt modelId="{E6C82EA5-6113-4834-B8A6-7FD7B862FF5B}">
      <dgm:prSet phldrT="[Text]" custT="1"/>
      <dgm:spPr/>
      <dgm:t>
        <a:bodyPr/>
        <a:lstStyle/>
        <a:p>
          <a:r>
            <a:rPr lang="en-GB" sz="1800" kern="1200" spc="150" dirty="0" smtClean="0">
              <a:solidFill>
                <a:schemeClr val="tx2"/>
              </a:solidFill>
              <a:latin typeface="+mn-lt"/>
              <a:ea typeface="+mn-ea"/>
              <a:cs typeface="+mn-cs"/>
            </a:rPr>
            <a:t>Implication summary </a:t>
          </a:r>
          <a:endParaRPr lang="en-GB" sz="1800" kern="1200" spc="150" dirty="0">
            <a:solidFill>
              <a:schemeClr val="tx2"/>
            </a:solidFill>
            <a:latin typeface="+mn-lt"/>
            <a:ea typeface="+mn-ea"/>
            <a:cs typeface="+mn-cs"/>
          </a:endParaRPr>
        </a:p>
      </dgm:t>
    </dgm:pt>
    <dgm:pt modelId="{80C72D58-7DA6-4A13-8C63-F923DB9C87BF}" type="parTrans" cxnId="{7B16D77E-5466-4DE6-8DC1-7D2ADFDAC3DC}">
      <dgm:prSet/>
      <dgm:spPr/>
      <dgm:t>
        <a:bodyPr/>
        <a:lstStyle/>
        <a:p>
          <a:endParaRPr lang="en-GB"/>
        </a:p>
      </dgm:t>
    </dgm:pt>
    <dgm:pt modelId="{00B12400-CD1C-4081-836D-09A45D58C13A}" type="sibTrans" cxnId="{7B16D77E-5466-4DE6-8DC1-7D2ADFDAC3DC}">
      <dgm:prSet/>
      <dgm:spPr/>
      <dgm:t>
        <a:bodyPr/>
        <a:lstStyle/>
        <a:p>
          <a:endParaRPr lang="en-GB"/>
        </a:p>
      </dgm:t>
    </dgm:pt>
    <dgm:pt modelId="{D17F638E-6C49-405B-A49B-83389DB7B012}">
      <dgm:prSet phldrT="[Text]" custT="1"/>
      <dgm:spPr>
        <a:solidFill>
          <a:schemeClr val="accent1">
            <a:lumMod val="75000"/>
          </a:schemeClr>
        </a:solidFill>
      </dgm:spPr>
      <dgm:t>
        <a:bodyPr/>
        <a:lstStyle/>
        <a:p>
          <a:r>
            <a:rPr lang="en-GB" sz="2400" dirty="0" smtClean="0"/>
            <a:t>4: Prepare Background note </a:t>
          </a:r>
          <a:endParaRPr lang="en-GB" sz="2400" dirty="0"/>
        </a:p>
      </dgm:t>
    </dgm:pt>
    <dgm:pt modelId="{6E6D8257-C064-4E75-BB8A-DD807E1AD05E}" type="parTrans" cxnId="{0EF481C9-4EC2-4188-88F5-09FFF117F0D4}">
      <dgm:prSet/>
      <dgm:spPr/>
      <dgm:t>
        <a:bodyPr/>
        <a:lstStyle/>
        <a:p>
          <a:endParaRPr lang="en-GB"/>
        </a:p>
      </dgm:t>
    </dgm:pt>
    <dgm:pt modelId="{5827F132-A9BE-4752-A2D5-91CF7B49075E}" type="sibTrans" cxnId="{0EF481C9-4EC2-4188-88F5-09FFF117F0D4}">
      <dgm:prSet/>
      <dgm:spPr/>
      <dgm:t>
        <a:bodyPr/>
        <a:lstStyle/>
        <a:p>
          <a:endParaRPr lang="en-GB"/>
        </a:p>
      </dgm:t>
    </dgm:pt>
    <dgm:pt modelId="{1E2A8605-602A-402C-A427-CD3DE35A12CE}">
      <dgm:prSet phldrT="[Text]" custT="1"/>
      <dgm:spPr/>
      <dgm:t>
        <a:bodyPr/>
        <a:lstStyle/>
        <a:p>
          <a:r>
            <a:rPr lang="en-GB" sz="1800" kern="1200" spc="150" dirty="0" smtClean="0">
              <a:solidFill>
                <a:schemeClr val="tx2"/>
              </a:solidFill>
              <a:latin typeface="+mn-lt"/>
              <a:ea typeface="+mn-ea"/>
              <a:cs typeface="+mn-cs"/>
            </a:rPr>
            <a:t>Overview of the scoping of GMT implications for Slovenia</a:t>
          </a:r>
          <a:endParaRPr lang="en-GB" sz="1800" kern="1200" spc="150" dirty="0">
            <a:solidFill>
              <a:schemeClr val="tx2"/>
            </a:solidFill>
            <a:latin typeface="+mn-lt"/>
            <a:ea typeface="+mn-ea"/>
            <a:cs typeface="+mn-cs"/>
          </a:endParaRPr>
        </a:p>
      </dgm:t>
    </dgm:pt>
    <dgm:pt modelId="{5150508A-E6BD-4E54-81C5-65AA24425314}" type="parTrans" cxnId="{A0660382-61CA-4B4A-80B1-49FF06ACCC7A}">
      <dgm:prSet/>
      <dgm:spPr/>
      <dgm:t>
        <a:bodyPr/>
        <a:lstStyle/>
        <a:p>
          <a:endParaRPr lang="en-GB"/>
        </a:p>
      </dgm:t>
    </dgm:pt>
    <dgm:pt modelId="{4F8FB423-4679-42CA-AA60-75B3B82E038B}" type="sibTrans" cxnId="{A0660382-61CA-4B4A-80B1-49FF06ACCC7A}">
      <dgm:prSet/>
      <dgm:spPr/>
      <dgm:t>
        <a:bodyPr/>
        <a:lstStyle/>
        <a:p>
          <a:endParaRPr lang="en-GB"/>
        </a:p>
      </dgm:t>
    </dgm:pt>
    <dgm:pt modelId="{604F28C9-A262-42ED-800B-A4915DA7CBAB}">
      <dgm:prSet phldrT="[Text]" custT="1"/>
      <dgm:spPr/>
      <dgm:t>
        <a:bodyPr/>
        <a:lstStyle/>
        <a:p>
          <a:r>
            <a:rPr lang="en-GB" sz="1800" kern="1200" spc="150" dirty="0" smtClean="0">
              <a:solidFill>
                <a:schemeClr val="tx2"/>
              </a:solidFill>
              <a:latin typeface="+mn-lt"/>
              <a:ea typeface="+mn-ea"/>
              <a:cs typeface="+mn-cs"/>
            </a:rPr>
            <a:t>Present implication factsheets </a:t>
          </a:r>
          <a:endParaRPr lang="en-GB" sz="1800" kern="1200" spc="150" dirty="0">
            <a:solidFill>
              <a:schemeClr val="tx2"/>
            </a:solidFill>
            <a:latin typeface="+mn-lt"/>
            <a:ea typeface="+mn-ea"/>
            <a:cs typeface="+mn-cs"/>
          </a:endParaRPr>
        </a:p>
      </dgm:t>
    </dgm:pt>
    <dgm:pt modelId="{8F92B834-0883-46CA-A61E-3C6440789B81}" type="parTrans" cxnId="{C9FA9A40-2120-4DF6-88DD-C5334B9DC9D6}">
      <dgm:prSet/>
      <dgm:spPr/>
      <dgm:t>
        <a:bodyPr/>
        <a:lstStyle/>
        <a:p>
          <a:endParaRPr lang="en-GB"/>
        </a:p>
      </dgm:t>
    </dgm:pt>
    <dgm:pt modelId="{A170CA20-9FDF-4311-83FB-C9AA25637450}" type="sibTrans" cxnId="{C9FA9A40-2120-4DF6-88DD-C5334B9DC9D6}">
      <dgm:prSet/>
      <dgm:spPr/>
      <dgm:t>
        <a:bodyPr/>
        <a:lstStyle/>
        <a:p>
          <a:endParaRPr lang="en-GB"/>
        </a:p>
      </dgm:t>
    </dgm:pt>
    <dgm:pt modelId="{AD43896A-88A3-4142-86EA-34BE139DF014}">
      <dgm:prSet phldrT="[Text]" custT="1"/>
      <dgm:spPr/>
      <dgm:t>
        <a:bodyPr/>
        <a:lstStyle/>
        <a:p>
          <a:r>
            <a:rPr lang="en-GB" sz="1800" kern="1200" spc="150" dirty="0" smtClean="0">
              <a:solidFill>
                <a:schemeClr val="tx2"/>
              </a:solidFill>
              <a:latin typeface="+mn-lt"/>
              <a:ea typeface="+mn-ea"/>
              <a:cs typeface="+mn-cs"/>
            </a:rPr>
            <a:t>Initial suggestions of risks and opportunities for Slovenia</a:t>
          </a:r>
          <a:endParaRPr lang="en-GB" sz="1800" kern="1200" spc="150" dirty="0">
            <a:solidFill>
              <a:schemeClr val="tx2"/>
            </a:solidFill>
            <a:latin typeface="+mn-lt"/>
            <a:ea typeface="+mn-ea"/>
            <a:cs typeface="+mn-cs"/>
          </a:endParaRPr>
        </a:p>
      </dgm:t>
    </dgm:pt>
    <dgm:pt modelId="{4742628B-7A54-4038-8427-C3FE6DB6BD61}" type="parTrans" cxnId="{7302526D-F33E-4161-9F7C-1AC21780BFBB}">
      <dgm:prSet/>
      <dgm:spPr/>
      <dgm:t>
        <a:bodyPr/>
        <a:lstStyle/>
        <a:p>
          <a:endParaRPr lang="en-GB"/>
        </a:p>
      </dgm:t>
    </dgm:pt>
    <dgm:pt modelId="{35C14CDF-C853-498A-8D4D-D5A72830531B}" type="sibTrans" cxnId="{7302526D-F33E-4161-9F7C-1AC21780BFBB}">
      <dgm:prSet/>
      <dgm:spPr/>
      <dgm:t>
        <a:bodyPr/>
        <a:lstStyle/>
        <a:p>
          <a:endParaRPr lang="en-GB"/>
        </a:p>
      </dgm:t>
    </dgm:pt>
    <dgm:pt modelId="{F647D580-FB32-403A-B395-528634BFC9D4}">
      <dgm:prSet phldrT="[Text]" custT="1"/>
      <dgm:spPr/>
      <dgm:t>
        <a:bodyPr/>
        <a:lstStyle/>
        <a:p>
          <a:r>
            <a:rPr lang="en-GB" sz="1800" kern="1200" spc="150" dirty="0" smtClean="0">
              <a:solidFill>
                <a:schemeClr val="tx2"/>
              </a:solidFill>
              <a:latin typeface="+mn-lt"/>
              <a:ea typeface="+mn-ea"/>
              <a:cs typeface="+mn-cs"/>
            </a:rPr>
            <a:t>Summary of existing evidence </a:t>
          </a:r>
          <a:endParaRPr lang="en-GB" sz="1800" kern="1200" spc="150" dirty="0">
            <a:solidFill>
              <a:schemeClr val="tx2"/>
            </a:solidFill>
            <a:latin typeface="+mn-lt"/>
            <a:ea typeface="+mn-ea"/>
            <a:cs typeface="+mn-cs"/>
          </a:endParaRPr>
        </a:p>
      </dgm:t>
    </dgm:pt>
    <dgm:pt modelId="{E17AA817-8B5F-4FFA-AD4A-803F716F7804}" type="parTrans" cxnId="{C9EECB53-4600-45BA-8F76-B12F1219427C}">
      <dgm:prSet/>
      <dgm:spPr/>
      <dgm:t>
        <a:bodyPr/>
        <a:lstStyle/>
        <a:p>
          <a:endParaRPr lang="en-GB"/>
        </a:p>
      </dgm:t>
    </dgm:pt>
    <dgm:pt modelId="{90CB774F-D764-4B1E-8E7C-6B848E0F8211}" type="sibTrans" cxnId="{C9EECB53-4600-45BA-8F76-B12F1219427C}">
      <dgm:prSet/>
      <dgm:spPr/>
      <dgm:t>
        <a:bodyPr/>
        <a:lstStyle/>
        <a:p>
          <a:endParaRPr lang="en-GB"/>
        </a:p>
      </dgm:t>
    </dgm:pt>
    <dgm:pt modelId="{C6B5B345-1C6A-4800-8DBC-E4E8F7776EE2}">
      <dgm:prSet phldrT="[Text]" custT="1"/>
      <dgm:spPr/>
      <dgm:t>
        <a:bodyPr/>
        <a:lstStyle/>
        <a:p>
          <a:r>
            <a:rPr lang="en-GB" sz="1800" kern="1200" spc="150" dirty="0" smtClean="0">
              <a:solidFill>
                <a:schemeClr val="tx2"/>
              </a:solidFill>
              <a:latin typeface="+mn-lt"/>
              <a:ea typeface="+mn-ea"/>
              <a:cs typeface="+mn-cs"/>
            </a:rPr>
            <a:t>Overview of existing policy (where possible)</a:t>
          </a:r>
          <a:endParaRPr lang="en-GB" sz="1800" kern="1200" spc="150" dirty="0">
            <a:solidFill>
              <a:schemeClr val="tx2"/>
            </a:solidFill>
            <a:latin typeface="+mn-lt"/>
            <a:ea typeface="+mn-ea"/>
            <a:cs typeface="+mn-cs"/>
          </a:endParaRPr>
        </a:p>
      </dgm:t>
    </dgm:pt>
    <dgm:pt modelId="{C00E4E34-3B3B-4A34-888A-9922BAD91905}" type="parTrans" cxnId="{E0C91C91-D019-4DE1-A597-DB31D1EC8139}">
      <dgm:prSet/>
      <dgm:spPr/>
      <dgm:t>
        <a:bodyPr/>
        <a:lstStyle/>
        <a:p>
          <a:endParaRPr lang="en-GB"/>
        </a:p>
      </dgm:t>
    </dgm:pt>
    <dgm:pt modelId="{93D06607-0015-4576-BA2D-A1D3BA755100}" type="sibTrans" cxnId="{E0C91C91-D019-4DE1-A597-DB31D1EC8139}">
      <dgm:prSet/>
      <dgm:spPr/>
      <dgm:t>
        <a:bodyPr/>
        <a:lstStyle/>
        <a:p>
          <a:endParaRPr lang="en-GB"/>
        </a:p>
      </dgm:t>
    </dgm:pt>
    <dgm:pt modelId="{3848EE61-62FD-4EE3-883B-E83D17DE6EFD}" type="pres">
      <dgm:prSet presAssocID="{62EE8DBB-6F28-459D-BFED-2129BFAC0CE8}" presName="rootnode" presStyleCnt="0">
        <dgm:presLayoutVars>
          <dgm:chMax/>
          <dgm:chPref/>
          <dgm:dir/>
          <dgm:animLvl val="lvl"/>
        </dgm:presLayoutVars>
      </dgm:prSet>
      <dgm:spPr/>
      <dgm:t>
        <a:bodyPr/>
        <a:lstStyle/>
        <a:p>
          <a:endParaRPr lang="en-GB"/>
        </a:p>
      </dgm:t>
    </dgm:pt>
    <dgm:pt modelId="{EF96C820-5E70-4A13-BB56-A12F095F8063}" type="pres">
      <dgm:prSet presAssocID="{49DAB708-BDC9-472A-899E-DEE73C200521}" presName="composite" presStyleCnt="0"/>
      <dgm:spPr/>
    </dgm:pt>
    <dgm:pt modelId="{9D0DFBEB-5F55-4862-81C4-83F81183D137}" type="pres">
      <dgm:prSet presAssocID="{49DAB708-BDC9-472A-899E-DEE73C200521}" presName="bentUpArrow1" presStyleLbl="alignImgPlace1" presStyleIdx="0" presStyleCnt="1" custScaleX="72370" custScaleY="63386" custLinFactNeighborX="20557" custLinFactNeighborY="-35931"/>
      <dgm:spPr>
        <a:solidFill>
          <a:schemeClr val="accent1">
            <a:lumMod val="60000"/>
            <a:lumOff val="40000"/>
          </a:schemeClr>
        </a:solidFill>
      </dgm:spPr>
      <dgm:t>
        <a:bodyPr/>
        <a:lstStyle/>
        <a:p>
          <a:endParaRPr lang="en-GB"/>
        </a:p>
      </dgm:t>
    </dgm:pt>
    <dgm:pt modelId="{E5BFB533-FBE2-44B0-A088-8323B0BE5F78}" type="pres">
      <dgm:prSet presAssocID="{49DAB708-BDC9-472A-899E-DEE73C200521}" presName="ParentText" presStyleLbl="node1" presStyleIdx="0" presStyleCnt="2" custScaleX="80251" custScaleY="67353" custLinFactNeighborX="-5886" custLinFactNeighborY="-9929">
        <dgm:presLayoutVars>
          <dgm:chMax val="1"/>
          <dgm:chPref val="1"/>
          <dgm:bulletEnabled val="1"/>
        </dgm:presLayoutVars>
      </dgm:prSet>
      <dgm:spPr/>
      <dgm:t>
        <a:bodyPr/>
        <a:lstStyle/>
        <a:p>
          <a:endParaRPr lang="en-GB"/>
        </a:p>
      </dgm:t>
    </dgm:pt>
    <dgm:pt modelId="{B02109C4-383A-4119-9816-44A798C6AA37}" type="pres">
      <dgm:prSet presAssocID="{49DAB708-BDC9-472A-899E-DEE73C200521}" presName="ChildText" presStyleLbl="revTx" presStyleIdx="0" presStyleCnt="2" custScaleX="238207" custScaleY="97233" custLinFactNeighborX="57001" custLinFactNeighborY="-9393">
        <dgm:presLayoutVars>
          <dgm:chMax val="0"/>
          <dgm:chPref val="0"/>
          <dgm:bulletEnabled val="1"/>
        </dgm:presLayoutVars>
      </dgm:prSet>
      <dgm:spPr/>
      <dgm:t>
        <a:bodyPr/>
        <a:lstStyle/>
        <a:p>
          <a:endParaRPr lang="en-GB"/>
        </a:p>
      </dgm:t>
    </dgm:pt>
    <dgm:pt modelId="{BB2B0AC2-5A78-477E-A6B4-74AA82E0D979}" type="pres">
      <dgm:prSet presAssocID="{64F51814-FC9E-4B0C-B816-635B5D7FB724}" presName="sibTrans" presStyleCnt="0"/>
      <dgm:spPr/>
    </dgm:pt>
    <dgm:pt modelId="{4E4BD214-3227-4963-84D0-0A8C597DB94A}" type="pres">
      <dgm:prSet presAssocID="{D17F638E-6C49-405B-A49B-83389DB7B012}" presName="composite" presStyleCnt="0"/>
      <dgm:spPr/>
    </dgm:pt>
    <dgm:pt modelId="{D6262C6D-2AA5-4D5D-B5C1-3860F6985E7C}" type="pres">
      <dgm:prSet presAssocID="{D17F638E-6C49-405B-A49B-83389DB7B012}" presName="ParentText" presStyleLbl="node1" presStyleIdx="1" presStyleCnt="2" custScaleX="78360" custScaleY="71978" custLinFactNeighborX="-24325" custLinFactNeighborY="-5586">
        <dgm:presLayoutVars>
          <dgm:chMax val="1"/>
          <dgm:chPref val="1"/>
          <dgm:bulletEnabled val="1"/>
        </dgm:presLayoutVars>
      </dgm:prSet>
      <dgm:spPr/>
      <dgm:t>
        <a:bodyPr/>
        <a:lstStyle/>
        <a:p>
          <a:endParaRPr lang="en-GB"/>
        </a:p>
      </dgm:t>
    </dgm:pt>
    <dgm:pt modelId="{E750F09D-78FF-40B5-9A58-798899536FD5}" type="pres">
      <dgm:prSet presAssocID="{D17F638E-6C49-405B-A49B-83389DB7B012}" presName="FinalChildText" presStyleLbl="revTx" presStyleIdx="1" presStyleCnt="2" custScaleX="191984" custScaleY="79956" custLinFactNeighborX="1971" custLinFactNeighborY="1540">
        <dgm:presLayoutVars>
          <dgm:chMax val="0"/>
          <dgm:chPref val="0"/>
          <dgm:bulletEnabled val="1"/>
        </dgm:presLayoutVars>
      </dgm:prSet>
      <dgm:spPr/>
      <dgm:t>
        <a:bodyPr/>
        <a:lstStyle/>
        <a:p>
          <a:endParaRPr lang="en-GB"/>
        </a:p>
      </dgm:t>
    </dgm:pt>
  </dgm:ptLst>
  <dgm:cxnLst>
    <dgm:cxn modelId="{7B16D77E-5466-4DE6-8DC1-7D2ADFDAC3DC}" srcId="{49DAB708-BDC9-472A-899E-DEE73C200521}" destId="{E6C82EA5-6113-4834-B8A6-7FD7B862FF5B}" srcOrd="0" destOrd="0" parTransId="{80C72D58-7DA6-4A13-8C63-F923DB9C87BF}" sibTransId="{00B12400-CD1C-4081-836D-09A45D58C13A}"/>
    <dgm:cxn modelId="{E0C91C91-D019-4DE1-A597-DB31D1EC8139}" srcId="{49DAB708-BDC9-472A-899E-DEE73C200521}" destId="{C6B5B345-1C6A-4800-8DBC-E4E8F7776EE2}" srcOrd="2" destOrd="0" parTransId="{C00E4E34-3B3B-4A34-888A-9922BAD91905}" sibTransId="{93D06607-0015-4576-BA2D-A1D3BA755100}"/>
    <dgm:cxn modelId="{98C72F02-E633-490B-B14C-AD23D73FDC14}" srcId="{62EE8DBB-6F28-459D-BFED-2129BFAC0CE8}" destId="{49DAB708-BDC9-472A-899E-DEE73C200521}" srcOrd="0" destOrd="0" parTransId="{3E355EB6-44C2-4B27-B42A-7CF94AD376FC}" sibTransId="{64F51814-FC9E-4B0C-B816-635B5D7FB724}"/>
    <dgm:cxn modelId="{C9FA9A40-2120-4DF6-88DD-C5334B9DC9D6}" srcId="{D17F638E-6C49-405B-A49B-83389DB7B012}" destId="{604F28C9-A262-42ED-800B-A4915DA7CBAB}" srcOrd="1" destOrd="0" parTransId="{8F92B834-0883-46CA-A61E-3C6440789B81}" sibTransId="{A170CA20-9FDF-4311-83FB-C9AA25637450}"/>
    <dgm:cxn modelId="{C9EECB53-4600-45BA-8F76-B12F1219427C}" srcId="{49DAB708-BDC9-472A-899E-DEE73C200521}" destId="{F647D580-FB32-403A-B395-528634BFC9D4}" srcOrd="1" destOrd="0" parTransId="{E17AA817-8B5F-4FFA-AD4A-803F716F7804}" sibTransId="{90CB774F-D764-4B1E-8E7C-6B848E0F8211}"/>
    <dgm:cxn modelId="{89A3F98A-3A19-46D7-AD28-5BE2201210FF}" type="presOf" srcId="{62EE8DBB-6F28-459D-BFED-2129BFAC0CE8}" destId="{3848EE61-62FD-4EE3-883B-E83D17DE6EFD}" srcOrd="0" destOrd="0" presId="urn:microsoft.com/office/officeart/2005/8/layout/StepDownProcess"/>
    <dgm:cxn modelId="{DC37736C-DAF2-441F-AAAB-74195CAA8E93}" type="presOf" srcId="{D17F638E-6C49-405B-A49B-83389DB7B012}" destId="{D6262C6D-2AA5-4D5D-B5C1-3860F6985E7C}" srcOrd="0" destOrd="0" presId="urn:microsoft.com/office/officeart/2005/8/layout/StepDownProcess"/>
    <dgm:cxn modelId="{2FE8202E-3ADF-489E-91F7-E1F9E39B924D}" type="presOf" srcId="{C6B5B345-1C6A-4800-8DBC-E4E8F7776EE2}" destId="{B02109C4-383A-4119-9816-44A798C6AA37}" srcOrd="0" destOrd="2" presId="urn:microsoft.com/office/officeart/2005/8/layout/StepDownProcess"/>
    <dgm:cxn modelId="{6A3CF0A4-7A40-4018-8035-D43FC17D9D11}" type="presOf" srcId="{49DAB708-BDC9-472A-899E-DEE73C200521}" destId="{E5BFB533-FBE2-44B0-A088-8323B0BE5F78}" srcOrd="0" destOrd="0" presId="urn:microsoft.com/office/officeart/2005/8/layout/StepDownProcess"/>
    <dgm:cxn modelId="{7302526D-F33E-4161-9F7C-1AC21780BFBB}" srcId="{D17F638E-6C49-405B-A49B-83389DB7B012}" destId="{AD43896A-88A3-4142-86EA-34BE139DF014}" srcOrd="2" destOrd="0" parTransId="{4742628B-7A54-4038-8427-C3FE6DB6BD61}" sibTransId="{35C14CDF-C853-498A-8D4D-D5A72830531B}"/>
    <dgm:cxn modelId="{744D1EE6-C1DE-48AB-BA34-923C6E0BC7D0}" type="presOf" srcId="{E6C82EA5-6113-4834-B8A6-7FD7B862FF5B}" destId="{B02109C4-383A-4119-9816-44A798C6AA37}" srcOrd="0" destOrd="0" presId="urn:microsoft.com/office/officeart/2005/8/layout/StepDownProcess"/>
    <dgm:cxn modelId="{CB891063-8CC0-4B01-A830-277EDE10B4D8}" type="presOf" srcId="{F647D580-FB32-403A-B395-528634BFC9D4}" destId="{B02109C4-383A-4119-9816-44A798C6AA37}" srcOrd="0" destOrd="1" presId="urn:microsoft.com/office/officeart/2005/8/layout/StepDownProcess"/>
    <dgm:cxn modelId="{A0660382-61CA-4B4A-80B1-49FF06ACCC7A}" srcId="{D17F638E-6C49-405B-A49B-83389DB7B012}" destId="{1E2A8605-602A-402C-A427-CD3DE35A12CE}" srcOrd="0" destOrd="0" parTransId="{5150508A-E6BD-4E54-81C5-65AA24425314}" sibTransId="{4F8FB423-4679-42CA-AA60-75B3B82E038B}"/>
    <dgm:cxn modelId="{85C3F6CA-58A8-466C-92B0-D7442B7DFBA0}" type="presOf" srcId="{604F28C9-A262-42ED-800B-A4915DA7CBAB}" destId="{E750F09D-78FF-40B5-9A58-798899536FD5}" srcOrd="0" destOrd="1" presId="urn:microsoft.com/office/officeart/2005/8/layout/StepDownProcess"/>
    <dgm:cxn modelId="{D9214639-3A5E-4141-A8F4-F61A028449CB}" type="presOf" srcId="{1E2A8605-602A-402C-A427-CD3DE35A12CE}" destId="{E750F09D-78FF-40B5-9A58-798899536FD5}" srcOrd="0" destOrd="0" presId="urn:microsoft.com/office/officeart/2005/8/layout/StepDownProcess"/>
    <dgm:cxn modelId="{0EF481C9-4EC2-4188-88F5-09FFF117F0D4}" srcId="{62EE8DBB-6F28-459D-BFED-2129BFAC0CE8}" destId="{D17F638E-6C49-405B-A49B-83389DB7B012}" srcOrd="1" destOrd="0" parTransId="{6E6D8257-C064-4E75-BB8A-DD807E1AD05E}" sibTransId="{5827F132-A9BE-4752-A2D5-91CF7B49075E}"/>
    <dgm:cxn modelId="{E05C458E-75FD-4F1D-8498-D7171D4A3DB4}" type="presOf" srcId="{AD43896A-88A3-4142-86EA-34BE139DF014}" destId="{E750F09D-78FF-40B5-9A58-798899536FD5}" srcOrd="0" destOrd="2" presId="urn:microsoft.com/office/officeart/2005/8/layout/StepDownProcess"/>
    <dgm:cxn modelId="{5C50683A-D072-405E-9E30-D5242BFCE2B0}" type="presParOf" srcId="{3848EE61-62FD-4EE3-883B-E83D17DE6EFD}" destId="{EF96C820-5E70-4A13-BB56-A12F095F8063}" srcOrd="0" destOrd="0" presId="urn:microsoft.com/office/officeart/2005/8/layout/StepDownProcess"/>
    <dgm:cxn modelId="{D1B96648-7253-4C37-A658-A708874C122C}" type="presParOf" srcId="{EF96C820-5E70-4A13-BB56-A12F095F8063}" destId="{9D0DFBEB-5F55-4862-81C4-83F81183D137}" srcOrd="0" destOrd="0" presId="urn:microsoft.com/office/officeart/2005/8/layout/StepDownProcess"/>
    <dgm:cxn modelId="{02219B34-5F01-4FF7-855D-B0C1BEB1184E}" type="presParOf" srcId="{EF96C820-5E70-4A13-BB56-A12F095F8063}" destId="{E5BFB533-FBE2-44B0-A088-8323B0BE5F78}" srcOrd="1" destOrd="0" presId="urn:microsoft.com/office/officeart/2005/8/layout/StepDownProcess"/>
    <dgm:cxn modelId="{F7B5E60E-18B8-492F-B9BD-196F0C91026B}" type="presParOf" srcId="{EF96C820-5E70-4A13-BB56-A12F095F8063}" destId="{B02109C4-383A-4119-9816-44A798C6AA37}" srcOrd="2" destOrd="0" presId="urn:microsoft.com/office/officeart/2005/8/layout/StepDownProcess"/>
    <dgm:cxn modelId="{6D303FE2-940B-4B08-9418-73EDCD208643}" type="presParOf" srcId="{3848EE61-62FD-4EE3-883B-E83D17DE6EFD}" destId="{BB2B0AC2-5A78-477E-A6B4-74AA82E0D979}" srcOrd="1" destOrd="0" presId="urn:microsoft.com/office/officeart/2005/8/layout/StepDownProcess"/>
    <dgm:cxn modelId="{41271871-826A-4500-B090-2E99D04CE4F8}" type="presParOf" srcId="{3848EE61-62FD-4EE3-883B-E83D17DE6EFD}" destId="{4E4BD214-3227-4963-84D0-0A8C597DB94A}" srcOrd="2" destOrd="0" presId="urn:microsoft.com/office/officeart/2005/8/layout/StepDownProcess"/>
    <dgm:cxn modelId="{7FFA0A7B-D592-4C90-87E0-EE507CF034B5}" type="presParOf" srcId="{4E4BD214-3227-4963-84D0-0A8C597DB94A}" destId="{D6262C6D-2AA5-4D5D-B5C1-3860F6985E7C}" srcOrd="0" destOrd="0" presId="urn:microsoft.com/office/officeart/2005/8/layout/StepDownProcess"/>
    <dgm:cxn modelId="{F4A7B5E2-05DD-4862-B154-FD70DBAE3159}" type="presParOf" srcId="{4E4BD214-3227-4963-84D0-0A8C597DB94A}" destId="{E750F09D-78FF-40B5-9A58-798899536FD5}"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AF8A3-31FA-4631-8266-752FEB32E77E}">
      <dsp:nvSpPr>
        <dsp:cNvPr id="0" name=""/>
        <dsp:cNvSpPr/>
      </dsp:nvSpPr>
      <dsp:spPr>
        <a:xfrm>
          <a:off x="280732" y="3287"/>
          <a:ext cx="2455575" cy="1166544"/>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Identify risks and opportunities from implications of GMT’s </a:t>
          </a:r>
          <a:endParaRPr lang="en-GB" sz="1800" b="0" kern="1200" dirty="0"/>
        </a:p>
      </dsp:txBody>
      <dsp:txXfrm>
        <a:off x="314899" y="37454"/>
        <a:ext cx="2387241" cy="1098210"/>
      </dsp:txXfrm>
    </dsp:sp>
    <dsp:sp modelId="{9DA646B4-DC69-4FD0-A204-FA6D93269A5B}">
      <dsp:nvSpPr>
        <dsp:cNvPr id="0" name=""/>
        <dsp:cNvSpPr/>
      </dsp:nvSpPr>
      <dsp:spPr>
        <a:xfrm rot="5397690">
          <a:off x="1223060" y="1206866"/>
          <a:ext cx="572217" cy="688885"/>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GB" sz="3000" kern="1200"/>
        </a:p>
      </dsp:txBody>
      <dsp:txXfrm rot="-5400000">
        <a:off x="1302446" y="1265200"/>
        <a:ext cx="413331" cy="400552"/>
      </dsp:txXfrm>
    </dsp:sp>
    <dsp:sp modelId="{A237AC3B-B308-4507-83E3-7E4D036CA952}">
      <dsp:nvSpPr>
        <dsp:cNvPr id="0" name=""/>
        <dsp:cNvSpPr/>
      </dsp:nvSpPr>
      <dsp:spPr>
        <a:xfrm>
          <a:off x="311677" y="1932787"/>
          <a:ext cx="2396331" cy="1243699"/>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smtClean="0"/>
            <a:t>A list of potential risks and opportunities</a:t>
          </a:r>
          <a:endParaRPr lang="en-GB" sz="1800" b="0" kern="1200" dirty="0"/>
        </a:p>
      </dsp:txBody>
      <dsp:txXfrm>
        <a:off x="348104" y="1969214"/>
        <a:ext cx="2323477" cy="11708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AF8A3-31FA-4631-8266-752FEB32E77E}">
      <dsp:nvSpPr>
        <dsp:cNvPr id="0" name=""/>
        <dsp:cNvSpPr/>
      </dsp:nvSpPr>
      <dsp:spPr>
        <a:xfrm>
          <a:off x="0" y="2"/>
          <a:ext cx="2983704" cy="1165404"/>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Assess the likelihood and magnitude of these risks and opportunities</a:t>
          </a:r>
          <a:endParaRPr lang="en-GB" sz="1800" kern="1200" dirty="0"/>
        </a:p>
      </dsp:txBody>
      <dsp:txXfrm>
        <a:off x="34134" y="34136"/>
        <a:ext cx="2915436" cy="1097136"/>
      </dsp:txXfrm>
    </dsp:sp>
    <dsp:sp modelId="{9DA646B4-DC69-4FD0-A204-FA6D93269A5B}">
      <dsp:nvSpPr>
        <dsp:cNvPr id="0" name=""/>
        <dsp:cNvSpPr/>
      </dsp:nvSpPr>
      <dsp:spPr>
        <a:xfrm rot="5368745">
          <a:off x="1212983" y="1204822"/>
          <a:ext cx="575306" cy="688213"/>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GB" sz="3100" kern="1200"/>
        </a:p>
      </dsp:txBody>
      <dsp:txXfrm rot="-5400000">
        <a:off x="1293388" y="1261279"/>
        <a:ext cx="412927" cy="402714"/>
      </dsp:txXfrm>
    </dsp:sp>
    <dsp:sp modelId="{A237AC3B-B308-4507-83E3-7E4D036CA952}">
      <dsp:nvSpPr>
        <dsp:cNvPr id="0" name=""/>
        <dsp:cNvSpPr/>
      </dsp:nvSpPr>
      <dsp:spPr>
        <a:xfrm>
          <a:off x="53913" y="1932451"/>
          <a:ext cx="2911718" cy="1242484"/>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b="0" kern="1200" dirty="0" smtClean="0"/>
            <a:t>Assessment of the potential risks and opportunities – likelihood / extent / timeframes    </a:t>
          </a:r>
          <a:endParaRPr lang="en-GB" sz="2400" b="0" kern="1200" dirty="0"/>
        </a:p>
      </dsp:txBody>
      <dsp:txXfrm>
        <a:off x="90304" y="1968842"/>
        <a:ext cx="2838936" cy="11697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AF8A3-31FA-4631-8266-752FEB32E77E}">
      <dsp:nvSpPr>
        <dsp:cNvPr id="0" name=""/>
        <dsp:cNvSpPr/>
      </dsp:nvSpPr>
      <dsp:spPr>
        <a:xfrm>
          <a:off x="306331" y="0"/>
          <a:ext cx="2455575" cy="1166544"/>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Consider response gaps and needs related to the risks and opportunities </a:t>
          </a:r>
        </a:p>
      </dsp:txBody>
      <dsp:txXfrm>
        <a:off x="340498" y="34167"/>
        <a:ext cx="2387241" cy="1098210"/>
      </dsp:txXfrm>
    </dsp:sp>
    <dsp:sp modelId="{9DA646B4-DC69-4FD0-A204-FA6D93269A5B}">
      <dsp:nvSpPr>
        <dsp:cNvPr id="0" name=""/>
        <dsp:cNvSpPr/>
      </dsp:nvSpPr>
      <dsp:spPr>
        <a:xfrm rot="5384493">
          <a:off x="1223024" y="1205224"/>
          <a:ext cx="574857" cy="688885"/>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GB" sz="3100" kern="1200"/>
        </a:p>
      </dsp:txBody>
      <dsp:txXfrm rot="-5400000">
        <a:off x="1303399" y="1262238"/>
        <a:ext cx="413331" cy="402400"/>
      </dsp:txXfrm>
    </dsp:sp>
    <dsp:sp modelId="{A237AC3B-B308-4507-83E3-7E4D036CA952}">
      <dsp:nvSpPr>
        <dsp:cNvPr id="0" name=""/>
        <dsp:cNvSpPr/>
      </dsp:nvSpPr>
      <dsp:spPr>
        <a:xfrm>
          <a:off x="287676" y="1932791"/>
          <a:ext cx="2396331" cy="1243699"/>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Identifying existing / required responses that relate to the risks &amp; opportunities</a:t>
          </a:r>
        </a:p>
      </dsp:txBody>
      <dsp:txXfrm>
        <a:off x="324103" y="1969218"/>
        <a:ext cx="2323477" cy="11708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10C5D-8D2D-4650-8AC0-1A61DAC7AEC1}">
      <dsp:nvSpPr>
        <dsp:cNvPr id="0" name=""/>
        <dsp:cNvSpPr/>
      </dsp:nvSpPr>
      <dsp:spPr>
        <a:xfrm>
          <a:off x="108785" y="395595"/>
          <a:ext cx="2513683" cy="170128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Ministry of the Environment and Spatial Planning, Slovenian Environment Agency</a:t>
          </a:r>
          <a:endParaRPr lang="en-GB" sz="2100" kern="1200" dirty="0"/>
        </a:p>
      </dsp:txBody>
      <dsp:txXfrm>
        <a:off x="108785" y="395595"/>
        <a:ext cx="2513683" cy="1701286"/>
      </dsp:txXfrm>
    </dsp:sp>
    <dsp:sp modelId="{B82F6EDD-362F-46D8-B2D3-CBB11C73190F}">
      <dsp:nvSpPr>
        <dsp:cNvPr id="0" name=""/>
        <dsp:cNvSpPr/>
      </dsp:nvSpPr>
      <dsp:spPr>
        <a:xfrm>
          <a:off x="4320475" y="405133"/>
          <a:ext cx="2531933" cy="171043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GB" sz="2100" kern="1200" dirty="0" smtClean="0"/>
            <a:t>“Influence of global megatrends on the state of environment in Slovenia” </a:t>
          </a:r>
          <a:endParaRPr lang="en-GB" sz="2100" kern="1200" dirty="0"/>
        </a:p>
      </dsp:txBody>
      <dsp:txXfrm>
        <a:off x="4320475" y="405133"/>
        <a:ext cx="2531933" cy="17104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DFBEB-5F55-4862-81C4-83F81183D137}">
      <dsp:nvSpPr>
        <dsp:cNvPr id="0" name=""/>
        <dsp:cNvSpPr/>
      </dsp:nvSpPr>
      <dsp:spPr>
        <a:xfrm rot="5400000">
          <a:off x="931218" y="1919863"/>
          <a:ext cx="1138889" cy="1480356"/>
        </a:xfrm>
        <a:prstGeom prst="bentUpArrow">
          <a:avLst>
            <a:gd name="adj1" fmla="val 32840"/>
            <a:gd name="adj2" fmla="val 25000"/>
            <a:gd name="adj3" fmla="val 35780"/>
          </a:avLst>
        </a:prstGeom>
        <a:solidFill>
          <a:schemeClr val="accent1">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BFB533-FBE2-44B0-A088-8323B0BE5F78}">
      <dsp:nvSpPr>
        <dsp:cNvPr id="0" name=""/>
        <dsp:cNvSpPr/>
      </dsp:nvSpPr>
      <dsp:spPr>
        <a:xfrm>
          <a:off x="0" y="426510"/>
          <a:ext cx="2427330" cy="1425979"/>
        </a:xfrm>
        <a:prstGeom prst="roundRect">
          <a:avLst>
            <a:gd name="adj" fmla="val 16670"/>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1: Desk based research  </a:t>
          </a:r>
          <a:endParaRPr lang="en-GB" sz="2400" kern="1200" dirty="0"/>
        </a:p>
      </dsp:txBody>
      <dsp:txXfrm>
        <a:off x="69623" y="496133"/>
        <a:ext cx="2288084" cy="1286733"/>
      </dsp:txXfrm>
    </dsp:sp>
    <dsp:sp modelId="{B02109C4-383A-4119-9816-44A798C6AA37}">
      <dsp:nvSpPr>
        <dsp:cNvPr id="0" name=""/>
        <dsp:cNvSpPr/>
      </dsp:nvSpPr>
      <dsp:spPr>
        <a:xfrm>
          <a:off x="2556519" y="288038"/>
          <a:ext cx="6405352" cy="1663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spc="150" dirty="0" smtClean="0">
              <a:solidFill>
                <a:schemeClr val="tx2"/>
              </a:solidFill>
              <a:latin typeface="+mn-lt"/>
              <a:ea typeface="+mn-ea"/>
              <a:cs typeface="+mn-cs"/>
            </a:rPr>
            <a:t>historical and current national (trend) data or study outcomes; </a:t>
          </a:r>
          <a:endParaRPr lang="en-GB" sz="1800" kern="1200" spc="150" dirty="0">
            <a:solidFill>
              <a:schemeClr val="tx2"/>
            </a:solidFill>
            <a:latin typeface="+mn-lt"/>
            <a:ea typeface="+mn-ea"/>
            <a:cs typeface="+mn-cs"/>
          </a:endParaRPr>
        </a:p>
        <a:p>
          <a:pPr marL="171450" lvl="1" indent="-171450" algn="l" defTabSz="800100">
            <a:lnSpc>
              <a:spcPct val="90000"/>
            </a:lnSpc>
            <a:spcBef>
              <a:spcPct val="0"/>
            </a:spcBef>
            <a:spcAft>
              <a:spcPct val="15000"/>
            </a:spcAft>
            <a:buChar char="••"/>
          </a:pPr>
          <a:r>
            <a:rPr lang="en-GB" sz="1800" kern="1200" spc="150" dirty="0" smtClean="0">
              <a:solidFill>
                <a:schemeClr val="tx2"/>
              </a:solidFill>
              <a:latin typeface="+mn-lt"/>
              <a:ea typeface="+mn-ea"/>
              <a:cs typeface="+mn-cs"/>
            </a:rPr>
            <a:t>indicators</a:t>
          </a:r>
        </a:p>
        <a:p>
          <a:pPr marL="171450" lvl="1" indent="-171450" algn="l" defTabSz="800100">
            <a:lnSpc>
              <a:spcPct val="90000"/>
            </a:lnSpc>
            <a:spcBef>
              <a:spcPct val="0"/>
            </a:spcBef>
            <a:spcAft>
              <a:spcPct val="15000"/>
            </a:spcAft>
            <a:buChar char="••"/>
          </a:pPr>
          <a:r>
            <a:rPr lang="en-GB" sz="1800" kern="1200" spc="150" dirty="0" smtClean="0">
              <a:solidFill>
                <a:schemeClr val="tx2"/>
              </a:solidFill>
              <a:latin typeface="+mn-lt"/>
              <a:ea typeface="+mn-ea"/>
              <a:cs typeface="+mn-cs"/>
            </a:rPr>
            <a:t>evidence of the possible future developments (e.g. projections, scenarios, horizon scanning, outlooks); </a:t>
          </a:r>
        </a:p>
        <a:p>
          <a:pPr marL="171450" lvl="1" indent="-171450" algn="l" defTabSz="800100">
            <a:lnSpc>
              <a:spcPct val="90000"/>
            </a:lnSpc>
            <a:spcBef>
              <a:spcPct val="0"/>
            </a:spcBef>
            <a:spcAft>
              <a:spcPct val="15000"/>
            </a:spcAft>
            <a:buChar char="••"/>
          </a:pPr>
          <a:r>
            <a:rPr lang="en-GB" sz="1800" kern="1200" spc="150" dirty="0" smtClean="0">
              <a:solidFill>
                <a:schemeClr val="tx2"/>
              </a:solidFill>
              <a:latin typeface="+mn-lt"/>
              <a:ea typeface="+mn-ea"/>
              <a:cs typeface="+mn-cs"/>
            </a:rPr>
            <a:t>research studies or reports</a:t>
          </a:r>
        </a:p>
        <a:p>
          <a:pPr marL="171450" lvl="1" indent="-171450" algn="l" defTabSz="800100">
            <a:lnSpc>
              <a:spcPct val="90000"/>
            </a:lnSpc>
            <a:spcBef>
              <a:spcPct val="0"/>
            </a:spcBef>
            <a:spcAft>
              <a:spcPct val="15000"/>
            </a:spcAft>
            <a:buChar char="••"/>
          </a:pPr>
          <a:r>
            <a:rPr lang="en-GB" sz="1800" kern="1200" spc="150" dirty="0" smtClean="0">
              <a:solidFill>
                <a:schemeClr val="tx2"/>
              </a:solidFill>
              <a:latin typeface="+mn-lt"/>
              <a:ea typeface="+mn-ea"/>
              <a:cs typeface="+mn-cs"/>
            </a:rPr>
            <a:t>existing national policies and plans</a:t>
          </a:r>
        </a:p>
      </dsp:txBody>
      <dsp:txXfrm>
        <a:off x="2556519" y="288038"/>
        <a:ext cx="6405352" cy="1663844"/>
      </dsp:txXfrm>
    </dsp:sp>
    <dsp:sp modelId="{D6262C6D-2AA5-4D5D-B5C1-3860F6985E7C}">
      <dsp:nvSpPr>
        <dsp:cNvPr id="0" name=""/>
        <dsp:cNvSpPr/>
      </dsp:nvSpPr>
      <dsp:spPr>
        <a:xfrm>
          <a:off x="2642406" y="2234067"/>
          <a:ext cx="2370134" cy="1523899"/>
        </a:xfrm>
        <a:prstGeom prst="roundRect">
          <a:avLst>
            <a:gd name="adj" fmla="val 16670"/>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2: Requesting input from experts</a:t>
          </a:r>
          <a:endParaRPr lang="en-GB" sz="2400" kern="1200" dirty="0"/>
        </a:p>
      </dsp:txBody>
      <dsp:txXfrm>
        <a:off x="2716810" y="2308471"/>
        <a:ext cx="2221326" cy="1375091"/>
      </dsp:txXfrm>
    </dsp:sp>
    <dsp:sp modelId="{E750F09D-78FF-40B5-9A58-798899536FD5}">
      <dsp:nvSpPr>
        <dsp:cNvPr id="0" name=""/>
        <dsp:cNvSpPr/>
      </dsp:nvSpPr>
      <dsp:spPr>
        <a:xfrm>
          <a:off x="5068230" y="2366832"/>
          <a:ext cx="4223377" cy="1545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spc="150" dirty="0" smtClean="0">
              <a:solidFill>
                <a:schemeClr val="tx2"/>
              </a:solidFill>
              <a:latin typeface="+mn-lt"/>
              <a:ea typeface="+mn-ea"/>
              <a:cs typeface="+mn-cs"/>
            </a:rPr>
            <a:t>Identify national experts</a:t>
          </a:r>
          <a:endParaRPr lang="en-GB" sz="1800" kern="1200" spc="150" dirty="0">
            <a:solidFill>
              <a:schemeClr val="tx2"/>
            </a:solidFill>
            <a:latin typeface="+mn-lt"/>
            <a:ea typeface="+mn-ea"/>
            <a:cs typeface="+mn-cs"/>
          </a:endParaRPr>
        </a:p>
        <a:p>
          <a:pPr marL="171450" lvl="1" indent="-171450" algn="l" defTabSz="800100">
            <a:lnSpc>
              <a:spcPct val="90000"/>
            </a:lnSpc>
            <a:spcBef>
              <a:spcPct val="0"/>
            </a:spcBef>
            <a:spcAft>
              <a:spcPct val="15000"/>
            </a:spcAft>
            <a:buChar char="••"/>
          </a:pPr>
          <a:r>
            <a:rPr lang="en-GB" sz="1800" kern="1200" spc="150" dirty="0" smtClean="0">
              <a:solidFill>
                <a:schemeClr val="tx2"/>
              </a:solidFill>
              <a:latin typeface="+mn-lt"/>
              <a:ea typeface="+mn-ea"/>
              <a:cs typeface="+mn-cs"/>
            </a:rPr>
            <a:t>Circulate existing information relevant to each implication</a:t>
          </a:r>
          <a:endParaRPr lang="en-GB" sz="1800" kern="1200" spc="150" dirty="0">
            <a:solidFill>
              <a:schemeClr val="tx2"/>
            </a:solidFill>
            <a:latin typeface="+mn-lt"/>
            <a:ea typeface="+mn-ea"/>
            <a:cs typeface="+mn-cs"/>
          </a:endParaRPr>
        </a:p>
        <a:p>
          <a:pPr marL="171450" lvl="1" indent="-171450" algn="l" defTabSz="800100">
            <a:lnSpc>
              <a:spcPct val="90000"/>
            </a:lnSpc>
            <a:spcBef>
              <a:spcPct val="0"/>
            </a:spcBef>
            <a:spcAft>
              <a:spcPct val="15000"/>
            </a:spcAft>
            <a:buChar char="••"/>
          </a:pPr>
          <a:r>
            <a:rPr lang="en-GB" sz="1800" kern="1200" spc="150" dirty="0" smtClean="0">
              <a:solidFill>
                <a:schemeClr val="tx2"/>
              </a:solidFill>
              <a:latin typeface="+mn-lt"/>
              <a:ea typeface="+mn-ea"/>
              <a:cs typeface="+mn-cs"/>
            </a:rPr>
            <a:t>Compile a complete table of references and sources for each implication </a:t>
          </a:r>
          <a:endParaRPr lang="en-GB" sz="1800" kern="1200" spc="150" dirty="0">
            <a:solidFill>
              <a:schemeClr val="tx2"/>
            </a:solidFill>
            <a:latin typeface="+mn-lt"/>
            <a:ea typeface="+mn-ea"/>
            <a:cs typeface="+mn-cs"/>
          </a:endParaRPr>
        </a:p>
        <a:p>
          <a:pPr marL="171450" lvl="1" indent="-171450" algn="l" defTabSz="800100">
            <a:lnSpc>
              <a:spcPct val="90000"/>
            </a:lnSpc>
            <a:spcBef>
              <a:spcPct val="0"/>
            </a:spcBef>
            <a:spcAft>
              <a:spcPct val="15000"/>
            </a:spcAft>
            <a:buChar char="••"/>
          </a:pPr>
          <a:endParaRPr lang="en-GB" sz="1800" kern="1200" dirty="0"/>
        </a:p>
      </dsp:txBody>
      <dsp:txXfrm>
        <a:off x="5068230" y="2366832"/>
        <a:ext cx="4223377" cy="15454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0DFBEB-5F55-4862-81C4-83F81183D137}">
      <dsp:nvSpPr>
        <dsp:cNvPr id="0" name=""/>
        <dsp:cNvSpPr/>
      </dsp:nvSpPr>
      <dsp:spPr>
        <a:xfrm rot="5400000">
          <a:off x="970438" y="1917529"/>
          <a:ext cx="1170938" cy="1522015"/>
        </a:xfrm>
        <a:prstGeom prst="bentUpArrow">
          <a:avLst>
            <a:gd name="adj1" fmla="val 32840"/>
            <a:gd name="adj2" fmla="val 25000"/>
            <a:gd name="adj3" fmla="val 35780"/>
          </a:avLst>
        </a:prstGeom>
        <a:solidFill>
          <a:schemeClr val="accent1">
            <a:lumMod val="60000"/>
            <a:lumOff val="4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BFB533-FBE2-44B0-A088-8323B0BE5F78}">
      <dsp:nvSpPr>
        <dsp:cNvPr id="0" name=""/>
        <dsp:cNvSpPr/>
      </dsp:nvSpPr>
      <dsp:spPr>
        <a:xfrm>
          <a:off x="0" y="382151"/>
          <a:ext cx="2495637" cy="1466107"/>
        </a:xfrm>
        <a:prstGeom prst="roundRect">
          <a:avLst>
            <a:gd name="adj" fmla="val 16670"/>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3: Draft 'factsheets'</a:t>
          </a:r>
          <a:endParaRPr lang="en-GB" sz="2400" kern="1200" dirty="0"/>
        </a:p>
      </dsp:txBody>
      <dsp:txXfrm>
        <a:off x="71582" y="453733"/>
        <a:ext cx="2352473" cy="1322943"/>
      </dsp:txXfrm>
    </dsp:sp>
    <dsp:sp modelId="{B02109C4-383A-4119-9816-44A798C6AA37}">
      <dsp:nvSpPr>
        <dsp:cNvPr id="0" name=""/>
        <dsp:cNvSpPr/>
      </dsp:nvSpPr>
      <dsp:spPr>
        <a:xfrm>
          <a:off x="2546549" y="309647"/>
          <a:ext cx="5387682" cy="1710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spc="150" dirty="0" smtClean="0">
              <a:solidFill>
                <a:schemeClr val="tx2"/>
              </a:solidFill>
              <a:latin typeface="+mn-lt"/>
              <a:ea typeface="+mn-ea"/>
              <a:cs typeface="+mn-cs"/>
            </a:rPr>
            <a:t>Implication summary </a:t>
          </a:r>
          <a:endParaRPr lang="en-GB" sz="1800" kern="1200" spc="150" dirty="0">
            <a:solidFill>
              <a:schemeClr val="tx2"/>
            </a:solidFill>
            <a:latin typeface="+mn-lt"/>
            <a:ea typeface="+mn-ea"/>
            <a:cs typeface="+mn-cs"/>
          </a:endParaRPr>
        </a:p>
        <a:p>
          <a:pPr marL="171450" lvl="1" indent="-171450" algn="l" defTabSz="800100">
            <a:lnSpc>
              <a:spcPct val="90000"/>
            </a:lnSpc>
            <a:spcBef>
              <a:spcPct val="0"/>
            </a:spcBef>
            <a:spcAft>
              <a:spcPct val="15000"/>
            </a:spcAft>
            <a:buChar char="••"/>
          </a:pPr>
          <a:r>
            <a:rPr lang="en-GB" sz="1800" kern="1200" spc="150" dirty="0" smtClean="0">
              <a:solidFill>
                <a:schemeClr val="tx2"/>
              </a:solidFill>
              <a:latin typeface="+mn-lt"/>
              <a:ea typeface="+mn-ea"/>
              <a:cs typeface="+mn-cs"/>
            </a:rPr>
            <a:t>Summary of existing evidence </a:t>
          </a:r>
          <a:endParaRPr lang="en-GB" sz="1800" kern="1200" spc="150" dirty="0">
            <a:solidFill>
              <a:schemeClr val="tx2"/>
            </a:solidFill>
            <a:latin typeface="+mn-lt"/>
            <a:ea typeface="+mn-ea"/>
            <a:cs typeface="+mn-cs"/>
          </a:endParaRPr>
        </a:p>
        <a:p>
          <a:pPr marL="171450" lvl="1" indent="-171450" algn="l" defTabSz="800100">
            <a:lnSpc>
              <a:spcPct val="90000"/>
            </a:lnSpc>
            <a:spcBef>
              <a:spcPct val="0"/>
            </a:spcBef>
            <a:spcAft>
              <a:spcPct val="15000"/>
            </a:spcAft>
            <a:buChar char="••"/>
          </a:pPr>
          <a:r>
            <a:rPr lang="en-GB" sz="1800" kern="1200" spc="150" dirty="0" smtClean="0">
              <a:solidFill>
                <a:schemeClr val="tx2"/>
              </a:solidFill>
              <a:latin typeface="+mn-lt"/>
              <a:ea typeface="+mn-ea"/>
              <a:cs typeface="+mn-cs"/>
            </a:rPr>
            <a:t>Overview of existing policy (where possible)</a:t>
          </a:r>
          <a:endParaRPr lang="en-GB" sz="1800" kern="1200" spc="150" dirty="0">
            <a:solidFill>
              <a:schemeClr val="tx2"/>
            </a:solidFill>
            <a:latin typeface="+mn-lt"/>
            <a:ea typeface="+mn-ea"/>
            <a:cs typeface="+mn-cs"/>
          </a:endParaRPr>
        </a:p>
      </dsp:txBody>
      <dsp:txXfrm>
        <a:off x="2546549" y="309647"/>
        <a:ext cx="5387682" cy="1710665"/>
      </dsp:txXfrm>
    </dsp:sp>
    <dsp:sp modelId="{D6262C6D-2AA5-4D5D-B5C1-3860F6985E7C}">
      <dsp:nvSpPr>
        <dsp:cNvPr id="0" name=""/>
        <dsp:cNvSpPr/>
      </dsp:nvSpPr>
      <dsp:spPr>
        <a:xfrm>
          <a:off x="2442279" y="2228388"/>
          <a:ext cx="2436831" cy="1566782"/>
        </a:xfrm>
        <a:prstGeom prst="roundRect">
          <a:avLst>
            <a:gd name="adj" fmla="val 16670"/>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kern="1200" dirty="0" smtClean="0"/>
            <a:t>4: Prepare Background note </a:t>
          </a:r>
          <a:endParaRPr lang="en-GB" sz="2400" kern="1200" dirty="0"/>
        </a:p>
      </dsp:txBody>
      <dsp:txXfrm>
        <a:off x="2518777" y="2304886"/>
        <a:ext cx="2283835" cy="1413786"/>
      </dsp:txXfrm>
    </dsp:sp>
    <dsp:sp modelId="{E750F09D-78FF-40B5-9A58-798899536FD5}">
      <dsp:nvSpPr>
        <dsp:cNvPr id="0" name=""/>
        <dsp:cNvSpPr/>
      </dsp:nvSpPr>
      <dsp:spPr>
        <a:xfrm>
          <a:off x="4949381" y="2456015"/>
          <a:ext cx="4342226" cy="1406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spc="150" dirty="0" smtClean="0">
              <a:solidFill>
                <a:schemeClr val="tx2"/>
              </a:solidFill>
              <a:latin typeface="+mn-lt"/>
              <a:ea typeface="+mn-ea"/>
              <a:cs typeface="+mn-cs"/>
            </a:rPr>
            <a:t>Overview of the scoping of GMT implications for Slovenia</a:t>
          </a:r>
          <a:endParaRPr lang="en-GB" sz="1800" kern="1200" spc="150" dirty="0">
            <a:solidFill>
              <a:schemeClr val="tx2"/>
            </a:solidFill>
            <a:latin typeface="+mn-lt"/>
            <a:ea typeface="+mn-ea"/>
            <a:cs typeface="+mn-cs"/>
          </a:endParaRPr>
        </a:p>
        <a:p>
          <a:pPr marL="171450" lvl="1" indent="-171450" algn="l" defTabSz="800100">
            <a:lnSpc>
              <a:spcPct val="90000"/>
            </a:lnSpc>
            <a:spcBef>
              <a:spcPct val="0"/>
            </a:spcBef>
            <a:spcAft>
              <a:spcPct val="15000"/>
            </a:spcAft>
            <a:buChar char="••"/>
          </a:pPr>
          <a:r>
            <a:rPr lang="en-GB" sz="1800" kern="1200" spc="150" dirty="0" smtClean="0">
              <a:solidFill>
                <a:schemeClr val="tx2"/>
              </a:solidFill>
              <a:latin typeface="+mn-lt"/>
              <a:ea typeface="+mn-ea"/>
              <a:cs typeface="+mn-cs"/>
            </a:rPr>
            <a:t>Present implication factsheets </a:t>
          </a:r>
          <a:endParaRPr lang="en-GB" sz="1800" kern="1200" spc="150" dirty="0">
            <a:solidFill>
              <a:schemeClr val="tx2"/>
            </a:solidFill>
            <a:latin typeface="+mn-lt"/>
            <a:ea typeface="+mn-ea"/>
            <a:cs typeface="+mn-cs"/>
          </a:endParaRPr>
        </a:p>
        <a:p>
          <a:pPr marL="171450" lvl="1" indent="-171450" algn="l" defTabSz="800100">
            <a:lnSpc>
              <a:spcPct val="90000"/>
            </a:lnSpc>
            <a:spcBef>
              <a:spcPct val="0"/>
            </a:spcBef>
            <a:spcAft>
              <a:spcPct val="15000"/>
            </a:spcAft>
            <a:buChar char="••"/>
          </a:pPr>
          <a:r>
            <a:rPr lang="en-GB" sz="1800" kern="1200" spc="150" dirty="0" smtClean="0">
              <a:solidFill>
                <a:schemeClr val="tx2"/>
              </a:solidFill>
              <a:latin typeface="+mn-lt"/>
              <a:ea typeface="+mn-ea"/>
              <a:cs typeface="+mn-cs"/>
            </a:rPr>
            <a:t>Initial suggestions of risks and opportunities for Slovenia</a:t>
          </a:r>
          <a:endParaRPr lang="en-GB" sz="1800" kern="1200" spc="150" dirty="0">
            <a:solidFill>
              <a:schemeClr val="tx2"/>
            </a:solidFill>
            <a:latin typeface="+mn-lt"/>
            <a:ea typeface="+mn-ea"/>
            <a:cs typeface="+mn-cs"/>
          </a:endParaRPr>
        </a:p>
      </dsp:txBody>
      <dsp:txXfrm>
        <a:off x="4949381" y="2456015"/>
        <a:ext cx="4342226" cy="1406703"/>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hdr" sz="quarter"/>
          </p:nvPr>
        </p:nvSpPr>
        <p:spPr bwMode="auto">
          <a:xfrm>
            <a:off x="0"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lnSpc>
                <a:spcPct val="100000"/>
              </a:lnSpc>
              <a:defRPr sz="1200" b="0">
                <a:latin typeface="Arial" charset="0"/>
              </a:defRPr>
            </a:lvl1pPr>
          </a:lstStyle>
          <a:p>
            <a:pPr>
              <a:defRPr/>
            </a:pPr>
            <a:endParaRPr lang="en-US" altLang="en-US"/>
          </a:p>
        </p:txBody>
      </p:sp>
      <p:sp>
        <p:nvSpPr>
          <p:cNvPr id="357379" name="Rectangle 3"/>
          <p:cNvSpPr>
            <a:spLocks noGrp="1" noChangeArrowheads="1"/>
          </p:cNvSpPr>
          <p:nvPr>
            <p:ph type="dt" sz="quarter" idx="1"/>
          </p:nvPr>
        </p:nvSpPr>
        <p:spPr bwMode="auto">
          <a:xfrm>
            <a:off x="3849688" y="0"/>
            <a:ext cx="2946400" cy="49688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lnSpc>
                <a:spcPct val="100000"/>
              </a:lnSpc>
              <a:defRPr sz="1200" b="0">
                <a:latin typeface="Arial" charset="0"/>
              </a:defRPr>
            </a:lvl1pPr>
          </a:lstStyle>
          <a:p>
            <a:pPr>
              <a:defRPr/>
            </a:pPr>
            <a:endParaRPr lang="en-US" altLang="en-US"/>
          </a:p>
        </p:txBody>
      </p:sp>
      <p:sp>
        <p:nvSpPr>
          <p:cNvPr id="357380" name="Rectangle 4"/>
          <p:cNvSpPr>
            <a:spLocks noGrp="1" noChangeArrowheads="1"/>
          </p:cNvSpPr>
          <p:nvPr>
            <p:ph type="ftr" sz="quarter" idx="2"/>
          </p:nvPr>
        </p:nvSpPr>
        <p:spPr bwMode="auto">
          <a:xfrm>
            <a:off x="0"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eaLnBrk="1" hangingPunct="1">
              <a:lnSpc>
                <a:spcPct val="100000"/>
              </a:lnSpc>
              <a:defRPr sz="1200" b="0">
                <a:latin typeface="Arial" charset="0"/>
              </a:defRPr>
            </a:lvl1pPr>
          </a:lstStyle>
          <a:p>
            <a:pPr>
              <a:defRPr/>
            </a:pPr>
            <a:endParaRPr lang="en-US" altLang="en-US"/>
          </a:p>
        </p:txBody>
      </p:sp>
      <p:sp>
        <p:nvSpPr>
          <p:cNvPr id="357381" name="Rectangle 5"/>
          <p:cNvSpPr>
            <a:spLocks noGrp="1" noChangeArrowheads="1"/>
          </p:cNvSpPr>
          <p:nvPr>
            <p:ph type="sldNum" sz="quarter" idx="3"/>
          </p:nvPr>
        </p:nvSpPr>
        <p:spPr bwMode="auto">
          <a:xfrm>
            <a:off x="3849688" y="9428163"/>
            <a:ext cx="2946400" cy="496887"/>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b="0"/>
            </a:lvl1pPr>
          </a:lstStyle>
          <a:p>
            <a:fld id="{07ECD768-4241-400F-8D46-2B81CE840E0C}" type="slidenum">
              <a:rPr lang="en-US" altLang="en-US"/>
              <a:pPr/>
              <a:t>‹#›</a:t>
            </a:fld>
            <a:endParaRPr lang="en-US" altLang="en-US"/>
          </a:p>
        </p:txBody>
      </p:sp>
    </p:spTree>
    <p:extLst>
      <p:ext uri="{BB962C8B-B14F-4D97-AF65-F5344CB8AC3E}">
        <p14:creationId xmlns:p14="http://schemas.microsoft.com/office/powerpoint/2010/main" val="168028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4"/>
          <p:cNvSpPr>
            <a:spLocks noGrp="1" noRot="1" noChangeAspect="1" noChangeArrowheads="1" noTextEdit="1"/>
          </p:cNvSpPr>
          <p:nvPr>
            <p:ph type="sldImg" idx="2"/>
          </p:nvPr>
        </p:nvSpPr>
        <p:spPr bwMode="auto">
          <a:xfrm>
            <a:off x="541338" y="552450"/>
            <a:ext cx="5718175" cy="3959225"/>
          </a:xfrm>
          <a:prstGeom prst="rect">
            <a:avLst/>
          </a:prstGeom>
          <a:noFill/>
          <a:ln w="9525">
            <a:solidFill>
              <a:srgbClr val="000000"/>
            </a:solidFill>
            <a:miter lim="800000"/>
            <a:headEnd/>
            <a:tailEnd/>
          </a:ln>
        </p:spPr>
      </p:sp>
      <p:sp>
        <p:nvSpPr>
          <p:cNvPr id="108549" name="Rectangle 5"/>
          <p:cNvSpPr>
            <a:spLocks noGrp="1" noChangeArrowheads="1"/>
          </p:cNvSpPr>
          <p:nvPr>
            <p:ph type="body" sz="quarter" idx="3"/>
          </p:nvPr>
        </p:nvSpPr>
        <p:spPr bwMode="auto">
          <a:xfrm>
            <a:off x="679450" y="4713288"/>
            <a:ext cx="5438775" cy="470535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Tree>
    <p:extLst>
      <p:ext uri="{BB962C8B-B14F-4D97-AF65-F5344CB8AC3E}">
        <p14:creationId xmlns:p14="http://schemas.microsoft.com/office/powerpoint/2010/main" val="20545547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266700" algn="l" rtl="0" eaLnBrk="0" fontAlgn="base" hangingPunct="0">
      <a:spcBef>
        <a:spcPct val="30000"/>
      </a:spcBef>
      <a:spcAft>
        <a:spcPct val="0"/>
      </a:spcAft>
      <a:defRPr sz="1200" kern="1200">
        <a:solidFill>
          <a:schemeClr val="tx1"/>
        </a:solidFill>
        <a:latin typeface="Arial" charset="0"/>
        <a:ea typeface="+mn-ea"/>
        <a:cs typeface="+mn-cs"/>
      </a:defRPr>
    </a:lvl2pPr>
    <a:lvl3pPr marL="534988" algn="l" rtl="0" eaLnBrk="0" fontAlgn="base" hangingPunct="0">
      <a:spcBef>
        <a:spcPct val="30000"/>
      </a:spcBef>
      <a:spcAft>
        <a:spcPct val="0"/>
      </a:spcAft>
      <a:defRPr sz="1200" kern="1200">
        <a:solidFill>
          <a:schemeClr val="tx1"/>
        </a:solidFill>
        <a:latin typeface="Arial" charset="0"/>
        <a:ea typeface="+mn-ea"/>
        <a:cs typeface="+mn-cs"/>
      </a:defRPr>
    </a:lvl3pPr>
    <a:lvl4pPr marL="809625" algn="l" rtl="0" eaLnBrk="0" fontAlgn="base" hangingPunct="0">
      <a:spcBef>
        <a:spcPct val="30000"/>
      </a:spcBef>
      <a:spcAft>
        <a:spcPct val="0"/>
      </a:spcAft>
      <a:defRPr sz="1200" kern="1200">
        <a:solidFill>
          <a:schemeClr val="tx1"/>
        </a:solidFill>
        <a:latin typeface="Arial" charset="0"/>
        <a:ea typeface="+mn-ea"/>
        <a:cs typeface="+mn-cs"/>
      </a:defRPr>
    </a:lvl4pPr>
    <a:lvl5pPr marL="1076325"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endParaRPr lang="en-US" altLang="en-US" dirty="0" smtClean="0">
              <a:latin typeface="Arial" pitchFamily="34" charset="0"/>
            </a:endParaRPr>
          </a:p>
        </p:txBody>
      </p:sp>
    </p:spTree>
    <p:extLst>
      <p:ext uri="{BB962C8B-B14F-4D97-AF65-F5344CB8AC3E}">
        <p14:creationId xmlns:p14="http://schemas.microsoft.com/office/powerpoint/2010/main" val="4191681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endParaRPr lang="en-US" altLang="en-US" dirty="0" smtClean="0">
              <a:latin typeface="Arial" pitchFamily="34" charset="0"/>
            </a:endParaRPr>
          </a:p>
        </p:txBody>
      </p:sp>
    </p:spTree>
    <p:extLst>
      <p:ext uri="{BB962C8B-B14F-4D97-AF65-F5344CB8AC3E}">
        <p14:creationId xmlns:p14="http://schemas.microsoft.com/office/powerpoint/2010/main" val="2812343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pPr marL="12700" eaLnBrk="1" hangingPunct="1"/>
            <a:endParaRPr lang="de-CH" altLang="de-DE" sz="2000" smtClean="0">
              <a:latin typeface="Arial" pitchFamily="34" charset="0"/>
            </a:endParaRPr>
          </a:p>
        </p:txBody>
      </p:sp>
    </p:spTree>
    <p:extLst>
      <p:ext uri="{BB962C8B-B14F-4D97-AF65-F5344CB8AC3E}">
        <p14:creationId xmlns:p14="http://schemas.microsoft.com/office/powerpoint/2010/main" val="1698052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r>
              <a:rPr lang="en-GB" smtClean="0">
                <a:latin typeface="Arial" pitchFamily="34" charset="0"/>
              </a:rPr>
              <a:t>The SOER 2015 stated that GMT analysis is intended to: </a:t>
            </a:r>
            <a:r>
              <a:rPr lang="en-GB" i="1" smtClean="0">
                <a:latin typeface="Arial" pitchFamily="34" charset="0"/>
              </a:rPr>
              <a:t>‘stimulate thinking, spark discussion … and encourage strategic decision makers in Europe to consider emerging threats and opportunities’.</a:t>
            </a:r>
          </a:p>
          <a:p>
            <a:endParaRPr lang="en-GB" i="1" smtClean="0">
              <a:latin typeface="Arial" pitchFamily="34" charset="0"/>
            </a:endParaRPr>
          </a:p>
          <a:p>
            <a:r>
              <a:rPr lang="en-GB" smtClean="0">
                <a:latin typeface="Arial" pitchFamily="34" charset="0"/>
              </a:rPr>
              <a:t>Note developed by EEA for SOER 2010, updated to SOER 2015 – to be further updated for SOER 2020 </a:t>
            </a:r>
          </a:p>
          <a:p>
            <a:endParaRPr lang="en-GB" smtClean="0">
              <a:latin typeface="Arial" pitchFamily="34" charset="0"/>
            </a:endParaRPr>
          </a:p>
        </p:txBody>
      </p:sp>
      <p:sp>
        <p:nvSpPr>
          <p:cNvPr id="37892" name="Slide Number Placeholder 3"/>
          <p:cNvSpPr>
            <a:spLocks noGrp="1"/>
          </p:cNvSpPr>
          <p:nvPr>
            <p:ph type="sldNum" sz="quarter" idx="4294967295"/>
          </p:nvPr>
        </p:nvSpPr>
        <p:spPr bwMode="auto">
          <a:xfrm>
            <a:off x="5621338" y="6457950"/>
            <a:ext cx="4303712" cy="339725"/>
          </a:xfrm>
          <a:prstGeom prst="rect">
            <a:avLst/>
          </a:prstGeom>
          <a:noFill/>
          <a:ln>
            <a:miter lim="800000"/>
            <a:headEnd/>
            <a:tailEnd/>
          </a:ln>
        </p:spPr>
        <p:txBody>
          <a:bodyPr/>
          <a:lstStyle/>
          <a:p>
            <a:fld id="{8C46149C-FD8E-4E8C-8C1E-43772B11788C}" type="slidenum">
              <a:rPr lang="en-GB"/>
              <a:pPr/>
              <a:t>12</a:t>
            </a:fld>
            <a:endParaRPr lang="en-GB"/>
          </a:p>
        </p:txBody>
      </p:sp>
    </p:spTree>
    <p:extLst>
      <p:ext uri="{BB962C8B-B14F-4D97-AF65-F5344CB8AC3E}">
        <p14:creationId xmlns:p14="http://schemas.microsoft.com/office/powerpoint/2010/main" val="2270998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p:spPr>
        <p:txBody>
          <a:bodyPr/>
          <a:lstStyle/>
          <a:p>
            <a:endParaRPr lang="lv-LV" smtClean="0">
              <a:latin typeface="Arial" pitchFamily="34" charset="0"/>
            </a:endParaRPr>
          </a:p>
        </p:txBody>
      </p:sp>
      <p:sp>
        <p:nvSpPr>
          <p:cNvPr id="39940" name="Slide Number Placeholder 3"/>
          <p:cNvSpPr>
            <a:spLocks noGrp="1"/>
          </p:cNvSpPr>
          <p:nvPr>
            <p:ph type="sldNum" sz="quarter" idx="4294967295"/>
          </p:nvPr>
        </p:nvSpPr>
        <p:spPr bwMode="auto">
          <a:xfrm>
            <a:off x="5621338" y="6457950"/>
            <a:ext cx="4303712" cy="339725"/>
          </a:xfrm>
          <a:prstGeom prst="rect">
            <a:avLst/>
          </a:prstGeom>
          <a:noFill/>
          <a:ln>
            <a:miter lim="800000"/>
            <a:headEnd/>
            <a:tailEnd/>
          </a:ln>
        </p:spPr>
        <p:txBody>
          <a:bodyPr/>
          <a:lstStyle/>
          <a:p>
            <a:fld id="{822D516E-BC32-47DA-BC48-BAEDE27305E2}" type="slidenum">
              <a:rPr lang="en-GB"/>
              <a:pPr/>
              <a:t>13</a:t>
            </a:fld>
            <a:endParaRPr lang="en-GB"/>
          </a:p>
        </p:txBody>
      </p:sp>
    </p:spTree>
    <p:extLst>
      <p:ext uri="{BB962C8B-B14F-4D97-AF65-F5344CB8AC3E}">
        <p14:creationId xmlns:p14="http://schemas.microsoft.com/office/powerpoint/2010/main" val="1159679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endParaRPr lang="lv-LV" smtClean="0">
              <a:latin typeface="Arial" pitchFamily="34" charset="0"/>
            </a:endParaRPr>
          </a:p>
        </p:txBody>
      </p:sp>
      <p:sp>
        <p:nvSpPr>
          <p:cNvPr id="41988" name="Slide Number Placeholder 3"/>
          <p:cNvSpPr>
            <a:spLocks noGrp="1"/>
          </p:cNvSpPr>
          <p:nvPr>
            <p:ph type="sldNum" sz="quarter" idx="4294967295"/>
          </p:nvPr>
        </p:nvSpPr>
        <p:spPr bwMode="auto">
          <a:xfrm>
            <a:off x="5621338" y="6457950"/>
            <a:ext cx="4303712" cy="339725"/>
          </a:xfrm>
          <a:prstGeom prst="rect">
            <a:avLst/>
          </a:prstGeom>
          <a:noFill/>
          <a:ln>
            <a:miter lim="800000"/>
            <a:headEnd/>
            <a:tailEnd/>
          </a:ln>
        </p:spPr>
        <p:txBody>
          <a:bodyPr/>
          <a:lstStyle/>
          <a:p>
            <a:fld id="{4B971498-17D9-4197-9536-AA6A3704D567}" type="slidenum">
              <a:rPr lang="en-GB"/>
              <a:pPr/>
              <a:t>14</a:t>
            </a:fld>
            <a:endParaRPr lang="en-GB"/>
          </a:p>
        </p:txBody>
      </p:sp>
    </p:spTree>
    <p:extLst>
      <p:ext uri="{BB962C8B-B14F-4D97-AF65-F5344CB8AC3E}">
        <p14:creationId xmlns:p14="http://schemas.microsoft.com/office/powerpoint/2010/main" val="3210378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p:spPr>
        <p:txBody>
          <a:bodyPr/>
          <a:lstStyle/>
          <a:p>
            <a:r>
              <a:rPr lang="en-GB" smtClean="0">
                <a:latin typeface="Arial" pitchFamily="34" charset="0"/>
              </a:rPr>
              <a:t>Alongside rising environmental burdens, their </a:t>
            </a:r>
            <a:r>
              <a:rPr lang="en-GB" b="1" smtClean="0">
                <a:latin typeface="Arial" pitchFamily="34" charset="0"/>
              </a:rPr>
              <a:t>uneven geographic distribution</a:t>
            </a:r>
            <a:r>
              <a:rPr lang="en-GB" smtClean="0">
                <a:latin typeface="Arial" pitchFamily="34" charset="0"/>
              </a:rPr>
              <a:t> implies increasingly insecure access to some essential resources, fostering supply restrictions, loss of standards of living, and even geopolitical conflict.</a:t>
            </a:r>
          </a:p>
          <a:p>
            <a:r>
              <a:rPr lang="en-US" smtClean="0">
                <a:latin typeface="Arial" pitchFamily="34" charset="0"/>
              </a:rPr>
              <a:t>Growing scarcity and rising prices should create incentives, encouraged by governments, for investment in research and innovation, for example, in mining and reducing waste streams.</a:t>
            </a:r>
          </a:p>
          <a:p>
            <a:endParaRPr lang="en-GB" smtClean="0">
              <a:latin typeface="Arial" pitchFamily="34" charset="0"/>
            </a:endParaRPr>
          </a:p>
        </p:txBody>
      </p:sp>
      <p:sp>
        <p:nvSpPr>
          <p:cNvPr id="44036" name="Slide Number Placeholder 3"/>
          <p:cNvSpPr>
            <a:spLocks noGrp="1"/>
          </p:cNvSpPr>
          <p:nvPr>
            <p:ph type="sldNum" sz="quarter" idx="4294967295"/>
          </p:nvPr>
        </p:nvSpPr>
        <p:spPr bwMode="auto">
          <a:xfrm>
            <a:off x="5621338" y="6457950"/>
            <a:ext cx="4303712" cy="339725"/>
          </a:xfrm>
          <a:prstGeom prst="rect">
            <a:avLst/>
          </a:prstGeom>
          <a:noFill/>
          <a:ln>
            <a:miter lim="800000"/>
            <a:headEnd/>
            <a:tailEnd/>
          </a:ln>
        </p:spPr>
        <p:txBody>
          <a:bodyPr/>
          <a:lstStyle/>
          <a:p>
            <a:fld id="{CE9B1361-B8DC-47FB-92ED-FE26CDE5CC94}" type="slidenum">
              <a:rPr lang="en-GB"/>
              <a:pPr/>
              <a:t>15</a:t>
            </a:fld>
            <a:endParaRPr lang="en-GB"/>
          </a:p>
        </p:txBody>
      </p:sp>
    </p:spTree>
    <p:extLst>
      <p:ext uri="{BB962C8B-B14F-4D97-AF65-F5344CB8AC3E}">
        <p14:creationId xmlns:p14="http://schemas.microsoft.com/office/powerpoint/2010/main" val="775892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r>
              <a:rPr lang="en-GB" smtClean="0">
                <a:latin typeface="Arial" pitchFamily="34" charset="0"/>
              </a:rPr>
              <a:t>Global megatrends help marshal evidence to improve understanding of emerging policy needs / threats</a:t>
            </a:r>
          </a:p>
          <a:p>
            <a:endParaRPr lang="en-GB" smtClean="0">
              <a:latin typeface="Arial" pitchFamily="34" charset="0"/>
            </a:endParaRPr>
          </a:p>
        </p:txBody>
      </p:sp>
      <p:sp>
        <p:nvSpPr>
          <p:cNvPr id="46084" name="Slide Number Placeholder 3"/>
          <p:cNvSpPr>
            <a:spLocks noGrp="1"/>
          </p:cNvSpPr>
          <p:nvPr>
            <p:ph type="sldNum" sz="quarter" idx="4294967295"/>
          </p:nvPr>
        </p:nvSpPr>
        <p:spPr bwMode="auto">
          <a:xfrm>
            <a:off x="5621338" y="6457950"/>
            <a:ext cx="4303712" cy="339725"/>
          </a:xfrm>
          <a:prstGeom prst="rect">
            <a:avLst/>
          </a:prstGeom>
          <a:noFill/>
          <a:ln>
            <a:miter lim="800000"/>
            <a:headEnd/>
            <a:tailEnd/>
          </a:ln>
        </p:spPr>
        <p:txBody>
          <a:bodyPr/>
          <a:lstStyle/>
          <a:p>
            <a:fld id="{A649AC5E-2196-4BA7-91E0-08C1D45D0983}" type="slidenum">
              <a:rPr lang="en-GB">
                <a:solidFill>
                  <a:srgbClr val="000000"/>
                </a:solidFill>
              </a:rPr>
              <a:pPr/>
              <a:t>16</a:t>
            </a:fld>
            <a:endParaRPr lang="en-GB">
              <a:solidFill>
                <a:srgbClr val="000000"/>
              </a:solidFill>
            </a:endParaRPr>
          </a:p>
        </p:txBody>
      </p:sp>
    </p:spTree>
    <p:extLst>
      <p:ext uri="{BB962C8B-B14F-4D97-AF65-F5344CB8AC3E}">
        <p14:creationId xmlns:p14="http://schemas.microsoft.com/office/powerpoint/2010/main" val="4141169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p:spPr>
        <p:txBody>
          <a:bodyPr/>
          <a:lstStyle/>
          <a:p>
            <a:endParaRPr lang="lv-LV" smtClean="0">
              <a:latin typeface="Arial" pitchFamily="34" charset="0"/>
            </a:endParaRPr>
          </a:p>
        </p:txBody>
      </p:sp>
      <p:sp>
        <p:nvSpPr>
          <p:cNvPr id="48132" name="Slide Number Placeholder 3"/>
          <p:cNvSpPr>
            <a:spLocks noGrp="1"/>
          </p:cNvSpPr>
          <p:nvPr>
            <p:ph type="sldNum" sz="quarter" idx="4294967295"/>
          </p:nvPr>
        </p:nvSpPr>
        <p:spPr bwMode="auto">
          <a:xfrm>
            <a:off x="5621338" y="6457950"/>
            <a:ext cx="4303712" cy="339725"/>
          </a:xfrm>
          <a:prstGeom prst="rect">
            <a:avLst/>
          </a:prstGeom>
          <a:noFill/>
          <a:ln>
            <a:miter lim="800000"/>
            <a:headEnd/>
            <a:tailEnd/>
          </a:ln>
        </p:spPr>
        <p:txBody>
          <a:bodyPr/>
          <a:lstStyle/>
          <a:p>
            <a:fld id="{E87E5EC8-DD4F-46DF-B206-F414524D5A26}" type="slidenum">
              <a:rPr lang="en-GB"/>
              <a:pPr/>
              <a:t>17</a:t>
            </a:fld>
            <a:endParaRPr lang="en-GB"/>
          </a:p>
        </p:txBody>
      </p:sp>
    </p:spTree>
    <p:extLst>
      <p:ext uri="{BB962C8B-B14F-4D97-AF65-F5344CB8AC3E}">
        <p14:creationId xmlns:p14="http://schemas.microsoft.com/office/powerpoint/2010/main" val="4040314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p:spPr>
        <p:txBody>
          <a:bodyPr/>
          <a:lstStyle/>
          <a:p>
            <a:r>
              <a:rPr lang="en-GB" smtClean="0">
                <a:latin typeface="Arial" pitchFamily="34" charset="0"/>
              </a:rPr>
              <a:t>Toolkit developed through the cooperation of EIONET actors, and with the support of the Swiss Federal Office for the Environment (FOEN).  </a:t>
            </a:r>
          </a:p>
          <a:p>
            <a:endParaRPr lang="en-GB" smtClean="0">
              <a:latin typeface="Arial" pitchFamily="34" charset="0"/>
            </a:endParaRPr>
          </a:p>
          <a:p>
            <a:r>
              <a:rPr lang="en-GB" smtClean="0">
                <a:latin typeface="Arial" pitchFamily="34" charset="0"/>
              </a:rPr>
              <a:t>EEA supported the process and many countries contributed through participation in workshops, webinars and by providing other feedback.</a:t>
            </a:r>
          </a:p>
          <a:p>
            <a:endParaRPr lang="en-GB" smtClean="0">
              <a:latin typeface="Arial" pitchFamily="34" charset="0"/>
            </a:endParaRPr>
          </a:p>
          <a:p>
            <a:r>
              <a:rPr lang="en-GB" smtClean="0">
                <a:latin typeface="Arial" pitchFamily="34" charset="0"/>
              </a:rPr>
              <a:t>Toolkit published in early 2017 as an EIONET report – available in the workshop background documents folder on EIONET.</a:t>
            </a:r>
          </a:p>
        </p:txBody>
      </p:sp>
      <p:sp>
        <p:nvSpPr>
          <p:cNvPr id="50180" name="Slide Number Placeholder 3"/>
          <p:cNvSpPr>
            <a:spLocks noGrp="1"/>
          </p:cNvSpPr>
          <p:nvPr>
            <p:ph type="sldNum" sz="quarter" idx="4294967295"/>
          </p:nvPr>
        </p:nvSpPr>
        <p:spPr bwMode="auto">
          <a:xfrm>
            <a:off x="5621338" y="6457950"/>
            <a:ext cx="4303712" cy="339725"/>
          </a:xfrm>
          <a:prstGeom prst="rect">
            <a:avLst/>
          </a:prstGeom>
          <a:noFill/>
          <a:ln>
            <a:miter lim="800000"/>
            <a:headEnd/>
            <a:tailEnd/>
          </a:ln>
        </p:spPr>
        <p:txBody>
          <a:bodyPr/>
          <a:lstStyle/>
          <a:p>
            <a:fld id="{1CC9BDAD-4E85-464C-98DA-22EF2FA7FF37}" type="slidenum">
              <a:rPr lang="en-GB"/>
              <a:pPr/>
              <a:t>18</a:t>
            </a:fld>
            <a:endParaRPr lang="en-GB"/>
          </a:p>
        </p:txBody>
      </p:sp>
    </p:spTree>
    <p:extLst>
      <p:ext uri="{BB962C8B-B14F-4D97-AF65-F5344CB8AC3E}">
        <p14:creationId xmlns:p14="http://schemas.microsoft.com/office/powerpoint/2010/main" val="2956047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700" eaLnBrk="1" hangingPunct="1">
              <a:defRPr/>
            </a:pPr>
            <a:r>
              <a:rPr lang="en-GB" dirty="0" smtClean="0"/>
              <a:t>In October 2017 CEP commissioned by ministry to support them in undertaking a study to understand the </a:t>
            </a:r>
            <a:r>
              <a:rPr lang="en-GB" i="1" dirty="0" smtClean="0"/>
              <a:t>Influence of global megatrends on the state of environment in Slovenia</a:t>
            </a:r>
            <a:r>
              <a:rPr lang="en-GB" dirty="0" smtClean="0"/>
              <a:t>. </a:t>
            </a:r>
          </a:p>
          <a:p>
            <a:pPr marL="355600" indent="-342900" eaLnBrk="1" hangingPunct="1">
              <a:buFontTx/>
              <a:buChar char="-"/>
              <a:defRPr/>
            </a:pPr>
            <a:endParaRPr lang="en-GB" altLang="en-US" sz="2000" dirty="0" smtClean="0">
              <a:latin typeface="Arial" panose="020B0604020202020204" pitchFamily="34" charset="0"/>
            </a:endParaRPr>
          </a:p>
          <a:p>
            <a:pPr marL="355600" indent="-342900" eaLnBrk="1" hangingPunct="1">
              <a:buFontTx/>
              <a:buChar char="-"/>
              <a:defRPr/>
            </a:pPr>
            <a:r>
              <a:rPr lang="en-GB" altLang="en-US" sz="2000" dirty="0" smtClean="0">
                <a:latin typeface="Arial" panose="020B0604020202020204" pitchFamily="34" charset="0"/>
              </a:rPr>
              <a:t>'owner' of the study </a:t>
            </a:r>
            <a:r>
              <a:rPr lang="de-CH" altLang="de-DE" sz="2000" dirty="0" smtClean="0">
                <a:latin typeface="Arial" panose="020B0604020202020204" pitchFamily="34" charset="0"/>
              </a:rPr>
              <a:t>→ Ministry </a:t>
            </a:r>
          </a:p>
          <a:p>
            <a:pPr marL="355600" indent="-342900" eaLnBrk="1" hangingPunct="1">
              <a:buFontTx/>
              <a:buChar char="-"/>
              <a:defRPr/>
            </a:pPr>
            <a:endParaRPr lang="de-CH" altLang="de-DE" sz="2000" dirty="0" smtClean="0">
              <a:latin typeface="Arial" panose="020B0604020202020204" pitchFamily="34" charset="0"/>
            </a:endParaRPr>
          </a:p>
          <a:p>
            <a:pPr marL="12700" eaLnBrk="1" hangingPunct="1">
              <a:defRPr/>
            </a:pPr>
            <a:r>
              <a:rPr lang="de-CH" altLang="de-DE" sz="2000" dirty="0" smtClean="0">
                <a:latin typeface="Arial" panose="020B0604020202020204" pitchFamily="34" charset="0"/>
              </a:rPr>
              <a:t>The main aim of the study is to adapt... </a:t>
            </a:r>
          </a:p>
        </p:txBody>
      </p:sp>
    </p:spTree>
    <p:extLst>
      <p:ext uri="{BB962C8B-B14F-4D97-AF65-F5344CB8AC3E}">
        <p14:creationId xmlns:p14="http://schemas.microsoft.com/office/powerpoint/2010/main" val="3357070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sz="1000" dirty="0" smtClean="0"/>
              <a:t>I’d like to Welcome you all to the 2</a:t>
            </a:r>
            <a:r>
              <a:rPr lang="en-GB" sz="1000" baseline="30000" dirty="0" smtClean="0"/>
              <a:t>nd</a:t>
            </a:r>
            <a:r>
              <a:rPr lang="en-GB" sz="1000" dirty="0" smtClean="0"/>
              <a:t> Workshop </a:t>
            </a:r>
            <a:r>
              <a:rPr lang="en-GB" sz="1000" dirty="0" smtClean="0">
                <a:solidFill>
                  <a:srgbClr val="006654"/>
                </a:solidFill>
              </a:rPr>
              <a:t>as part of the project: </a:t>
            </a:r>
            <a:r>
              <a:rPr lang="en-GB" b="1" dirty="0" smtClean="0"/>
              <a:t>Influence of global megatrends on the state of environment in Slovenia</a:t>
            </a:r>
            <a:r>
              <a:rPr lang="en-GB" sz="1000" b="1" dirty="0" smtClean="0">
                <a:solidFill>
                  <a:srgbClr val="006654"/>
                </a:solidFill>
              </a:rPr>
              <a:t>. Firstly I’d like to thank Barbara and her colleagues from the </a:t>
            </a:r>
            <a:r>
              <a:rPr lang="en-GB" dirty="0" smtClean="0"/>
              <a:t>Environment and Spatial Planning and the Slovenian Environment Agency</a:t>
            </a:r>
            <a:r>
              <a:rPr lang="en-GB" dirty="0" smtClean="0">
                <a:latin typeface="+mn-lt"/>
              </a:rPr>
              <a:t> for organising and hosting us here in Ljubljana. </a:t>
            </a:r>
            <a:endParaRPr lang="en-GB" sz="1000" b="1" dirty="0" smtClean="0">
              <a:solidFill>
                <a:srgbClr val="006654"/>
              </a:solidFill>
            </a:endParaRPr>
          </a:p>
          <a:p>
            <a:pPr>
              <a:defRPr/>
            </a:pPr>
            <a:endParaRPr lang="en-GB" sz="1000" dirty="0" smtClean="0"/>
          </a:p>
          <a:p>
            <a:pPr>
              <a:defRPr/>
            </a:pPr>
            <a:r>
              <a:rPr lang="en-GB" sz="1000" dirty="0" smtClean="0"/>
              <a:t>Great to see so many of you who were present in 1st workshop and we are happy to have some additional experts to bring their expertise to the discussions we will be having here today. </a:t>
            </a:r>
          </a:p>
          <a:p>
            <a:pPr>
              <a:defRPr/>
            </a:pPr>
            <a:endParaRPr lang="en-GB" sz="1000" dirty="0" smtClean="0"/>
          </a:p>
          <a:p>
            <a:pPr eaLnBrk="1" fontAlgn="auto" hangingPunct="1">
              <a:spcBef>
                <a:spcPts val="0"/>
              </a:spcBef>
              <a:spcAft>
                <a:spcPts val="0"/>
              </a:spcAft>
              <a:defRPr/>
            </a:pPr>
            <a:r>
              <a:rPr lang="en-GB" sz="1000" dirty="0" smtClean="0"/>
              <a:t>Following the introductions I will provide more information and overview of the project</a:t>
            </a:r>
            <a:endParaRPr lang="en-GB" sz="1000" dirty="0"/>
          </a:p>
        </p:txBody>
      </p:sp>
      <p:sp>
        <p:nvSpPr>
          <p:cNvPr id="17412" name="Slide Number Placeholder 3"/>
          <p:cNvSpPr>
            <a:spLocks noGrp="1"/>
          </p:cNvSpPr>
          <p:nvPr>
            <p:ph type="sldNum" sz="quarter" idx="4294967295"/>
          </p:nvPr>
        </p:nvSpPr>
        <p:spPr bwMode="auto">
          <a:xfrm>
            <a:off x="5621338" y="6457950"/>
            <a:ext cx="4303712" cy="339725"/>
          </a:xfrm>
          <a:prstGeom prst="rect">
            <a:avLst/>
          </a:prstGeom>
          <a:noFill/>
          <a:ln>
            <a:miter lim="800000"/>
            <a:headEnd/>
            <a:tailEnd/>
          </a:ln>
        </p:spPr>
        <p:txBody>
          <a:bodyPr/>
          <a:lstStyle/>
          <a:p>
            <a:fld id="{04784973-B51F-462B-84F7-C080ACD3AEA6}" type="slidenum">
              <a:rPr lang="en-GB"/>
              <a:pPr/>
              <a:t>2</a:t>
            </a:fld>
            <a:endParaRPr lang="en-GB"/>
          </a:p>
        </p:txBody>
      </p:sp>
    </p:spTree>
    <p:extLst>
      <p:ext uri="{BB962C8B-B14F-4D97-AF65-F5344CB8AC3E}">
        <p14:creationId xmlns:p14="http://schemas.microsoft.com/office/powerpoint/2010/main" val="736023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smtClean="0">
                <a:latin typeface="Arial" panose="020B0604020202020204" pitchFamily="34" charset="0"/>
              </a:rPr>
              <a:t>Today we look at how GMT’s might impact the state of environment in Slovenia. Based on these we then in the next step we will look into ways how implications might support or undermine Slovenia's ability to meet environmental goals. </a:t>
            </a:r>
          </a:p>
          <a:p>
            <a:pPr>
              <a:defRPr/>
            </a:pPr>
            <a:endParaRPr lang="en-US" altLang="en-US" dirty="0" smtClean="0">
              <a:latin typeface="Arial" panose="020B0604020202020204" pitchFamily="34" charset="0"/>
            </a:endParaRPr>
          </a:p>
          <a:p>
            <a:pPr marL="357187" indent="-342900" eaLnBrk="1" hangingPunct="1">
              <a:buFontTx/>
              <a:buChar char="-"/>
              <a:defRPr/>
            </a:pPr>
            <a:r>
              <a:rPr lang="en-GB" sz="2000" dirty="0" smtClean="0"/>
              <a:t>'owner' of the study </a:t>
            </a:r>
            <a:r>
              <a:rPr lang="de-CH" altLang="de-DE" sz="2000" dirty="0" smtClean="0"/>
              <a:t>→ Ministry </a:t>
            </a:r>
          </a:p>
          <a:p>
            <a:pPr marL="357187" indent="-342900" eaLnBrk="1" hangingPunct="1">
              <a:buFontTx/>
              <a:buChar char="-"/>
              <a:defRPr/>
            </a:pPr>
            <a:r>
              <a:rPr lang="en-GB" sz="2000" dirty="0" smtClean="0"/>
              <a:t>Small team of experts including Slovenia Environment Agency</a:t>
            </a:r>
          </a:p>
          <a:p>
            <a:pPr marL="357187" indent="-342900" eaLnBrk="1" hangingPunct="1">
              <a:spcAft>
                <a:spcPts val="1200"/>
              </a:spcAft>
              <a:buFontTx/>
              <a:buChar char="-"/>
              <a:defRPr/>
            </a:pPr>
            <a:r>
              <a:rPr lang="en-GB" altLang="de-DE" sz="2000" dirty="0" smtClean="0"/>
              <a:t>Project inception meeting held in late September </a:t>
            </a:r>
          </a:p>
          <a:p>
            <a:pPr>
              <a:defRPr/>
            </a:pPr>
            <a:endParaRPr lang="en-US" altLang="en-US" dirty="0" smtClean="0">
              <a:latin typeface="Arial" panose="020B0604020202020204" pitchFamily="34" charset="0"/>
            </a:endParaRPr>
          </a:p>
          <a:p>
            <a:pPr>
              <a:defRP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360338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endParaRPr lang="en-US" altLang="en-US" smtClean="0">
              <a:latin typeface="Arial" pitchFamily="34" charset="0"/>
            </a:endParaRPr>
          </a:p>
        </p:txBody>
      </p:sp>
    </p:spTree>
    <p:extLst>
      <p:ext uri="{BB962C8B-B14F-4D97-AF65-F5344CB8AC3E}">
        <p14:creationId xmlns:p14="http://schemas.microsoft.com/office/powerpoint/2010/main" val="8653733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r>
              <a:rPr lang="en-GB" smtClean="0">
                <a:latin typeface="Arial" pitchFamily="34" charset="0"/>
              </a:rPr>
              <a:t>Task 1: Preparatory work and project management</a:t>
            </a:r>
          </a:p>
          <a:p>
            <a:r>
              <a:rPr lang="en-GB" altLang="en-US" smtClean="0">
                <a:latin typeface="Arial" pitchFamily="34" charset="0"/>
              </a:rPr>
              <a:t>Task 5: Reporting</a:t>
            </a:r>
          </a:p>
          <a:p>
            <a:endParaRPr lang="en-GB" altLang="en-US" smtClean="0">
              <a:latin typeface="Arial" pitchFamily="34" charset="0"/>
            </a:endParaRPr>
          </a:p>
          <a:p>
            <a:r>
              <a:rPr lang="en-GB" altLang="en-US" smtClean="0">
                <a:latin typeface="Arial" pitchFamily="34" charset="0"/>
              </a:rPr>
              <a:t>Based on the potential GMT implications - consider the ability of Slovenia to meet environmental goals set out in national strategic documents and the UN Sustainable Development Goals</a:t>
            </a:r>
            <a:endParaRPr lang="en-US" altLang="en-US" smtClean="0">
              <a:latin typeface="Arial" pitchFamily="34" charset="0"/>
            </a:endParaRPr>
          </a:p>
        </p:txBody>
      </p:sp>
    </p:spTree>
    <p:extLst>
      <p:ext uri="{BB962C8B-B14F-4D97-AF65-F5344CB8AC3E}">
        <p14:creationId xmlns:p14="http://schemas.microsoft.com/office/powerpoint/2010/main" val="3635989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p:spPr>
        <p:txBody>
          <a:bodyPr/>
          <a:lstStyle/>
          <a:p>
            <a:endParaRPr lang="lv-LV" smtClean="0">
              <a:latin typeface="Arial" pitchFamily="34" charset="0"/>
            </a:endParaRPr>
          </a:p>
        </p:txBody>
      </p:sp>
      <p:sp>
        <p:nvSpPr>
          <p:cNvPr id="60420" name="Slide Number Placeholder 3"/>
          <p:cNvSpPr>
            <a:spLocks noGrp="1"/>
          </p:cNvSpPr>
          <p:nvPr>
            <p:ph type="sldNum" sz="quarter" idx="4294967295"/>
          </p:nvPr>
        </p:nvSpPr>
        <p:spPr bwMode="auto">
          <a:xfrm>
            <a:off x="5621338" y="6457950"/>
            <a:ext cx="4303712" cy="339725"/>
          </a:xfrm>
          <a:prstGeom prst="rect">
            <a:avLst/>
          </a:prstGeom>
          <a:noFill/>
          <a:ln>
            <a:miter lim="800000"/>
            <a:headEnd/>
            <a:tailEnd/>
          </a:ln>
        </p:spPr>
        <p:txBody>
          <a:bodyPr/>
          <a:lstStyle/>
          <a:p>
            <a:fld id="{47EB09C7-784F-483D-93EB-BC757A9B3AB1}" type="slidenum">
              <a:rPr lang="en-GB"/>
              <a:pPr/>
              <a:t>23</a:t>
            </a:fld>
            <a:endParaRPr lang="en-GB"/>
          </a:p>
        </p:txBody>
      </p:sp>
    </p:spTree>
    <p:extLst>
      <p:ext uri="{BB962C8B-B14F-4D97-AF65-F5344CB8AC3E}">
        <p14:creationId xmlns:p14="http://schemas.microsoft.com/office/powerpoint/2010/main" val="4103661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p:spPr>
        <p:txBody>
          <a:bodyPr/>
          <a:lstStyle/>
          <a:p>
            <a:r>
              <a:rPr lang="en-GB" sz="1000" dirty="0" smtClean="0">
                <a:latin typeface="Arial" pitchFamily="34" charset="0"/>
              </a:rPr>
              <a:t>Having a systematic process in place allowed participants to thoughtfully consider the implications from GMTs 7 &amp; 9 and prioritise those implications most important for Slovenia. Such process is deemed appropriate considering they are characterised by irreducible and systemic complexity.</a:t>
            </a:r>
          </a:p>
          <a:p>
            <a:endParaRPr lang="en-GB" sz="1000" dirty="0" smtClean="0">
              <a:latin typeface="Arial" pitchFamily="34" charset="0"/>
            </a:endParaRPr>
          </a:p>
          <a:p>
            <a:r>
              <a:rPr lang="en-GB" sz="1000" dirty="0" smtClean="0">
                <a:latin typeface="Arial" pitchFamily="34" charset="0"/>
              </a:rPr>
              <a:t>The set-up of the working sessions allowed facilitators to … </a:t>
            </a:r>
          </a:p>
          <a:p>
            <a:endParaRPr lang="en-GB" sz="1000" dirty="0" smtClean="0">
              <a:latin typeface="Arial" pitchFamily="34" charset="0"/>
            </a:endParaRPr>
          </a:p>
          <a:p>
            <a:r>
              <a:rPr lang="en-GB" sz="1000" dirty="0" smtClean="0">
                <a:latin typeface="Arial" pitchFamily="34" charset="0"/>
              </a:rPr>
              <a:t>prioritised implications by experts are varied (economic/energy import dependence – extreme weather events – environmental burden – privatisation of natural resources)….. </a:t>
            </a:r>
          </a:p>
          <a:p>
            <a:endParaRPr lang="en-GB" sz="1000" dirty="0" smtClean="0">
              <a:latin typeface="Arial" pitchFamily="34" charset="0"/>
            </a:endParaRPr>
          </a:p>
          <a:p>
            <a:endParaRPr lang="en-GB" dirty="0" smtClean="0">
              <a:latin typeface="Arial" pitchFamily="34" charset="0"/>
            </a:endParaRPr>
          </a:p>
          <a:p>
            <a:endParaRPr lang="en-GB" dirty="0" smtClean="0">
              <a:latin typeface="Arial" pitchFamily="34" charset="0"/>
            </a:endParaRPr>
          </a:p>
          <a:p>
            <a:endParaRPr lang="en-GB" dirty="0" smtClean="0">
              <a:latin typeface="Arial" pitchFamily="34" charset="0"/>
            </a:endParaRPr>
          </a:p>
          <a:p>
            <a:endParaRPr lang="en-GB" dirty="0" smtClean="0">
              <a:latin typeface="Arial" pitchFamily="34" charset="0"/>
            </a:endParaRPr>
          </a:p>
        </p:txBody>
      </p:sp>
      <p:sp>
        <p:nvSpPr>
          <p:cNvPr id="62468" name="Slide Number Placeholder 3"/>
          <p:cNvSpPr>
            <a:spLocks noGrp="1"/>
          </p:cNvSpPr>
          <p:nvPr>
            <p:ph type="sldNum" sz="quarter" idx="4294967295"/>
          </p:nvPr>
        </p:nvSpPr>
        <p:spPr bwMode="auto">
          <a:xfrm>
            <a:off x="5621338" y="6457950"/>
            <a:ext cx="4303712" cy="339725"/>
          </a:xfrm>
          <a:prstGeom prst="rect">
            <a:avLst/>
          </a:prstGeom>
          <a:noFill/>
          <a:ln>
            <a:miter lim="800000"/>
            <a:headEnd/>
            <a:tailEnd/>
          </a:ln>
        </p:spPr>
        <p:txBody>
          <a:bodyPr/>
          <a:lstStyle/>
          <a:p>
            <a:fld id="{7387FABC-BE6B-48B4-8F28-6110D8B25F5A}" type="slidenum">
              <a:rPr lang="en-GB"/>
              <a:pPr/>
              <a:t>24</a:t>
            </a:fld>
            <a:endParaRPr lang="en-GB"/>
          </a:p>
        </p:txBody>
      </p:sp>
    </p:spTree>
    <p:extLst>
      <p:ext uri="{BB962C8B-B14F-4D97-AF65-F5344CB8AC3E}">
        <p14:creationId xmlns:p14="http://schemas.microsoft.com/office/powerpoint/2010/main" val="99740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GB" dirty="0" smtClean="0">
                <a:latin typeface="Arial" pitchFamily="34" charset="0"/>
              </a:rPr>
              <a:t>And the next section of the presentation</a:t>
            </a:r>
            <a:r>
              <a:rPr lang="en-GB" baseline="0" dirty="0" smtClean="0">
                <a:latin typeface="Arial" pitchFamily="34" charset="0"/>
              </a:rPr>
              <a:t> give an overview of these activities and the implication factsheets. Give floor to Spela. </a:t>
            </a:r>
            <a:endParaRPr lang="lv-LV" dirty="0" smtClean="0">
              <a:latin typeface="Arial" pitchFamily="34" charset="0"/>
            </a:endParaRPr>
          </a:p>
        </p:txBody>
      </p:sp>
      <p:sp>
        <p:nvSpPr>
          <p:cNvPr id="64516" name="Slide Number Placeholder 3"/>
          <p:cNvSpPr>
            <a:spLocks noGrp="1"/>
          </p:cNvSpPr>
          <p:nvPr>
            <p:ph type="sldNum" sz="quarter" idx="4294967295"/>
          </p:nvPr>
        </p:nvSpPr>
        <p:spPr bwMode="auto">
          <a:xfrm>
            <a:off x="5621338" y="6457950"/>
            <a:ext cx="4303712" cy="339725"/>
          </a:xfrm>
          <a:prstGeom prst="rect">
            <a:avLst/>
          </a:prstGeom>
          <a:noFill/>
          <a:ln>
            <a:miter lim="800000"/>
            <a:headEnd/>
            <a:tailEnd/>
          </a:ln>
        </p:spPr>
        <p:txBody>
          <a:bodyPr/>
          <a:lstStyle/>
          <a:p>
            <a:fld id="{D2318B1F-5684-4FCF-82AB-A2DCAFCFA416}" type="slidenum">
              <a:rPr lang="en-GB"/>
              <a:pPr/>
              <a:t>25</a:t>
            </a:fld>
            <a:endParaRPr lang="en-GB"/>
          </a:p>
        </p:txBody>
      </p:sp>
    </p:spTree>
    <p:extLst>
      <p:ext uri="{BB962C8B-B14F-4D97-AF65-F5344CB8AC3E}">
        <p14:creationId xmlns:p14="http://schemas.microsoft.com/office/powerpoint/2010/main" val="983658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p:spPr>
        <p:txBody>
          <a:bodyPr/>
          <a:lstStyle/>
          <a:p>
            <a:endParaRPr lang="en-US" altLang="en-US" smtClean="0">
              <a:latin typeface="Arial" pitchFamily="34" charset="0"/>
            </a:endParaRPr>
          </a:p>
        </p:txBody>
      </p:sp>
    </p:spTree>
    <p:extLst>
      <p:ext uri="{BB962C8B-B14F-4D97-AF65-F5344CB8AC3E}">
        <p14:creationId xmlns:p14="http://schemas.microsoft.com/office/powerpoint/2010/main" val="1214699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Notes: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0" u="none" strike="noStrike" kern="1200" cap="none" spc="0" normalizeH="0" baseline="0" noProof="0" dirty="0" smtClean="0">
                <a:ln>
                  <a:noFill/>
                </a:ln>
                <a:solidFill>
                  <a:srgbClr val="000000"/>
                </a:solidFill>
                <a:effectLst/>
                <a:uLnTx/>
                <a:uFillTx/>
                <a:latin typeface="Arial" pitchFamily="34" charset="0"/>
                <a:ea typeface="+mn-ea"/>
                <a:cs typeface="+mn-cs"/>
              </a:rPr>
              <a:t>Step 1: Preparation and objectives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clarifying the needs and expectations of the Ministry of the Environment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identifying experts to be involved in the study</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and setting out the project programme and outputs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Step 2: Scoping implications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workshop 1 in Ljubljana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identified and prioritised implications of </a:t>
            </a:r>
            <a:r>
              <a:rPr kumimoji="0" lang="en-GB" sz="1200" b="0" i="0" u="none" strike="noStrike" kern="1200" cap="none" spc="0" normalizeH="0" baseline="0" noProof="0" dirty="0" err="1" smtClean="0">
                <a:ln>
                  <a:noFill/>
                </a:ln>
                <a:solidFill>
                  <a:srgbClr val="000000"/>
                </a:solidFill>
                <a:effectLst/>
                <a:uLnTx/>
                <a:uFillTx/>
                <a:latin typeface="Arial" pitchFamily="34" charset="0"/>
                <a:ea typeface="+mn-ea"/>
                <a:cs typeface="+mn-cs"/>
              </a:rPr>
              <a:t>GMT7</a:t>
            </a: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 Intensified global competition for resources and </a:t>
            </a:r>
            <a:r>
              <a:rPr kumimoji="0" lang="en-GB" sz="1200" b="0" i="0" u="none" strike="noStrike" kern="1200" cap="none" spc="0" normalizeH="0" baseline="0" noProof="0" dirty="0" err="1" smtClean="0">
                <a:ln>
                  <a:noFill/>
                </a:ln>
                <a:solidFill>
                  <a:srgbClr val="000000"/>
                </a:solidFill>
                <a:effectLst/>
                <a:uLnTx/>
                <a:uFillTx/>
                <a:latin typeface="Arial" pitchFamily="34" charset="0"/>
                <a:ea typeface="+mn-ea"/>
                <a:cs typeface="+mn-cs"/>
              </a:rPr>
              <a:t>GMT9</a:t>
            </a: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 Increasingly severe consequence's of climate change for the environment in Slovenia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This is where we are now</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GB" sz="1200" b="1" i="0" u="none" strike="noStrike" kern="1200" cap="none" spc="0" normalizeH="0" baseline="0" noProof="0" dirty="0" smtClean="0">
                <a:ln>
                  <a:noFill/>
                </a:ln>
                <a:solidFill>
                  <a:srgbClr val="000000"/>
                </a:solidFill>
                <a:effectLst/>
                <a:uLnTx/>
                <a:uFillTx/>
                <a:latin typeface="Arial" pitchFamily="34" charset="0"/>
                <a:ea typeface="+mn-ea"/>
                <a:cs typeface="+mn-cs"/>
              </a:rPr>
              <a:t>Step 3: Link the implications to national evidence (done prior to this workshop)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To link the prioritised implications identified in the scoping phase with national evidence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1" i="0" u="none" strike="noStrike" kern="1200" cap="none" spc="0" normalizeH="0" baseline="0" noProof="0" dirty="0" smtClean="0">
                <a:ln>
                  <a:noFill/>
                </a:ln>
                <a:solidFill>
                  <a:srgbClr val="000000"/>
                </a:solidFill>
                <a:effectLst/>
                <a:uLnTx/>
                <a:uFillTx/>
                <a:latin typeface="Arial" pitchFamily="34" charset="0"/>
                <a:ea typeface="+mn-ea"/>
                <a:cs typeface="+mn-cs"/>
              </a:rPr>
              <a:t>Desk base research </a:t>
            </a: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of relevant literature ( e.g. reports, national environmental indicators , data from EUROSTAT, papers)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1" i="0" u="none" strike="noStrike" kern="1200" cap="none" spc="0" normalizeH="0" baseline="0" noProof="0" dirty="0" smtClean="0">
                <a:ln>
                  <a:noFill/>
                </a:ln>
                <a:solidFill>
                  <a:srgbClr val="000000"/>
                </a:solidFill>
                <a:effectLst/>
                <a:uLnTx/>
                <a:uFillTx/>
                <a:latin typeface="Arial" pitchFamily="34" charset="0"/>
                <a:ea typeface="+mn-ea"/>
                <a:cs typeface="+mn-cs"/>
              </a:rPr>
              <a:t>Supported by expert consultations </a:t>
            </a: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(with help of Slovenian Environment Agency) ; national experts were asked to provide possible literature, information on identified implications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1" i="0" u="none" strike="noStrike" kern="1200" cap="none" spc="0" normalizeH="0" baseline="0" noProof="0" dirty="0" smtClean="0">
                <a:ln>
                  <a:noFill/>
                </a:ln>
                <a:solidFill>
                  <a:srgbClr val="000000"/>
                </a:solidFill>
                <a:effectLst/>
                <a:uLnTx/>
                <a:uFillTx/>
                <a:latin typeface="Arial" pitchFamily="34" charset="0"/>
                <a:ea typeface="+mn-ea"/>
                <a:cs typeface="+mn-cs"/>
              </a:rPr>
              <a:t>Fact sheets</a:t>
            </a: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 on national information an outlooks related to identified GMTs’ implications were prepared</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Will explain later in more detail</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kumimoji="0" lang="en-GB" sz="1200" b="1" i="0" u="none" strike="noStrike" kern="1200" cap="none" spc="0" normalizeH="0" baseline="0" noProof="0" dirty="0" smtClean="0">
                <a:ln>
                  <a:noFill/>
                </a:ln>
                <a:solidFill>
                  <a:srgbClr val="000000"/>
                </a:solidFill>
                <a:effectLst/>
                <a:uLnTx/>
                <a:uFillTx/>
                <a:latin typeface="Arial" pitchFamily="34" charset="0"/>
                <a:ea typeface="+mn-ea"/>
                <a:cs typeface="+mn-cs"/>
              </a:rPr>
              <a:t>Step 4: Identifying risks and opportunities for (environmental) policy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Brings together the results of Step 2 and 3 to be discussed in 2</a:t>
            </a:r>
            <a:r>
              <a:rPr kumimoji="0" lang="en-GB" sz="1200" b="0" i="0" u="none" strike="noStrike" kern="1200" cap="none" spc="0" normalizeH="0" baseline="30000" noProof="0" dirty="0" smtClean="0">
                <a:ln>
                  <a:noFill/>
                </a:ln>
                <a:solidFill>
                  <a:srgbClr val="000000"/>
                </a:solidFill>
                <a:effectLst/>
                <a:uLnTx/>
                <a:uFillTx/>
                <a:latin typeface="Arial" pitchFamily="34" charset="0"/>
                <a:ea typeface="+mn-ea"/>
                <a:cs typeface="+mn-cs"/>
              </a:rPr>
              <a:t>nd</a:t>
            </a: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 expert workshop (today’s workshop)</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err="1" smtClean="0">
                <a:ln>
                  <a:noFill/>
                </a:ln>
                <a:solidFill>
                  <a:srgbClr val="000000"/>
                </a:solidFill>
                <a:effectLst/>
                <a:uLnTx/>
                <a:uFillTx/>
                <a:latin typeface="Arial" pitchFamily="34" charset="0"/>
                <a:ea typeface="+mn-ea"/>
                <a:cs typeface="+mn-cs"/>
              </a:rPr>
              <a:t>Rolands</a:t>
            </a: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 will introduce you to the steps of today’s Workshop in detail </a:t>
            </a:r>
          </a:p>
          <a:p>
            <a:pPr marL="4381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1" i="0" u="none" strike="noStrike" kern="1200" cap="none" spc="0" normalizeH="0" baseline="0" noProof="0" dirty="0" smtClean="0">
                <a:ln>
                  <a:noFill/>
                </a:ln>
                <a:solidFill>
                  <a:srgbClr val="000000"/>
                </a:solidFill>
                <a:effectLst/>
                <a:uLnTx/>
                <a:uFillTx/>
                <a:latin typeface="Arial" pitchFamily="34" charset="0"/>
                <a:ea typeface="+mn-ea"/>
                <a:cs typeface="+mn-cs"/>
              </a:rPr>
              <a:t>Identify and assess the risks and opportunities</a:t>
            </a: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 for the state of the environment in Slovenia, arising from </a:t>
            </a:r>
            <a:r>
              <a:rPr kumimoji="0" lang="en-GB" sz="1200" b="1" i="0" u="none" strike="noStrike" kern="1200" cap="none" spc="0" normalizeH="0" baseline="0" noProof="0" dirty="0" smtClean="0">
                <a:ln>
                  <a:noFill/>
                </a:ln>
                <a:solidFill>
                  <a:srgbClr val="000000"/>
                </a:solidFill>
                <a:effectLst/>
                <a:uLnTx/>
                <a:uFillTx/>
                <a:latin typeface="Arial" pitchFamily="34" charset="0"/>
                <a:ea typeface="+mn-ea"/>
                <a:cs typeface="+mn-cs"/>
              </a:rPr>
              <a:t>the identified GMTs’ implications</a:t>
            </a:r>
          </a:p>
          <a:p>
            <a:pPr marL="4381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A </a:t>
            </a:r>
            <a:r>
              <a:rPr kumimoji="0" lang="en-GB" sz="1200" b="1" i="0" u="none" strike="noStrike" kern="1200" cap="none" spc="0" normalizeH="0" baseline="0" noProof="0" dirty="0" smtClean="0">
                <a:ln>
                  <a:noFill/>
                </a:ln>
                <a:solidFill>
                  <a:srgbClr val="000000"/>
                </a:solidFill>
                <a:effectLst/>
                <a:uLnTx/>
                <a:uFillTx/>
                <a:latin typeface="Arial" pitchFamily="34" charset="0"/>
                <a:ea typeface="+mn-ea"/>
                <a:cs typeface="+mn-cs"/>
              </a:rPr>
              <a:t>chance to discuss policy gaps and responses to identified risks and opportunities</a:t>
            </a:r>
          </a:p>
          <a:p>
            <a:endParaRPr lang="lv-LV" dirty="0" smtClean="0">
              <a:latin typeface="Arial" pitchFamily="34" charset="0"/>
            </a:endParaRPr>
          </a:p>
        </p:txBody>
      </p:sp>
      <p:sp>
        <p:nvSpPr>
          <p:cNvPr id="68612" name="Slide Number Placeholder 3"/>
          <p:cNvSpPr>
            <a:spLocks noGrp="1"/>
          </p:cNvSpPr>
          <p:nvPr>
            <p:ph type="sldNum" sz="quarter" idx="4294967295"/>
          </p:nvPr>
        </p:nvSpPr>
        <p:spPr bwMode="auto">
          <a:xfrm>
            <a:off x="5621338" y="6457950"/>
            <a:ext cx="4303712" cy="339725"/>
          </a:xfrm>
          <a:prstGeom prst="rect">
            <a:avLst/>
          </a:prstGeom>
          <a:noFill/>
          <a:ln>
            <a:miter lim="800000"/>
            <a:headEnd/>
            <a:tailEnd/>
          </a:ln>
        </p:spPr>
        <p:txBody>
          <a:bodyPr/>
          <a:lstStyle/>
          <a:p>
            <a:fld id="{385C23DF-E0E3-48F8-9436-C2DF22A87621}" type="slidenum">
              <a:rPr lang="en-GB"/>
              <a:pPr/>
              <a:t>27</a:t>
            </a:fld>
            <a:endParaRPr lang="en-GB"/>
          </a:p>
        </p:txBody>
      </p:sp>
    </p:spTree>
    <p:extLst>
      <p:ext uri="{BB962C8B-B14F-4D97-AF65-F5344CB8AC3E}">
        <p14:creationId xmlns:p14="http://schemas.microsoft.com/office/powerpoint/2010/main" val="4044542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Example of assessment sheet from workshop 1 for </a:t>
            </a:r>
            <a:r>
              <a:rPr kumimoji="0" lang="en-GB" sz="1200" b="0" i="0" u="none" strike="noStrike" kern="1200" cap="none" spc="0" normalizeH="0" baseline="0" noProof="0" dirty="0" err="1" smtClean="0">
                <a:ln>
                  <a:noFill/>
                </a:ln>
                <a:solidFill>
                  <a:srgbClr val="000000"/>
                </a:solidFill>
                <a:effectLst/>
                <a:uLnTx/>
                <a:uFillTx/>
                <a:latin typeface="Arial" pitchFamily="34" charset="0"/>
                <a:ea typeface="+mn-ea"/>
                <a:cs typeface="+mn-cs"/>
              </a:rPr>
              <a:t>GMT7</a:t>
            </a: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where we identified and prioritised the implications of GMTs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Altogether (29) 17 implications identified by experts for GMT 7  and 12 implications for GMT 9</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6 ranked as ‘important’; meaning they were high in likelihood and magnitude, and occurring over the short term timescale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These were then taken forward to Step 3</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They were presented on factsheets: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We merged energy import dependence with economic dependency as the evidence suggested that energy import dependence is one of the more important factors of Economic dependence, which was also suggested by Slovenian Environment Agency.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Food security as an implications was also included later at the request of Environment Agency as from further discussion it was considered to be a possible challenge for Slovenia. The reason it was not included in the first place was that it was evaluated to occur in medium term , whilst those occurring in the short term were considered a priority. </a:t>
            </a:r>
          </a:p>
        </p:txBody>
      </p:sp>
      <p:sp>
        <p:nvSpPr>
          <p:cNvPr id="70660" name="Slide Number Placeholder 3"/>
          <p:cNvSpPr>
            <a:spLocks noGrp="1"/>
          </p:cNvSpPr>
          <p:nvPr>
            <p:ph type="sldNum" sz="quarter" idx="4294967295"/>
          </p:nvPr>
        </p:nvSpPr>
        <p:spPr bwMode="auto">
          <a:xfrm>
            <a:off x="5621338" y="6457950"/>
            <a:ext cx="4303712" cy="339725"/>
          </a:xfrm>
          <a:prstGeom prst="rect">
            <a:avLst/>
          </a:prstGeom>
          <a:noFill/>
          <a:ln>
            <a:miter lim="800000"/>
            <a:headEnd/>
            <a:tailEnd/>
          </a:ln>
        </p:spPr>
        <p:txBody>
          <a:bodyPr/>
          <a:lstStyle/>
          <a:p>
            <a:fld id="{F79BDDA8-EA1E-4A4B-86BB-F3DC27EBA9E5}" type="slidenum">
              <a:rPr lang="en-GB"/>
              <a:pPr/>
              <a:t>28</a:t>
            </a:fld>
            <a:endParaRPr lang="en-GB"/>
          </a:p>
        </p:txBody>
      </p:sp>
    </p:spTree>
    <p:extLst>
      <p:ext uri="{BB962C8B-B14F-4D97-AF65-F5344CB8AC3E}">
        <p14:creationId xmlns:p14="http://schemas.microsoft.com/office/powerpoint/2010/main" val="1387308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In depth review of the national evidence related to the prioritised implications was conducted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Example of our literature review table, in Excel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Left are sources that we looked at, year of publication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pitchFamily="34" charset="0"/>
                <a:ea typeface="+mn-ea"/>
                <a:cs typeface="+mn-cs"/>
              </a:rPr>
              <a:t>Ticks in the boxes identify to which implication the source relates to, and what type of information source it is (e.g. indicators, reports, foresights, policy/strategy)   </a:t>
            </a:r>
            <a:endParaRPr kumimoji="0" lang="lv-LV" sz="1200" b="0" i="0" u="none" strike="noStrike" kern="1200" cap="none" spc="0" normalizeH="0" baseline="0" noProof="0" dirty="0" smtClean="0">
              <a:ln>
                <a:noFill/>
              </a:ln>
              <a:solidFill>
                <a:srgbClr val="000000"/>
              </a:solidFill>
              <a:effectLst/>
              <a:uLnTx/>
              <a:uFillTx/>
              <a:latin typeface="Arial" pitchFamily="34" charset="0"/>
              <a:ea typeface="+mn-ea"/>
              <a:cs typeface="+mn-cs"/>
            </a:endParaRPr>
          </a:p>
          <a:p>
            <a:endParaRPr lang="lv-LV" dirty="0" smtClean="0">
              <a:latin typeface="Arial" pitchFamily="34" charset="0"/>
            </a:endParaRPr>
          </a:p>
        </p:txBody>
      </p:sp>
      <p:sp>
        <p:nvSpPr>
          <p:cNvPr id="72708" name="Slide Number Placeholder 3"/>
          <p:cNvSpPr>
            <a:spLocks noGrp="1"/>
          </p:cNvSpPr>
          <p:nvPr>
            <p:ph type="sldNum" sz="quarter" idx="4294967295"/>
          </p:nvPr>
        </p:nvSpPr>
        <p:spPr bwMode="auto">
          <a:xfrm>
            <a:off x="5621338" y="6457950"/>
            <a:ext cx="4303712" cy="339725"/>
          </a:xfrm>
          <a:prstGeom prst="rect">
            <a:avLst/>
          </a:prstGeom>
          <a:noFill/>
          <a:ln>
            <a:miter lim="800000"/>
            <a:headEnd/>
            <a:tailEnd/>
          </a:ln>
        </p:spPr>
        <p:txBody>
          <a:bodyPr/>
          <a:lstStyle/>
          <a:p>
            <a:fld id="{B1D05E18-E95D-4403-8F0D-A53120684455}" type="slidenum">
              <a:rPr lang="en-GB"/>
              <a:pPr/>
              <a:t>29</a:t>
            </a:fld>
            <a:endParaRPr lang="en-GB"/>
          </a:p>
        </p:txBody>
      </p:sp>
    </p:spTree>
    <p:extLst>
      <p:ext uri="{BB962C8B-B14F-4D97-AF65-F5344CB8AC3E}">
        <p14:creationId xmlns:p14="http://schemas.microsoft.com/office/powerpoint/2010/main" val="1803887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p:spPr>
        <p:txBody>
          <a:bodyPr/>
          <a:lstStyle/>
          <a:p>
            <a:r>
              <a:rPr lang="en-GB" altLang="en-US" smtClean="0">
                <a:latin typeface="Arial" pitchFamily="34" charset="0"/>
              </a:rPr>
              <a:t>Thank … for the welcoming </a:t>
            </a:r>
          </a:p>
          <a:p>
            <a:endParaRPr lang="en-US" altLang="en-US" smtClean="0">
              <a:latin typeface="Arial" pitchFamily="34" charset="0"/>
            </a:endParaRPr>
          </a:p>
          <a:p>
            <a:r>
              <a:rPr lang="en-GB" altLang="en-US" smtClean="0">
                <a:latin typeface="Arial" pitchFamily="34" charset="0"/>
              </a:rPr>
              <a:t>I’d like to introduce the team that has worked on this project and we will be facilitating the working sessions so you will get the chance to talk to us and ask questions when needed</a:t>
            </a:r>
            <a:endParaRPr lang="en-US" altLang="en-US" smtClean="0">
              <a:latin typeface="Arial" pitchFamily="34" charset="0"/>
            </a:endParaRPr>
          </a:p>
        </p:txBody>
      </p:sp>
    </p:spTree>
    <p:extLst>
      <p:ext uri="{BB962C8B-B14F-4D97-AF65-F5344CB8AC3E}">
        <p14:creationId xmlns:p14="http://schemas.microsoft.com/office/powerpoint/2010/main" val="2362738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n-ea"/>
                <a:cs typeface="+mn-cs"/>
              </a:rPr>
              <a:t>Now I will briefly introduce our approach on linking implications to national evidence.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1200" b="1" i="0" u="none" strike="noStrike" kern="1200" cap="none" spc="0" normalizeH="0" baseline="0" noProof="0" dirty="0" smtClean="0">
                <a:ln>
                  <a:noFill/>
                </a:ln>
                <a:solidFill>
                  <a:srgbClr val="000000"/>
                </a:solidFill>
                <a:effectLst/>
                <a:uLnTx/>
                <a:uFillTx/>
                <a:latin typeface="Arial" charset="0"/>
                <a:ea typeface="+mn-ea"/>
                <a:cs typeface="+mn-cs"/>
              </a:rPr>
              <a:t>First we conducted a desk based research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n-ea"/>
                <a:cs typeface="+mn-cs"/>
              </a:rPr>
              <a:t>which drew particularly on literature list identified in the scoping stage before Workshop 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n-ea"/>
                <a:cs typeface="+mn-cs"/>
              </a:rPr>
              <a:t>This was then updated with additional sources relevant to the implications considered as “important” in workshop 1 (rank 1 implications)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n-ea"/>
                <a:cs typeface="+mn-cs"/>
              </a:rPr>
              <a:t>The literature and information included: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n-ea"/>
                <a:cs typeface="+mn-cs"/>
              </a:rPr>
              <a:t>historical and current national (trend) data or study outcomes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n-ea"/>
                <a:cs typeface="+mn-cs"/>
              </a:rPr>
              <a:t>Indicators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n-ea"/>
                <a:cs typeface="+mn-cs"/>
              </a:rPr>
              <a:t>evidence of the possible future developments (e.g. projections, scenarios, horizon scanning, outlooks)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n-ea"/>
                <a:cs typeface="+mn-cs"/>
              </a:rPr>
              <a:t>research studies or reports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n-ea"/>
                <a:cs typeface="+mn-cs"/>
              </a:rPr>
              <a:t>existing national policies and plans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n-ea"/>
                <a:cs typeface="+mn-cs"/>
              </a:rPr>
              <a:t>The information availability across these various sources varied ranging from detailed national data / information / to no information at all when it comes to relevance for a particular implication.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GB"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000000"/>
                </a:solidFill>
                <a:effectLst/>
                <a:uLnTx/>
                <a:uFillTx/>
                <a:latin typeface="Arial" charset="0"/>
                <a:ea typeface="+mn-ea"/>
                <a:cs typeface="+mn-cs"/>
              </a:rPr>
              <a:t>2. Additional input from experts was requested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000000"/>
                </a:solidFill>
                <a:effectLst/>
                <a:uLnTx/>
                <a:uFillTx/>
                <a:latin typeface="Arial" charset="0"/>
                <a:ea typeface="+mn-ea"/>
                <a:cs typeface="+mn-cs"/>
              </a:rPr>
              <a:t>Note:</a:t>
            </a:r>
            <a:r>
              <a:rPr kumimoji="0" lang="en-GB" sz="1200" b="0" i="0" u="none" strike="noStrike" kern="1200" cap="none" spc="0" normalizeH="0" baseline="0" noProof="0" dirty="0" smtClean="0">
                <a:ln>
                  <a:noFill/>
                </a:ln>
                <a:solidFill>
                  <a:srgbClr val="000000"/>
                </a:solidFill>
                <a:effectLst/>
                <a:uLnTx/>
                <a:uFillTx/>
                <a:latin typeface="Arial" charset="0"/>
                <a:ea typeface="+mn-ea"/>
                <a:cs typeface="+mn-cs"/>
              </a:rPr>
              <a:t> At this point I would like to thank all the experts for providing the information based on the request, as well as Slovenian Environmental Agency which supported this 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Arial" charset="0"/>
                <a:ea typeface="+mn-ea"/>
                <a:cs typeface="+mn-cs"/>
              </a:rPr>
              <a:t>Before circulating the requests we prepared summary tables for each cluster of implications </a:t>
            </a:r>
            <a:r>
              <a:rPr kumimoji="0" lang="en-GB" sz="1200" b="0" i="0" u="none" strike="noStrike" kern="1200" cap="none" spc="0" normalizeH="0" baseline="0" noProof="0" dirty="0" smtClean="0">
                <a:ln>
                  <a:noFill/>
                </a:ln>
                <a:solidFill>
                  <a:srgbClr val="000000"/>
                </a:solidFill>
                <a:effectLst/>
                <a:uLnTx/>
                <a:uFillTx/>
                <a:latin typeface="Calibri"/>
                <a:ea typeface="+mn-ea"/>
                <a:cs typeface="+mn-cs"/>
              </a:rPr>
              <a:t>setting out identified and current relevant literature sources for each implication within the cluster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0000"/>
                </a:solidFill>
                <a:effectLst/>
                <a:uLnTx/>
                <a:uFillTx/>
                <a:latin typeface="Calibri"/>
                <a:ea typeface="+mn-ea"/>
                <a:cs typeface="+mn-cs"/>
              </a:rPr>
              <a:t>Note that we were not able to incorporate all information provided due to the specific nature and national focus however we will make sure to reference and acknowledge all contributors in our Final reporting. </a:t>
            </a:r>
            <a:endParaRPr kumimoji="0" lang="en-GB"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srgbClr val="000000"/>
              </a:solidFill>
              <a:effectLst/>
              <a:uLnTx/>
              <a:uFillTx/>
              <a:latin typeface="Arial" charset="0"/>
              <a:ea typeface="+mn-ea"/>
              <a:cs typeface="+mn-cs"/>
            </a:endParaRPr>
          </a:p>
          <a:p>
            <a:pPr>
              <a:defRPr/>
            </a:pPr>
            <a:endParaRPr lang="en-GB" dirty="0"/>
          </a:p>
        </p:txBody>
      </p:sp>
      <p:sp>
        <p:nvSpPr>
          <p:cNvPr id="74756" name="Slide Number Placeholder 3"/>
          <p:cNvSpPr>
            <a:spLocks noGrp="1"/>
          </p:cNvSpPr>
          <p:nvPr>
            <p:ph type="sldNum" sz="quarter" idx="4294967295"/>
          </p:nvPr>
        </p:nvSpPr>
        <p:spPr bwMode="auto">
          <a:xfrm>
            <a:off x="5621338" y="6457950"/>
            <a:ext cx="4303712" cy="339725"/>
          </a:xfrm>
          <a:prstGeom prst="rect">
            <a:avLst/>
          </a:prstGeom>
          <a:noFill/>
          <a:ln>
            <a:miter lim="800000"/>
            <a:headEnd/>
            <a:tailEnd/>
          </a:ln>
        </p:spPr>
        <p:txBody>
          <a:bodyPr/>
          <a:lstStyle/>
          <a:p>
            <a:fld id="{6503E2D3-ED5A-47A2-9E33-B02CBF0CBE28}" type="slidenum">
              <a:rPr lang="en-GB"/>
              <a:pPr/>
              <a:t>30</a:t>
            </a:fld>
            <a:endParaRPr lang="en-GB"/>
          </a:p>
        </p:txBody>
      </p:sp>
    </p:spTree>
    <p:extLst>
      <p:ext uri="{BB962C8B-B14F-4D97-AF65-F5344CB8AC3E}">
        <p14:creationId xmlns:p14="http://schemas.microsoft.com/office/powerpoint/2010/main" val="1316247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r>
              <a:rPr lang="en-GB" b="1" dirty="0" smtClean="0">
                <a:latin typeface="Arial" pitchFamily="34" charset="0"/>
              </a:rPr>
              <a:t>3. Drafted the factsheets, </a:t>
            </a:r>
            <a:r>
              <a:rPr lang="en-GB" dirty="0" smtClean="0">
                <a:latin typeface="Arial" pitchFamily="34" charset="0"/>
              </a:rPr>
              <a:t>which include:</a:t>
            </a:r>
          </a:p>
          <a:p>
            <a:pPr marL="171450" indent="-171450">
              <a:buFont typeface="Arial" panose="020B0604020202020204" pitchFamily="34" charset="0"/>
              <a:buChar char="•"/>
            </a:pPr>
            <a:r>
              <a:rPr lang="en-GB" dirty="0" smtClean="0">
                <a:latin typeface="Arial" pitchFamily="34" charset="0"/>
              </a:rPr>
              <a:t>Summary of the identified implication (as</a:t>
            </a:r>
            <a:r>
              <a:rPr lang="en-GB" baseline="0" dirty="0" smtClean="0">
                <a:latin typeface="Arial" pitchFamily="34" charset="0"/>
              </a:rPr>
              <a:t> </a:t>
            </a:r>
            <a:r>
              <a:rPr lang="en-GB" dirty="0" smtClean="0">
                <a:latin typeface="Arial" pitchFamily="34" charset="0"/>
              </a:rPr>
              <a:t>recognised by experts</a:t>
            </a:r>
            <a:r>
              <a:rPr lang="en-GB" baseline="0" dirty="0" smtClean="0">
                <a:latin typeface="Arial" pitchFamily="34" charset="0"/>
              </a:rPr>
              <a:t> at the first workshop)</a:t>
            </a:r>
          </a:p>
          <a:p>
            <a:pPr marL="171450" indent="-171450">
              <a:buFont typeface="Arial" panose="020B0604020202020204" pitchFamily="34" charset="0"/>
              <a:buChar char="•"/>
            </a:pPr>
            <a:r>
              <a:rPr lang="en-GB" baseline="0" dirty="0" smtClean="0">
                <a:latin typeface="Arial" pitchFamily="34" charset="0"/>
              </a:rPr>
              <a:t>Summary of existing evidence (from literature, databases, stat offices, etc.)</a:t>
            </a:r>
          </a:p>
          <a:p>
            <a:pPr marL="171450" indent="-171450">
              <a:buFont typeface="Arial" panose="020B0604020202020204" pitchFamily="34" charset="0"/>
              <a:buChar char="•"/>
            </a:pPr>
            <a:r>
              <a:rPr lang="en-GB" baseline="0" dirty="0" smtClean="0">
                <a:latin typeface="Arial" pitchFamily="34" charset="0"/>
              </a:rPr>
              <a:t>Overview of existing policy (where possible; which might support the mitigation of implication) </a:t>
            </a:r>
          </a:p>
          <a:p>
            <a:pPr marL="0" indent="0">
              <a:buFont typeface="Arial" panose="020B0604020202020204" pitchFamily="34" charset="0"/>
              <a:buNone/>
            </a:pPr>
            <a:endParaRPr lang="en-GB" baseline="0" dirty="0" smtClean="0">
              <a:latin typeface="Arial" pitchFamily="34" charset="0"/>
            </a:endParaRPr>
          </a:p>
          <a:p>
            <a:pPr marL="0" indent="0">
              <a:buFont typeface="Arial" panose="020B0604020202020204" pitchFamily="34" charset="0"/>
              <a:buNone/>
            </a:pPr>
            <a:r>
              <a:rPr lang="en-GB" baseline="0" dirty="0" err="1" smtClean="0">
                <a:latin typeface="Arial" pitchFamily="34" charset="0"/>
              </a:rPr>
              <a:t>Rolands</a:t>
            </a:r>
            <a:r>
              <a:rPr lang="en-GB" baseline="0" dirty="0" smtClean="0">
                <a:latin typeface="Arial" pitchFamily="34" charset="0"/>
              </a:rPr>
              <a:t> will shortly present all the factsheets that we have drafted. </a:t>
            </a:r>
          </a:p>
          <a:p>
            <a:pPr marL="0" indent="0">
              <a:buFont typeface="Arial" panose="020B0604020202020204" pitchFamily="34" charset="0"/>
              <a:buNone/>
            </a:pPr>
            <a:r>
              <a:rPr lang="en-GB" baseline="0" dirty="0" smtClean="0">
                <a:latin typeface="Arial" pitchFamily="34" charset="0"/>
              </a:rPr>
              <a:t>This </a:t>
            </a:r>
            <a:r>
              <a:rPr lang="en-GB" b="1" baseline="0" dirty="0" smtClean="0">
                <a:latin typeface="Arial" pitchFamily="34" charset="0"/>
              </a:rPr>
              <a:t>is not</a:t>
            </a:r>
            <a:r>
              <a:rPr lang="en-GB" baseline="0" dirty="0" smtClean="0">
                <a:latin typeface="Arial" pitchFamily="34" charset="0"/>
              </a:rPr>
              <a:t> an overall comprehensive overview of all the evidence there is on the topics that we looked at. This  just a screenshot based on data we have gathered and reviewed in the limited time available</a:t>
            </a:r>
          </a:p>
          <a:p>
            <a:pPr marL="0" indent="0">
              <a:buFont typeface="Arial" panose="020B0604020202020204" pitchFamily="34" charset="0"/>
              <a:buNone/>
            </a:pPr>
            <a:endParaRPr lang="en-GB" dirty="0" smtClean="0">
              <a:latin typeface="Arial" pitchFamily="34" charset="0"/>
            </a:endParaRPr>
          </a:p>
          <a:p>
            <a:r>
              <a:rPr lang="en-GB" b="1" dirty="0" smtClean="0">
                <a:latin typeface="Arial" pitchFamily="34" charset="0"/>
              </a:rPr>
              <a:t>4. Lastly – before the workshop we prepared a background note </a:t>
            </a:r>
            <a:r>
              <a:rPr lang="en-GB" b="0" dirty="0" smtClean="0">
                <a:latin typeface="Arial" pitchFamily="34" charset="0"/>
              </a:rPr>
              <a:t>(that has been sent to you via</a:t>
            </a:r>
            <a:r>
              <a:rPr lang="en-GB" b="0" baseline="0" dirty="0" smtClean="0">
                <a:latin typeface="Arial" pitchFamily="34" charset="0"/>
              </a:rPr>
              <a:t> e-mail with invitation and I hope you’ve had the opportunity to look at) </a:t>
            </a:r>
            <a:r>
              <a:rPr lang="en-GB" b="0" dirty="0" smtClean="0">
                <a:latin typeface="Arial" pitchFamily="34" charset="0"/>
              </a:rPr>
              <a:t>which includes:</a:t>
            </a:r>
          </a:p>
          <a:p>
            <a:pPr marL="171450" indent="-171450">
              <a:buFont typeface="Arial" panose="020B0604020202020204" pitchFamily="34" charset="0"/>
              <a:buChar char="•"/>
            </a:pPr>
            <a:r>
              <a:rPr lang="en-GB" b="0" dirty="0" smtClean="0">
                <a:latin typeface="Arial" pitchFamily="34" charset="0"/>
              </a:rPr>
              <a:t>Overview of the scoping of GMT implications for Slovenia (workshop</a:t>
            </a:r>
            <a:r>
              <a:rPr lang="en-GB" b="0" baseline="0" dirty="0" smtClean="0">
                <a:latin typeface="Arial" pitchFamily="34" charset="0"/>
              </a:rPr>
              <a:t> 1)</a:t>
            </a:r>
          </a:p>
          <a:p>
            <a:pPr marL="171450" indent="-171450">
              <a:buFont typeface="Arial" panose="020B0604020202020204" pitchFamily="34" charset="0"/>
              <a:buChar char="•"/>
            </a:pPr>
            <a:r>
              <a:rPr lang="en-GB" b="0" baseline="0" dirty="0" smtClean="0">
                <a:latin typeface="Arial" pitchFamily="34" charset="0"/>
              </a:rPr>
              <a:t>Presents all implication factsheets</a:t>
            </a:r>
          </a:p>
          <a:p>
            <a:pPr marL="171450" indent="-171450">
              <a:buFont typeface="Arial" panose="020B0604020202020204" pitchFamily="34" charset="0"/>
              <a:buChar char="•"/>
            </a:pPr>
            <a:r>
              <a:rPr lang="en-GB" b="0" baseline="0" dirty="0" smtClean="0">
                <a:latin typeface="Arial" pitchFamily="34" charset="0"/>
              </a:rPr>
              <a:t>It gives initial suggestions of risks and opportunities for Slovenia</a:t>
            </a:r>
            <a:endParaRPr lang="en-GB" b="0" dirty="0" smtClean="0">
              <a:latin typeface="Arial" pitchFamily="34" charset="0"/>
            </a:endParaRPr>
          </a:p>
          <a:p>
            <a:pPr marL="0" indent="0">
              <a:buFont typeface="Arial" panose="020B0604020202020204" pitchFamily="34" charset="0"/>
              <a:buNone/>
            </a:pPr>
            <a:endParaRPr lang="en-GB" b="0" dirty="0" smtClean="0">
              <a:latin typeface="Arial" pitchFamily="34" charset="0"/>
            </a:endParaRPr>
          </a:p>
        </p:txBody>
      </p:sp>
      <p:sp>
        <p:nvSpPr>
          <p:cNvPr id="76804" name="Slide Number Placeholder 3"/>
          <p:cNvSpPr>
            <a:spLocks noGrp="1"/>
          </p:cNvSpPr>
          <p:nvPr>
            <p:ph type="sldNum" sz="quarter" idx="4294967295"/>
          </p:nvPr>
        </p:nvSpPr>
        <p:spPr bwMode="auto">
          <a:xfrm>
            <a:off x="5621338" y="6457950"/>
            <a:ext cx="4303712" cy="339725"/>
          </a:xfrm>
          <a:prstGeom prst="rect">
            <a:avLst/>
          </a:prstGeom>
          <a:noFill/>
          <a:ln>
            <a:miter lim="800000"/>
            <a:headEnd/>
            <a:tailEnd/>
          </a:ln>
        </p:spPr>
        <p:txBody>
          <a:bodyPr/>
          <a:lstStyle/>
          <a:p>
            <a:fld id="{7C396045-21B3-4E5A-BEA4-8F824F985101}" type="slidenum">
              <a:rPr lang="en-GB"/>
              <a:pPr/>
              <a:t>31</a:t>
            </a:fld>
            <a:endParaRPr lang="en-GB"/>
          </a:p>
        </p:txBody>
      </p:sp>
    </p:spTree>
    <p:extLst>
      <p:ext uri="{BB962C8B-B14F-4D97-AF65-F5344CB8AC3E}">
        <p14:creationId xmlns:p14="http://schemas.microsoft.com/office/powerpoint/2010/main" val="26119912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r>
              <a:rPr lang="en-GB" dirty="0" smtClean="0"/>
              <a:t>Altogether we prepared 6 factsheets </a:t>
            </a:r>
          </a:p>
          <a:p>
            <a:pPr eaLnBrk="1" fontAlgn="auto" hangingPunct="1">
              <a:spcBef>
                <a:spcPts val="0"/>
              </a:spcBef>
              <a:spcAft>
                <a:spcPts val="0"/>
              </a:spcAft>
              <a:defRPr/>
            </a:pPr>
            <a:endParaRPr lang="en-GB" b="1" dirty="0" smtClean="0"/>
          </a:p>
          <a:p>
            <a:pPr eaLnBrk="1" fontAlgn="auto" hangingPunct="1">
              <a:spcBef>
                <a:spcPts val="0"/>
              </a:spcBef>
              <a:spcAft>
                <a:spcPts val="0"/>
              </a:spcAft>
              <a:defRPr/>
            </a:pPr>
            <a:r>
              <a:rPr lang="en-GB" b="1" dirty="0" smtClean="0"/>
              <a:t>Please note that the factsheets present a snapshot of available evidence based on our review. We focused on national sources and in the time available the review was not exhaustive and we were unable to systematically review all information available.</a:t>
            </a:r>
          </a:p>
          <a:p>
            <a:pPr>
              <a:defRPr/>
            </a:pPr>
            <a:endParaRPr lang="en-GB" dirty="0" smtClean="0"/>
          </a:p>
          <a:p>
            <a:pPr>
              <a:defRPr/>
            </a:pPr>
            <a:r>
              <a:rPr lang="en-GB" dirty="0" smtClean="0"/>
              <a:t>Our decision to cluster implications for discussions in this workshop were based on:</a:t>
            </a:r>
          </a:p>
          <a:p>
            <a:pPr marL="171450" indent="-171450">
              <a:buFontTx/>
              <a:buChar char="-"/>
              <a:defRPr/>
            </a:pPr>
            <a:r>
              <a:rPr lang="en-GB" dirty="0" smtClean="0"/>
              <a:t>Recognition of the limitations of the time available for discussion</a:t>
            </a:r>
          </a:p>
          <a:p>
            <a:pPr marL="171450" indent="-171450">
              <a:buFontTx/>
              <a:buChar char="-"/>
              <a:defRPr/>
            </a:pPr>
            <a:r>
              <a:rPr lang="en-GB" dirty="0" smtClean="0"/>
              <a:t>To have a balance of implications across the 3 clusters</a:t>
            </a:r>
          </a:p>
          <a:p>
            <a:pPr marL="171450" indent="-171450">
              <a:buFontTx/>
              <a:buChar char="-"/>
              <a:defRPr/>
            </a:pPr>
            <a:r>
              <a:rPr lang="en-GB" dirty="0" smtClean="0"/>
              <a:t>To reflect specific issues identified in Workshop 1 (e.g. food security)</a:t>
            </a:r>
          </a:p>
          <a:p>
            <a:pPr marL="171450" indent="-171450">
              <a:buFontTx/>
              <a:buChar char="-"/>
              <a:defRPr/>
            </a:pPr>
            <a:r>
              <a:rPr lang="en-GB" dirty="0" smtClean="0"/>
              <a:t>The evidence review suggests that implications in some cases are strongly related (e.g. in the climate cluster) </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009844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66700" lvl="1" indent="0">
              <a:buFont typeface="Arial" panose="020B0604020202020204" pitchFamily="34" charset="0"/>
              <a:buNone/>
              <a:defRP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049531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200" b="0" i="0" u="none" strike="noStrike" kern="1200" baseline="0" dirty="0" smtClean="0">
                <a:solidFill>
                  <a:schemeClr val="tx1"/>
                </a:solidFill>
                <a:latin typeface="Arial" charset="0"/>
                <a:ea typeface="+mn-ea"/>
                <a:cs typeface="+mn-cs"/>
              </a:rPr>
              <a:t>1: Since 2000 the number of passenger cars per 1,000 population accelerated from 435 to 523 in 2015 </a:t>
            </a:r>
          </a:p>
          <a:p>
            <a:r>
              <a:rPr lang="en-GB" sz="1200" b="0" i="0" u="none" strike="noStrike" kern="1200" baseline="0" dirty="0" smtClean="0">
                <a:solidFill>
                  <a:schemeClr val="tx1"/>
                </a:solidFill>
                <a:latin typeface="Arial" charset="0"/>
                <a:ea typeface="+mn-ea"/>
                <a:cs typeface="+mn-cs"/>
              </a:rPr>
              <a:t>    In the period from 2000-2010 freight transport (tonne/km) increased by 18.1%</a:t>
            </a:r>
          </a:p>
          <a:p>
            <a:endParaRPr lang="en-GB" sz="1200" b="0" i="0" u="none" strike="noStrike" kern="1200" baseline="0" dirty="0" smtClean="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Arial" charset="0"/>
                <a:ea typeface="+mn-ea"/>
                <a:cs typeface="+mn-cs"/>
              </a:rPr>
              <a:t>2: GDP growth in Slovenia has annually surpassed 2% since 2014 with OECD projecting that in 2017 the growth was 4.86%</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Arial" charset="0"/>
                <a:ea typeface="+mn-ea"/>
                <a:cs typeface="+mn-cs"/>
              </a:rPr>
              <a:t>Municipal waste generated in Slovenia has increased by 29.7% 2002-2016 - per capita per year this corresponds to a rise from 425 kg in 2002 to 476 kg in 2016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smtClean="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Arial" charset="0"/>
                <a:ea typeface="+mn-ea"/>
                <a:cs typeface="+mn-cs"/>
              </a:rPr>
              <a:t>3: +Migration - increases pressure on the local environment – coastal municipalities recorded increasing pressure on water supply with 4.3% increase from 2012-2016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b="0" i="0" u="none" strike="noStrike" kern="1200" baseline="0" dirty="0" smtClean="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Arial" charset="0"/>
                <a:ea typeface="+mn-ea"/>
                <a:cs typeface="+mn-cs"/>
              </a:rPr>
              <a:t>4: Since 2000, final energy consumption has increased by ~8% (transport sector being the largest consumer – 39%). In 2015 - 181 hydropower projects planned in Slovenia and 5 being under construction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Arial"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Arial"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Arial"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Arial"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Arial"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Arial"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Arial" charset="0"/>
                <a:ea typeface="+mn-ea"/>
                <a:cs typeface="+mn-cs"/>
              </a:rPr>
              <a:t>	</a:t>
            </a: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	</a:t>
            </a:r>
          </a:p>
          <a:p>
            <a:r>
              <a:rPr lang="en-GB" sz="1200" b="0" i="0" u="none" strike="noStrike" kern="1200" baseline="0" dirty="0" smtClean="0">
                <a:solidFill>
                  <a:schemeClr val="tx1"/>
                </a:solidFill>
                <a:latin typeface="Arial" charset="0"/>
                <a:ea typeface="+mn-ea"/>
                <a:cs typeface="+mn-cs"/>
              </a:rPr>
              <a:t>	</a:t>
            </a:r>
          </a:p>
          <a:p>
            <a:pPr marL="438150" lvl="1" indent="-171450">
              <a:buFont typeface="Arial" panose="020B0604020202020204" pitchFamily="34" charset="0"/>
              <a:buChar char="•"/>
              <a:defRP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69287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3426090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sz="1200" b="0" i="0" u="none" strike="noStrike" kern="1200" baseline="0" dirty="0" smtClean="0">
                <a:solidFill>
                  <a:schemeClr val="tx1"/>
                </a:solidFill>
                <a:latin typeface="Arial" charset="0"/>
                <a:ea typeface="+mn-ea"/>
                <a:cs typeface="+mn-cs"/>
              </a:rPr>
              <a:t>Share of samples containing E.coli for small water supply systems have declined, in 2015 though they still had the highest share of contamination (5.8%) compared to samples from medium (1.1%) and large (0.2%) systems</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GB" sz="1200" b="0" i="0" u="none" strike="noStrike" kern="1200" baseline="0" dirty="0" smtClean="0">
                <a:solidFill>
                  <a:schemeClr val="tx1"/>
                </a:solidFill>
                <a:latin typeface="Arial" charset="0"/>
                <a:ea typeface="+mn-ea"/>
                <a:cs typeface="+mn-cs"/>
              </a:rPr>
              <a:t>Irrigation constitutes to only 2.1% of the total consumption of water in Slovenia - small fraction of agricultural land is irrigated (3,133 ha in 2016 from 60,000 ha considered suitable for irrigation systems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endParaRPr lang="en-GB" sz="1200" b="0" i="0" u="none" strike="noStrike" kern="1200" baseline="0" dirty="0" smtClean="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latin typeface="Arial" panose="020B0604020202020204" pitchFamily="34" charset="0"/>
              </a:rPr>
              <a:t>3.  Between 2016 &amp; 17 </a:t>
            </a:r>
            <a:r>
              <a:rPr lang="en-US" altLang="en-US" b="1" dirty="0" smtClean="0">
                <a:latin typeface="Arial" panose="020B0604020202020204" pitchFamily="34" charset="0"/>
              </a:rPr>
              <a:t>exports</a:t>
            </a:r>
            <a:r>
              <a:rPr lang="en-US" altLang="en-US" b="1" baseline="0" dirty="0" smtClean="0">
                <a:latin typeface="Arial" panose="020B0604020202020204" pitchFamily="34" charset="0"/>
              </a:rPr>
              <a:t> increased by </a:t>
            </a:r>
            <a:r>
              <a:rPr lang="en-GB" sz="1200" b="1" i="0" u="none" strike="noStrike" kern="1200" baseline="0" dirty="0" smtClean="0">
                <a:solidFill>
                  <a:schemeClr val="tx1"/>
                </a:solidFill>
                <a:latin typeface="Arial" charset="0"/>
                <a:ea typeface="+mn-ea"/>
                <a:cs typeface="+mn-cs"/>
              </a:rPr>
              <a:t>13.1% </a:t>
            </a:r>
            <a:r>
              <a:rPr lang="en-GB" sz="1200" b="0" i="0" u="none" strike="noStrike" kern="1200" baseline="0" dirty="0" smtClean="0">
                <a:solidFill>
                  <a:schemeClr val="tx1"/>
                </a:solidFill>
                <a:latin typeface="Arial" charset="0"/>
                <a:ea typeface="+mn-ea"/>
                <a:cs typeface="+mn-cs"/>
              </a:rPr>
              <a:t>- indicate increasing use of resources - total </a:t>
            </a:r>
            <a:r>
              <a:rPr lang="en-GB" sz="1200" b="1" i="0" u="none" strike="noStrike" kern="1200" baseline="0" dirty="0" smtClean="0">
                <a:solidFill>
                  <a:schemeClr val="tx1"/>
                </a:solidFill>
                <a:latin typeface="Arial" charset="0"/>
                <a:ea typeface="+mn-ea"/>
                <a:cs typeface="+mn-cs"/>
              </a:rPr>
              <a:t>use of water in industry for production purposes </a:t>
            </a:r>
            <a:r>
              <a:rPr lang="en-GB" sz="1200" b="0" i="0" u="none" strike="noStrike" kern="1200" baseline="0" dirty="0" smtClean="0">
                <a:solidFill>
                  <a:schemeClr val="tx1"/>
                </a:solidFill>
                <a:latin typeface="Arial" charset="0"/>
                <a:ea typeface="+mn-ea"/>
                <a:cs typeface="+mn-cs"/>
              </a:rPr>
              <a:t>from 2002-2016 has </a:t>
            </a:r>
            <a:r>
              <a:rPr lang="en-GB" sz="1200" b="1" i="0" u="none" strike="noStrike" kern="1200" baseline="0" dirty="0" smtClean="0">
                <a:solidFill>
                  <a:schemeClr val="tx1"/>
                </a:solidFill>
                <a:latin typeface="Arial" charset="0"/>
                <a:ea typeface="+mn-ea"/>
                <a:cs typeface="+mn-cs"/>
              </a:rPr>
              <a:t>grown by 35.6%</a:t>
            </a:r>
            <a:r>
              <a:rPr lang="en-GB" sz="1200" b="0" i="0" u="none" strike="noStrike" kern="1200" baseline="0" dirty="0" smtClean="0">
                <a:solidFill>
                  <a:schemeClr val="tx1"/>
                </a:solidFill>
                <a:latin typeface="Arial" charset="0"/>
                <a:ea typeface="+mn-ea"/>
                <a:cs typeface="+mn-cs"/>
              </a:rPr>
              <a:t>		</a:t>
            </a:r>
            <a:endParaRPr lang="en-US" altLang="en-US" dirty="0" smtClean="0">
              <a:latin typeface="Arial" panose="020B0604020202020204" pitchFamily="34" charset="0"/>
            </a:endParaRPr>
          </a:p>
          <a:p>
            <a:pPr>
              <a:defRPr/>
            </a:pPr>
            <a:endParaRPr lang="en-US" altLang="en-US" dirty="0" smtClean="0">
              <a:latin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Arial" charset="0"/>
                <a:ea typeface="+mn-ea"/>
                <a:cs typeface="+mn-cs"/>
              </a:rPr>
              <a:t>4.  Water consumption rates are in the range of 84-2,000 litres per tourist per day, In 2016 tourist arrivals and overnight stays increased by 9.9% and 8.1% respectively, than in 2015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Arial" charset="0"/>
                <a:ea typeface="+mn-ea"/>
                <a:cs typeface="+mn-cs"/>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Arial" charset="0"/>
                <a:ea typeface="+mn-ea"/>
                <a:cs typeface="+mn-cs"/>
              </a:rPr>
              <a:t>In general it is reported that there is sufficient quantities of water on average in Slovenia 	</a:t>
            </a:r>
          </a:p>
          <a:p>
            <a:pPr>
              <a:defRP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259513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defRPr/>
            </a:pPr>
            <a:endParaRPr lang="en-GB" dirty="0" smtClean="0"/>
          </a:p>
          <a:p>
            <a:pPr marL="228600" indent="-228600">
              <a:buFont typeface="+mj-lt"/>
              <a:buAutoNum type="arabicPeriod"/>
              <a:defRPr/>
            </a:pPr>
            <a:endParaRPr lang="en-GB" dirty="0" smtClean="0"/>
          </a:p>
        </p:txBody>
      </p:sp>
    </p:spTree>
    <p:extLst>
      <p:ext uri="{BB962C8B-B14F-4D97-AF65-F5344CB8AC3E}">
        <p14:creationId xmlns:p14="http://schemas.microsoft.com/office/powerpoint/2010/main" val="17859079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GB" sz="1200" b="0" i="0" u="none" strike="noStrike" kern="1200" baseline="0" dirty="0" smtClean="0">
                <a:solidFill>
                  <a:schemeClr val="tx1"/>
                </a:solidFill>
                <a:latin typeface="Arial" charset="0"/>
                <a:ea typeface="+mn-ea"/>
                <a:cs typeface="+mn-cs"/>
              </a:rPr>
              <a:t>1. </a:t>
            </a:r>
            <a:r>
              <a:rPr lang="en-GB" sz="1200" b="0" dirty="0" smtClean="0"/>
              <a:t>FUTURE </a:t>
            </a:r>
            <a:r>
              <a:rPr lang="en-GB" sz="1200" b="0" dirty="0" err="1" smtClean="0"/>
              <a:t>Energ</a:t>
            </a:r>
            <a:r>
              <a:rPr lang="en-GB" sz="1200" b="0" baseline="0" dirty="0" smtClean="0"/>
              <a:t> dependency: </a:t>
            </a:r>
            <a:r>
              <a:rPr lang="en-GB" sz="1200" b="0" dirty="0" smtClean="0"/>
              <a:t>2 main power plants (nuclear &amp; coal) expected to close by mid-century - capacity predicted to be replaced by gas and solar energy increasing energy dependency</a:t>
            </a:r>
            <a:endParaRPr lang="en-GB" sz="1200" b="0" i="0" u="none" strike="noStrike" kern="1200" baseline="0" dirty="0" smtClean="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GB" sz="1200" b="0" i="0" u="none" strike="noStrike" kern="1200" baseline="0" dirty="0" smtClean="0">
                <a:solidFill>
                  <a:schemeClr val="tx1"/>
                </a:solidFill>
                <a:latin typeface="Arial" charset="0"/>
                <a:ea typeface="+mn-ea"/>
                <a:cs typeface="+mn-cs"/>
              </a:rPr>
              <a:t>2. About a fifth (20.4%) of total Slovenian exports go to Germany, 11.5% to Italy, followed by Croatia (7.6%), Austria (7.6%) and France (5.7%). 	</a:t>
            </a:r>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GB" sz="1200" b="0" i="0" u="none" strike="noStrike" kern="1200" baseline="0" dirty="0" smtClean="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GB" sz="1200" b="0" i="0" u="none" strike="noStrike" kern="1200" baseline="0" dirty="0" smtClean="0">
                <a:solidFill>
                  <a:schemeClr val="tx1"/>
                </a:solidFill>
                <a:latin typeface="Arial" charset="0"/>
                <a:ea typeface="+mn-ea"/>
                <a:cs typeface="+mn-cs"/>
              </a:rPr>
              <a:t>3. 2014 - Unexpectedly strong tenfold FDI recovery (746m €) in comparison to a previous year (71m €). As reported by the Ministry of Economic Development and Technology (2018), FDI flows expected to surpass 1,4 billion € in 2018. 	</a:t>
            </a:r>
          </a:p>
          <a:p>
            <a:pPr marL="0" indent="0">
              <a:buFont typeface="+mj-lt"/>
              <a:buNone/>
              <a:defRPr/>
            </a:pPr>
            <a:endParaRPr lang="en-GB" sz="1200" b="0" dirty="0" smtClean="0"/>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GB" sz="1200" b="0" dirty="0" smtClean="0"/>
              <a:t>4.</a:t>
            </a:r>
            <a:r>
              <a:rPr lang="en-GB" sz="1200" b="0" baseline="0" dirty="0" smtClean="0"/>
              <a:t> A European commission report states </a:t>
            </a:r>
            <a:r>
              <a:rPr lang="en-GB" sz="1200" b="0" i="0" u="none" strike="noStrike" kern="1200" baseline="0" dirty="0" smtClean="0">
                <a:solidFill>
                  <a:schemeClr val="tx1"/>
                </a:solidFill>
                <a:latin typeface="Arial" charset="0"/>
                <a:ea typeface="+mn-ea"/>
                <a:cs typeface="+mn-cs"/>
              </a:rPr>
              <a:t>low ambitions amongst </a:t>
            </a:r>
            <a:r>
              <a:rPr lang="en-GB" sz="1200" b="0" baseline="0" dirty="0" smtClean="0"/>
              <a:t>Slovenian </a:t>
            </a:r>
            <a:r>
              <a:rPr lang="en-GB" sz="1200" b="0" i="0" u="none" strike="noStrike" kern="1200" baseline="0" dirty="0" smtClean="0">
                <a:solidFill>
                  <a:schemeClr val="tx1"/>
                </a:solidFill>
                <a:latin typeface="Arial" charset="0"/>
                <a:ea typeface="+mn-ea"/>
                <a:cs typeface="+mn-cs"/>
              </a:rPr>
              <a:t>SMEs regarding energy savings as well as material and waste reduction 	</a:t>
            </a: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GB" sz="1200" b="0" baseline="0" dirty="0" smtClean="0"/>
              <a:t>T</a:t>
            </a:r>
            <a:r>
              <a:rPr lang="en-GB" sz="1200" b="0" i="0" u="none" strike="noStrike" kern="1200" baseline="0" dirty="0" smtClean="0">
                <a:solidFill>
                  <a:schemeClr val="tx1"/>
                </a:solidFill>
                <a:latin typeface="Arial" charset="0"/>
                <a:ea typeface="+mn-ea"/>
                <a:cs typeface="+mn-cs"/>
              </a:rPr>
              <a:t>ransport also significantly contributes to the negative picture of the high energy intensive Slovenian economy 	</a:t>
            </a:r>
          </a:p>
          <a:p>
            <a:pPr marL="0" indent="0">
              <a:buFont typeface="+mj-lt"/>
              <a:buNone/>
              <a:defRPr/>
            </a:pPr>
            <a:endParaRPr lang="en-GB" sz="1200" b="0" dirty="0" smtClean="0"/>
          </a:p>
          <a:p>
            <a:pPr marL="0" marR="0" lvl="0" indent="0" algn="l" defTabSz="914400" rtl="0" eaLnBrk="0" fontAlgn="base" latinLnBrk="0" hangingPunct="0">
              <a:lnSpc>
                <a:spcPct val="100000"/>
              </a:lnSpc>
              <a:spcBef>
                <a:spcPct val="30000"/>
              </a:spcBef>
              <a:spcAft>
                <a:spcPct val="0"/>
              </a:spcAft>
              <a:buClrTx/>
              <a:buSzTx/>
              <a:buFont typeface="+mj-lt"/>
              <a:buNone/>
              <a:tabLst/>
              <a:defRPr/>
            </a:pPr>
            <a:endParaRPr lang="en-GB" sz="1200" b="0" i="0" u="none" strike="noStrike" kern="1200" baseline="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36081172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defRP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845199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pPr eaLnBrk="1" hangingPunct="1">
              <a:spcBef>
                <a:spcPct val="0"/>
              </a:spcBef>
            </a:pPr>
            <a:r>
              <a:rPr lang="en-GB" dirty="0" smtClean="0">
                <a:latin typeface="Arial" pitchFamily="34" charset="0"/>
              </a:rPr>
              <a:t>We hope that this workshop will provide an opportunity for all of us to discuss and reflect whether GMTs will have implications for the state of environment in Slovenia, and when these implications may occur</a:t>
            </a:r>
          </a:p>
          <a:p>
            <a:pPr eaLnBrk="1" hangingPunct="1">
              <a:spcBef>
                <a:spcPct val="0"/>
              </a:spcBef>
            </a:pPr>
            <a:endParaRPr lang="en-GB" dirty="0" smtClean="0">
              <a:latin typeface="Arial" pitchFamily="34" charset="0"/>
            </a:endParaRPr>
          </a:p>
          <a:p>
            <a:pPr eaLnBrk="1" hangingPunct="1">
              <a:spcBef>
                <a:spcPct val="0"/>
              </a:spcBef>
            </a:pPr>
            <a:r>
              <a:rPr lang="en-GB" dirty="0" smtClean="0">
                <a:latin typeface="Arial" pitchFamily="34" charset="0"/>
              </a:rPr>
              <a:t>Here you see the 3 main objectives and the outcomes linked to those. What we’d like to achieve through our discussions is to firstly….</a:t>
            </a:r>
          </a:p>
          <a:p>
            <a:pPr eaLnBrk="1" hangingPunct="1">
              <a:spcBef>
                <a:spcPct val="0"/>
              </a:spcBef>
            </a:pPr>
            <a:endParaRPr lang="en-GB" dirty="0" smtClean="0">
              <a:latin typeface="Arial" pitchFamily="34" charset="0"/>
            </a:endParaRPr>
          </a:p>
          <a:p>
            <a:pPr eaLnBrk="1" hangingPunct="1">
              <a:spcBef>
                <a:spcPct val="0"/>
              </a:spcBef>
            </a:pPr>
            <a:r>
              <a:rPr lang="en-GB" dirty="0" smtClean="0">
                <a:latin typeface="Arial" pitchFamily="34" charset="0"/>
              </a:rPr>
              <a:t>Type of responses:</a:t>
            </a:r>
            <a:r>
              <a:rPr lang="en-GB" baseline="0" dirty="0" smtClean="0">
                <a:latin typeface="Arial" pitchFamily="34" charset="0"/>
              </a:rPr>
              <a:t> </a:t>
            </a:r>
          </a:p>
          <a:p>
            <a:pPr marL="171450" indent="-171450" eaLnBrk="1" hangingPunct="1">
              <a:spcBef>
                <a:spcPct val="0"/>
              </a:spcBef>
              <a:buFontTx/>
              <a:buChar char="-"/>
            </a:pPr>
            <a:r>
              <a:rPr lang="en-GB" baseline="0" dirty="0" smtClean="0">
                <a:latin typeface="Arial" pitchFamily="34" charset="0"/>
              </a:rPr>
              <a:t>Practical actions</a:t>
            </a:r>
          </a:p>
          <a:p>
            <a:pPr marL="171450" indent="-171450" eaLnBrk="1" hangingPunct="1">
              <a:spcBef>
                <a:spcPct val="0"/>
              </a:spcBef>
              <a:buFontTx/>
              <a:buChar char="-"/>
            </a:pPr>
            <a:r>
              <a:rPr lang="en-GB" baseline="0" dirty="0" smtClean="0">
                <a:latin typeface="Arial" pitchFamily="34" charset="0"/>
              </a:rPr>
              <a:t>Policy </a:t>
            </a:r>
          </a:p>
          <a:p>
            <a:pPr marL="171450" indent="-171450" eaLnBrk="1" hangingPunct="1">
              <a:spcBef>
                <a:spcPct val="0"/>
              </a:spcBef>
              <a:buFontTx/>
              <a:buChar char="-"/>
            </a:pPr>
            <a:r>
              <a:rPr lang="en-GB" baseline="0" dirty="0" smtClean="0">
                <a:latin typeface="Arial" pitchFamily="34" charset="0"/>
              </a:rPr>
              <a:t>Long term strategy </a:t>
            </a:r>
          </a:p>
          <a:p>
            <a:pPr marL="171450" indent="-171450" eaLnBrk="1" hangingPunct="1">
              <a:spcBef>
                <a:spcPct val="0"/>
              </a:spcBef>
              <a:buFontTx/>
              <a:buChar char="-"/>
            </a:pPr>
            <a:r>
              <a:rPr lang="en-GB" baseline="0" dirty="0" smtClean="0">
                <a:latin typeface="Arial" pitchFamily="34" charset="0"/>
              </a:rPr>
              <a:t>Cooperation between institutions/sectors (</a:t>
            </a:r>
            <a:r>
              <a:rPr lang="en-GB" baseline="0" dirty="0" err="1" smtClean="0">
                <a:latin typeface="Arial" pitchFamily="34" charset="0"/>
              </a:rPr>
              <a:t>gov&amp;business</a:t>
            </a:r>
            <a:r>
              <a:rPr lang="en-GB" baseline="0" dirty="0" smtClean="0">
                <a:latin typeface="Arial" pitchFamily="34" charset="0"/>
              </a:rPr>
              <a:t>, </a:t>
            </a:r>
            <a:r>
              <a:rPr lang="en-GB" baseline="0" dirty="0" err="1" smtClean="0">
                <a:latin typeface="Arial" pitchFamily="34" charset="0"/>
              </a:rPr>
              <a:t>gov</a:t>
            </a:r>
            <a:r>
              <a:rPr lang="en-GB" baseline="0" dirty="0" smtClean="0">
                <a:latin typeface="Arial" pitchFamily="34" charset="0"/>
              </a:rPr>
              <a:t>/research </a:t>
            </a:r>
            <a:r>
              <a:rPr lang="en-GB" baseline="0" dirty="0" err="1" smtClean="0">
                <a:latin typeface="Arial" pitchFamily="34" charset="0"/>
              </a:rPr>
              <a:t>etc</a:t>
            </a:r>
            <a:r>
              <a:rPr lang="en-GB" baseline="0" dirty="0" smtClean="0">
                <a:latin typeface="Arial" pitchFamily="34" charset="0"/>
              </a:rPr>
              <a:t>)</a:t>
            </a:r>
          </a:p>
          <a:p>
            <a:pPr marL="171450" indent="-171450" eaLnBrk="1" hangingPunct="1">
              <a:spcBef>
                <a:spcPct val="0"/>
              </a:spcBef>
              <a:buFontTx/>
              <a:buChar char="-"/>
            </a:pPr>
            <a:r>
              <a:rPr lang="en-GB" baseline="0" dirty="0" smtClean="0">
                <a:latin typeface="Arial" pitchFamily="34" charset="0"/>
              </a:rPr>
              <a:t>Monitoring/indicators </a:t>
            </a:r>
          </a:p>
          <a:p>
            <a:pPr marL="171450" indent="-171450" eaLnBrk="1" hangingPunct="1">
              <a:spcBef>
                <a:spcPct val="0"/>
              </a:spcBef>
              <a:buFontTx/>
              <a:buChar char="-"/>
            </a:pPr>
            <a:r>
              <a:rPr lang="en-GB" baseline="0" dirty="0" smtClean="0">
                <a:latin typeface="Arial" pitchFamily="34" charset="0"/>
              </a:rPr>
              <a:t>Research </a:t>
            </a:r>
            <a:endParaRPr lang="en-GB" dirty="0" smtClean="0">
              <a:latin typeface="Arial" pitchFamily="34" charset="0"/>
            </a:endParaRPr>
          </a:p>
        </p:txBody>
      </p:sp>
    </p:spTree>
    <p:extLst>
      <p:ext uri="{BB962C8B-B14F-4D97-AF65-F5344CB8AC3E}">
        <p14:creationId xmlns:p14="http://schemas.microsoft.com/office/powerpoint/2010/main" val="41455136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u="none" strike="noStrike" kern="1200" baseline="0" dirty="0" smtClean="0">
                <a:solidFill>
                  <a:schemeClr val="tx1"/>
                </a:solidFill>
                <a:latin typeface="Arial" charset="0"/>
                <a:ea typeface="+mn-ea"/>
                <a:cs typeface="+mn-cs"/>
              </a:rPr>
              <a:t>Currently -  lack of evidence of large-scale privatisation of natural resources 	</a:t>
            </a: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Considering the abundant and high quality groundwater availability…. </a:t>
            </a:r>
          </a:p>
          <a:p>
            <a:endParaRPr lang="en-GB" sz="1200" b="0" i="0" u="none" strike="noStrike" kern="1200" baseline="0" dirty="0" smtClean="0">
              <a:solidFill>
                <a:schemeClr val="tx1"/>
              </a:solidFill>
              <a:latin typeface="Arial" charset="0"/>
              <a:ea typeface="+mn-ea"/>
              <a:cs typeface="+mn-cs"/>
            </a:endParaRPr>
          </a:p>
          <a:p>
            <a:r>
              <a:rPr lang="en-GB" sz="1200" b="0" i="0" u="none" strike="noStrike" kern="1200" baseline="0" dirty="0" smtClean="0">
                <a:solidFill>
                  <a:schemeClr val="tx1"/>
                </a:solidFill>
                <a:latin typeface="Arial" charset="0"/>
                <a:ea typeface="+mn-ea"/>
                <a:cs typeface="+mn-cs"/>
              </a:rPr>
              <a:t>From the data available (on prices, concessions, and accessibility) the assumptions that the privatisation of water resources is already taking place is difficult to confirm. 	</a:t>
            </a:r>
          </a:p>
        </p:txBody>
      </p:sp>
    </p:spTree>
    <p:extLst>
      <p:ext uri="{BB962C8B-B14F-4D97-AF65-F5344CB8AC3E}">
        <p14:creationId xmlns:p14="http://schemas.microsoft.com/office/powerpoint/2010/main" val="30989021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defRPr/>
            </a:pPr>
            <a:endParaRPr lang="en-GB" dirty="0" smtClean="0"/>
          </a:p>
        </p:txBody>
      </p:sp>
    </p:spTree>
    <p:extLst>
      <p:ext uri="{BB962C8B-B14F-4D97-AF65-F5344CB8AC3E}">
        <p14:creationId xmlns:p14="http://schemas.microsoft.com/office/powerpoint/2010/main" val="33557626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anose="020B0604020202020204" pitchFamily="34" charset="0"/>
              <a:buNone/>
              <a:defRPr/>
            </a:pPr>
            <a:endParaRPr lang="en-GB" dirty="0" smtClean="0"/>
          </a:p>
        </p:txBody>
      </p:sp>
    </p:spTree>
    <p:extLst>
      <p:ext uri="{BB962C8B-B14F-4D97-AF65-F5344CB8AC3E}">
        <p14:creationId xmlns:p14="http://schemas.microsoft.com/office/powerpoint/2010/main" val="33382848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9891002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42818783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105476" name="Slide Number Placeholder 3"/>
          <p:cNvSpPr>
            <a:spLocks noGrp="1"/>
          </p:cNvSpPr>
          <p:nvPr>
            <p:ph type="sldNum" sz="quarter" idx="4294967295"/>
          </p:nvPr>
        </p:nvSpPr>
        <p:spPr bwMode="auto">
          <a:xfrm>
            <a:off x="5621338" y="6457950"/>
            <a:ext cx="4303712" cy="339725"/>
          </a:xfrm>
          <a:prstGeom prst="rect">
            <a:avLst/>
          </a:prstGeom>
          <a:noFill/>
          <a:ln>
            <a:miter lim="800000"/>
            <a:headEnd/>
            <a:tailEnd/>
          </a:ln>
        </p:spPr>
        <p:txBody>
          <a:bodyPr/>
          <a:lstStyle/>
          <a:p>
            <a:fld id="{E275A327-1577-4018-9D23-9C76F90AD91F}" type="slidenum">
              <a:rPr lang="en-GB" altLang="en-US"/>
              <a:pPr/>
              <a:t>45</a:t>
            </a:fld>
            <a:endParaRPr lang="en-GB" altLang="en-US"/>
          </a:p>
        </p:txBody>
      </p:sp>
    </p:spTree>
    <p:extLst>
      <p:ext uri="{BB962C8B-B14F-4D97-AF65-F5344CB8AC3E}">
        <p14:creationId xmlns:p14="http://schemas.microsoft.com/office/powerpoint/2010/main" val="14121157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p:spPr>
        <p:txBody>
          <a:bodyPr/>
          <a:lstStyle/>
          <a:p>
            <a:r>
              <a:rPr lang="en-US" altLang="en-US" smtClean="0">
                <a:latin typeface="Arial" pitchFamily="34" charset="0"/>
              </a:rPr>
              <a:t>As mentioned earlier in the workshop principles our work today is intended to stimulate thinking and discussion </a:t>
            </a:r>
          </a:p>
        </p:txBody>
      </p:sp>
      <p:sp>
        <p:nvSpPr>
          <p:cNvPr id="107524" name="Slide Number Placeholder 3"/>
          <p:cNvSpPr>
            <a:spLocks noGrp="1"/>
          </p:cNvSpPr>
          <p:nvPr>
            <p:ph type="sldNum" sz="quarter" idx="4294967295"/>
          </p:nvPr>
        </p:nvSpPr>
        <p:spPr bwMode="auto">
          <a:xfrm>
            <a:off x="5621338" y="6457950"/>
            <a:ext cx="4303712" cy="339725"/>
          </a:xfrm>
          <a:prstGeom prst="rect">
            <a:avLst/>
          </a:prstGeom>
          <a:noFill/>
          <a:ln>
            <a:miter lim="800000"/>
            <a:headEnd/>
            <a:tailEnd/>
          </a:ln>
        </p:spPr>
        <p:txBody>
          <a:bodyPr/>
          <a:lstStyle/>
          <a:p>
            <a:fld id="{6793AA91-AF8E-41E1-B645-E76C4FB0C177}" type="slidenum">
              <a:rPr lang="en-GB" altLang="en-US"/>
              <a:pPr/>
              <a:t>46</a:t>
            </a:fld>
            <a:endParaRPr lang="en-GB" altLang="en-US"/>
          </a:p>
        </p:txBody>
      </p:sp>
    </p:spTree>
    <p:extLst>
      <p:ext uri="{BB962C8B-B14F-4D97-AF65-F5344CB8AC3E}">
        <p14:creationId xmlns:p14="http://schemas.microsoft.com/office/powerpoint/2010/main" val="32551033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109572" name="Slide Number Placeholder 3"/>
          <p:cNvSpPr>
            <a:spLocks noGrp="1"/>
          </p:cNvSpPr>
          <p:nvPr>
            <p:ph type="sldNum" sz="quarter" idx="4294967295"/>
          </p:nvPr>
        </p:nvSpPr>
        <p:spPr bwMode="auto">
          <a:xfrm>
            <a:off x="5621338" y="6457950"/>
            <a:ext cx="4303712" cy="339725"/>
          </a:xfrm>
          <a:prstGeom prst="rect">
            <a:avLst/>
          </a:prstGeom>
          <a:noFill/>
          <a:ln>
            <a:miter lim="800000"/>
            <a:headEnd/>
            <a:tailEnd/>
          </a:ln>
        </p:spPr>
        <p:txBody>
          <a:bodyPr/>
          <a:lstStyle/>
          <a:p>
            <a:fld id="{8F2886AB-855A-4990-888E-682F334A9C4E}" type="slidenum">
              <a:rPr lang="en-GB" altLang="en-US"/>
              <a:pPr/>
              <a:t>47</a:t>
            </a:fld>
            <a:endParaRPr lang="en-GB" altLang="en-US"/>
          </a:p>
        </p:txBody>
      </p:sp>
    </p:spTree>
    <p:extLst>
      <p:ext uri="{BB962C8B-B14F-4D97-AF65-F5344CB8AC3E}">
        <p14:creationId xmlns:p14="http://schemas.microsoft.com/office/powerpoint/2010/main" val="22728222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Here we have proposed a few questions to guide the discussion once you have familiarised with your 2 implications that are in your cluster</a:t>
            </a:r>
          </a:p>
          <a:p>
            <a:pPr>
              <a:defRPr/>
            </a:pPr>
            <a:endParaRPr lang="en-GB" dirty="0" smtClean="0"/>
          </a:p>
          <a:p>
            <a:pPr>
              <a:defRPr/>
            </a:pPr>
            <a:r>
              <a:rPr lang="en-GB" dirty="0" smtClean="0"/>
              <a:t>Each facilitator will have a worksheet for both risks and opportunities to complete based on these discussion points. </a:t>
            </a:r>
          </a:p>
          <a:p>
            <a:pPr>
              <a:defRPr/>
            </a:pPr>
            <a:endParaRPr lang="en-GB" dirty="0" smtClean="0"/>
          </a:p>
          <a:p>
            <a:pPr>
              <a:defRPr/>
            </a:pPr>
            <a:r>
              <a:rPr lang="en-GB" dirty="0" smtClean="0"/>
              <a:t>As for the questions for each risk and opportunity try and identify </a:t>
            </a:r>
          </a:p>
          <a:p>
            <a:pPr marL="171450" indent="-171450">
              <a:buFontTx/>
              <a:buChar char="-"/>
              <a:defRPr/>
            </a:pPr>
            <a:r>
              <a:rPr lang="en-GB" dirty="0" smtClean="0"/>
              <a:t>Who is affected; Groups of society – coastal communities, urban communities </a:t>
            </a:r>
            <a:r>
              <a:rPr lang="en-GB" dirty="0" err="1" smtClean="0"/>
              <a:t>etc</a:t>
            </a:r>
            <a:r>
              <a:rPr lang="en-GB" dirty="0" smtClean="0"/>
              <a:t> </a:t>
            </a:r>
          </a:p>
          <a:p>
            <a:pPr>
              <a:defRPr/>
            </a:pPr>
            <a:r>
              <a:rPr lang="en-GB" dirty="0" smtClean="0"/>
              <a:t>	Types of business – energy companies, small businesses, farmers </a:t>
            </a:r>
            <a:r>
              <a:rPr lang="en-GB" dirty="0" err="1" smtClean="0"/>
              <a:t>etc</a:t>
            </a:r>
            <a:endParaRPr lang="en-GB" dirty="0" smtClean="0"/>
          </a:p>
          <a:p>
            <a:pPr marL="171450" indent="-171450">
              <a:buFontTx/>
              <a:buChar char="-"/>
              <a:defRPr/>
            </a:pPr>
            <a:r>
              <a:rPr lang="en-GB" dirty="0" smtClean="0"/>
              <a:t>What is affected: </a:t>
            </a:r>
          </a:p>
          <a:p>
            <a:pPr>
              <a:defRPr/>
            </a:pPr>
            <a:r>
              <a:rPr lang="en-GB" dirty="0" smtClean="0"/>
              <a:t>	Environmental receptors: plants, soil animals, small rodents (rats, mice </a:t>
            </a:r>
            <a:r>
              <a:rPr lang="en-GB" dirty="0" err="1" smtClean="0"/>
              <a:t>etc</a:t>
            </a:r>
            <a:r>
              <a:rPr lang="en-GB" dirty="0" smtClean="0"/>
              <a:t>), freshwater organisms</a:t>
            </a:r>
          </a:p>
          <a:p>
            <a:pPr>
              <a:defRPr/>
            </a:pPr>
            <a:r>
              <a:rPr lang="en-GB" dirty="0" smtClean="0"/>
              <a:t>	Ecosystems : freshwater, marine, forest, grassland </a:t>
            </a:r>
            <a:r>
              <a:rPr lang="en-GB" dirty="0" err="1" smtClean="0"/>
              <a:t>etc</a:t>
            </a:r>
            <a:endParaRPr lang="en-GB" dirty="0" smtClean="0"/>
          </a:p>
          <a:p>
            <a:pPr>
              <a:defRPr/>
            </a:pPr>
            <a:r>
              <a:rPr lang="en-GB" dirty="0" smtClean="0"/>
              <a:t>	Resource types: water, minerals, fossil fuels, timber</a:t>
            </a:r>
          </a:p>
          <a:p>
            <a:pPr marL="171450" indent="-171450">
              <a:buFontTx/>
              <a:buChar char="-"/>
              <a:defRPr/>
            </a:pPr>
            <a:r>
              <a:rPr lang="en-GB" dirty="0" smtClean="0"/>
              <a:t>Geographical scale </a:t>
            </a:r>
          </a:p>
          <a:p>
            <a:pPr marL="171450" indent="-171450">
              <a:buFontTx/>
              <a:buChar char="-"/>
              <a:defRPr/>
            </a:pPr>
            <a:r>
              <a:rPr lang="en-GB" dirty="0" smtClean="0"/>
              <a:t>What is the timeframe</a:t>
            </a:r>
          </a:p>
          <a:p>
            <a:pPr eaLnBrk="1" fontAlgn="auto" hangingPunct="1">
              <a:spcBef>
                <a:spcPts val="0"/>
              </a:spcBef>
              <a:spcAft>
                <a:spcPts val="0"/>
              </a:spcAft>
              <a:defRPr/>
            </a:pPr>
            <a:r>
              <a:rPr lang="en-GB" i="1" dirty="0" smtClean="0"/>
              <a:t>	Short term (to 2020); medium term (2020–2030); long term (2030–2050) - </a:t>
            </a:r>
            <a:r>
              <a:rPr lang="en-GB" dirty="0" smtClean="0"/>
              <a:t>(choose 1 based on likely first appearance)</a:t>
            </a:r>
          </a:p>
          <a:p>
            <a:pPr>
              <a:defRPr/>
            </a:pPr>
            <a:endParaRPr lang="en-GB" altLang="en-US" dirty="0" smtClean="0">
              <a:latin typeface="Arial" panose="020B0604020202020204" pitchFamily="34" charset="0"/>
            </a:endParaRPr>
          </a:p>
        </p:txBody>
      </p:sp>
      <p:sp>
        <p:nvSpPr>
          <p:cNvPr id="111620" name="Slide Number Placeholder 3"/>
          <p:cNvSpPr>
            <a:spLocks noGrp="1"/>
          </p:cNvSpPr>
          <p:nvPr>
            <p:ph type="sldNum" sz="quarter" idx="4294967295"/>
          </p:nvPr>
        </p:nvSpPr>
        <p:spPr bwMode="auto">
          <a:xfrm>
            <a:off x="5621338" y="6457950"/>
            <a:ext cx="4303712" cy="339725"/>
          </a:xfrm>
          <a:prstGeom prst="rect">
            <a:avLst/>
          </a:prstGeom>
          <a:noFill/>
          <a:ln>
            <a:miter lim="800000"/>
            <a:headEnd/>
            <a:tailEnd/>
          </a:ln>
        </p:spPr>
        <p:txBody>
          <a:bodyPr/>
          <a:lstStyle/>
          <a:p>
            <a:fld id="{3E1CCE62-A386-448E-AD72-B4581289DB6C}" type="slidenum">
              <a:rPr lang="en-GB" altLang="en-US"/>
              <a:pPr/>
              <a:t>48</a:t>
            </a:fld>
            <a:endParaRPr lang="en-GB" altLang="en-US"/>
          </a:p>
        </p:txBody>
      </p:sp>
    </p:spTree>
    <p:extLst>
      <p:ext uri="{BB962C8B-B14F-4D97-AF65-F5344CB8AC3E}">
        <p14:creationId xmlns:p14="http://schemas.microsoft.com/office/powerpoint/2010/main" val="29707298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p:spPr>
        <p:txBody>
          <a:bodyPr/>
          <a:lstStyle/>
          <a:p>
            <a:endParaRPr lang="en-GB" dirty="0" smtClean="0">
              <a:latin typeface="Arial" pitchFamily="34" charset="0"/>
            </a:endParaRPr>
          </a:p>
          <a:p>
            <a:r>
              <a:rPr lang="en-GB" dirty="0" smtClean="0">
                <a:latin typeface="Arial" pitchFamily="34" charset="0"/>
              </a:rPr>
              <a:t>Note – the numbers on their badge indicate the group they need to be in initially </a:t>
            </a:r>
          </a:p>
          <a:p>
            <a:endParaRPr lang="en-GB" dirty="0" smtClean="0">
              <a:latin typeface="Arial" pitchFamily="34" charset="0"/>
            </a:endParaRPr>
          </a:p>
          <a:p>
            <a:endParaRPr lang="en-GB" dirty="0" smtClean="0">
              <a:latin typeface="Arial" pitchFamily="34" charset="0"/>
            </a:endParaRPr>
          </a:p>
          <a:p>
            <a:pPr>
              <a:defRPr/>
            </a:pPr>
            <a:r>
              <a:rPr lang="en-GB" sz="3600" kern="1200" dirty="0" smtClean="0">
                <a:solidFill>
                  <a:schemeClr val="tx2"/>
                </a:solidFill>
                <a:latin typeface="Arial" charset="0"/>
                <a:ea typeface="+mn-ea"/>
                <a:cs typeface="+mn-cs"/>
              </a:rPr>
              <a:t>Selection of “top 3” risks and “top 3” opportunities per GMT implication:</a:t>
            </a:r>
          </a:p>
          <a:p>
            <a:pPr marL="457200" lvl="0" indent="-457200">
              <a:buClr>
                <a:schemeClr val="accent1">
                  <a:lumMod val="75000"/>
                </a:schemeClr>
              </a:buClr>
              <a:buFont typeface="Arial" panose="020B0604020202020204" pitchFamily="34" charset="0"/>
              <a:buChar char="•"/>
              <a:defRPr/>
            </a:pPr>
            <a:r>
              <a:rPr lang="en-GB" sz="3000" kern="1200" spc="150" dirty="0" smtClean="0">
                <a:solidFill>
                  <a:schemeClr val="tx2"/>
                </a:solidFill>
                <a:latin typeface="Arial" charset="0"/>
                <a:ea typeface="+mn-ea"/>
                <a:cs typeface="+mn-cs"/>
              </a:rPr>
              <a:t>Each group has 6x sticky dots per implication</a:t>
            </a:r>
          </a:p>
          <a:p>
            <a:pPr marL="457200" lvl="0" indent="-457200">
              <a:buClr>
                <a:schemeClr val="accent1">
                  <a:lumMod val="75000"/>
                </a:schemeClr>
              </a:buClr>
              <a:buFont typeface="Arial" panose="020B0604020202020204" pitchFamily="34" charset="0"/>
              <a:buChar char="•"/>
              <a:defRPr/>
            </a:pPr>
            <a:r>
              <a:rPr lang="en-GB" sz="3000" kern="1200" spc="150" dirty="0" smtClean="0">
                <a:solidFill>
                  <a:schemeClr val="tx2"/>
                </a:solidFill>
                <a:latin typeface="Arial" charset="0"/>
                <a:ea typeface="+mn-ea"/>
                <a:cs typeface="+mn-cs"/>
              </a:rPr>
              <a:t>Apply them using only one sticky dot per risk / opportunity to prioritise</a:t>
            </a:r>
          </a:p>
          <a:p>
            <a:pPr marL="457200" lvl="0" indent="-457200">
              <a:buClr>
                <a:schemeClr val="accent1">
                  <a:lumMod val="75000"/>
                </a:schemeClr>
              </a:buClr>
              <a:buFont typeface="Arial" panose="020B0604020202020204" pitchFamily="34" charset="0"/>
              <a:buChar char="•"/>
              <a:defRPr/>
            </a:pPr>
            <a:r>
              <a:rPr lang="en-GB" sz="3000" kern="1200" spc="150" dirty="0" smtClean="0">
                <a:solidFill>
                  <a:schemeClr val="tx2"/>
                </a:solidFill>
                <a:latin typeface="Arial" charset="0"/>
                <a:ea typeface="+mn-ea"/>
                <a:cs typeface="+mn-cs"/>
              </a:rPr>
              <a:t>Only those risks / opportunities for each implication voted for - will be assessed in the following working session! </a:t>
            </a:r>
          </a:p>
          <a:p>
            <a:pPr marL="365125" lvl="1" indent="0">
              <a:buClr>
                <a:schemeClr val="accent1">
                  <a:lumMod val="75000"/>
                </a:schemeClr>
              </a:buClr>
              <a:buFont typeface="Wingdings" pitchFamily="2" charset="2"/>
              <a:buNone/>
              <a:defRPr/>
            </a:pPr>
            <a:r>
              <a:rPr lang="en-GB" sz="3000" kern="1200" spc="150" dirty="0" smtClean="0">
                <a:solidFill>
                  <a:schemeClr val="tx2"/>
                </a:solidFill>
                <a:latin typeface="Arial" charset="0"/>
                <a:ea typeface="+mn-ea"/>
                <a:cs typeface="+mn-cs"/>
              </a:rPr>
              <a:t>  </a:t>
            </a:r>
          </a:p>
          <a:p>
            <a:pPr>
              <a:defRPr/>
            </a:pPr>
            <a:r>
              <a:rPr lang="en-GB" sz="3600" b="1" kern="1200" dirty="0" smtClean="0">
                <a:solidFill>
                  <a:schemeClr val="tx2"/>
                </a:solidFill>
                <a:latin typeface="Arial" charset="0"/>
                <a:ea typeface="+mn-ea"/>
                <a:cs typeface="+mn-cs"/>
              </a:rPr>
              <a:t>Outcome: </a:t>
            </a:r>
            <a:r>
              <a:rPr lang="en-GB" sz="3600" kern="1200" dirty="0" smtClean="0">
                <a:solidFill>
                  <a:schemeClr val="tx2"/>
                </a:solidFill>
                <a:latin typeface="Arial" charset="0"/>
                <a:ea typeface="+mn-ea"/>
                <a:cs typeface="+mn-cs"/>
              </a:rPr>
              <a:t>list of prioritised risks and opportunities (3 &amp; 3 - up to 6 altogether) related to a particular implication</a:t>
            </a:r>
          </a:p>
          <a:p>
            <a:endParaRPr lang="en-GB" dirty="0" smtClean="0">
              <a:latin typeface="Arial" pitchFamily="34" charset="0"/>
            </a:endParaRPr>
          </a:p>
        </p:txBody>
      </p:sp>
      <p:sp>
        <p:nvSpPr>
          <p:cNvPr id="113668" name="Slide Number Placeholder 3"/>
          <p:cNvSpPr>
            <a:spLocks noGrp="1"/>
          </p:cNvSpPr>
          <p:nvPr>
            <p:ph type="sldNum" sz="quarter" idx="4294967295"/>
          </p:nvPr>
        </p:nvSpPr>
        <p:spPr bwMode="auto">
          <a:xfrm>
            <a:off x="5621338" y="6457950"/>
            <a:ext cx="4303712" cy="339725"/>
          </a:xfrm>
          <a:prstGeom prst="rect">
            <a:avLst/>
          </a:prstGeom>
          <a:noFill/>
          <a:ln>
            <a:miter lim="800000"/>
            <a:headEnd/>
            <a:tailEnd/>
          </a:ln>
        </p:spPr>
        <p:txBody>
          <a:bodyPr/>
          <a:lstStyle/>
          <a:p>
            <a:fld id="{385B9F05-EC26-4FF9-B39D-7E0C16326F3C}" type="slidenum">
              <a:rPr lang="en-GB"/>
              <a:pPr/>
              <a:t>49</a:t>
            </a:fld>
            <a:endParaRPr lang="en-GB"/>
          </a:p>
        </p:txBody>
      </p:sp>
    </p:spTree>
    <p:extLst>
      <p:ext uri="{BB962C8B-B14F-4D97-AF65-F5344CB8AC3E}">
        <p14:creationId xmlns:p14="http://schemas.microsoft.com/office/powerpoint/2010/main" val="1892296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GB" sz="600" dirty="0" smtClean="0"/>
              <a:t>Based on the objectives and desired outcomes of this workshop we hope that you will have an improved knowledge and understanding of the risks and opportunities from GMT implications and gain knowledge on those that </a:t>
            </a:r>
            <a:r>
              <a:rPr lang="en-US" dirty="0" smtClean="0">
                <a:latin typeface="+mn-lt"/>
              </a:rPr>
              <a:t>may need to be integrated into national responses by following up with activities at the national level </a:t>
            </a:r>
            <a:r>
              <a:rPr lang="en-US" dirty="0" smtClean="0">
                <a:solidFill>
                  <a:schemeClr val="tx2"/>
                </a:solidFill>
              </a:rPr>
              <a:t>for example in the process of national state of the environment reporting</a:t>
            </a:r>
            <a:r>
              <a:rPr lang="en-US" dirty="0" smtClean="0">
                <a:latin typeface="+mn-lt"/>
              </a:rPr>
              <a:t>. </a:t>
            </a:r>
          </a:p>
          <a:p>
            <a:pPr>
              <a:defRPr/>
            </a:pPr>
            <a:endParaRPr lang="en-US" dirty="0" smtClean="0">
              <a:latin typeface="+mn-lt"/>
            </a:endParaRPr>
          </a:p>
          <a:p>
            <a:pPr>
              <a:defRPr/>
            </a:pPr>
            <a:endParaRPr lang="en-US" dirty="0" smtClean="0">
              <a:latin typeface="+mn-lt"/>
            </a:endParaRPr>
          </a:p>
        </p:txBody>
      </p:sp>
      <p:sp>
        <p:nvSpPr>
          <p:cNvPr id="23556" name="Slide Number Placeholder 3"/>
          <p:cNvSpPr>
            <a:spLocks noGrp="1"/>
          </p:cNvSpPr>
          <p:nvPr>
            <p:ph type="sldNum" sz="quarter" idx="4294967295"/>
          </p:nvPr>
        </p:nvSpPr>
        <p:spPr bwMode="auto">
          <a:xfrm>
            <a:off x="5621338" y="6457950"/>
            <a:ext cx="4303712" cy="339725"/>
          </a:xfrm>
          <a:prstGeom prst="rect">
            <a:avLst/>
          </a:prstGeom>
          <a:noFill/>
          <a:ln>
            <a:miter lim="800000"/>
            <a:headEnd/>
            <a:tailEnd/>
          </a:ln>
        </p:spPr>
        <p:txBody>
          <a:bodyPr/>
          <a:lstStyle/>
          <a:p>
            <a:fld id="{5FC20DBF-6B60-4316-9850-5EA9203D566A}" type="slidenum">
              <a:rPr lang="en-GB"/>
              <a:pPr/>
              <a:t>5</a:t>
            </a:fld>
            <a:endParaRPr lang="en-GB"/>
          </a:p>
        </p:txBody>
      </p:sp>
    </p:spTree>
    <p:extLst>
      <p:ext uri="{BB962C8B-B14F-4D97-AF65-F5344CB8AC3E}">
        <p14:creationId xmlns:p14="http://schemas.microsoft.com/office/powerpoint/2010/main" val="8887909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117764" name="Slide Number Placeholder 3"/>
          <p:cNvSpPr>
            <a:spLocks noGrp="1"/>
          </p:cNvSpPr>
          <p:nvPr>
            <p:ph type="sldNum" sz="quarter" idx="4294967295"/>
          </p:nvPr>
        </p:nvSpPr>
        <p:spPr bwMode="auto">
          <a:xfrm>
            <a:off x="5621338" y="6457950"/>
            <a:ext cx="4303712" cy="339725"/>
          </a:xfrm>
          <a:prstGeom prst="rect">
            <a:avLst/>
          </a:prstGeom>
          <a:noFill/>
          <a:ln>
            <a:miter lim="800000"/>
            <a:headEnd/>
            <a:tailEnd/>
          </a:ln>
        </p:spPr>
        <p:txBody>
          <a:bodyPr/>
          <a:lstStyle/>
          <a:p>
            <a:fld id="{A0C7C8DB-470A-430B-B646-55E9525F46E9}" type="slidenum">
              <a:rPr lang="en-GB" altLang="en-US"/>
              <a:pPr/>
              <a:t>50</a:t>
            </a:fld>
            <a:endParaRPr lang="en-GB" altLang="en-US"/>
          </a:p>
        </p:txBody>
      </p:sp>
    </p:spTree>
    <p:extLst>
      <p:ext uri="{BB962C8B-B14F-4D97-AF65-F5344CB8AC3E}">
        <p14:creationId xmlns:p14="http://schemas.microsoft.com/office/powerpoint/2010/main" val="40922525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p:spPr>
        <p:txBody>
          <a:bodyPr/>
          <a:lstStyle/>
          <a:p>
            <a:pPr eaLnBrk="1" hangingPunct="1">
              <a:spcBef>
                <a:spcPct val="0"/>
              </a:spcBef>
            </a:pPr>
            <a:r>
              <a:rPr lang="en-GB" smtClean="0">
                <a:latin typeface="Arial" pitchFamily="34" charset="0"/>
              </a:rPr>
              <a:t>In this session we will continue on our discussions from yesterday as we will try and assess the risks and opportunities for each implication that we identified earlier. </a:t>
            </a:r>
          </a:p>
          <a:p>
            <a:endParaRPr lang="en-GB" smtClean="0">
              <a:latin typeface="Arial" pitchFamily="34" charset="0"/>
            </a:endParaRPr>
          </a:p>
          <a:p>
            <a:r>
              <a:rPr lang="en-GB" smtClean="0">
                <a:latin typeface="Arial" pitchFamily="34" charset="0"/>
              </a:rPr>
              <a:t>What we expect is for you to use your own judgement based on your knowledge and available evidence – I will introduce you with the principles of this assessment in due course and facilitators will also provide you with a handout to familiarise in more detail with the criteria</a:t>
            </a:r>
          </a:p>
          <a:p>
            <a:endParaRPr lang="en-GB" altLang="en-US" smtClean="0">
              <a:latin typeface="Arial" pitchFamily="34" charset="0"/>
            </a:endParaRPr>
          </a:p>
        </p:txBody>
      </p:sp>
      <p:sp>
        <p:nvSpPr>
          <p:cNvPr id="119812" name="Slide Number Placeholder 3"/>
          <p:cNvSpPr>
            <a:spLocks noGrp="1"/>
          </p:cNvSpPr>
          <p:nvPr>
            <p:ph type="sldNum" sz="quarter" idx="4294967295"/>
          </p:nvPr>
        </p:nvSpPr>
        <p:spPr bwMode="auto">
          <a:xfrm>
            <a:off x="5621338" y="6457950"/>
            <a:ext cx="4303712" cy="339725"/>
          </a:xfrm>
          <a:prstGeom prst="rect">
            <a:avLst/>
          </a:prstGeom>
          <a:noFill/>
          <a:ln>
            <a:miter lim="800000"/>
            <a:headEnd/>
            <a:tailEnd/>
          </a:ln>
        </p:spPr>
        <p:txBody>
          <a:bodyPr/>
          <a:lstStyle/>
          <a:p>
            <a:fld id="{C70C2573-E531-4EBE-B971-130DAAB308E4}" type="slidenum">
              <a:rPr lang="en-GB" altLang="en-US"/>
              <a:pPr/>
              <a:t>51</a:t>
            </a:fld>
            <a:endParaRPr lang="en-GB" altLang="en-US"/>
          </a:p>
        </p:txBody>
      </p:sp>
    </p:spTree>
    <p:extLst>
      <p:ext uri="{BB962C8B-B14F-4D97-AF65-F5344CB8AC3E}">
        <p14:creationId xmlns:p14="http://schemas.microsoft.com/office/powerpoint/2010/main" val="30346516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p:spPr>
        <p:txBody>
          <a:bodyPr/>
          <a:lstStyle/>
          <a:p>
            <a:r>
              <a:rPr lang="en-GB" altLang="en-US" smtClean="0">
                <a:latin typeface="Arial" pitchFamily="34" charset="0"/>
              </a:rPr>
              <a:t>It is not a formal assessment and is based on expert judgement and knowledge.</a:t>
            </a:r>
          </a:p>
          <a:p>
            <a:endParaRPr lang="en-GB" altLang="en-US" smtClean="0">
              <a:latin typeface="Arial" pitchFamily="34" charset="0"/>
            </a:endParaRPr>
          </a:p>
          <a:p>
            <a:r>
              <a:rPr lang="en-GB" altLang="en-US" smtClean="0">
                <a:latin typeface="Arial" pitchFamily="34" charset="0"/>
              </a:rPr>
              <a:t>The next steps in the method (and therefore project) will seek to identify evidence and if possible data relating to the prioritised implications, and in the second project workshop a more in-depth assessment will be made of risks and opportunities associated with the GMTs in the region.</a:t>
            </a:r>
          </a:p>
        </p:txBody>
      </p:sp>
      <p:sp>
        <p:nvSpPr>
          <p:cNvPr id="121860" name="Slide Number Placeholder 3"/>
          <p:cNvSpPr>
            <a:spLocks noGrp="1"/>
          </p:cNvSpPr>
          <p:nvPr>
            <p:ph type="sldNum" sz="quarter" idx="4294967295"/>
          </p:nvPr>
        </p:nvSpPr>
        <p:spPr bwMode="auto">
          <a:xfrm>
            <a:off x="5621338" y="6457950"/>
            <a:ext cx="4303712" cy="339725"/>
          </a:xfrm>
          <a:prstGeom prst="rect">
            <a:avLst/>
          </a:prstGeom>
          <a:noFill/>
          <a:ln>
            <a:miter lim="800000"/>
            <a:headEnd/>
            <a:tailEnd/>
          </a:ln>
        </p:spPr>
        <p:txBody>
          <a:bodyPr/>
          <a:lstStyle/>
          <a:p>
            <a:fld id="{28E697AB-D0B0-4A6F-BD29-DFE6A1D14FAB}" type="slidenum">
              <a:rPr lang="en-GB" altLang="en-US"/>
              <a:pPr/>
              <a:t>52</a:t>
            </a:fld>
            <a:endParaRPr lang="en-GB" altLang="en-US"/>
          </a:p>
        </p:txBody>
      </p:sp>
    </p:spTree>
    <p:extLst>
      <p:ext uri="{BB962C8B-B14F-4D97-AF65-F5344CB8AC3E}">
        <p14:creationId xmlns:p14="http://schemas.microsoft.com/office/powerpoint/2010/main" val="21131332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p:spPr>
        <p:txBody>
          <a:bodyPr/>
          <a:lstStyle/>
          <a:p>
            <a:r>
              <a:rPr lang="en-GB" smtClean="0">
                <a:latin typeface="Arial" pitchFamily="34" charset="0"/>
              </a:rPr>
              <a:t>When it comes to assessment itself we see it as a standard risk assessment when looking at the magnitude and likelihood of a risk while applying a 3 grade criteria</a:t>
            </a:r>
          </a:p>
          <a:p>
            <a:endParaRPr lang="en-GB" smtClean="0">
              <a:latin typeface="Arial" pitchFamily="34" charset="0"/>
            </a:endParaRPr>
          </a:p>
          <a:p>
            <a:r>
              <a:rPr lang="en-GB" smtClean="0">
                <a:latin typeface="Arial" pitchFamily="34" charset="0"/>
              </a:rPr>
              <a:t>For assessing magnitude please apply…</a:t>
            </a:r>
          </a:p>
          <a:p>
            <a:endParaRPr lang="en-GB" smtClean="0">
              <a:latin typeface="Arial" pitchFamily="34" charset="0"/>
            </a:endParaRPr>
          </a:p>
          <a:p>
            <a:r>
              <a:rPr lang="en-GB" smtClean="0">
                <a:latin typeface="Arial" pitchFamily="34" charset="0"/>
              </a:rPr>
              <a:t>For assessing likelihood apply… </a:t>
            </a:r>
          </a:p>
          <a:p>
            <a:endParaRPr lang="en-GB" smtClean="0">
              <a:latin typeface="Arial" pitchFamily="34" charset="0"/>
            </a:endParaRPr>
          </a:p>
          <a:p>
            <a:r>
              <a:rPr lang="en-GB" smtClean="0">
                <a:latin typeface="Arial" pitchFamily="34" charset="0"/>
              </a:rPr>
              <a:t>As mentioned earlier the descriptions of criteria to be used for assigning levels of magnitude / likelihood are included in the handout on risk and opportunity assessment provided for this session – and you’ll have time to familiarise with this as part of the session </a:t>
            </a:r>
          </a:p>
        </p:txBody>
      </p:sp>
      <p:sp>
        <p:nvSpPr>
          <p:cNvPr id="123908" name="Slide Number Placeholder 3"/>
          <p:cNvSpPr>
            <a:spLocks noGrp="1"/>
          </p:cNvSpPr>
          <p:nvPr>
            <p:ph type="sldNum" sz="quarter" idx="4294967295"/>
          </p:nvPr>
        </p:nvSpPr>
        <p:spPr bwMode="auto">
          <a:xfrm>
            <a:off x="5621338" y="6457950"/>
            <a:ext cx="4303712" cy="339725"/>
          </a:xfrm>
          <a:prstGeom prst="rect">
            <a:avLst/>
          </a:prstGeom>
          <a:noFill/>
          <a:ln>
            <a:miter lim="800000"/>
            <a:headEnd/>
            <a:tailEnd/>
          </a:ln>
        </p:spPr>
        <p:txBody>
          <a:bodyPr/>
          <a:lstStyle/>
          <a:p>
            <a:fld id="{8DD0DB80-88C8-4F1C-BA3B-E738CE2C0C39}" type="slidenum">
              <a:rPr lang="en-GB"/>
              <a:pPr/>
              <a:t>53</a:t>
            </a:fld>
            <a:endParaRPr lang="en-GB"/>
          </a:p>
        </p:txBody>
      </p:sp>
    </p:spTree>
    <p:extLst>
      <p:ext uri="{BB962C8B-B14F-4D97-AF65-F5344CB8AC3E}">
        <p14:creationId xmlns:p14="http://schemas.microsoft.com/office/powerpoint/2010/main" val="9661062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p:spPr>
        <p:txBody>
          <a:bodyPr/>
          <a:lstStyle/>
          <a:p>
            <a:endParaRPr lang="lv-LV" smtClean="0">
              <a:latin typeface="Arial" pitchFamily="34" charset="0"/>
            </a:endParaRPr>
          </a:p>
        </p:txBody>
      </p:sp>
      <p:sp>
        <p:nvSpPr>
          <p:cNvPr id="125956" name="Slide Number Placeholder 3"/>
          <p:cNvSpPr>
            <a:spLocks noGrp="1"/>
          </p:cNvSpPr>
          <p:nvPr>
            <p:ph type="sldNum" sz="quarter" idx="4294967295"/>
          </p:nvPr>
        </p:nvSpPr>
        <p:spPr bwMode="auto">
          <a:xfrm>
            <a:off x="5621338" y="6457950"/>
            <a:ext cx="4303712" cy="339725"/>
          </a:xfrm>
          <a:prstGeom prst="rect">
            <a:avLst/>
          </a:prstGeom>
          <a:noFill/>
          <a:ln>
            <a:miter lim="800000"/>
            <a:headEnd/>
            <a:tailEnd/>
          </a:ln>
        </p:spPr>
        <p:txBody>
          <a:bodyPr/>
          <a:lstStyle/>
          <a:p>
            <a:fld id="{DDDF30C1-FFF5-4C7D-AB63-8427712C3FAF}" type="slidenum">
              <a:rPr lang="en-GB"/>
              <a:pPr/>
              <a:t>54</a:t>
            </a:fld>
            <a:endParaRPr lang="en-GB"/>
          </a:p>
        </p:txBody>
      </p:sp>
    </p:spTree>
    <p:extLst>
      <p:ext uri="{BB962C8B-B14F-4D97-AF65-F5344CB8AC3E}">
        <p14:creationId xmlns:p14="http://schemas.microsoft.com/office/powerpoint/2010/main" val="22752455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p:spPr>
        <p:txBody>
          <a:bodyPr/>
          <a:lstStyle/>
          <a:p>
            <a:endParaRPr lang="en-US" altLang="en-US" smtClean="0">
              <a:latin typeface="Arial" pitchFamily="34" charset="0"/>
            </a:endParaRPr>
          </a:p>
        </p:txBody>
      </p:sp>
      <p:sp>
        <p:nvSpPr>
          <p:cNvPr id="128004" name="Slide Number Placeholder 3"/>
          <p:cNvSpPr>
            <a:spLocks noGrp="1"/>
          </p:cNvSpPr>
          <p:nvPr>
            <p:ph type="sldNum" sz="quarter" idx="4294967295"/>
          </p:nvPr>
        </p:nvSpPr>
        <p:spPr bwMode="auto">
          <a:xfrm>
            <a:off x="5621338" y="6457950"/>
            <a:ext cx="4303712" cy="339725"/>
          </a:xfrm>
          <a:prstGeom prst="rect">
            <a:avLst/>
          </a:prstGeom>
          <a:noFill/>
          <a:ln>
            <a:miter lim="800000"/>
            <a:headEnd/>
            <a:tailEnd/>
          </a:ln>
        </p:spPr>
        <p:txBody>
          <a:bodyPr/>
          <a:lstStyle/>
          <a:p>
            <a:fld id="{CFE682DE-9D38-4355-A41E-EC1E0AB7FEB5}" type="slidenum">
              <a:rPr lang="en-GB" altLang="en-US"/>
              <a:pPr/>
              <a:t>55</a:t>
            </a:fld>
            <a:endParaRPr lang="en-GB" altLang="en-US"/>
          </a:p>
        </p:txBody>
      </p:sp>
    </p:spTree>
    <p:extLst>
      <p:ext uri="{BB962C8B-B14F-4D97-AF65-F5344CB8AC3E}">
        <p14:creationId xmlns:p14="http://schemas.microsoft.com/office/powerpoint/2010/main" val="127563094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p:spPr>
        <p:txBody>
          <a:bodyPr/>
          <a:lstStyle/>
          <a:p>
            <a:endParaRPr lang="en-GB" smtClean="0">
              <a:latin typeface="Arial" pitchFamily="34" charset="0"/>
            </a:endParaRPr>
          </a:p>
          <a:p>
            <a:endParaRPr lang="en-GB" smtClean="0">
              <a:latin typeface="Arial" pitchFamily="34" charset="0"/>
            </a:endParaRPr>
          </a:p>
          <a:p>
            <a:r>
              <a:rPr lang="en-GB" smtClean="0">
                <a:latin typeface="Arial" pitchFamily="34" charset="0"/>
              </a:rPr>
              <a:t>Note: It may be useful to reflect on national policy and strategy as well as opportunities and needs for regional and transboundary cooperation. </a:t>
            </a:r>
          </a:p>
        </p:txBody>
      </p:sp>
      <p:sp>
        <p:nvSpPr>
          <p:cNvPr id="130052" name="Slide Number Placeholder 3"/>
          <p:cNvSpPr>
            <a:spLocks noGrp="1"/>
          </p:cNvSpPr>
          <p:nvPr>
            <p:ph type="sldNum" sz="quarter" idx="4294967295"/>
          </p:nvPr>
        </p:nvSpPr>
        <p:spPr bwMode="auto">
          <a:xfrm>
            <a:off x="5621338" y="6457950"/>
            <a:ext cx="4303712" cy="339725"/>
          </a:xfrm>
          <a:prstGeom prst="rect">
            <a:avLst/>
          </a:prstGeom>
          <a:noFill/>
          <a:ln>
            <a:miter lim="800000"/>
            <a:headEnd/>
            <a:tailEnd/>
          </a:ln>
        </p:spPr>
        <p:txBody>
          <a:bodyPr/>
          <a:lstStyle/>
          <a:p>
            <a:fld id="{10C6DE71-87A4-43E1-9DDE-C7609AEC07E1}" type="slidenum">
              <a:rPr lang="en-GB"/>
              <a:pPr/>
              <a:t>56</a:t>
            </a:fld>
            <a:endParaRPr lang="en-GB"/>
          </a:p>
        </p:txBody>
      </p:sp>
    </p:spTree>
    <p:extLst>
      <p:ext uri="{BB962C8B-B14F-4D97-AF65-F5344CB8AC3E}">
        <p14:creationId xmlns:p14="http://schemas.microsoft.com/office/powerpoint/2010/main" val="166618716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p:spPr>
        <p:txBody>
          <a:bodyPr/>
          <a:lstStyle/>
          <a:p>
            <a:r>
              <a:rPr lang="en-GB" smtClean="0">
                <a:latin typeface="Arial" pitchFamily="34" charset="0"/>
              </a:rPr>
              <a:t>The logic behind the individual working is that it gives the chance for you to think from national level up </a:t>
            </a:r>
          </a:p>
          <a:p>
            <a:endParaRPr lang="en-GB" smtClean="0">
              <a:latin typeface="Arial" pitchFamily="34" charset="0"/>
            </a:endParaRPr>
          </a:p>
          <a:p>
            <a:r>
              <a:rPr lang="en-GB" smtClean="0">
                <a:latin typeface="Arial" pitchFamily="34" charset="0"/>
              </a:rPr>
              <a:t>In full plenary our hope is to identify a few key national needs and opportunities </a:t>
            </a:r>
          </a:p>
        </p:txBody>
      </p:sp>
      <p:sp>
        <p:nvSpPr>
          <p:cNvPr id="132100" name="Slide Number Placeholder 3"/>
          <p:cNvSpPr>
            <a:spLocks noGrp="1"/>
          </p:cNvSpPr>
          <p:nvPr>
            <p:ph type="sldNum" sz="quarter" idx="4294967295"/>
          </p:nvPr>
        </p:nvSpPr>
        <p:spPr bwMode="auto">
          <a:xfrm>
            <a:off x="5621338" y="6457950"/>
            <a:ext cx="4303712" cy="339725"/>
          </a:xfrm>
          <a:prstGeom prst="rect">
            <a:avLst/>
          </a:prstGeom>
          <a:noFill/>
          <a:ln>
            <a:miter lim="800000"/>
            <a:headEnd/>
            <a:tailEnd/>
          </a:ln>
        </p:spPr>
        <p:txBody>
          <a:bodyPr/>
          <a:lstStyle/>
          <a:p>
            <a:fld id="{4A695865-BD84-48D4-8AB1-10FF7E95C6FF}" type="slidenum">
              <a:rPr lang="en-GB"/>
              <a:pPr/>
              <a:t>57</a:t>
            </a:fld>
            <a:endParaRPr lang="en-GB"/>
          </a:p>
        </p:txBody>
      </p:sp>
    </p:spTree>
    <p:extLst>
      <p:ext uri="{BB962C8B-B14F-4D97-AF65-F5344CB8AC3E}">
        <p14:creationId xmlns:p14="http://schemas.microsoft.com/office/powerpoint/2010/main" val="38853358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p:spPr>
        <p:txBody>
          <a:bodyPr/>
          <a:lstStyle/>
          <a:p>
            <a:r>
              <a:rPr lang="en-GB" smtClean="0">
                <a:latin typeface="Arial" pitchFamily="34" charset="0"/>
              </a:rPr>
              <a:t>We have suggested some questions that could help guide the thinking and discussions in this sessions – these are included in the handout provided </a:t>
            </a:r>
          </a:p>
        </p:txBody>
      </p:sp>
      <p:sp>
        <p:nvSpPr>
          <p:cNvPr id="134148" name="Slide Number Placeholder 3"/>
          <p:cNvSpPr>
            <a:spLocks noGrp="1"/>
          </p:cNvSpPr>
          <p:nvPr>
            <p:ph type="sldNum" sz="quarter" idx="4294967295"/>
          </p:nvPr>
        </p:nvSpPr>
        <p:spPr bwMode="auto">
          <a:xfrm>
            <a:off x="5621338" y="6457950"/>
            <a:ext cx="4303712" cy="339725"/>
          </a:xfrm>
          <a:prstGeom prst="rect">
            <a:avLst/>
          </a:prstGeom>
          <a:noFill/>
          <a:ln>
            <a:miter lim="800000"/>
            <a:headEnd/>
            <a:tailEnd/>
          </a:ln>
        </p:spPr>
        <p:txBody>
          <a:bodyPr/>
          <a:lstStyle/>
          <a:p>
            <a:fld id="{3527775F-C6E5-4C6D-9C3D-5DBC2F50CEA2}" type="slidenum">
              <a:rPr lang="en-GB"/>
              <a:pPr/>
              <a:t>58</a:t>
            </a:fld>
            <a:endParaRPr lang="en-GB"/>
          </a:p>
        </p:txBody>
      </p:sp>
    </p:spTree>
    <p:extLst>
      <p:ext uri="{BB962C8B-B14F-4D97-AF65-F5344CB8AC3E}">
        <p14:creationId xmlns:p14="http://schemas.microsoft.com/office/powerpoint/2010/main" val="41671836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p:spPr>
        <p:txBody>
          <a:bodyPr/>
          <a:lstStyle/>
          <a:p>
            <a:endParaRPr lang="lv-LV" smtClean="0">
              <a:latin typeface="Arial" pitchFamily="34" charset="0"/>
            </a:endParaRPr>
          </a:p>
        </p:txBody>
      </p:sp>
      <p:sp>
        <p:nvSpPr>
          <p:cNvPr id="136196" name="Slide Number Placeholder 3"/>
          <p:cNvSpPr>
            <a:spLocks noGrp="1"/>
          </p:cNvSpPr>
          <p:nvPr>
            <p:ph type="sldNum" sz="quarter" idx="4294967295"/>
          </p:nvPr>
        </p:nvSpPr>
        <p:spPr bwMode="auto">
          <a:xfrm>
            <a:off x="5621338" y="6457950"/>
            <a:ext cx="4303712" cy="339725"/>
          </a:xfrm>
          <a:prstGeom prst="rect">
            <a:avLst/>
          </a:prstGeom>
          <a:noFill/>
          <a:ln>
            <a:miter lim="800000"/>
            <a:headEnd/>
            <a:tailEnd/>
          </a:ln>
        </p:spPr>
        <p:txBody>
          <a:bodyPr/>
          <a:lstStyle/>
          <a:p>
            <a:fld id="{11E4E69B-EE42-4827-BCC8-1F55AD6F2C3D}" type="slidenum">
              <a:rPr lang="en-GB"/>
              <a:pPr/>
              <a:t>59</a:t>
            </a:fld>
            <a:endParaRPr lang="en-GB"/>
          </a:p>
        </p:txBody>
      </p:sp>
    </p:spTree>
    <p:extLst>
      <p:ext uri="{BB962C8B-B14F-4D97-AF65-F5344CB8AC3E}">
        <p14:creationId xmlns:p14="http://schemas.microsoft.com/office/powerpoint/2010/main" val="913988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GB" dirty="0" smtClean="0"/>
              <a:t>What we would like to emphasise when it comes to the main principles of this workshop is:</a:t>
            </a:r>
          </a:p>
          <a:p>
            <a:pPr marL="171450" indent="-171450">
              <a:buFontTx/>
              <a:buChar char="-"/>
              <a:defRPr/>
            </a:pPr>
            <a:r>
              <a:rPr lang="en-GB" dirty="0" smtClean="0"/>
              <a:t>that this is </a:t>
            </a:r>
            <a:r>
              <a:rPr lang="en-GB" b="1" dirty="0" smtClean="0"/>
              <a:t>not meant to be a lecture </a:t>
            </a:r>
          </a:p>
          <a:p>
            <a:pPr marL="171450" indent="-171450">
              <a:buFontTx/>
              <a:buChar char="-"/>
              <a:defRPr/>
            </a:pPr>
            <a:r>
              <a:rPr lang="en-GB" dirty="0" smtClean="0"/>
              <a:t>What we aspire to is having an </a:t>
            </a:r>
            <a:r>
              <a:rPr lang="en-GB" b="1" dirty="0" smtClean="0"/>
              <a:t>open discussion </a:t>
            </a:r>
            <a:r>
              <a:rPr lang="en-GB" dirty="0" smtClean="0"/>
              <a:t>with you all so that you can </a:t>
            </a:r>
            <a:r>
              <a:rPr lang="en-GB" b="1" dirty="0" smtClean="0"/>
              <a:t>exchange views and knowledge </a:t>
            </a:r>
            <a:r>
              <a:rPr lang="en-GB" dirty="0" smtClean="0"/>
              <a:t>– </a:t>
            </a:r>
          </a:p>
          <a:p>
            <a:pPr marL="171450" indent="-171450">
              <a:buFontTx/>
              <a:buChar char="-"/>
              <a:defRPr/>
            </a:pPr>
            <a:r>
              <a:rPr lang="en-GB" dirty="0" smtClean="0"/>
              <a:t>thus we hope you all will have </a:t>
            </a:r>
            <a:r>
              <a:rPr lang="en-GB" b="1" dirty="0" smtClean="0"/>
              <a:t>an opportunity to contribute </a:t>
            </a:r>
            <a:r>
              <a:rPr lang="en-GB" dirty="0" smtClean="0"/>
              <a:t>and please be assured that </a:t>
            </a:r>
            <a:r>
              <a:rPr lang="en-GB" b="1" dirty="0" smtClean="0"/>
              <a:t>all views are valid </a:t>
            </a:r>
            <a:r>
              <a:rPr lang="en-GB" dirty="0" smtClean="0"/>
              <a:t>thus don’t keep them by yourselves and feel </a:t>
            </a:r>
            <a:r>
              <a:rPr lang="en-GB" b="1" dirty="0" smtClean="0"/>
              <a:t>free to express them </a:t>
            </a:r>
            <a:r>
              <a:rPr lang="en-GB" dirty="0" smtClean="0"/>
              <a:t>and </a:t>
            </a:r>
            <a:r>
              <a:rPr lang="en-GB" b="1" dirty="0" smtClean="0"/>
              <a:t>ask questions </a:t>
            </a:r>
            <a:r>
              <a:rPr lang="en-GB" dirty="0" smtClean="0"/>
              <a:t>when needed</a:t>
            </a:r>
          </a:p>
          <a:p>
            <a:pPr marL="171450" indent="-171450">
              <a:buFontTx/>
              <a:buChar char="-"/>
              <a:defRPr/>
            </a:pPr>
            <a:r>
              <a:rPr lang="en-GB" dirty="0" smtClean="0"/>
              <a:t>In our reporting we will not assign any names to the views expressed and you will have an opportunity to review and comment on the Workshop report we will be circulating shortly after this event. </a:t>
            </a:r>
          </a:p>
          <a:p>
            <a:pPr>
              <a:defRPr/>
            </a:pP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28745436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p:spPr>
        <p:txBody>
          <a:bodyPr/>
          <a:lstStyle/>
          <a:p>
            <a:endParaRPr lang="en-US" altLang="en-US" smtClean="0">
              <a:latin typeface="Arial" pitchFamily="34" charset="0"/>
            </a:endParaRPr>
          </a:p>
        </p:txBody>
      </p:sp>
    </p:spTree>
    <p:extLst>
      <p:ext uri="{BB962C8B-B14F-4D97-AF65-F5344CB8AC3E}">
        <p14:creationId xmlns:p14="http://schemas.microsoft.com/office/powerpoint/2010/main" val="1143646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r>
              <a:rPr lang="en-GB" altLang="en-US" smtClean="0">
                <a:latin typeface="Arial" pitchFamily="34" charset="0"/>
              </a:rPr>
              <a:t>Now briefly on the agenda for today…</a:t>
            </a:r>
            <a:endParaRPr lang="en-US" altLang="en-US" smtClean="0">
              <a:latin typeface="Arial" pitchFamily="34" charset="0"/>
            </a:endParaRPr>
          </a:p>
        </p:txBody>
      </p:sp>
    </p:spTree>
    <p:extLst>
      <p:ext uri="{BB962C8B-B14F-4D97-AF65-F5344CB8AC3E}">
        <p14:creationId xmlns:p14="http://schemas.microsoft.com/office/powerpoint/2010/main" val="570286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US" altLang="en-US" smtClean="0">
              <a:latin typeface="Arial" pitchFamily="34" charset="0"/>
            </a:endParaRPr>
          </a:p>
        </p:txBody>
      </p:sp>
    </p:spTree>
    <p:extLst>
      <p:ext uri="{BB962C8B-B14F-4D97-AF65-F5344CB8AC3E}">
        <p14:creationId xmlns:p14="http://schemas.microsoft.com/office/powerpoint/2010/main" val="4005090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r>
              <a:rPr lang="en-GB" altLang="en-US" smtClean="0">
                <a:latin typeface="Arial" pitchFamily="34" charset="0"/>
              </a:rPr>
              <a:t>Now that you know a little about us and todays agenda I propose to have a brief Tour de table to – considering our busy schedule I would like to ask you to keep it short: maybe just Name, Country if relevant and institution you represent</a:t>
            </a:r>
            <a:endParaRPr lang="en-US" altLang="en-US" smtClean="0">
              <a:latin typeface="Arial" pitchFamily="34" charset="0"/>
            </a:endParaRPr>
          </a:p>
        </p:txBody>
      </p:sp>
    </p:spTree>
    <p:extLst>
      <p:ext uri="{BB962C8B-B14F-4D97-AF65-F5344CB8AC3E}">
        <p14:creationId xmlns:p14="http://schemas.microsoft.com/office/powerpoint/2010/main" val="2213207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594600" y="152400"/>
            <a:ext cx="21463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5000"/>
              </a:lnSpc>
              <a:defRPr/>
            </a:pPr>
            <a:endParaRPr lang="en-US" dirty="0"/>
          </a:p>
        </p:txBody>
      </p:sp>
      <p:sp>
        <p:nvSpPr>
          <p:cNvPr id="5" name="Rectangle 4"/>
          <p:cNvSpPr/>
          <p:nvPr/>
        </p:nvSpPr>
        <p:spPr>
          <a:xfrm>
            <a:off x="165100" y="153988"/>
            <a:ext cx="72644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5000"/>
              </a:lnSpc>
              <a:defRPr/>
            </a:pPr>
            <a:endParaRPr lang="en-US" dirty="0"/>
          </a:p>
        </p:txBody>
      </p:sp>
      <p:sp>
        <p:nvSpPr>
          <p:cNvPr id="3" name="Subtitle 2"/>
          <p:cNvSpPr>
            <a:spLocks noGrp="1"/>
          </p:cNvSpPr>
          <p:nvPr>
            <p:ph type="subTitle" idx="1"/>
          </p:nvPr>
        </p:nvSpPr>
        <p:spPr>
          <a:xfrm>
            <a:off x="7594600" y="2052960"/>
            <a:ext cx="21463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495300" y="2052960"/>
            <a:ext cx="6851650" cy="1828800"/>
          </a:xfrm>
        </p:spPr>
        <p:txBody>
          <a:bodyPr/>
          <a:lstStyle>
            <a:lvl1pPr algn="r">
              <a:defRPr sz="4200" spc="150" baseline="0"/>
            </a:lvl1pPr>
          </a:lstStyle>
          <a:p>
            <a:r>
              <a:rPr lang="en-US" smtClean="0"/>
              <a:t>Click to edit Master title style</a:t>
            </a:r>
            <a:endParaRPr lang="en-US" dirty="0"/>
          </a:p>
        </p:txBody>
      </p:sp>
      <p:sp>
        <p:nvSpPr>
          <p:cNvPr id="6" name="Date Placeholder 9"/>
          <p:cNvSpPr>
            <a:spLocks noGrp="1"/>
          </p:cNvSpPr>
          <p:nvPr>
            <p:ph type="dt" sz="half" idx="10"/>
          </p:nvPr>
        </p:nvSpPr>
        <p:spPr/>
        <p:txBody>
          <a:bodyPr/>
          <a:lstStyle>
            <a:lvl1pPr>
              <a:defRPr>
                <a:solidFill>
                  <a:schemeClr val="bg2"/>
                </a:solidFill>
              </a:defRPr>
            </a:lvl1pPr>
          </a:lstStyle>
          <a:p>
            <a:pPr>
              <a:defRPr/>
            </a:pPr>
            <a:fld id="{DEBC15DB-2DB5-44A2-A833-562279C9742B}" type="datetime4">
              <a:rPr lang="en-US"/>
              <a:pPr>
                <a:defRPr/>
              </a:pPr>
              <a:t>April 11, 2018</a:t>
            </a:fld>
            <a:endParaRPr lang="en-US" dirty="0"/>
          </a:p>
        </p:txBody>
      </p:sp>
      <p:sp>
        <p:nvSpPr>
          <p:cNvPr id="7" name="Slide Number Placeholder 10"/>
          <p:cNvSpPr>
            <a:spLocks noGrp="1"/>
          </p:cNvSpPr>
          <p:nvPr>
            <p:ph type="sldNum" sz="quarter" idx="11"/>
          </p:nvPr>
        </p:nvSpPr>
        <p:spPr/>
        <p:txBody>
          <a:bodyPr/>
          <a:lstStyle>
            <a:lvl1pPr>
              <a:defRPr>
                <a:solidFill>
                  <a:srgbClr val="FFFFFF"/>
                </a:solidFill>
              </a:defRPr>
            </a:lvl1pPr>
          </a:lstStyle>
          <a:p>
            <a:fld id="{3DCDA979-A1C5-46E7-8A72-06CEE6EB2772}" type="slidenum">
              <a:rPr lang="en-US" altLang="en-US"/>
              <a:pPr/>
              <a:t>‹#›</a:t>
            </a:fld>
            <a:endParaRPr lang="en-US" altLang="en-US"/>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0053C7-FF56-41EF-B977-B1D7A49F4DC6}" type="datetime4">
              <a:rPr lang="en-US"/>
              <a:pPr>
                <a:defRPr/>
              </a:pPr>
              <a:t>April 11, 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fld id="{E108ABBF-4EB4-4668-8877-D6950E5238DD}" type="slidenum">
              <a:rPr lang="en-GB" altLang="en-US"/>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65100" y="147638"/>
            <a:ext cx="72644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5000"/>
              </a:lnSpc>
              <a:defRPr/>
            </a:pPr>
            <a:endParaRPr lang="en-US" dirty="0"/>
          </a:p>
        </p:txBody>
      </p:sp>
      <p:sp>
        <p:nvSpPr>
          <p:cNvPr id="5" name="Rectangle 4"/>
          <p:cNvSpPr/>
          <p:nvPr/>
        </p:nvSpPr>
        <p:spPr>
          <a:xfrm>
            <a:off x="7594600" y="147638"/>
            <a:ext cx="2119313"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5000"/>
              </a:lnSpc>
              <a:defRPr/>
            </a:pPr>
            <a:endParaRPr lang="en-US" dirty="0"/>
          </a:p>
        </p:txBody>
      </p:sp>
      <p:sp>
        <p:nvSpPr>
          <p:cNvPr id="2" name="Vertical Title 1"/>
          <p:cNvSpPr>
            <a:spLocks noGrp="1"/>
          </p:cNvSpPr>
          <p:nvPr>
            <p:ph type="title" orient="vert"/>
          </p:nvPr>
        </p:nvSpPr>
        <p:spPr>
          <a:xfrm>
            <a:off x="7759700" y="274639"/>
            <a:ext cx="18161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326EEE06-CD0B-433B-9B58-B4A7B334C8AB}" type="datetime4">
              <a:rPr lang="en-US"/>
              <a:pPr>
                <a:defRPr/>
              </a:pPr>
              <a:t>April 11, 2018</a:t>
            </a:fld>
            <a:endParaRPr lang="en-US" dirty="0"/>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solidFill>
                  <a:schemeClr val="bg2"/>
                </a:solidFill>
              </a:defRPr>
            </a:lvl1pPr>
          </a:lstStyle>
          <a:p>
            <a:fld id="{77BF2D88-CF85-4024-B6E2-56234354AC2A}" type="slidenum">
              <a:rPr lang="en-GB" altLang="en-US"/>
              <a:pPr/>
              <a:t>‹#›</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key message_image_Synthesis">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380250" y="36001"/>
            <a:ext cx="9137675" cy="676111"/>
          </a:xfrm>
          <a:prstGeom prst="rect">
            <a:avLst/>
          </a:prstGeom>
        </p:spPr>
        <p:txBody>
          <a:bodyPr/>
          <a:lstStyle>
            <a:lvl1pPr marL="0" indent="0">
              <a:buNone/>
              <a:defRPr sz="3250" b="1" baseline="0">
                <a:solidFill>
                  <a:schemeClr val="bg1"/>
                </a:solidFill>
                <a:latin typeface="Calibri" panose="020F0502020204030204" pitchFamily="34" charset="0"/>
                <a:cs typeface="Calibri" panose="020F0502020204030204" pitchFamily="34" charset="0"/>
              </a:defRPr>
            </a:lvl1pPr>
            <a:lvl2pPr marL="457224" indent="0">
              <a:buNone/>
              <a:defRPr/>
            </a:lvl2pPr>
            <a:lvl3pPr marL="914446" indent="0">
              <a:buNone/>
              <a:defRPr/>
            </a:lvl3pPr>
            <a:lvl4pPr marL="1371668" indent="0">
              <a:buNone/>
              <a:defRPr/>
            </a:lvl4pPr>
            <a:lvl5pPr marL="1828892" indent="0">
              <a:buNone/>
              <a:defRPr/>
            </a:lvl5pPr>
          </a:lstStyle>
          <a:p>
            <a:pPr lvl="0"/>
            <a:r>
              <a:rPr lang="en-US" smtClean="0"/>
              <a:t>Click to edit Master text styles</a:t>
            </a:r>
          </a:p>
        </p:txBody>
      </p:sp>
      <p:sp>
        <p:nvSpPr>
          <p:cNvPr id="3" name="Content Placeholder 2"/>
          <p:cNvSpPr>
            <a:spLocks noGrp="1"/>
          </p:cNvSpPr>
          <p:nvPr>
            <p:ph sz="quarter" idx="13"/>
          </p:nvPr>
        </p:nvSpPr>
        <p:spPr>
          <a:xfrm>
            <a:off x="380504" y="1431925"/>
            <a:ext cx="9137253" cy="3759200"/>
          </a:xfrm>
          <a:prstGeom prst="rect">
            <a:avLst/>
          </a:prstGeom>
        </p:spPr>
        <p:txBody>
          <a:bodyPr/>
          <a:lstStyle>
            <a:lvl1pPr>
              <a:defRPr sz="3250">
                <a:solidFill>
                  <a:srgbClr val="008173"/>
                </a:solidFill>
                <a:latin typeface="Calibri" panose="020F0502020204030204" pitchFamily="34" charset="0"/>
                <a:cs typeface="Calibri" panose="020F0502020204030204" pitchFamily="34" charset="0"/>
              </a:defRPr>
            </a:lvl1pPr>
            <a:lvl2pPr>
              <a:defRPr sz="2925">
                <a:solidFill>
                  <a:srgbClr val="008173"/>
                </a:solidFill>
                <a:latin typeface="Calibri" panose="020F0502020204030204" pitchFamily="34" charset="0"/>
                <a:cs typeface="Calibri" panose="020F0502020204030204" pitchFamily="34" charset="0"/>
              </a:defRPr>
            </a:lvl2pPr>
            <a:lvl3pPr>
              <a:defRPr sz="2600">
                <a:solidFill>
                  <a:srgbClr val="008173"/>
                </a:solidFill>
                <a:latin typeface="Calibri" panose="020F0502020204030204" pitchFamily="34" charset="0"/>
                <a:cs typeface="Calibri" panose="020F0502020204030204" pitchFamily="34" charset="0"/>
              </a:defRPr>
            </a:lvl3pPr>
            <a:lvl4pPr>
              <a:defRPr sz="2275">
                <a:solidFill>
                  <a:srgbClr val="008173"/>
                </a:solidFill>
                <a:latin typeface="Calibri" panose="020F0502020204030204" pitchFamily="34" charset="0"/>
                <a:cs typeface="Calibri" panose="020F0502020204030204" pitchFamily="34" charset="0"/>
              </a:defRPr>
            </a:lvl4pPr>
            <a:lvl5pPr>
              <a:defRPr sz="2275">
                <a:solidFill>
                  <a:srgbClr val="008173"/>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4"/>
          </p:nvPr>
        </p:nvSpPr>
        <p:spPr>
          <a:xfrm>
            <a:off x="486271" y="6250566"/>
            <a:ext cx="2992438" cy="274637"/>
          </a:xfrm>
          <a:prstGeom prst="rect">
            <a:avLst/>
          </a:prstGeom>
        </p:spPr>
        <p:txBody>
          <a:bodyPr/>
          <a:lstStyle>
            <a:lvl1pPr marL="0" indent="0">
              <a:buNone/>
              <a:defRPr sz="894">
                <a:solidFill>
                  <a:srgbClr val="008173"/>
                </a:solidFill>
                <a:latin typeface="Calibri" panose="020F0502020204030204" pitchFamily="34" charset="0"/>
                <a:cs typeface="Calibri" panose="020F0502020204030204" pitchFamily="34" charset="0"/>
              </a:defRPr>
            </a:lvl1pPr>
            <a:lvl2pPr>
              <a:defRPr sz="813">
                <a:solidFill>
                  <a:srgbClr val="006654"/>
                </a:solidFill>
              </a:defRPr>
            </a:lvl2pPr>
            <a:lvl3pPr>
              <a:defRPr sz="813">
                <a:solidFill>
                  <a:srgbClr val="006654"/>
                </a:solidFill>
              </a:defRPr>
            </a:lvl3pPr>
            <a:lvl4pPr>
              <a:defRPr sz="813">
                <a:solidFill>
                  <a:srgbClr val="006654"/>
                </a:solidFill>
              </a:defRPr>
            </a:lvl4pPr>
            <a:lvl5pPr>
              <a:defRPr sz="813">
                <a:solidFill>
                  <a:srgbClr val="006654"/>
                </a:solidFill>
              </a:defRPr>
            </a:lvl5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Graphs_European Briefing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31771" y="2110710"/>
            <a:ext cx="8753908" cy="3184525"/>
          </a:xfrm>
          <a:prstGeom prst="rect">
            <a:avLst/>
          </a:prstGeom>
        </p:spPr>
        <p:txBody>
          <a:bodyPr/>
          <a:lstStyle>
            <a:lvl1pPr>
              <a:defRPr sz="3250">
                <a:solidFill>
                  <a:srgbClr val="008173"/>
                </a:solidFill>
                <a:latin typeface="Calibri" panose="020F0502020204030204" pitchFamily="34" charset="0"/>
                <a:cs typeface="Calibri" panose="020F0502020204030204" pitchFamily="34" charset="0"/>
              </a:defRPr>
            </a:lvl1pPr>
            <a:lvl2pPr>
              <a:defRPr sz="2925">
                <a:solidFill>
                  <a:srgbClr val="008173"/>
                </a:solidFill>
                <a:latin typeface="Calibri" panose="020F0502020204030204" pitchFamily="34" charset="0"/>
                <a:cs typeface="Calibri" panose="020F0502020204030204" pitchFamily="34" charset="0"/>
              </a:defRPr>
            </a:lvl2pPr>
            <a:lvl3pPr>
              <a:defRPr sz="2600">
                <a:solidFill>
                  <a:srgbClr val="008173"/>
                </a:solidFill>
                <a:latin typeface="Calibri" panose="020F0502020204030204" pitchFamily="34" charset="0"/>
                <a:cs typeface="Calibri" panose="020F0502020204030204" pitchFamily="34" charset="0"/>
              </a:defRPr>
            </a:lvl3pPr>
            <a:lvl4pPr>
              <a:defRPr sz="2275">
                <a:solidFill>
                  <a:srgbClr val="008173"/>
                </a:solidFill>
                <a:latin typeface="Calibri" panose="020F0502020204030204" pitchFamily="34" charset="0"/>
                <a:cs typeface="Calibri" panose="020F0502020204030204" pitchFamily="34" charset="0"/>
              </a:defRPr>
            </a:lvl4pPr>
            <a:lvl5pPr>
              <a:defRPr sz="2275">
                <a:solidFill>
                  <a:srgbClr val="008173"/>
                </a:solidFill>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1"/>
          </p:nvPr>
        </p:nvSpPr>
        <p:spPr>
          <a:xfrm>
            <a:off x="631771" y="272473"/>
            <a:ext cx="8753531" cy="1322647"/>
          </a:xfrm>
          <a:prstGeom prst="rect">
            <a:avLst/>
          </a:prstGeom>
        </p:spPr>
        <p:txBody>
          <a:bodyPr/>
          <a:lstStyle>
            <a:lvl1pPr marL="0" indent="0">
              <a:buNone/>
              <a:defRPr sz="3250" b="1" baseline="0">
                <a:solidFill>
                  <a:schemeClr val="bg1"/>
                </a:solidFill>
                <a:latin typeface="Calibri" panose="020F0502020204030204" pitchFamily="34" charset="0"/>
                <a:cs typeface="Calibri" panose="020F0502020204030204" pitchFamily="34" charset="0"/>
              </a:defRPr>
            </a:lvl1pPr>
            <a:lvl2pPr marL="457224" indent="0">
              <a:buNone/>
              <a:defRPr/>
            </a:lvl2pPr>
            <a:lvl3pPr marL="914446" indent="0">
              <a:buNone/>
              <a:defRPr/>
            </a:lvl3pPr>
            <a:lvl4pPr marL="1371668" indent="0">
              <a:buNone/>
              <a:defRPr/>
            </a:lvl4pPr>
            <a:lvl5pPr marL="1828892" indent="0">
              <a:buNone/>
              <a:defRPr/>
            </a:lvl5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77850" y="936190"/>
            <a:ext cx="8758039" cy="1442085"/>
          </a:xfrm>
          <a:prstGeom prst="rect">
            <a:avLst/>
          </a:prstGeom>
        </p:spPr>
        <p:txBody>
          <a:bodyPr/>
          <a:lstStyle>
            <a:lvl1pPr marL="0" indent="0" algn="r">
              <a:buNone/>
              <a:defRPr sz="3250" b="1">
                <a:solidFill>
                  <a:srgbClr val="008173"/>
                </a:solidFill>
                <a:latin typeface="Calibri" panose="020F0502020204030204" pitchFamily="34" charset="0"/>
                <a:cs typeface="Calibri" panose="020F0502020204030204" pitchFamily="34" charset="0"/>
              </a:defRPr>
            </a:lvl1pPr>
          </a:lstStyle>
          <a:p>
            <a:pPr lvl="0"/>
            <a:r>
              <a:rPr lang="en-US" smtClean="0"/>
              <a:t>Click to edit Master text styles</a:t>
            </a:r>
          </a:p>
          <a:p>
            <a:pPr lvl="1"/>
            <a:r>
              <a:rPr lang="en-US" smtClean="0"/>
              <a:t>Second level</a:t>
            </a:r>
          </a:p>
        </p:txBody>
      </p:sp>
      <p:sp>
        <p:nvSpPr>
          <p:cNvPr id="6" name="Text Placeholder 5"/>
          <p:cNvSpPr>
            <a:spLocks noGrp="1"/>
          </p:cNvSpPr>
          <p:nvPr>
            <p:ph type="body" sz="quarter" idx="11"/>
          </p:nvPr>
        </p:nvSpPr>
        <p:spPr>
          <a:xfrm>
            <a:off x="577850" y="365747"/>
            <a:ext cx="1758315" cy="322350"/>
          </a:xfrm>
          <a:prstGeom prst="rect">
            <a:avLst/>
          </a:prstGeom>
        </p:spPr>
        <p:txBody>
          <a:bodyPr/>
          <a:lstStyle>
            <a:lvl1pPr marL="0" indent="0">
              <a:buNone/>
              <a:defRPr sz="894" b="1">
                <a:solidFill>
                  <a:srgbClr val="008173"/>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77850" y="936190"/>
            <a:ext cx="8758039" cy="1442085"/>
          </a:xfrm>
          <a:prstGeom prst="rect">
            <a:avLst/>
          </a:prstGeom>
        </p:spPr>
        <p:txBody>
          <a:bodyPr/>
          <a:lstStyle>
            <a:lvl1pPr marL="0" indent="0" algn="r">
              <a:buNone/>
              <a:defRPr sz="3250" b="1">
                <a:solidFill>
                  <a:srgbClr val="008173"/>
                </a:solidFill>
                <a:latin typeface="Calibri" panose="020F0502020204030204" pitchFamily="34" charset="0"/>
                <a:cs typeface="Calibri" panose="020F0502020204030204" pitchFamily="34" charset="0"/>
              </a:defRPr>
            </a:lvl1pPr>
          </a:lstStyle>
          <a:p>
            <a:pPr lvl="0"/>
            <a:r>
              <a:rPr lang="en-US" smtClean="0"/>
              <a:t>Click to edit Master text styles</a:t>
            </a:r>
          </a:p>
          <a:p>
            <a:pPr lvl="1"/>
            <a:r>
              <a:rPr lang="en-US" smtClean="0"/>
              <a:t>Second level</a:t>
            </a:r>
          </a:p>
        </p:txBody>
      </p:sp>
      <p:sp>
        <p:nvSpPr>
          <p:cNvPr id="6" name="Text Placeholder 5"/>
          <p:cNvSpPr>
            <a:spLocks noGrp="1"/>
          </p:cNvSpPr>
          <p:nvPr>
            <p:ph type="body" sz="quarter" idx="11"/>
          </p:nvPr>
        </p:nvSpPr>
        <p:spPr>
          <a:xfrm>
            <a:off x="577850" y="365747"/>
            <a:ext cx="1758315" cy="322350"/>
          </a:xfrm>
          <a:prstGeom prst="rect">
            <a:avLst/>
          </a:prstGeom>
        </p:spPr>
        <p:txBody>
          <a:bodyPr/>
          <a:lstStyle>
            <a:lvl1pPr marL="0" indent="0">
              <a:buNone/>
              <a:defRPr sz="894" b="1">
                <a:solidFill>
                  <a:srgbClr val="008173"/>
                </a:solidFill>
                <a:latin typeface="Calibri" panose="020F0502020204030204" pitchFamily="34" charset="0"/>
                <a:cs typeface="Calibri" panose="020F0502020204030204" pitchFamily="34" charset="0"/>
              </a:defRPr>
            </a:lvl1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96BCFE4F-60CB-4820-A4CA-4BD2C5D49A60}" type="datetime4">
              <a:rPr lang="en-US"/>
              <a:pPr>
                <a:defRPr/>
              </a:pPr>
              <a:t>April 11, 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fld id="{4B8FE624-B04B-43AA-BA8C-B932097E9AF9}" type="slidenum">
              <a:rPr lang="en-GB" altLang="en-US"/>
              <a:pPr/>
              <a:t>‹#›</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7594600" y="152400"/>
            <a:ext cx="21463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5000"/>
              </a:lnSpc>
              <a:defRPr/>
            </a:pPr>
            <a:endParaRPr lang="en-US" dirty="0"/>
          </a:p>
        </p:txBody>
      </p:sp>
      <p:sp>
        <p:nvSpPr>
          <p:cNvPr id="5" name="Rectangle 4"/>
          <p:cNvSpPr/>
          <p:nvPr/>
        </p:nvSpPr>
        <p:spPr>
          <a:xfrm>
            <a:off x="165100" y="153988"/>
            <a:ext cx="72644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5000"/>
              </a:lnSpc>
              <a:defRPr/>
            </a:pPr>
            <a:endParaRPr lang="en-US" dirty="0"/>
          </a:p>
        </p:txBody>
      </p:sp>
      <p:sp>
        <p:nvSpPr>
          <p:cNvPr id="3" name="Text Placeholder 2"/>
          <p:cNvSpPr>
            <a:spLocks noGrp="1"/>
          </p:cNvSpPr>
          <p:nvPr>
            <p:ph type="body" idx="1"/>
          </p:nvPr>
        </p:nvSpPr>
        <p:spPr>
          <a:xfrm>
            <a:off x="7759700" y="2892277"/>
            <a:ext cx="173355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412750" y="2892277"/>
            <a:ext cx="6851650" cy="1645920"/>
          </a:xfrm>
        </p:spPr>
        <p:txBody>
          <a:bodyPr/>
          <a:lstStyle>
            <a:lvl1pPr algn="r">
              <a:defRPr sz="4200" spc="150" baseline="0"/>
            </a:lvl1pPr>
          </a:lstStyle>
          <a:p>
            <a:r>
              <a:rPr lang="en-US" smtClean="0"/>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fld id="{4C41873D-BD59-40A6-AEB5-CBC90CE59D83}" type="datetime4">
              <a:rPr lang="en-US"/>
              <a:pPr>
                <a:defRPr/>
              </a:pPr>
              <a:t>April 11, 2018</a:t>
            </a:fld>
            <a:endParaRPr lang="en-US" dirty="0"/>
          </a:p>
        </p:txBody>
      </p:sp>
      <p:sp>
        <p:nvSpPr>
          <p:cNvPr id="7" name="Slide Number Placeholder 9"/>
          <p:cNvSpPr>
            <a:spLocks noGrp="1"/>
          </p:cNvSpPr>
          <p:nvPr>
            <p:ph type="sldNum" sz="quarter" idx="11"/>
          </p:nvPr>
        </p:nvSpPr>
        <p:spPr/>
        <p:txBody>
          <a:bodyPr/>
          <a:lstStyle>
            <a:lvl1pPr>
              <a:defRPr>
                <a:solidFill>
                  <a:schemeClr val="bg2"/>
                </a:solidFill>
              </a:defRPr>
            </a:lvl1pPr>
          </a:lstStyle>
          <a:p>
            <a:fld id="{E65B3589-3739-4D9E-9552-3B0BA9E96CB2}" type="slidenum">
              <a:rPr lang="en-GB" altLang="en-US"/>
              <a:pPr/>
              <a:t>‹#›</a:t>
            </a:fld>
            <a:endParaRPr lang="en-GB" altLang="en-US"/>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5300" y="1719072"/>
            <a:ext cx="437515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35550" y="1719072"/>
            <a:ext cx="437515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29F7B3BD-34E6-44A7-844A-A43F74FFB707}" type="datetime4">
              <a:rPr lang="en-US"/>
              <a:pPr>
                <a:defRPr/>
              </a:pPr>
              <a:t>April 11, 2018</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fld id="{4092EC36-13D6-4D75-B261-1755B8799FB1}" type="slidenum">
              <a:rPr lang="en-GB" altLang="en-US"/>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5300" y="1722438"/>
            <a:ext cx="4376870"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438400"/>
            <a:ext cx="437687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32111" y="1722438"/>
            <a:ext cx="4378590"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438400"/>
            <a:ext cx="4378590"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10"/>
          </p:nvPr>
        </p:nvSpPr>
        <p:spPr/>
        <p:txBody>
          <a:bodyPr/>
          <a:lstStyle>
            <a:lvl1pPr>
              <a:defRPr/>
            </a:lvl1pPr>
          </a:lstStyle>
          <a:p>
            <a:pPr>
              <a:defRPr/>
            </a:pPr>
            <a:fld id="{17FC541D-9F51-4883-828C-36C554FB0B1E}" type="datetime4">
              <a:rPr lang="en-US"/>
              <a:pPr>
                <a:defRPr/>
              </a:pPr>
              <a:t>April 11, 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fld id="{0C745B27-4697-430C-8200-4FD018744136}" type="slidenum">
              <a:rPr lang="en-GB" altLang="en-US"/>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E2BCEC-395A-43C1-B432-81A738DD9932}" type="datetime4">
              <a:rPr lang="en-US"/>
              <a:pPr>
                <a:defRPr/>
              </a:pPr>
              <a:t>April 11, 2018</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fld id="{82A75CCF-3448-46DC-BDC4-88849F580CC0}" type="slidenum">
              <a:rPr lang="en-GB" altLang="en-US"/>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65100" y="150813"/>
            <a:ext cx="95678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5000"/>
              </a:lnSpc>
              <a:defRPr/>
            </a:pPr>
            <a:endParaRPr lang="en-US" dirty="0"/>
          </a:p>
        </p:txBody>
      </p:sp>
      <p:sp>
        <p:nvSpPr>
          <p:cNvPr id="3" name="Date Placeholder 1"/>
          <p:cNvSpPr>
            <a:spLocks noGrp="1"/>
          </p:cNvSpPr>
          <p:nvPr>
            <p:ph type="dt" sz="half" idx="10"/>
          </p:nvPr>
        </p:nvSpPr>
        <p:spPr/>
        <p:txBody>
          <a:bodyPr/>
          <a:lstStyle>
            <a:lvl1pPr>
              <a:defRPr/>
            </a:lvl1pPr>
          </a:lstStyle>
          <a:p>
            <a:pPr>
              <a:defRPr/>
            </a:pPr>
            <a:fld id="{2A62316D-F15F-4445-A303-88857CC2A2B4}" type="datetime4">
              <a:rPr lang="en-US"/>
              <a:pPr>
                <a:defRPr/>
              </a:pPr>
              <a:t>April 11, 2018</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fld id="{04DA1BEF-BB9A-42E1-A942-475D124F033F}" type="slidenum">
              <a:rPr lang="en-GB" altLang="en-US"/>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5000"/>
              </a:lnSpc>
              <a:defRPr/>
            </a:pPr>
            <a:endParaRPr lang="en-US" dirty="0"/>
          </a:p>
        </p:txBody>
      </p:sp>
      <p:sp>
        <p:nvSpPr>
          <p:cNvPr id="6" name="Rectangle 5"/>
          <p:cNvSpPr/>
          <p:nvPr/>
        </p:nvSpPr>
        <p:spPr>
          <a:xfrm>
            <a:off x="7594600" y="150813"/>
            <a:ext cx="21463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5000"/>
              </a:lnSpc>
              <a:defRPr/>
            </a:pPr>
            <a:endParaRPr lang="en-US" dirty="0"/>
          </a:p>
        </p:txBody>
      </p:sp>
      <p:sp useBgFill="1">
        <p:nvSpPr>
          <p:cNvPr id="7" name="Rectangle 6"/>
          <p:cNvSpPr/>
          <p:nvPr/>
        </p:nvSpPr>
        <p:spPr>
          <a:xfrm>
            <a:off x="165100" y="152400"/>
            <a:ext cx="72644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5000"/>
              </a:lnSpc>
              <a:defRPr/>
            </a:pPr>
            <a:endParaRPr lang="en-US" dirty="0"/>
          </a:p>
        </p:txBody>
      </p:sp>
      <p:sp>
        <p:nvSpPr>
          <p:cNvPr id="3" name="Content Placeholder 2"/>
          <p:cNvSpPr>
            <a:spLocks noGrp="1"/>
          </p:cNvSpPr>
          <p:nvPr>
            <p:ph idx="1"/>
          </p:nvPr>
        </p:nvSpPr>
        <p:spPr>
          <a:xfrm>
            <a:off x="660400" y="304801"/>
            <a:ext cx="63563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756398" y="2130552"/>
            <a:ext cx="1812798"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756398" y="457200"/>
            <a:ext cx="1815298" cy="1673352"/>
          </a:xfrm>
        </p:spPr>
        <p:txBody>
          <a:bodyPr anchor="b"/>
          <a:lstStyle>
            <a:lvl1pPr algn="l">
              <a:defRPr sz="2000" spc="150" baseline="0"/>
            </a:lvl1pPr>
          </a:lstStyle>
          <a:p>
            <a:r>
              <a:rPr lang="en-US" smtClean="0"/>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fld id="{ADE2212B-01CA-41A5-AC96-5B00F3864EEF}" type="datetime4">
              <a:rPr lang="en-US"/>
              <a:pPr>
                <a:defRPr/>
              </a:pPr>
              <a:t>April 11, 2018</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solidFill>
                  <a:srgbClr val="FFFFFF"/>
                </a:solidFill>
              </a:defRPr>
            </a:lvl1pPr>
          </a:lstStyle>
          <a:p>
            <a:fld id="{376B69D5-AD56-416E-BA4D-975D113D4F3E}" type="slidenum">
              <a:rPr lang="en-GB" altLang="en-US"/>
              <a:pPr/>
              <a:t>‹#›</a:t>
            </a:fld>
            <a:endParaRPr lang="en-GB"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2"/>
        </a:solidFill>
        <a:effectLst/>
      </p:bgPr>
    </p:bg>
    <p:spTree>
      <p:nvGrpSpPr>
        <p:cNvPr id="1" name=""/>
        <p:cNvGrpSpPr/>
        <p:nvPr/>
      </p:nvGrpSpPr>
      <p:grpSpPr>
        <a:xfrm>
          <a:off x="0" y="0"/>
          <a:ext cx="0" cy="0"/>
          <a:chOff x="0" y="0"/>
          <a:chExt cx="0" cy="0"/>
        </a:xfrm>
      </p:grpSpPr>
      <p:sp>
        <p:nvSpPr>
          <p:cNvPr id="5" name="Rectangle 4"/>
          <p:cNvSpPr/>
          <p:nvPr/>
        </p:nvSpPr>
        <p:spPr>
          <a:xfrm>
            <a:off x="0" y="0"/>
            <a:ext cx="990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5000"/>
              </a:lnSpc>
              <a:defRPr/>
            </a:pPr>
            <a:endParaRPr lang="en-US" dirty="0"/>
          </a:p>
        </p:txBody>
      </p:sp>
      <p:sp useBgFill="1">
        <p:nvSpPr>
          <p:cNvPr id="6" name="Rectangle 5"/>
          <p:cNvSpPr/>
          <p:nvPr/>
        </p:nvSpPr>
        <p:spPr>
          <a:xfrm>
            <a:off x="7594600" y="150813"/>
            <a:ext cx="21463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5000"/>
              </a:lnSpc>
              <a:defRPr/>
            </a:pPr>
            <a:endParaRPr lang="en-US" dirty="0"/>
          </a:p>
        </p:txBody>
      </p:sp>
      <p:sp>
        <p:nvSpPr>
          <p:cNvPr id="3" name="Picture Placeholder 2"/>
          <p:cNvSpPr>
            <a:spLocks noGrp="1"/>
          </p:cNvSpPr>
          <p:nvPr>
            <p:ph type="pic" idx="1"/>
          </p:nvPr>
        </p:nvSpPr>
        <p:spPr>
          <a:xfrm>
            <a:off x="165100" y="152400"/>
            <a:ext cx="72644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7759700" y="2133600"/>
            <a:ext cx="18161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9"/>
          <p:cNvSpPr>
            <a:spLocks noGrp="1"/>
          </p:cNvSpPr>
          <p:nvPr>
            <p:ph type="title"/>
          </p:nvPr>
        </p:nvSpPr>
        <p:spPr>
          <a:xfrm>
            <a:off x="7759700" y="460248"/>
            <a:ext cx="18161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fld id="{91EE38C5-00D9-4C76-8903-9D719E79E191}" type="datetime4">
              <a:rPr lang="en-US"/>
              <a:pPr>
                <a:defRPr/>
              </a:pPr>
              <a:t>April 11, 2018</a:t>
            </a:fld>
            <a:endParaRPr lang="en-US" dirty="0"/>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fld id="{A528933E-695E-4D5F-AE4E-0212F77E5A67}" type="slidenum">
              <a:rPr lang="en-GB" altLang="en-US"/>
              <a:pPr/>
              <a:t>‹#›</a:t>
            </a:fld>
            <a:endParaRPr lang="en-GB" alt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165100" y="1635125"/>
            <a:ext cx="95678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5000"/>
              </a:lnSpc>
              <a:defRPr/>
            </a:pPr>
            <a:endParaRPr lang="en-US" dirty="0"/>
          </a:p>
        </p:txBody>
      </p:sp>
      <p:sp>
        <p:nvSpPr>
          <p:cNvPr id="8" name="Rectangle 7"/>
          <p:cNvSpPr/>
          <p:nvPr/>
        </p:nvSpPr>
        <p:spPr>
          <a:xfrm>
            <a:off x="165100" y="152400"/>
            <a:ext cx="9548813"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lnSpc>
                <a:spcPct val="95000"/>
              </a:lnSpc>
              <a:defRPr/>
            </a:pPr>
            <a:endParaRPr lang="en-US" dirty="0"/>
          </a:p>
        </p:txBody>
      </p:sp>
      <p:sp>
        <p:nvSpPr>
          <p:cNvPr id="2" name="Title Placeholder 1"/>
          <p:cNvSpPr>
            <a:spLocks noGrp="1"/>
          </p:cNvSpPr>
          <p:nvPr>
            <p:ph type="title"/>
          </p:nvPr>
        </p:nvSpPr>
        <p:spPr>
          <a:xfrm>
            <a:off x="412750" y="355600"/>
            <a:ext cx="9078913" cy="10541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12750" y="1719263"/>
            <a:ext cx="9109075" cy="44069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01638" y="6356350"/>
            <a:ext cx="2311400" cy="274638"/>
          </a:xfrm>
          <a:prstGeom prst="rect">
            <a:avLst/>
          </a:prstGeom>
        </p:spPr>
        <p:txBody>
          <a:bodyPr vert="horz" lIns="91440" tIns="45720" rIns="91440" bIns="45720" rtlCol="0" anchor="ctr"/>
          <a:lstStyle>
            <a:lvl1pPr algn="l" eaLnBrk="1" hangingPunct="1">
              <a:lnSpc>
                <a:spcPct val="95000"/>
              </a:lnSpc>
              <a:defRPr sz="1100">
                <a:solidFill>
                  <a:schemeClr val="tx2"/>
                </a:solidFill>
                <a:latin typeface="Arial" charset="0"/>
              </a:defRPr>
            </a:lvl1pPr>
          </a:lstStyle>
          <a:p>
            <a:pPr>
              <a:defRPr/>
            </a:pPr>
            <a:fld id="{4E6D6D7F-3D2A-41BA-8729-4F0673B17A74}" type="datetime4">
              <a:rPr lang="en-US"/>
              <a:pPr>
                <a:defRPr/>
              </a:pPr>
              <a:t>April 11, 2018</a:t>
            </a:fld>
            <a:endParaRPr lang="en-US" dirty="0"/>
          </a:p>
        </p:txBody>
      </p:sp>
      <p:sp>
        <p:nvSpPr>
          <p:cNvPr id="5" name="Footer Placeholder 4"/>
          <p:cNvSpPr>
            <a:spLocks noGrp="1"/>
          </p:cNvSpPr>
          <p:nvPr>
            <p:ph type="ftr" sz="quarter" idx="3"/>
          </p:nvPr>
        </p:nvSpPr>
        <p:spPr>
          <a:xfrm>
            <a:off x="3302000" y="6356350"/>
            <a:ext cx="3632200" cy="274638"/>
          </a:xfrm>
          <a:prstGeom prst="rect">
            <a:avLst/>
          </a:prstGeom>
        </p:spPr>
        <p:txBody>
          <a:bodyPr vert="horz" lIns="91440" tIns="45720" rIns="91440" bIns="45720" rtlCol="0" anchor="ctr"/>
          <a:lstStyle>
            <a:lvl1pPr algn="ctr" eaLnBrk="1" hangingPunct="1">
              <a:lnSpc>
                <a:spcPct val="95000"/>
              </a:lnSpc>
              <a:defRPr sz="1100">
                <a:solidFill>
                  <a:schemeClr val="tx2"/>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8920163" y="6354763"/>
            <a:ext cx="631825" cy="274637"/>
          </a:xfrm>
          <a:prstGeom prst="rect">
            <a:avLst/>
          </a:prstGeom>
          <a:ln w="19050">
            <a:noFill/>
          </a:ln>
        </p:spPr>
        <p:txBody>
          <a:bodyPr vert="horz" wrap="square" lIns="91440" tIns="45720" rIns="91440" bIns="45720" numCol="1" anchor="ctr" anchorCtr="0" compatLnSpc="1">
            <a:prstTxWarp prst="textNoShape">
              <a:avLst/>
            </a:prstTxWarp>
          </a:bodyPr>
          <a:lstStyle>
            <a:lvl1pPr algn="ctr" eaLnBrk="1" hangingPunct="1">
              <a:lnSpc>
                <a:spcPct val="95000"/>
              </a:lnSpc>
              <a:defRPr sz="1100">
                <a:solidFill>
                  <a:schemeClr val="tx2"/>
                </a:solidFill>
              </a:defRPr>
            </a:lvl1pPr>
          </a:lstStyle>
          <a:p>
            <a:fld id="{F15CA29F-5FBB-4C37-B38C-C1DCFEF87D2C}"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4205" r:id="rId1"/>
    <p:sldLayoutId id="2147484200" r:id="rId2"/>
    <p:sldLayoutId id="2147484206" r:id="rId3"/>
    <p:sldLayoutId id="2147484201" r:id="rId4"/>
    <p:sldLayoutId id="2147484202" r:id="rId5"/>
    <p:sldLayoutId id="2147484203" r:id="rId6"/>
    <p:sldLayoutId id="2147484207" r:id="rId7"/>
    <p:sldLayoutId id="2147484208" r:id="rId8"/>
    <p:sldLayoutId id="2147484209" r:id="rId9"/>
    <p:sldLayoutId id="2147484204" r:id="rId10"/>
    <p:sldLayoutId id="2147484210" r:id="rId11"/>
    <p:sldLayoutId id="2147484211" r:id="rId12"/>
    <p:sldLayoutId id="2147484212" r:id="rId13"/>
    <p:sldLayoutId id="2147484213" r:id="rId14"/>
    <p:sldLayoutId id="2147484214" r:id="rId15"/>
  </p:sldLayoutIdLst>
  <p:hf hdr="0" ftr="0" dt="0"/>
  <p:txStyles>
    <p:titleStyle>
      <a:lvl1pPr algn="ctr" rtl="0" eaLnBrk="0" fontAlgn="base" hangingPunct="0">
        <a:spcBef>
          <a:spcPct val="0"/>
        </a:spcBef>
        <a:spcAft>
          <a:spcPct val="0"/>
        </a:spcAft>
        <a:defRPr sz="3200" kern="1200" cap="all" spc="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Franklin Gothic Medium" pitchFamily="34" charset="0"/>
        </a:defRPr>
      </a:lvl2pPr>
      <a:lvl3pPr algn="ctr" rtl="0" eaLnBrk="0" fontAlgn="base" hangingPunct="0">
        <a:spcBef>
          <a:spcPct val="0"/>
        </a:spcBef>
        <a:spcAft>
          <a:spcPct val="0"/>
        </a:spcAft>
        <a:defRPr sz="3200">
          <a:solidFill>
            <a:schemeClr val="bg1"/>
          </a:solidFill>
          <a:latin typeface="Franklin Gothic Medium" pitchFamily="34" charset="0"/>
        </a:defRPr>
      </a:lvl3pPr>
      <a:lvl4pPr algn="ctr" rtl="0" eaLnBrk="0" fontAlgn="base" hangingPunct="0">
        <a:spcBef>
          <a:spcPct val="0"/>
        </a:spcBef>
        <a:spcAft>
          <a:spcPct val="0"/>
        </a:spcAft>
        <a:defRPr sz="3200">
          <a:solidFill>
            <a:schemeClr val="bg1"/>
          </a:solidFill>
          <a:latin typeface="Franklin Gothic Medium" pitchFamily="34" charset="0"/>
        </a:defRPr>
      </a:lvl4pPr>
      <a:lvl5pPr algn="ctr" rtl="0" eaLnBrk="0" fontAlgn="base" hangingPunct="0">
        <a:spcBef>
          <a:spcPct val="0"/>
        </a:spcBef>
        <a:spcAft>
          <a:spcPct val="0"/>
        </a:spcAft>
        <a:defRPr sz="3200">
          <a:solidFill>
            <a:schemeClr val="bg1"/>
          </a:solidFill>
          <a:latin typeface="Franklin Gothic Medium" pitchFamily="34"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p:titleStyle>
    <p:bodyStyle>
      <a:lvl1pPr marL="273050" indent="-228600" algn="l" rtl="0" eaLnBrk="0" fontAlgn="base" hangingPunct="0">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1.png"/><Relationship Id="rId7" Type="http://schemas.openxmlformats.org/officeDocument/2006/relationships/diagramColors" Target="../diagrams/colors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thenounproject.com/"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8" Type="http://schemas.openxmlformats.org/officeDocument/2006/relationships/hyperlink" Target="https://thenounproject.com/" TargetMode="External"/><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8" Type="http://schemas.openxmlformats.org/officeDocument/2006/relationships/hyperlink" Target="https://thenounproject.com/" TargetMode="External"/><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hyperlink" Target="https://thenounproject.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hyperlink" Target="https://thenounproject.co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hyperlink" Target="https://thenounproject.co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thenounproject.com/"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4.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s://thenounproject.com/" TargetMode="External"/><Relationship Id="rId5" Type="http://schemas.openxmlformats.org/officeDocument/2006/relationships/image" Target="../media/image43.png"/><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8" Type="http://schemas.openxmlformats.org/officeDocument/2006/relationships/hyperlink" Target="https://thenounproject.com/" TargetMode="External"/><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8" Type="http://schemas.openxmlformats.org/officeDocument/2006/relationships/hyperlink" Target="https://thenounproject.com/" TargetMode="External"/><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thenounproject.com/"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hyperlink" Target="https://thenounproject.com/"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housecentral.info/"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7594600" y="188913"/>
            <a:ext cx="2146300" cy="6165850"/>
          </a:xfrm>
        </p:spPr>
        <p:txBody>
          <a:bodyPr>
            <a:normAutofit fontScale="92500" lnSpcReduction="20000"/>
          </a:bodyPr>
          <a:lstStyle/>
          <a:p>
            <a:pPr eaLnBrk="1" fontAlgn="auto" hangingPunct="1">
              <a:spcAft>
                <a:spcPts val="0"/>
              </a:spcAft>
              <a:defRPr/>
            </a:pPr>
            <a:endParaRPr lang="en-GB" dirty="0" smtClean="0"/>
          </a:p>
          <a:p>
            <a:pPr eaLnBrk="1" fontAlgn="auto" hangingPunct="1">
              <a:spcAft>
                <a:spcPts val="0"/>
              </a:spcAft>
              <a:defRPr/>
            </a:pPr>
            <a:r>
              <a:rPr lang="en-GB" sz="1300" dirty="0"/>
              <a:t>Delivered as part of contract no. 43016-18/2017-12 on the analysis of the impact of megatrends on the state of the environment in Slovenia</a:t>
            </a:r>
          </a:p>
          <a:p>
            <a:pPr eaLnBrk="1" fontAlgn="auto" hangingPunct="1">
              <a:spcAft>
                <a:spcPts val="0"/>
              </a:spcAft>
              <a:defRPr/>
            </a:pPr>
            <a:endParaRPr lang="en-GB" dirty="0"/>
          </a:p>
          <a:p>
            <a:pPr eaLnBrk="1" fontAlgn="auto" hangingPunct="1">
              <a:spcAft>
                <a:spcPts val="0"/>
              </a:spcAft>
              <a:defRPr/>
            </a:pPr>
            <a:endParaRPr lang="en-GB" dirty="0" smtClean="0"/>
          </a:p>
          <a:p>
            <a:pPr eaLnBrk="1" fontAlgn="auto" hangingPunct="1">
              <a:spcAft>
                <a:spcPts val="0"/>
              </a:spcAft>
              <a:defRPr/>
            </a:pPr>
            <a:endParaRPr lang="en-GB" dirty="0" smtClean="0"/>
          </a:p>
          <a:p>
            <a:pPr eaLnBrk="1" fontAlgn="auto" hangingPunct="1">
              <a:spcAft>
                <a:spcPts val="0"/>
              </a:spcAft>
              <a:defRPr/>
            </a:pPr>
            <a:endParaRPr lang="en-GB" dirty="0"/>
          </a:p>
          <a:p>
            <a:pPr eaLnBrk="1" fontAlgn="auto" hangingPunct="1">
              <a:spcAft>
                <a:spcPts val="0"/>
              </a:spcAft>
              <a:defRPr/>
            </a:pPr>
            <a:endParaRPr lang="en-GB" dirty="0"/>
          </a:p>
          <a:p>
            <a:pPr eaLnBrk="1" fontAlgn="auto" hangingPunct="1">
              <a:spcAft>
                <a:spcPts val="0"/>
              </a:spcAft>
              <a:defRPr/>
            </a:pPr>
            <a:endParaRPr lang="en-GB" dirty="0" smtClean="0"/>
          </a:p>
          <a:p>
            <a:pPr eaLnBrk="1" fontAlgn="auto" hangingPunct="1">
              <a:spcAft>
                <a:spcPts val="0"/>
              </a:spcAft>
              <a:defRPr/>
            </a:pPr>
            <a:r>
              <a:rPr lang="en-GB" dirty="0" smtClean="0"/>
              <a:t>11</a:t>
            </a:r>
            <a:r>
              <a:rPr lang="en-GB" baseline="30000" dirty="0" smtClean="0"/>
              <a:t>th</a:t>
            </a:r>
            <a:r>
              <a:rPr lang="en-GB" dirty="0" smtClean="0"/>
              <a:t> April</a:t>
            </a:r>
          </a:p>
          <a:p>
            <a:pPr eaLnBrk="1" fontAlgn="auto" hangingPunct="1">
              <a:spcAft>
                <a:spcPts val="0"/>
              </a:spcAft>
              <a:defRPr/>
            </a:pPr>
            <a:r>
              <a:rPr lang="en-GB" dirty="0" smtClean="0"/>
              <a:t>Ljubljana, Slovenia</a:t>
            </a:r>
          </a:p>
          <a:p>
            <a:pPr eaLnBrk="1" fontAlgn="auto" hangingPunct="1">
              <a:spcAft>
                <a:spcPts val="0"/>
              </a:spcAft>
              <a:defRPr/>
            </a:pPr>
            <a:endParaRPr lang="en-GB" dirty="0"/>
          </a:p>
          <a:p>
            <a:pPr eaLnBrk="1" fontAlgn="auto" hangingPunct="1">
              <a:spcAft>
                <a:spcPts val="0"/>
              </a:spcAft>
              <a:defRPr/>
            </a:pPr>
            <a:endParaRPr lang="en-GB" dirty="0" smtClean="0"/>
          </a:p>
          <a:p>
            <a:pPr eaLnBrk="1" fontAlgn="auto" hangingPunct="1">
              <a:spcAft>
                <a:spcPts val="0"/>
              </a:spcAft>
              <a:defRPr/>
            </a:pPr>
            <a:r>
              <a:rPr lang="en-GB" dirty="0"/>
              <a:t>Rolands Sadauskis</a:t>
            </a:r>
            <a:r>
              <a:rPr lang="en-GB" dirty="0" smtClean="0"/>
              <a:t>,</a:t>
            </a:r>
          </a:p>
          <a:p>
            <a:pPr eaLnBrk="1" fontAlgn="auto" hangingPunct="1">
              <a:spcAft>
                <a:spcPts val="0"/>
              </a:spcAft>
              <a:defRPr/>
            </a:pPr>
            <a:r>
              <a:rPr lang="en-GB" dirty="0"/>
              <a:t>Špela Kolarič, </a:t>
            </a:r>
            <a:r>
              <a:rPr lang="en-GB" dirty="0" smtClean="0"/>
              <a:t>Owen White</a:t>
            </a:r>
            <a:r>
              <a:rPr lang="en-GB" dirty="0"/>
              <a:t> </a:t>
            </a:r>
            <a:r>
              <a:rPr lang="en-GB" dirty="0" smtClean="0"/>
              <a:t/>
            </a:r>
            <a:br>
              <a:rPr lang="en-GB" dirty="0" smtClean="0"/>
            </a:br>
            <a:r>
              <a:rPr lang="en-GB" dirty="0" smtClean="0"/>
              <a:t>(all CEP)</a:t>
            </a:r>
          </a:p>
        </p:txBody>
      </p:sp>
      <p:sp>
        <p:nvSpPr>
          <p:cNvPr id="14339" name="Slide Number Placeholder 2"/>
          <p:cNvSpPr>
            <a:spLocks noGrp="1"/>
          </p:cNvSpPr>
          <p:nvPr>
            <p:ph type="sldNum" sz="quarter" idx="11"/>
          </p:nvPr>
        </p:nvSpPr>
        <p:spPr bwMode="auto">
          <a:noFill/>
          <a:ln>
            <a:miter lim="800000"/>
            <a:headEnd/>
            <a:tailEnd/>
          </a:ln>
        </p:spPr>
        <p:txBody>
          <a:bodyPr/>
          <a:lstStyle/>
          <a:p>
            <a:fld id="{D285ED99-1B53-4E9D-ABF8-212CE6E03A28}" type="slidenum">
              <a:rPr lang="en-US" altLang="en-US"/>
              <a:pPr/>
              <a:t>1</a:t>
            </a:fld>
            <a:endParaRPr lang="en-US" altLang="en-US"/>
          </a:p>
        </p:txBody>
      </p:sp>
      <p:sp>
        <p:nvSpPr>
          <p:cNvPr id="4" name="Title 3"/>
          <p:cNvSpPr>
            <a:spLocks noGrp="1"/>
          </p:cNvSpPr>
          <p:nvPr>
            <p:ph type="title"/>
          </p:nvPr>
        </p:nvSpPr>
        <p:spPr>
          <a:xfrm>
            <a:off x="200025" y="1268413"/>
            <a:ext cx="7200900" cy="4248150"/>
          </a:xfrm>
        </p:spPr>
        <p:txBody>
          <a:bodyPr/>
          <a:lstStyle/>
          <a:p>
            <a:pPr>
              <a:defRPr/>
            </a:pPr>
            <a:r>
              <a:rPr lang="en-GB" dirty="0"/>
              <a:t/>
            </a:r>
            <a:br>
              <a:rPr lang="en-GB" dirty="0"/>
            </a:br>
            <a:r>
              <a:rPr lang="en-GB" dirty="0"/>
              <a:t> </a:t>
            </a:r>
            <a:r>
              <a:rPr lang="en-GB" b="1" dirty="0"/>
              <a:t>Influence of global megatrends on the state of environment in </a:t>
            </a:r>
            <a:r>
              <a:rPr lang="en-GB" b="1" dirty="0" smtClean="0"/>
              <a:t>Slovenia: </a:t>
            </a:r>
            <a:br>
              <a:rPr lang="en-GB" b="1" dirty="0" smtClean="0"/>
            </a:br>
            <a:r>
              <a:rPr lang="en-GB" dirty="0" smtClean="0"/>
              <a:t>assessment of risks </a:t>
            </a:r>
            <a:r>
              <a:rPr lang="en-GB" dirty="0"/>
              <a:t>and </a:t>
            </a:r>
            <a:r>
              <a:rPr lang="en-GB" dirty="0" smtClean="0"/>
              <a:t>opportunities,  response needs &amp; gaps</a:t>
            </a:r>
            <a:r>
              <a:rPr lang="en-GB" b="1" dirty="0" smtClean="0"/>
              <a:t/>
            </a:r>
            <a:br>
              <a:rPr lang="en-GB" b="1" dirty="0" smtClean="0"/>
            </a:br>
            <a:r>
              <a:rPr lang="en-GB" b="1" dirty="0" smtClean="0"/>
              <a:t/>
            </a:r>
            <a:br>
              <a:rPr lang="en-GB" b="1" dirty="0" smtClean="0"/>
            </a:b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759700" y="2892425"/>
            <a:ext cx="1733550" cy="1646238"/>
          </a:xfrm>
        </p:spPr>
        <p:txBody>
          <a:bodyPr/>
          <a:lstStyle/>
          <a:p>
            <a:pPr>
              <a:defRPr/>
            </a:pPr>
            <a:endParaRPr lang="en-GB"/>
          </a:p>
        </p:txBody>
      </p:sp>
      <p:sp>
        <p:nvSpPr>
          <p:cNvPr id="3" name="Title 2"/>
          <p:cNvSpPr>
            <a:spLocks noGrp="1"/>
          </p:cNvSpPr>
          <p:nvPr>
            <p:ph type="title"/>
          </p:nvPr>
        </p:nvSpPr>
        <p:spPr>
          <a:xfrm>
            <a:off x="412750" y="2892425"/>
            <a:ext cx="6851650" cy="1646238"/>
          </a:xfrm>
        </p:spPr>
        <p:txBody>
          <a:bodyPr/>
          <a:lstStyle/>
          <a:p>
            <a:pPr>
              <a:defRPr/>
            </a:pPr>
            <a:r>
              <a:rPr lang="en-GB" dirty="0" smtClean="0"/>
              <a:t>Setting the scene</a:t>
            </a:r>
            <a:endParaRPr lang="en-GB" dirty="0"/>
          </a:p>
        </p:txBody>
      </p:sp>
      <p:sp>
        <p:nvSpPr>
          <p:cNvPr id="32772" name="Slide Number Placeholder 3"/>
          <p:cNvSpPr>
            <a:spLocks noGrp="1"/>
          </p:cNvSpPr>
          <p:nvPr>
            <p:ph type="sldNum" sz="quarter" idx="11"/>
          </p:nvPr>
        </p:nvSpPr>
        <p:spPr bwMode="auto">
          <a:noFill/>
          <a:ln>
            <a:miter lim="800000"/>
            <a:headEnd/>
            <a:tailEnd/>
          </a:ln>
        </p:spPr>
        <p:txBody>
          <a:bodyPr/>
          <a:lstStyle/>
          <a:p>
            <a:fld id="{CAB99826-3C92-45A5-B6B4-D002F1F2D81A}" type="slidenum">
              <a:rPr lang="en-GB" altLang="en-US"/>
              <a:pPr/>
              <a:t>10</a:t>
            </a:fld>
            <a:endParaRPr lang="en-GB"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075" y="333375"/>
            <a:ext cx="9078913" cy="1054100"/>
          </a:xfrm>
        </p:spPr>
        <p:txBody>
          <a:bodyPr/>
          <a:lstStyle/>
          <a:p>
            <a:pPr>
              <a:defRPr/>
            </a:pPr>
            <a:r>
              <a:rPr lang="en-GB" dirty="0" smtClean="0"/>
              <a:t>EEA Presentation </a:t>
            </a:r>
            <a:r>
              <a:rPr lang="en-GB" dirty="0"/>
              <a:t>on GMT</a:t>
            </a:r>
            <a:r>
              <a:rPr lang="en-GB" sz="2400" dirty="0"/>
              <a:t>s</a:t>
            </a:r>
            <a:r>
              <a:rPr lang="en-GB" dirty="0"/>
              <a:t> and SOER </a:t>
            </a:r>
          </a:p>
        </p:txBody>
      </p:sp>
      <p:sp>
        <p:nvSpPr>
          <p:cNvPr id="34819" name="Slide Number Placeholder 3"/>
          <p:cNvSpPr>
            <a:spLocks noGrp="1"/>
          </p:cNvSpPr>
          <p:nvPr>
            <p:ph type="sldNum" sz="quarter" idx="12"/>
          </p:nvPr>
        </p:nvSpPr>
        <p:spPr bwMode="auto">
          <a:noFill/>
          <a:ln>
            <a:miter lim="800000"/>
            <a:headEnd/>
            <a:tailEnd/>
          </a:ln>
        </p:spPr>
        <p:txBody>
          <a:bodyPr/>
          <a:lstStyle/>
          <a:p>
            <a:fld id="{FA4CBCE9-84A3-4F7C-9CBC-FAED22F26335}" type="slidenum">
              <a:rPr lang="en-GB" altLang="en-US"/>
              <a:pPr/>
              <a:t>11</a:t>
            </a:fld>
            <a:endParaRPr lang="en-GB" altLang="en-US"/>
          </a:p>
        </p:txBody>
      </p:sp>
      <p:sp>
        <p:nvSpPr>
          <p:cNvPr id="2" name="Rectangle 1"/>
          <p:cNvSpPr/>
          <p:nvPr/>
        </p:nvSpPr>
        <p:spPr>
          <a:xfrm>
            <a:off x="473075" y="2060575"/>
            <a:ext cx="8438336" cy="584775"/>
          </a:xfrm>
          <a:prstGeom prst="rect">
            <a:avLst/>
          </a:prstGeom>
        </p:spPr>
        <p:txBody>
          <a:bodyPr wrap="none">
            <a:spAutoFit/>
          </a:bodyPr>
          <a:lstStyle/>
          <a:p>
            <a:pPr marL="285750" indent="-285750">
              <a:buFont typeface="Arial" panose="020B0604020202020204" pitchFamily="34" charset="0"/>
              <a:buChar char="•"/>
              <a:defRPr/>
            </a:pPr>
            <a:r>
              <a:rPr lang="en-GB" sz="3200" b="0" spc="150" dirty="0">
                <a:solidFill>
                  <a:schemeClr val="tx2"/>
                </a:solidFill>
                <a:latin typeface="+mn-lt"/>
              </a:rPr>
              <a:t>Presentation by Anita </a:t>
            </a:r>
            <a:r>
              <a:rPr lang="en-GB" sz="3200" b="0" spc="150" dirty="0" smtClean="0">
                <a:solidFill>
                  <a:schemeClr val="tx2"/>
                </a:solidFill>
                <a:latin typeface="+mn-lt"/>
              </a:rPr>
              <a:t>Pirc-Velkavrh (EEA)</a:t>
            </a:r>
            <a:endParaRPr lang="en-GB" sz="3200" b="0" spc="150" dirty="0">
              <a:solidFill>
                <a:schemeClr val="tx2"/>
              </a:solidFill>
              <a:latin typeface="+mn-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560388" y="344488"/>
            <a:ext cx="9137650" cy="676275"/>
          </a:xfrm>
        </p:spPr>
        <p:txBody>
          <a:bodyPr>
            <a:noAutofit/>
          </a:bodyPr>
          <a:lstStyle/>
          <a:p>
            <a:pPr algn="ctr">
              <a:defRPr/>
            </a:pPr>
            <a:r>
              <a:rPr lang="en-GB" sz="3200" b="0" cap="all" spc="200" dirty="0">
                <a:latin typeface="+mj-lt"/>
                <a:ea typeface="+mj-ea"/>
                <a:cs typeface="+mj-cs"/>
              </a:rPr>
              <a:t>EEA State of the Environment and Outlook</a:t>
            </a:r>
          </a:p>
        </p:txBody>
      </p:sp>
      <p:sp>
        <p:nvSpPr>
          <p:cNvPr id="3" name="Content Placeholder 2"/>
          <p:cNvSpPr>
            <a:spLocks noGrp="1"/>
          </p:cNvSpPr>
          <p:nvPr>
            <p:ph sz="quarter" idx="13"/>
          </p:nvPr>
        </p:nvSpPr>
        <p:spPr>
          <a:xfrm>
            <a:off x="365125" y="2060575"/>
            <a:ext cx="5888038" cy="4287838"/>
          </a:xfrm>
        </p:spPr>
        <p:txBody>
          <a:bodyPr>
            <a:noAutofit/>
          </a:bodyPr>
          <a:lstStyle/>
          <a:p>
            <a:pPr>
              <a:defRPr/>
            </a:pPr>
            <a:r>
              <a:rPr lang="en-GB" sz="3000" dirty="0">
                <a:solidFill>
                  <a:schemeClr val="tx2"/>
                </a:solidFill>
                <a:latin typeface="+mn-lt"/>
                <a:cs typeface="+mn-cs"/>
              </a:rPr>
              <a:t>An analysis of global megatrends (GMTs) was first included in EEA SOER 2010</a:t>
            </a:r>
          </a:p>
          <a:p>
            <a:pPr>
              <a:defRPr/>
            </a:pPr>
            <a:r>
              <a:rPr lang="en-GB" sz="3000" dirty="0">
                <a:solidFill>
                  <a:schemeClr val="tx2"/>
                </a:solidFill>
                <a:latin typeface="+mn-lt"/>
                <a:cs typeface="+mn-cs"/>
              </a:rPr>
              <a:t>Updated in SOER 2015</a:t>
            </a:r>
          </a:p>
          <a:p>
            <a:pPr>
              <a:defRPr/>
            </a:pPr>
            <a:r>
              <a:rPr lang="en-GB" sz="3000" dirty="0">
                <a:solidFill>
                  <a:schemeClr val="tx2"/>
                </a:solidFill>
                <a:latin typeface="+mn-lt"/>
                <a:cs typeface="+mn-cs"/>
              </a:rPr>
              <a:t>To be further updated for SOER 2020, including Global – Europe – National perspectives</a:t>
            </a:r>
          </a:p>
        </p:txBody>
      </p:sp>
      <p:pic>
        <p:nvPicPr>
          <p:cNvPr id="36868" name="Picture 4"/>
          <p:cNvPicPr>
            <a:picLocks noChangeAspect="1"/>
          </p:cNvPicPr>
          <p:nvPr/>
        </p:nvPicPr>
        <p:blipFill>
          <a:blip r:embed="rId3"/>
          <a:srcRect/>
          <a:stretch>
            <a:fillRect/>
          </a:stretch>
        </p:blipFill>
        <p:spPr bwMode="auto">
          <a:xfrm>
            <a:off x="6075363" y="1693863"/>
            <a:ext cx="1847850" cy="2397125"/>
          </a:xfrm>
          <a:prstGeom prst="rect">
            <a:avLst/>
          </a:prstGeom>
          <a:noFill/>
          <a:ln w="9525">
            <a:noFill/>
            <a:miter lim="800000"/>
            <a:headEnd/>
            <a:tailEnd/>
          </a:ln>
        </p:spPr>
      </p:pic>
      <p:grpSp>
        <p:nvGrpSpPr>
          <p:cNvPr id="36869" name="Group 5"/>
          <p:cNvGrpSpPr>
            <a:grpSpLocks/>
          </p:cNvGrpSpPr>
          <p:nvPr/>
        </p:nvGrpSpPr>
        <p:grpSpPr bwMode="auto">
          <a:xfrm>
            <a:off x="6311900" y="4295775"/>
            <a:ext cx="3621088" cy="2020888"/>
            <a:chOff x="4715123" y="1851498"/>
            <a:chExt cx="3925725" cy="2172421"/>
          </a:xfrm>
        </p:grpSpPr>
        <p:pic>
          <p:nvPicPr>
            <p:cNvPr id="7" name="Picture 6"/>
            <p:cNvPicPr>
              <a:picLocks noChangeAspect="1"/>
            </p:cNvPicPr>
            <p:nvPr/>
          </p:nvPicPr>
          <p:blipFill>
            <a:blip r:embed="rId4" cstate="print"/>
            <a:stretch>
              <a:fillRect/>
            </a:stretch>
          </p:blipFill>
          <p:spPr>
            <a:xfrm>
              <a:off x="6057545" y="1851498"/>
              <a:ext cx="1051565" cy="148298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stretch>
              <a:fillRect/>
            </a:stretch>
          </p:blipFill>
          <p:spPr>
            <a:xfrm>
              <a:off x="4715123" y="1967542"/>
              <a:ext cx="1445685" cy="2056377"/>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6584188" y="2356633"/>
              <a:ext cx="2056660" cy="314003"/>
            </a:xfrm>
            <a:prstGeom prst="rect">
              <a:avLst/>
            </a:prstGeom>
            <a:noFill/>
          </p:spPr>
          <p:txBody>
            <a:bodyPr>
              <a:spAutoFit/>
            </a:bodyPr>
            <a:lstStyle/>
            <a:p>
              <a:pPr defTabSz="742950" eaLnBrk="1" fontAlgn="auto" hangingPunct="1">
                <a:spcBef>
                  <a:spcPts val="0"/>
                </a:spcBef>
                <a:spcAft>
                  <a:spcPts val="0"/>
                </a:spcAft>
                <a:defRPr/>
              </a:pPr>
              <a:r>
                <a:rPr lang="en-GB" sz="1300" b="0" kern="0" dirty="0">
                  <a:solidFill>
                    <a:srgbClr val="113A60"/>
                  </a:solidFill>
                </a:rPr>
                <a:t>Background analysis</a:t>
              </a:r>
            </a:p>
          </p:txBody>
        </p:sp>
      </p:gr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81000" y="520700"/>
            <a:ext cx="9137650" cy="676275"/>
          </a:xfrm>
        </p:spPr>
        <p:txBody>
          <a:bodyPr/>
          <a:lstStyle/>
          <a:p>
            <a:pPr algn="ctr">
              <a:defRPr/>
            </a:pPr>
            <a:r>
              <a:rPr lang="en-GB" sz="3200" b="0" cap="all" spc="200" dirty="0">
                <a:latin typeface="+mj-lt"/>
                <a:ea typeface="+mj-ea"/>
                <a:cs typeface="+mj-cs"/>
              </a:rPr>
              <a:t>What is a global megatrend?</a:t>
            </a:r>
          </a:p>
        </p:txBody>
      </p:sp>
      <p:sp>
        <p:nvSpPr>
          <p:cNvPr id="3" name="Content Placeholder 2"/>
          <p:cNvSpPr>
            <a:spLocks noGrp="1"/>
          </p:cNvSpPr>
          <p:nvPr>
            <p:ph sz="quarter" idx="13"/>
          </p:nvPr>
        </p:nvSpPr>
        <p:spPr>
          <a:xfrm>
            <a:off x="466725" y="2205038"/>
            <a:ext cx="5580063" cy="3054350"/>
          </a:xfrm>
        </p:spPr>
        <p:txBody>
          <a:bodyPr>
            <a:noAutofit/>
          </a:bodyPr>
          <a:lstStyle/>
          <a:p>
            <a:pPr marL="0" indent="0">
              <a:buFont typeface="Wingdings 2" pitchFamily="18" charset="2"/>
              <a:buNone/>
              <a:defRPr/>
            </a:pPr>
            <a:r>
              <a:rPr lang="en-GB" sz="3200" spc="100" dirty="0">
                <a:solidFill>
                  <a:schemeClr val="tx2"/>
                </a:solidFill>
              </a:rPr>
              <a:t>Large-scale and high-impact social, economic, political, environmental or technological long-term change processes with decisive and critical implications</a:t>
            </a:r>
          </a:p>
        </p:txBody>
      </p:sp>
      <p:pic>
        <p:nvPicPr>
          <p:cNvPr id="38916" name="Picture 1"/>
          <p:cNvPicPr>
            <a:picLocks noChangeAspect="1"/>
          </p:cNvPicPr>
          <p:nvPr/>
        </p:nvPicPr>
        <p:blipFill>
          <a:blip r:embed="rId3"/>
          <a:srcRect l="23842"/>
          <a:stretch>
            <a:fillRect/>
          </a:stretch>
        </p:blipFill>
        <p:spPr bwMode="auto">
          <a:xfrm>
            <a:off x="6019800" y="1955800"/>
            <a:ext cx="3498850" cy="45688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273050" y="271463"/>
            <a:ext cx="9137650" cy="1160462"/>
          </a:xfrm>
        </p:spPr>
        <p:txBody>
          <a:bodyPr>
            <a:noAutofit/>
          </a:bodyPr>
          <a:lstStyle/>
          <a:p>
            <a:pPr algn="ctr">
              <a:defRPr/>
            </a:pPr>
            <a:r>
              <a:rPr lang="en-GB" sz="3200" b="0" cap="all" spc="200" dirty="0">
                <a:latin typeface="+mj-lt"/>
                <a:ea typeface="+mj-ea"/>
                <a:cs typeface="+mj-cs"/>
              </a:rPr>
              <a:t>But, really, what is a global megatrend?</a:t>
            </a:r>
          </a:p>
        </p:txBody>
      </p:sp>
      <p:sp>
        <p:nvSpPr>
          <p:cNvPr id="3" name="Content Placeholder 2"/>
          <p:cNvSpPr>
            <a:spLocks noGrp="1"/>
          </p:cNvSpPr>
          <p:nvPr>
            <p:ph sz="quarter" idx="13"/>
          </p:nvPr>
        </p:nvSpPr>
        <p:spPr>
          <a:xfrm>
            <a:off x="466725" y="1962150"/>
            <a:ext cx="9136063" cy="3759200"/>
          </a:xfrm>
        </p:spPr>
        <p:txBody>
          <a:bodyPr>
            <a:noAutofit/>
          </a:bodyPr>
          <a:lstStyle/>
          <a:p>
            <a:pPr>
              <a:defRPr/>
            </a:pPr>
            <a:r>
              <a:rPr lang="en-GB" sz="3000" dirty="0">
                <a:solidFill>
                  <a:schemeClr val="tx2"/>
                </a:solidFill>
                <a:latin typeface="+mn-lt"/>
                <a:cs typeface="+mn-cs"/>
              </a:rPr>
              <a:t>EEA GMTs based on review of literature / outlooks combined with consultation and expert opinion</a:t>
            </a:r>
          </a:p>
          <a:p>
            <a:pPr>
              <a:defRPr/>
            </a:pPr>
            <a:r>
              <a:rPr lang="en-GB" sz="3000" dirty="0">
                <a:solidFill>
                  <a:schemeClr val="tx2"/>
                </a:solidFill>
                <a:latin typeface="+mn-lt"/>
                <a:cs typeface="+mn-cs"/>
              </a:rPr>
              <a:t>Collection(s) of global drivers and trends and analysis of what they may mean</a:t>
            </a:r>
          </a:p>
          <a:p>
            <a:pPr>
              <a:defRPr/>
            </a:pPr>
            <a:r>
              <a:rPr lang="en-GB" sz="3000" dirty="0">
                <a:solidFill>
                  <a:schemeClr val="tx2"/>
                </a:solidFill>
                <a:latin typeface="+mn-lt"/>
                <a:cs typeface="+mn-cs"/>
              </a:rPr>
              <a:t>Other perspectives are possible: other institutions develop megatrend studies for their own needs (e.g. private sector)</a:t>
            </a: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85775" y="322263"/>
            <a:ext cx="9137650" cy="676275"/>
          </a:xfrm>
        </p:spPr>
        <p:txBody>
          <a:bodyPr>
            <a:noAutofit/>
          </a:bodyPr>
          <a:lstStyle/>
          <a:p>
            <a:pPr algn="ctr">
              <a:defRPr/>
            </a:pPr>
            <a:r>
              <a:rPr lang="en-GB" sz="3200" b="0" cap="all" spc="200" dirty="0">
                <a:latin typeface="+mj-lt"/>
                <a:ea typeface="+mj-ea"/>
                <a:cs typeface="+mj-cs"/>
              </a:rPr>
              <a:t>GMT 7 : intensified global competition for resources</a:t>
            </a:r>
          </a:p>
        </p:txBody>
      </p:sp>
      <p:pic>
        <p:nvPicPr>
          <p:cNvPr id="43011" name="Picture 9"/>
          <p:cNvPicPr>
            <a:picLocks noChangeAspect="1"/>
          </p:cNvPicPr>
          <p:nvPr/>
        </p:nvPicPr>
        <p:blipFill>
          <a:blip r:embed="rId3"/>
          <a:srcRect/>
          <a:stretch>
            <a:fillRect/>
          </a:stretch>
        </p:blipFill>
        <p:spPr bwMode="auto">
          <a:xfrm>
            <a:off x="273050" y="2022475"/>
            <a:ext cx="5654675" cy="3233738"/>
          </a:xfrm>
          <a:prstGeom prst="rect">
            <a:avLst/>
          </a:prstGeom>
          <a:noFill/>
          <a:ln w="9525">
            <a:noFill/>
            <a:miter lim="800000"/>
            <a:headEnd/>
            <a:tailEnd/>
          </a:ln>
        </p:spPr>
      </p:pic>
      <p:sp>
        <p:nvSpPr>
          <p:cNvPr id="11" name="Text Placeholder 8"/>
          <p:cNvSpPr txBox="1">
            <a:spLocks/>
          </p:cNvSpPr>
          <p:nvPr/>
        </p:nvSpPr>
        <p:spPr>
          <a:xfrm>
            <a:off x="163513" y="5256213"/>
            <a:ext cx="5654675" cy="431800"/>
          </a:xfrm>
          <a:prstGeom prst="rect">
            <a:avLst/>
          </a:prstGeom>
        </p:spPr>
        <p:txBody>
          <a:bodyPr/>
          <a:lstStyle>
            <a:lvl1pPr marL="422051" indent="-422051" algn="l" defTabSz="1125472" rtl="0" eaLnBrk="1" latinLnBrk="0" hangingPunct="1">
              <a:spcBef>
                <a:spcPct val="20000"/>
              </a:spcBef>
              <a:buFont typeface="Arial" pitchFamily="34" charset="0"/>
              <a:buChar char="•"/>
              <a:defRPr sz="4000" kern="1200">
                <a:solidFill>
                  <a:srgbClr val="008173"/>
                </a:solidFill>
                <a:latin typeface="Calibri" panose="020F0502020204030204" pitchFamily="34" charset="0"/>
                <a:ea typeface="+mn-ea"/>
                <a:cs typeface="Calibri" panose="020F0502020204030204" pitchFamily="34" charset="0"/>
              </a:defRPr>
            </a:lvl1pPr>
            <a:lvl2pPr marL="914446" indent="-351710" algn="l" defTabSz="1125472" rtl="0" eaLnBrk="1" latinLnBrk="0" hangingPunct="1">
              <a:spcBef>
                <a:spcPct val="20000"/>
              </a:spcBef>
              <a:buFont typeface="Arial" pitchFamily="34" charset="0"/>
              <a:buChar char="–"/>
              <a:defRPr sz="3600" kern="1200">
                <a:solidFill>
                  <a:srgbClr val="008173"/>
                </a:solidFill>
                <a:latin typeface="Calibri" panose="020F0502020204030204" pitchFamily="34" charset="0"/>
                <a:ea typeface="+mn-ea"/>
                <a:cs typeface="Calibri" panose="020F0502020204030204" pitchFamily="34" charset="0"/>
              </a:defRPr>
            </a:lvl2pPr>
            <a:lvl3pPr marL="1406839" indent="-281368" algn="l" defTabSz="1125472" rtl="0" eaLnBrk="1" latinLnBrk="0" hangingPunct="1">
              <a:spcBef>
                <a:spcPct val="20000"/>
              </a:spcBef>
              <a:buFont typeface="Arial" pitchFamily="34" charset="0"/>
              <a:buChar char="•"/>
              <a:defRPr sz="3200" kern="1200">
                <a:solidFill>
                  <a:srgbClr val="008173"/>
                </a:solidFill>
                <a:latin typeface="Calibri" panose="020F0502020204030204" pitchFamily="34" charset="0"/>
                <a:ea typeface="+mn-ea"/>
                <a:cs typeface="Calibri" panose="020F0502020204030204" pitchFamily="34" charset="0"/>
              </a:defRPr>
            </a:lvl3pPr>
            <a:lvl4pPr marL="1969575" indent="-281368" algn="l" defTabSz="1125472" rtl="0" eaLnBrk="1" latinLnBrk="0" hangingPunct="1">
              <a:spcBef>
                <a:spcPct val="20000"/>
              </a:spcBef>
              <a:buFont typeface="Arial" pitchFamily="34" charset="0"/>
              <a:buChar char="–"/>
              <a:defRPr sz="2800" kern="1200">
                <a:solidFill>
                  <a:srgbClr val="008173"/>
                </a:solidFill>
                <a:latin typeface="Calibri" panose="020F0502020204030204" pitchFamily="34" charset="0"/>
                <a:ea typeface="+mn-ea"/>
                <a:cs typeface="Calibri" panose="020F0502020204030204" pitchFamily="34" charset="0"/>
              </a:defRPr>
            </a:lvl4pPr>
            <a:lvl5pPr marL="2532312" indent="-281368" algn="l" defTabSz="1125472" rtl="0" eaLnBrk="1" latinLnBrk="0" hangingPunct="1">
              <a:spcBef>
                <a:spcPct val="20000"/>
              </a:spcBef>
              <a:buFont typeface="Arial" pitchFamily="34" charset="0"/>
              <a:buChar char="»"/>
              <a:defRPr sz="2800" kern="1200">
                <a:solidFill>
                  <a:srgbClr val="008173"/>
                </a:solidFill>
                <a:latin typeface="Calibri" panose="020F0502020204030204" pitchFamily="34" charset="0"/>
                <a:ea typeface="+mn-ea"/>
                <a:cs typeface="Calibri" panose="020F0502020204030204" pitchFamily="34" charset="0"/>
              </a:defRPr>
            </a:lvl5pPr>
            <a:lvl6pPr marL="3095047"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783"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519"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254"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9pPr>
          </a:lstStyle>
          <a:p>
            <a:pPr marL="0" indent="0">
              <a:buFont typeface="Arial" pitchFamily="34" charset="0"/>
              <a:buNone/>
              <a:defRPr/>
            </a:pPr>
            <a:r>
              <a:rPr lang="en-GB" sz="1400" b="0" spc="150" dirty="0">
                <a:solidFill>
                  <a:schemeClr val="tx2"/>
                </a:solidFill>
                <a:latin typeface="+mn-lt"/>
                <a:cs typeface="+mn-cs"/>
              </a:rPr>
              <a:t>Proportion of global production of EU critical raw materials within a single country, 2010–2012</a:t>
            </a:r>
          </a:p>
        </p:txBody>
      </p:sp>
      <p:sp>
        <p:nvSpPr>
          <p:cNvPr id="12" name="Rectangle 11"/>
          <p:cNvSpPr/>
          <p:nvPr/>
        </p:nvSpPr>
        <p:spPr>
          <a:xfrm>
            <a:off x="5937250" y="3994150"/>
            <a:ext cx="3968750" cy="1477963"/>
          </a:xfrm>
          <a:prstGeom prst="rect">
            <a:avLst/>
          </a:prstGeom>
        </p:spPr>
        <p:txBody>
          <a:bodyPr>
            <a:spAutoFit/>
          </a:bodyPr>
          <a:lstStyle/>
          <a:p>
            <a:pPr>
              <a:defRPr/>
            </a:pPr>
            <a:r>
              <a:rPr lang="en-GB" b="0" spc="150" dirty="0">
                <a:solidFill>
                  <a:schemeClr val="tx2"/>
                </a:solidFill>
                <a:latin typeface="+mn-lt"/>
              </a:rPr>
              <a:t>Imports from outside the EU accounted for 58 % of EU-27 consumption of metal ores and products in 2011 and 79 % of fossil fuels. </a:t>
            </a:r>
          </a:p>
        </p:txBody>
      </p:sp>
      <p:sp>
        <p:nvSpPr>
          <p:cNvPr id="9" name="Text Placeholder 1"/>
          <p:cNvSpPr txBox="1">
            <a:spLocks/>
          </p:cNvSpPr>
          <p:nvPr/>
        </p:nvSpPr>
        <p:spPr>
          <a:xfrm>
            <a:off x="5937250" y="2009775"/>
            <a:ext cx="3968750" cy="1954213"/>
          </a:xfrm>
          <a:prstGeom prst="rect">
            <a:avLst/>
          </a:prstGeom>
          <a:solidFill>
            <a:schemeClr val="bg1"/>
          </a:solidFill>
        </p:spPr>
        <p:txBody>
          <a:bodyPr/>
          <a:lstStyle>
            <a:lvl1pPr marL="422051" indent="-422051" algn="l" defTabSz="1125472" rtl="0" eaLnBrk="1" latinLnBrk="0" hangingPunct="1">
              <a:spcBef>
                <a:spcPct val="20000"/>
              </a:spcBef>
              <a:buFont typeface="Arial" pitchFamily="34" charset="0"/>
              <a:buChar char="•"/>
              <a:defRPr sz="3939" kern="1200">
                <a:solidFill>
                  <a:schemeClr val="tx1"/>
                </a:solidFill>
                <a:latin typeface="+mn-lt"/>
                <a:ea typeface="+mn-ea"/>
                <a:cs typeface="+mn-cs"/>
              </a:defRPr>
            </a:lvl1pPr>
            <a:lvl2pPr marL="914446" indent="-351710" algn="l" defTabSz="1125472" rtl="0" eaLnBrk="1" latinLnBrk="0" hangingPunct="1">
              <a:spcBef>
                <a:spcPct val="20000"/>
              </a:spcBef>
              <a:buFont typeface="Arial" pitchFamily="34" charset="0"/>
              <a:buChar char="–"/>
              <a:defRPr sz="3446" kern="1200">
                <a:solidFill>
                  <a:schemeClr val="tx1"/>
                </a:solidFill>
                <a:latin typeface="+mn-lt"/>
                <a:ea typeface="+mn-ea"/>
                <a:cs typeface="+mn-cs"/>
              </a:defRPr>
            </a:lvl2pPr>
            <a:lvl3pPr marL="1406839" indent="-281368" algn="l" defTabSz="1125472" rtl="0" eaLnBrk="1" latinLnBrk="0" hangingPunct="1">
              <a:spcBef>
                <a:spcPct val="20000"/>
              </a:spcBef>
              <a:buFont typeface="Arial" pitchFamily="34" charset="0"/>
              <a:buChar char="•"/>
              <a:defRPr sz="2954" kern="1200">
                <a:solidFill>
                  <a:schemeClr val="tx1"/>
                </a:solidFill>
                <a:latin typeface="+mn-lt"/>
                <a:ea typeface="+mn-ea"/>
                <a:cs typeface="+mn-cs"/>
              </a:defRPr>
            </a:lvl3pPr>
            <a:lvl4pPr marL="1969575"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4pPr>
            <a:lvl5pPr marL="2532312"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5pPr>
            <a:lvl6pPr marL="3095047"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783"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519"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254"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9pPr>
          </a:lstStyle>
          <a:p>
            <a:pPr marL="0" indent="0">
              <a:spcAft>
                <a:spcPts val="450"/>
              </a:spcAft>
              <a:buFont typeface="Arial" pitchFamily="34" charset="0"/>
              <a:buNone/>
              <a:defRPr/>
            </a:pPr>
            <a:r>
              <a:rPr lang="en-GB" altLang="en-US" sz="1800" b="0" spc="150" dirty="0">
                <a:solidFill>
                  <a:schemeClr val="tx2"/>
                </a:solidFill>
              </a:rPr>
              <a:t>World materials use has grown 10-fold since 1900 and may double again by 2030</a:t>
            </a:r>
          </a:p>
          <a:p>
            <a:pPr marL="0" indent="0">
              <a:spcAft>
                <a:spcPts val="450"/>
              </a:spcAft>
              <a:buFont typeface="Arial" pitchFamily="34" charset="0"/>
              <a:buNone/>
              <a:defRPr/>
            </a:pPr>
            <a:r>
              <a:rPr lang="en-GB" altLang="en-US" sz="1800" b="0" spc="150" dirty="0">
                <a:solidFill>
                  <a:schemeClr val="tx2"/>
                </a:solidFill>
              </a:rPr>
              <a:t>The geographic concentration of some reserves creates supply risks</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18375" y="5122863"/>
            <a:ext cx="2362200" cy="931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nvGrpSpPr>
          <p:cNvPr id="45059" name="Group 5"/>
          <p:cNvGrpSpPr>
            <a:grpSpLocks/>
          </p:cNvGrpSpPr>
          <p:nvPr/>
        </p:nvGrpSpPr>
        <p:grpSpPr bwMode="auto">
          <a:xfrm>
            <a:off x="1054100" y="1557338"/>
            <a:ext cx="7416800" cy="5183187"/>
            <a:chOff x="-13491" y="0"/>
            <a:chExt cx="9173911" cy="6379104"/>
          </a:xfrm>
        </p:grpSpPr>
        <p:sp>
          <p:nvSpPr>
            <p:cNvPr id="7" name="Rectangle 11"/>
            <p:cNvSpPr txBox="1">
              <a:spLocks noChangeArrowheads="1"/>
            </p:cNvSpPr>
            <p:nvPr/>
          </p:nvSpPr>
          <p:spPr bwMode="auto">
            <a:xfrm>
              <a:off x="5193960" y="117227"/>
              <a:ext cx="3950751" cy="37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37148" rIns="74295" bIns="37148"/>
            <a:lstStyle>
              <a:lvl1pPr marL="342900" indent="-342900" algn="l" rtl="0" eaLnBrk="0" fontAlgn="base" hangingPunct="0">
                <a:spcBef>
                  <a:spcPct val="20000"/>
                </a:spcBef>
                <a:spcAft>
                  <a:spcPct val="0"/>
                </a:spcAft>
                <a:buClr>
                  <a:srgbClr val="323543"/>
                </a:buClr>
                <a:buSzPct val="75000"/>
                <a:buFont typeface="Wingdings" pitchFamily="2" charset="2"/>
                <a:buChar char="l"/>
                <a:defRPr sz="2800">
                  <a:solidFill>
                    <a:srgbClr val="323543"/>
                  </a:solidFill>
                  <a:latin typeface="+mn-lt"/>
                  <a:ea typeface="+mn-ea"/>
                  <a:cs typeface="+mn-cs"/>
                </a:defRPr>
              </a:lvl1pPr>
              <a:lvl2pPr marL="742950" indent="-285750" algn="l" rtl="0" eaLnBrk="0" fontAlgn="base" hangingPunct="0">
                <a:spcBef>
                  <a:spcPct val="20000"/>
                </a:spcBef>
                <a:spcAft>
                  <a:spcPct val="0"/>
                </a:spcAft>
                <a:buClr>
                  <a:srgbClr val="323543"/>
                </a:buClr>
                <a:buSzPct val="75000"/>
                <a:buChar char="–"/>
                <a:defRPr sz="2400">
                  <a:solidFill>
                    <a:srgbClr val="323543"/>
                  </a:solidFill>
                  <a:latin typeface="+mn-lt"/>
                </a:defRPr>
              </a:lvl2pPr>
              <a:lvl3pPr marL="1143000" indent="-228600" algn="l" rtl="0" eaLnBrk="0" fontAlgn="base" hangingPunct="0">
                <a:spcBef>
                  <a:spcPct val="20000"/>
                </a:spcBef>
                <a:spcAft>
                  <a:spcPct val="0"/>
                </a:spcAft>
                <a:buClr>
                  <a:srgbClr val="323543"/>
                </a:buClr>
                <a:buSzPct val="75000"/>
                <a:buFont typeface="Wingdings" pitchFamily="2" charset="2"/>
                <a:buChar char="l"/>
                <a:defRPr sz="2000">
                  <a:solidFill>
                    <a:srgbClr val="323543"/>
                  </a:solidFill>
                  <a:latin typeface="+mn-lt"/>
                </a:defRPr>
              </a:lvl3pPr>
              <a:lvl4pPr marL="1600200" indent="-228600" algn="l" rtl="0" eaLnBrk="0" fontAlgn="base" hangingPunct="0">
                <a:spcBef>
                  <a:spcPct val="20000"/>
                </a:spcBef>
                <a:spcAft>
                  <a:spcPct val="0"/>
                </a:spcAft>
                <a:buClr>
                  <a:srgbClr val="323543"/>
                </a:buClr>
                <a:buSzPct val="80000"/>
                <a:buChar char="–"/>
                <a:defRPr sz="2000">
                  <a:solidFill>
                    <a:srgbClr val="323543"/>
                  </a:solidFill>
                  <a:latin typeface="+mn-lt"/>
                </a:defRPr>
              </a:lvl4pPr>
              <a:lvl5pPr marL="2057400" indent="-228600" algn="l" rtl="0" eaLnBrk="0" fontAlgn="base" hangingPunct="0">
                <a:spcBef>
                  <a:spcPct val="20000"/>
                </a:spcBef>
                <a:spcAft>
                  <a:spcPct val="0"/>
                </a:spcAft>
                <a:buClr>
                  <a:srgbClr val="323543"/>
                </a:buClr>
                <a:buSzPct val="65000"/>
                <a:buFont typeface="Wingdings" pitchFamily="2" charset="2"/>
                <a:buChar char="l"/>
                <a:defRPr sz="2000">
                  <a:solidFill>
                    <a:srgbClr val="323543"/>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a:lstStyle>
            <a:p>
              <a:pPr marL="0" indent="0" defTabSz="742950">
                <a:buClr>
                  <a:srgbClr val="1F497D">
                    <a:lumMod val="50000"/>
                  </a:srgbClr>
                </a:buClr>
                <a:buFont typeface="Wingdings" pitchFamily="2" charset="2"/>
                <a:buNone/>
                <a:defRPr/>
              </a:pPr>
              <a:r>
                <a:rPr lang="en-GB" sz="1500" b="0" spc="150" dirty="0">
                  <a:solidFill>
                    <a:schemeClr val="tx2"/>
                  </a:solidFill>
                </a:rPr>
                <a:t>What might we see?</a:t>
              </a:r>
            </a:p>
            <a:p>
              <a:pPr marL="278606" indent="-278606" defTabSz="742950">
                <a:buClr>
                  <a:srgbClr val="1F497D">
                    <a:lumMod val="50000"/>
                  </a:srgbClr>
                </a:buClr>
                <a:buFont typeface="Wingdings" pitchFamily="2" charset="2"/>
                <a:buChar char="n"/>
                <a:defRPr/>
              </a:pPr>
              <a:r>
                <a:rPr lang="en-GB" sz="1500" b="0" spc="150" dirty="0">
                  <a:solidFill>
                    <a:schemeClr val="tx2"/>
                  </a:solidFill>
                </a:rPr>
                <a:t>Rebalancing of ‘productive potential’</a:t>
              </a:r>
            </a:p>
            <a:p>
              <a:pPr marL="278606" indent="-278606" defTabSz="742950">
                <a:buClr>
                  <a:srgbClr val="1F497D">
                    <a:lumMod val="50000"/>
                  </a:srgbClr>
                </a:buClr>
                <a:buFont typeface="Wingdings" pitchFamily="2" charset="2"/>
                <a:buChar char="n"/>
                <a:defRPr/>
              </a:pPr>
              <a:r>
                <a:rPr lang="en-GB" sz="1500" b="0" spc="150" dirty="0">
                  <a:solidFill>
                    <a:schemeClr val="tx2"/>
                  </a:solidFill>
                </a:rPr>
                <a:t>Global shifts in consumption patterns</a:t>
              </a:r>
            </a:p>
            <a:p>
              <a:pPr marL="278606" indent="-278606" defTabSz="742950">
                <a:buClr>
                  <a:srgbClr val="1F497D">
                    <a:lumMod val="50000"/>
                  </a:srgbClr>
                </a:buClr>
                <a:buFont typeface="Wingdings" pitchFamily="2" charset="2"/>
                <a:buChar char="n"/>
                <a:defRPr/>
              </a:pPr>
              <a:r>
                <a:rPr lang="en-GB" sz="1500" b="0" spc="150" dirty="0">
                  <a:solidFill>
                    <a:schemeClr val="tx2"/>
                  </a:solidFill>
                </a:rPr>
                <a:t>Shifting land-use drivers</a:t>
              </a:r>
            </a:p>
            <a:p>
              <a:pPr marL="278606" indent="-278606" defTabSz="742950">
                <a:buClr>
                  <a:srgbClr val="1F497D">
                    <a:lumMod val="50000"/>
                  </a:srgbClr>
                </a:buClr>
                <a:buFont typeface="Wingdings" pitchFamily="2" charset="2"/>
                <a:buChar char="n"/>
                <a:defRPr/>
              </a:pPr>
              <a:r>
                <a:rPr lang="en-GB" sz="1500" b="0" spc="150" dirty="0">
                  <a:solidFill>
                    <a:schemeClr val="tx2"/>
                  </a:solidFill>
                </a:rPr>
                <a:t>Increased global migration</a:t>
              </a:r>
            </a:p>
            <a:p>
              <a:pPr marL="278606" indent="-278606" defTabSz="742950">
                <a:buClr>
                  <a:srgbClr val="1F497D">
                    <a:lumMod val="50000"/>
                  </a:srgbClr>
                </a:buClr>
                <a:buFont typeface="Wingdings" pitchFamily="2" charset="2"/>
                <a:buChar char="n"/>
                <a:defRPr/>
              </a:pPr>
              <a:r>
                <a:rPr lang="en-GB" sz="1500" b="0" spc="150" dirty="0">
                  <a:solidFill>
                    <a:schemeClr val="tx2"/>
                  </a:solidFill>
                </a:rPr>
                <a:t>Resource supply / price volatility</a:t>
              </a:r>
            </a:p>
            <a:p>
              <a:pPr marL="278606" indent="-278606" defTabSz="742950">
                <a:buClr>
                  <a:srgbClr val="1F497D">
                    <a:lumMod val="50000"/>
                  </a:srgbClr>
                </a:buClr>
                <a:buFont typeface="Wingdings" pitchFamily="2" charset="2"/>
                <a:buChar char="n"/>
                <a:defRPr/>
              </a:pPr>
              <a:endParaRPr lang="en-GB" sz="1300" kern="0" dirty="0">
                <a:solidFill>
                  <a:srgbClr val="1F497D">
                    <a:lumMod val="50000"/>
                  </a:srgbClr>
                </a:solidFill>
                <a:latin typeface="Open Sans"/>
              </a:endParaRPr>
            </a:p>
            <a:p>
              <a:pPr marL="0" indent="0" defTabSz="742950">
                <a:buClr>
                  <a:srgbClr val="1F497D">
                    <a:lumMod val="50000"/>
                  </a:srgbClr>
                </a:buClr>
                <a:buFont typeface="Wingdings" pitchFamily="2" charset="2"/>
                <a:buNone/>
                <a:defRPr/>
              </a:pPr>
              <a:endParaRPr lang="en-GB" sz="1625" b="0" kern="0" dirty="0">
                <a:solidFill>
                  <a:srgbClr val="1F497D">
                    <a:lumMod val="50000"/>
                  </a:srgbClr>
                </a:solidFill>
                <a:latin typeface="Open Sans"/>
              </a:endParaRPr>
            </a:p>
          </p:txBody>
        </p:sp>
        <p:pic>
          <p:nvPicPr>
            <p:cNvPr id="45061" name="Picture 7"/>
            <p:cNvPicPr>
              <a:picLocks noChangeAspect="1"/>
            </p:cNvPicPr>
            <p:nvPr/>
          </p:nvPicPr>
          <p:blipFill>
            <a:blip r:embed="rId3"/>
            <a:srcRect/>
            <a:stretch>
              <a:fillRect/>
            </a:stretch>
          </p:blipFill>
          <p:spPr bwMode="auto">
            <a:xfrm>
              <a:off x="5462035" y="3257431"/>
              <a:ext cx="3698385" cy="3121673"/>
            </a:xfrm>
            <a:prstGeom prst="rect">
              <a:avLst/>
            </a:prstGeom>
            <a:noFill/>
            <a:ln w="9525">
              <a:noFill/>
              <a:miter lim="800000"/>
              <a:headEnd/>
              <a:tailEnd/>
            </a:ln>
          </p:spPr>
        </p:pic>
        <p:pic>
          <p:nvPicPr>
            <p:cNvPr id="45062" name="Picture 8"/>
            <p:cNvPicPr>
              <a:picLocks noChangeAspect="1"/>
            </p:cNvPicPr>
            <p:nvPr/>
          </p:nvPicPr>
          <p:blipFill>
            <a:blip r:embed="rId4"/>
            <a:srcRect/>
            <a:stretch>
              <a:fillRect/>
            </a:stretch>
          </p:blipFill>
          <p:spPr bwMode="auto">
            <a:xfrm>
              <a:off x="-13491" y="0"/>
              <a:ext cx="5239981" cy="6294121"/>
            </a:xfrm>
            <a:prstGeom prst="rect">
              <a:avLst/>
            </a:prstGeom>
            <a:noFill/>
            <a:ln w="9525">
              <a:noFill/>
              <a:miter lim="800000"/>
              <a:headEnd/>
              <a:tailEnd/>
            </a:ln>
          </p:spPr>
        </p:pic>
      </p:gr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98463" y="333375"/>
            <a:ext cx="9137650" cy="1087438"/>
          </a:xfrm>
        </p:spPr>
        <p:txBody>
          <a:bodyPr>
            <a:noAutofit/>
          </a:bodyPr>
          <a:lstStyle/>
          <a:p>
            <a:pPr algn="ctr">
              <a:defRPr/>
            </a:pPr>
            <a:r>
              <a:rPr lang="en-GB" sz="3200" b="0" cap="all" spc="200" dirty="0">
                <a:latin typeface="+mj-lt"/>
                <a:ea typeface="+mj-ea"/>
                <a:cs typeface="+mj-cs"/>
              </a:rPr>
              <a:t>Why seek to understand GMT implications?</a:t>
            </a:r>
          </a:p>
        </p:txBody>
      </p:sp>
      <p:sp>
        <p:nvSpPr>
          <p:cNvPr id="3" name="Content Placeholder 2"/>
          <p:cNvSpPr>
            <a:spLocks noGrp="1"/>
          </p:cNvSpPr>
          <p:nvPr>
            <p:ph sz="quarter" idx="13"/>
          </p:nvPr>
        </p:nvSpPr>
        <p:spPr>
          <a:xfrm>
            <a:off x="250825" y="2201863"/>
            <a:ext cx="5527675" cy="4106862"/>
          </a:xfrm>
        </p:spPr>
        <p:txBody>
          <a:bodyPr>
            <a:noAutofit/>
          </a:bodyPr>
          <a:lstStyle/>
          <a:p>
            <a:pPr>
              <a:defRPr/>
            </a:pPr>
            <a:r>
              <a:rPr lang="en-GB" sz="2400" dirty="0">
                <a:solidFill>
                  <a:schemeClr val="tx2"/>
                </a:solidFill>
                <a:latin typeface="+mn-lt"/>
                <a:cs typeface="+mn-cs"/>
              </a:rPr>
              <a:t>Respond to the uncertainty and complexity </a:t>
            </a:r>
          </a:p>
          <a:p>
            <a:pPr>
              <a:defRPr/>
            </a:pPr>
            <a:r>
              <a:rPr lang="en-GB" sz="2400" dirty="0">
                <a:solidFill>
                  <a:schemeClr val="tx2"/>
                </a:solidFill>
                <a:latin typeface="+mn-lt"/>
                <a:cs typeface="+mn-cs"/>
              </a:rPr>
              <a:t>Better understand emerging risks and opportunities</a:t>
            </a:r>
          </a:p>
          <a:p>
            <a:pPr>
              <a:defRPr/>
            </a:pPr>
            <a:r>
              <a:rPr lang="en-GB" sz="2400" dirty="0">
                <a:solidFill>
                  <a:schemeClr val="tx2"/>
                </a:solidFill>
                <a:latin typeface="+mn-lt"/>
                <a:cs typeface="+mn-cs"/>
              </a:rPr>
              <a:t>Improve (environmental) </a:t>
            </a:r>
            <a:r>
              <a:rPr lang="en-GB" sz="2400" dirty="0" smtClean="0">
                <a:solidFill>
                  <a:schemeClr val="tx2"/>
                </a:solidFill>
                <a:latin typeface="+mn-lt"/>
                <a:cs typeface="+mn-cs"/>
              </a:rPr>
              <a:t>responses including policy </a:t>
            </a:r>
            <a:r>
              <a:rPr lang="en-GB" sz="2400" dirty="0">
                <a:solidFill>
                  <a:schemeClr val="tx2"/>
                </a:solidFill>
                <a:latin typeface="+mn-lt"/>
                <a:cs typeface="+mn-cs"/>
              </a:rPr>
              <a:t>and strategy</a:t>
            </a:r>
          </a:p>
          <a:p>
            <a:pPr>
              <a:defRPr/>
            </a:pPr>
            <a:r>
              <a:rPr lang="en-GB" sz="2400" dirty="0">
                <a:solidFill>
                  <a:schemeClr val="tx2"/>
                </a:solidFill>
                <a:latin typeface="+mn-lt"/>
                <a:cs typeface="+mn-cs"/>
              </a:rPr>
              <a:t>Basis for communication with people outside the environment field</a:t>
            </a:r>
          </a:p>
        </p:txBody>
      </p:sp>
      <p:pic>
        <p:nvPicPr>
          <p:cNvPr id="47108" name="Picture 4"/>
          <p:cNvPicPr>
            <a:picLocks noChangeAspect="1"/>
          </p:cNvPicPr>
          <p:nvPr/>
        </p:nvPicPr>
        <p:blipFill>
          <a:blip r:embed="rId3"/>
          <a:srcRect/>
          <a:stretch>
            <a:fillRect/>
          </a:stretch>
        </p:blipFill>
        <p:spPr bwMode="auto">
          <a:xfrm>
            <a:off x="5741988" y="1662113"/>
            <a:ext cx="3811587" cy="4862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7334250" y="5386388"/>
            <a:ext cx="2182813" cy="620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ext Placeholder 1"/>
          <p:cNvSpPr>
            <a:spLocks noGrp="1"/>
          </p:cNvSpPr>
          <p:nvPr>
            <p:ph type="body" sz="quarter" idx="12"/>
          </p:nvPr>
        </p:nvSpPr>
        <p:spPr>
          <a:xfrm>
            <a:off x="358775" y="298450"/>
            <a:ext cx="9137650" cy="676275"/>
          </a:xfrm>
        </p:spPr>
        <p:txBody>
          <a:bodyPr>
            <a:noAutofit/>
          </a:bodyPr>
          <a:lstStyle/>
          <a:p>
            <a:pPr algn="ctr">
              <a:defRPr/>
            </a:pPr>
            <a:r>
              <a:rPr lang="en-GB" sz="3200" b="0" cap="all" spc="200" dirty="0">
                <a:latin typeface="+mj-lt"/>
                <a:ea typeface="+mj-ea"/>
                <a:cs typeface="+mj-cs"/>
              </a:rPr>
              <a:t>How might we understand GMT implications?</a:t>
            </a:r>
          </a:p>
        </p:txBody>
      </p:sp>
      <p:sp>
        <p:nvSpPr>
          <p:cNvPr id="3" name="Content Placeholder 2"/>
          <p:cNvSpPr>
            <a:spLocks noGrp="1"/>
          </p:cNvSpPr>
          <p:nvPr>
            <p:ph sz="quarter" idx="13"/>
          </p:nvPr>
        </p:nvSpPr>
        <p:spPr>
          <a:xfrm>
            <a:off x="381000" y="1431925"/>
            <a:ext cx="9136063" cy="3759200"/>
          </a:xfrm>
        </p:spPr>
        <p:txBody>
          <a:bodyPr/>
          <a:lstStyle/>
          <a:p>
            <a:pPr>
              <a:defRPr/>
            </a:pPr>
            <a:endParaRPr lang="en-GB" dirty="0"/>
          </a:p>
        </p:txBody>
      </p:sp>
      <p:grpSp>
        <p:nvGrpSpPr>
          <p:cNvPr id="49157" name="Group 4"/>
          <p:cNvGrpSpPr>
            <a:grpSpLocks/>
          </p:cNvGrpSpPr>
          <p:nvPr/>
        </p:nvGrpSpPr>
        <p:grpSpPr bwMode="auto">
          <a:xfrm>
            <a:off x="196850" y="1773238"/>
            <a:ext cx="9504363" cy="4651375"/>
            <a:chOff x="237507" y="1000357"/>
            <a:chExt cx="11699027" cy="5725579"/>
          </a:xfrm>
        </p:grpSpPr>
        <p:grpSp>
          <p:nvGrpSpPr>
            <p:cNvPr id="49158" name="Group 10"/>
            <p:cNvGrpSpPr>
              <a:grpSpLocks/>
            </p:cNvGrpSpPr>
            <p:nvPr/>
          </p:nvGrpSpPr>
          <p:grpSpPr bwMode="auto">
            <a:xfrm>
              <a:off x="237507" y="1000357"/>
              <a:ext cx="5255700" cy="5133905"/>
              <a:chOff x="-295159" y="1"/>
              <a:chExt cx="5335160" cy="5040000"/>
            </a:xfrm>
          </p:grpSpPr>
          <p:sp>
            <p:nvSpPr>
              <p:cNvPr id="16" name="Pentagon 225"/>
              <p:cNvSpPr/>
              <p:nvPr/>
            </p:nvSpPr>
            <p:spPr>
              <a:xfrm>
                <a:off x="24204" y="2497731"/>
                <a:ext cx="708150" cy="170735"/>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CH">
                  <a:solidFill>
                    <a:srgbClr val="001C54"/>
                  </a:solidFill>
                </a:endParaRPr>
              </a:p>
            </p:txBody>
          </p:sp>
          <p:sp>
            <p:nvSpPr>
              <p:cNvPr id="17" name="Pie 237"/>
              <p:cNvSpPr/>
              <p:nvPr/>
            </p:nvSpPr>
            <p:spPr>
              <a:xfrm rot="10800000">
                <a:off x="1440504" y="1408091"/>
                <a:ext cx="2160156" cy="2160095"/>
              </a:xfrm>
              <a:prstGeom prst="pie">
                <a:avLst>
                  <a:gd name="adj1" fmla="val 0"/>
                  <a:gd name="adj2" fmla="val 5400004"/>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CH">
                  <a:solidFill>
                    <a:srgbClr val="001C54"/>
                  </a:solidFill>
                </a:endParaRPr>
              </a:p>
            </p:txBody>
          </p:sp>
          <p:sp>
            <p:nvSpPr>
              <p:cNvPr id="18" name="Pie 238"/>
              <p:cNvSpPr/>
              <p:nvPr/>
            </p:nvSpPr>
            <p:spPr>
              <a:xfrm rot="5400000">
                <a:off x="1440535" y="1438755"/>
                <a:ext cx="2160095" cy="2160156"/>
              </a:xfrm>
              <a:prstGeom prst="pie">
                <a:avLst>
                  <a:gd name="adj1" fmla="val 0"/>
                  <a:gd name="adj2" fmla="val 5400004"/>
                </a:avLst>
              </a:prstGeom>
              <a:solidFill>
                <a:srgbClr val="01756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CH">
                  <a:solidFill>
                    <a:srgbClr val="001C54"/>
                  </a:solidFill>
                </a:endParaRPr>
              </a:p>
            </p:txBody>
          </p:sp>
          <p:sp>
            <p:nvSpPr>
              <p:cNvPr id="19" name="Pentagon 239"/>
              <p:cNvSpPr/>
              <p:nvPr/>
            </p:nvSpPr>
            <p:spPr>
              <a:xfrm rot="1024412">
                <a:off x="109498" y="1858910"/>
                <a:ext cx="708151" cy="17073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CH">
                  <a:solidFill>
                    <a:srgbClr val="001C54"/>
                  </a:solidFill>
                </a:endParaRPr>
              </a:p>
            </p:txBody>
          </p:sp>
          <p:sp>
            <p:nvSpPr>
              <p:cNvPr id="20" name="Pentagon 240"/>
              <p:cNvSpPr/>
              <p:nvPr/>
            </p:nvSpPr>
            <p:spPr>
              <a:xfrm rot="1978681">
                <a:off x="379270" y="1260376"/>
                <a:ext cx="708151" cy="170736"/>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CH">
                  <a:solidFill>
                    <a:srgbClr val="001C54"/>
                  </a:solidFill>
                </a:endParaRPr>
              </a:p>
            </p:txBody>
          </p:sp>
          <p:sp>
            <p:nvSpPr>
              <p:cNvPr id="21" name="Pentagon 241"/>
              <p:cNvSpPr/>
              <p:nvPr/>
            </p:nvSpPr>
            <p:spPr>
              <a:xfrm rot="2843127">
                <a:off x="798940" y="796200"/>
                <a:ext cx="707883" cy="170591"/>
              </a:xfrm>
              <a:prstGeom prst="homePlat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CH">
                  <a:solidFill>
                    <a:srgbClr val="001C54"/>
                  </a:solidFill>
                </a:endParaRPr>
              </a:p>
            </p:txBody>
          </p:sp>
          <p:sp>
            <p:nvSpPr>
              <p:cNvPr id="22" name="Pentagon 242"/>
              <p:cNvSpPr/>
              <p:nvPr/>
            </p:nvSpPr>
            <p:spPr>
              <a:xfrm rot="3991114">
                <a:off x="1361327" y="448014"/>
                <a:ext cx="709800" cy="170591"/>
              </a:xfrm>
              <a:prstGeom prst="homePlat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CH">
                  <a:solidFill>
                    <a:srgbClr val="001C54"/>
                  </a:solidFill>
                </a:endParaRPr>
              </a:p>
            </p:txBody>
          </p:sp>
          <p:sp>
            <p:nvSpPr>
              <p:cNvPr id="23" name="Pentagon 243"/>
              <p:cNvSpPr/>
              <p:nvPr/>
            </p:nvSpPr>
            <p:spPr>
              <a:xfrm rot="18376020">
                <a:off x="853521" y="4110201"/>
                <a:ext cx="709800" cy="170591"/>
              </a:xfrm>
              <a:prstGeom prst="homePlate">
                <a:avLst/>
              </a:prstGeom>
              <a:solidFill>
                <a:srgbClr val="0076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CH">
                  <a:solidFill>
                    <a:srgbClr val="001C54"/>
                  </a:solidFill>
                </a:endParaRPr>
              </a:p>
            </p:txBody>
          </p:sp>
          <p:sp>
            <p:nvSpPr>
              <p:cNvPr id="24" name="Pentagon 244"/>
              <p:cNvSpPr/>
              <p:nvPr/>
            </p:nvSpPr>
            <p:spPr>
              <a:xfrm rot="17414839">
                <a:off x="1428737" y="4417174"/>
                <a:ext cx="707881" cy="168607"/>
              </a:xfrm>
              <a:prstGeom prst="homePlate">
                <a:avLst/>
              </a:prstGeom>
              <a:solidFill>
                <a:srgbClr val="0076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CH">
                  <a:solidFill>
                    <a:srgbClr val="001C54"/>
                  </a:solidFill>
                </a:endParaRPr>
              </a:p>
            </p:txBody>
          </p:sp>
          <p:sp>
            <p:nvSpPr>
              <p:cNvPr id="25" name="Pentagon 245"/>
              <p:cNvSpPr/>
              <p:nvPr/>
            </p:nvSpPr>
            <p:spPr>
              <a:xfrm rot="16200000">
                <a:off x="2084322" y="4573489"/>
                <a:ext cx="707881" cy="170591"/>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CH">
                  <a:solidFill>
                    <a:srgbClr val="001C54"/>
                  </a:solidFill>
                </a:endParaRPr>
              </a:p>
            </p:txBody>
          </p:sp>
          <p:sp>
            <p:nvSpPr>
              <p:cNvPr id="26" name="Pentagon 246"/>
              <p:cNvSpPr/>
              <p:nvPr/>
            </p:nvSpPr>
            <p:spPr>
              <a:xfrm rot="5400000">
                <a:off x="2100222" y="274435"/>
                <a:ext cx="709800" cy="168608"/>
              </a:xfrm>
              <a:prstGeom prst="homePlat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CH">
                  <a:solidFill>
                    <a:srgbClr val="001C54"/>
                  </a:solidFill>
                </a:endParaRPr>
              </a:p>
            </p:txBody>
          </p:sp>
          <p:sp>
            <p:nvSpPr>
              <p:cNvPr id="27" name="Pentagon 247"/>
              <p:cNvSpPr/>
              <p:nvPr/>
            </p:nvSpPr>
            <p:spPr>
              <a:xfrm rot="19355258">
                <a:off x="409025" y="3664106"/>
                <a:ext cx="710134" cy="170735"/>
              </a:xfrm>
              <a:prstGeom prst="homePlate">
                <a:avLst/>
              </a:prstGeom>
              <a:solidFill>
                <a:srgbClr val="0076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CH">
                  <a:solidFill>
                    <a:srgbClr val="001C54"/>
                  </a:solidFill>
                </a:endParaRPr>
              </a:p>
            </p:txBody>
          </p:sp>
          <p:sp>
            <p:nvSpPr>
              <p:cNvPr id="28" name="Pentagon 248"/>
              <p:cNvSpPr/>
              <p:nvPr/>
            </p:nvSpPr>
            <p:spPr>
              <a:xfrm rot="20296497">
                <a:off x="131319" y="3136551"/>
                <a:ext cx="708150" cy="17073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CH">
                  <a:solidFill>
                    <a:srgbClr val="001C54"/>
                  </a:solidFill>
                </a:endParaRPr>
              </a:p>
            </p:txBody>
          </p:sp>
          <p:sp>
            <p:nvSpPr>
              <p:cNvPr id="29" name="TextBox 24"/>
              <p:cNvSpPr txBox="1"/>
              <p:nvPr/>
            </p:nvSpPr>
            <p:spPr>
              <a:xfrm>
                <a:off x="1152880" y="2587894"/>
                <a:ext cx="1408366" cy="414370"/>
              </a:xfrm>
              <a:prstGeom prst="rect">
                <a:avLst/>
              </a:prstGeom>
              <a:noFill/>
            </p:spPr>
            <p:txBody>
              <a:bodyPr>
                <a:spAutoFit/>
              </a:bodyPr>
              <a:lstStyle/>
              <a:p>
                <a:pPr algn="r">
                  <a:spcAft>
                    <a:spcPts val="1463"/>
                  </a:spcAft>
                  <a:defRPr/>
                </a:pPr>
                <a:r>
                  <a:rPr lang="pt-PT" sz="813" dirty="0">
                    <a:solidFill>
                      <a:schemeClr val="bg1"/>
                    </a:solidFill>
                    <a:latin typeface="Calibri" panose="020F0502020204030204" pitchFamily="34" charset="0"/>
                    <a:ea typeface="Arial" panose="020B0604020202020204" pitchFamily="34" charset="0"/>
                    <a:cs typeface="Arial" panose="020B0604020202020204" pitchFamily="34" charset="0"/>
                  </a:rPr>
                  <a:t>ENVIRONMENTAL POLICIES</a:t>
                </a:r>
                <a:endParaRPr lang="de-CH" sz="813" dirty="0">
                  <a:solidFill>
                    <a:schemeClr val="bg1"/>
                  </a:solidFill>
                  <a:latin typeface="Times New Roman" panose="02020603050405020304" pitchFamily="18" charset="0"/>
                  <a:ea typeface="Times New Roman" panose="02020603050405020304" pitchFamily="18" charset="0"/>
                </a:endParaRPr>
              </a:p>
            </p:txBody>
          </p:sp>
          <p:sp>
            <p:nvSpPr>
              <p:cNvPr id="30" name="Block Arc 250"/>
              <p:cNvSpPr/>
              <p:nvPr/>
            </p:nvSpPr>
            <p:spPr>
              <a:xfrm rot="16200000">
                <a:off x="792" y="-391"/>
                <a:ext cx="5039582" cy="5040364"/>
              </a:xfrm>
              <a:prstGeom prst="blockArc">
                <a:avLst>
                  <a:gd name="adj1" fmla="val 10800000"/>
                  <a:gd name="adj2" fmla="val 0"/>
                  <a:gd name="adj3" fmla="val 7714"/>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CH">
                  <a:solidFill>
                    <a:srgbClr val="001C54"/>
                  </a:solidFill>
                </a:endParaRPr>
              </a:p>
            </p:txBody>
          </p:sp>
          <p:sp>
            <p:nvSpPr>
              <p:cNvPr id="31" name="Rectangle 251"/>
              <p:cNvSpPr/>
              <p:nvPr/>
            </p:nvSpPr>
            <p:spPr>
              <a:xfrm rot="5400000">
                <a:off x="-1743533" y="2339984"/>
                <a:ext cx="3248641" cy="351893"/>
              </a:xfrm>
              <a:prstGeom prst="rect">
                <a:avLst/>
              </a:prstGeom>
              <a:noFill/>
            </p:spPr>
            <p:txBody>
              <a:bodyPr spcFirstLastPara="1" wrap="none" lIns="74295" tIns="37148" rIns="74295" bIns="37148">
                <a:prstTxWarp prst="textArchDown">
                  <a:avLst>
                    <a:gd name="adj" fmla="val 19025619"/>
                  </a:avLst>
                </a:prstTxWarp>
                <a:spAutoFit/>
              </a:bodyPr>
              <a:lstStyle/>
              <a:p>
                <a:pPr algn="ctr">
                  <a:spcAft>
                    <a:spcPts val="0"/>
                  </a:spcAft>
                  <a:defRPr/>
                </a:pPr>
                <a:r>
                  <a:rPr lang="en-US" sz="1463">
                    <a:solidFill>
                      <a:srgbClr val="001C54"/>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GLOBAL MEGATRENDS</a:t>
                </a:r>
                <a:endParaRPr lang="de-CH" sz="975" dirty="0">
                  <a:solidFill>
                    <a:srgbClr val="001C54"/>
                  </a:solidFill>
                  <a:latin typeface="Times New Roman" panose="02020603050405020304" pitchFamily="18" charset="0"/>
                  <a:ea typeface="Times New Roman" panose="02020603050405020304" pitchFamily="18" charset="0"/>
                </a:endParaRPr>
              </a:p>
            </p:txBody>
          </p:sp>
          <p:sp>
            <p:nvSpPr>
              <p:cNvPr id="32" name="Block Arc 252"/>
              <p:cNvSpPr/>
              <p:nvPr/>
            </p:nvSpPr>
            <p:spPr>
              <a:xfrm rot="16200000">
                <a:off x="1109600" y="1081607"/>
                <a:ext cx="2879487" cy="2880208"/>
              </a:xfrm>
              <a:prstGeom prst="blockArc">
                <a:avLst>
                  <a:gd name="adj1" fmla="val 10800000"/>
                  <a:gd name="adj2" fmla="val 0"/>
                  <a:gd name="adj3" fmla="val 7714"/>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de-CH">
                  <a:solidFill>
                    <a:srgbClr val="001C54"/>
                  </a:solidFill>
                </a:endParaRPr>
              </a:p>
            </p:txBody>
          </p:sp>
          <p:sp>
            <p:nvSpPr>
              <p:cNvPr id="33" name="Rectangle 253"/>
              <p:cNvSpPr/>
              <p:nvPr/>
            </p:nvSpPr>
            <p:spPr>
              <a:xfrm rot="5400000">
                <a:off x="361712" y="2352361"/>
                <a:ext cx="1569085" cy="382270"/>
              </a:xfrm>
              <a:prstGeom prst="rect">
                <a:avLst/>
              </a:prstGeom>
              <a:noFill/>
            </p:spPr>
            <p:txBody>
              <a:bodyPr spcFirstLastPara="1" wrap="none" lIns="74295" tIns="37148" rIns="74295" bIns="37148">
                <a:prstTxWarp prst="textArchDown">
                  <a:avLst>
                    <a:gd name="adj" fmla="val 20088048"/>
                  </a:avLst>
                </a:prstTxWarp>
                <a:spAutoFit/>
              </a:bodyPr>
              <a:lstStyle/>
              <a:p>
                <a:pPr algn="ctr">
                  <a:spcAft>
                    <a:spcPts val="0"/>
                  </a:spcAft>
                  <a:defRPr/>
                </a:pPr>
                <a:r>
                  <a:rPr lang="en-US" sz="1300" dirty="0">
                    <a:solidFill>
                      <a:srgbClr val="001C54"/>
                    </a:solidFill>
                    <a:effectLst>
                      <a:outerShdw blurRad="38100" dist="19050" dir="2700000" algn="tl">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NATIONAL LEVEL</a:t>
                </a:r>
                <a:endParaRPr lang="de-CH" sz="1300" dirty="0">
                  <a:solidFill>
                    <a:srgbClr val="001C54"/>
                  </a:solidFill>
                  <a:latin typeface="Times New Roman" panose="02020603050405020304" pitchFamily="18" charset="0"/>
                  <a:ea typeface="Times New Roman" panose="02020603050405020304" pitchFamily="18" charset="0"/>
                </a:endParaRPr>
              </a:p>
            </p:txBody>
          </p:sp>
          <p:sp>
            <p:nvSpPr>
              <p:cNvPr id="34" name="TextBox 29"/>
              <p:cNvSpPr txBox="1"/>
              <p:nvPr/>
            </p:nvSpPr>
            <p:spPr>
              <a:xfrm>
                <a:off x="1460341" y="2183117"/>
                <a:ext cx="1150497" cy="278164"/>
              </a:xfrm>
              <a:prstGeom prst="rect">
                <a:avLst/>
              </a:prstGeom>
              <a:noFill/>
            </p:spPr>
            <p:txBody>
              <a:bodyPr>
                <a:spAutoFit/>
              </a:bodyPr>
              <a:lstStyle/>
              <a:p>
                <a:pPr algn="just">
                  <a:spcAft>
                    <a:spcPts val="1463"/>
                  </a:spcAft>
                  <a:defRPr/>
                </a:pPr>
                <a:r>
                  <a:rPr lang="pt-PT" sz="894" dirty="0">
                    <a:solidFill>
                      <a:schemeClr val="bg1"/>
                    </a:solidFill>
                    <a:latin typeface="Calibri" panose="020F0502020204030204" pitchFamily="34" charset="0"/>
                    <a:ea typeface="Arial" panose="020B0604020202020204" pitchFamily="34" charset="0"/>
                    <a:cs typeface="Arial" panose="020B0604020202020204" pitchFamily="34" charset="0"/>
                  </a:rPr>
                  <a:t>ENVIRONMENT</a:t>
                </a:r>
                <a:endParaRPr lang="de-CH" sz="1950" dirty="0">
                  <a:solidFill>
                    <a:schemeClr val="bg1"/>
                  </a:solidFill>
                  <a:latin typeface="Times New Roman" panose="02020603050405020304" pitchFamily="18" charset="0"/>
                  <a:ea typeface="Times New Roman" panose="02020603050405020304" pitchFamily="18" charset="0"/>
                </a:endParaRPr>
              </a:p>
            </p:txBody>
          </p:sp>
        </p:grpSp>
        <p:pic>
          <p:nvPicPr>
            <p:cNvPr id="49159" name="Grafik 25"/>
            <p:cNvPicPr>
              <a:picLocks noChangeAspect="1"/>
            </p:cNvPicPr>
            <p:nvPr/>
          </p:nvPicPr>
          <p:blipFill>
            <a:blip r:embed="rId3"/>
            <a:srcRect/>
            <a:stretch>
              <a:fillRect/>
            </a:stretch>
          </p:blipFill>
          <p:spPr bwMode="auto">
            <a:xfrm>
              <a:off x="3409579" y="1178286"/>
              <a:ext cx="2763028" cy="4863191"/>
            </a:xfrm>
            <a:prstGeom prst="rect">
              <a:avLst/>
            </a:prstGeom>
            <a:noFill/>
            <a:ln w="9525">
              <a:noFill/>
              <a:miter lim="800000"/>
              <a:headEnd/>
              <a:tailEnd/>
            </a:ln>
          </p:spPr>
        </p:pic>
        <p:sp>
          <p:nvSpPr>
            <p:cNvPr id="8" name="Rechteck 26"/>
            <p:cNvSpPr/>
            <p:nvPr/>
          </p:nvSpPr>
          <p:spPr>
            <a:xfrm>
              <a:off x="909708" y="6278441"/>
              <a:ext cx="1809470" cy="420137"/>
            </a:xfrm>
            <a:prstGeom prst="rect">
              <a:avLst/>
            </a:prstGeom>
          </p:spPr>
          <p:txBody>
            <a:bodyPr>
              <a:spAutoFit/>
            </a:bodyPr>
            <a:lstStyle/>
            <a:p>
              <a:pPr>
                <a:defRPr/>
              </a:pPr>
              <a:r>
                <a:rPr lang="en-GB" altLang="de-DE" sz="1625" dirty="0">
                  <a:solidFill>
                    <a:srgbClr val="001C54"/>
                  </a:solidFill>
                </a:rPr>
                <a:t>Challenge</a:t>
              </a:r>
              <a:endParaRPr lang="de-CH" sz="1625" dirty="0">
                <a:solidFill>
                  <a:srgbClr val="001C54"/>
                </a:solidFill>
              </a:endParaRPr>
            </a:p>
          </p:txBody>
        </p:sp>
        <p:sp>
          <p:nvSpPr>
            <p:cNvPr id="9" name="Rechteck 29"/>
            <p:cNvSpPr/>
            <p:nvPr/>
          </p:nvSpPr>
          <p:spPr>
            <a:xfrm>
              <a:off x="6625368" y="6274533"/>
              <a:ext cx="5311166" cy="420137"/>
            </a:xfrm>
            <a:prstGeom prst="rect">
              <a:avLst/>
            </a:prstGeom>
            <a:solidFill>
              <a:schemeClr val="bg1"/>
            </a:solidFill>
          </p:spPr>
          <p:txBody>
            <a:bodyPr>
              <a:spAutoFit/>
            </a:bodyPr>
            <a:lstStyle/>
            <a:p>
              <a:pPr>
                <a:defRPr/>
              </a:pPr>
              <a:r>
                <a:rPr lang="en-GB" altLang="de-DE" sz="1625" dirty="0">
                  <a:solidFill>
                    <a:srgbClr val="001C54"/>
                  </a:solidFill>
                </a:rPr>
                <a:t>Toolkit for deeper understanding GMTs</a:t>
              </a:r>
              <a:endParaRPr lang="de-CH" sz="1625" dirty="0">
                <a:solidFill>
                  <a:srgbClr val="001C54"/>
                </a:solidFill>
              </a:endParaRPr>
            </a:p>
          </p:txBody>
        </p:sp>
        <p:grpSp>
          <p:nvGrpSpPr>
            <p:cNvPr id="49162" name="Grupo 2"/>
            <p:cNvGrpSpPr>
              <a:grpSpLocks/>
            </p:cNvGrpSpPr>
            <p:nvPr/>
          </p:nvGrpSpPr>
          <p:grpSpPr bwMode="auto">
            <a:xfrm>
              <a:off x="6653100" y="1372804"/>
              <a:ext cx="5116851" cy="4436876"/>
              <a:chOff x="7255024" y="1431573"/>
              <a:chExt cx="4433629" cy="3839673"/>
            </a:xfrm>
          </p:grpSpPr>
          <p:pic>
            <p:nvPicPr>
              <p:cNvPr id="49164" name="Grafik 4"/>
              <p:cNvPicPr>
                <a:picLocks noChangeAspect="1"/>
              </p:cNvPicPr>
              <p:nvPr/>
            </p:nvPicPr>
            <p:blipFill>
              <a:blip r:embed="rId4"/>
              <a:srcRect/>
              <a:stretch>
                <a:fillRect/>
              </a:stretch>
            </p:blipFill>
            <p:spPr bwMode="auto">
              <a:xfrm>
                <a:off x="7255024" y="1431573"/>
                <a:ext cx="2188925" cy="2188925"/>
              </a:xfrm>
              <a:prstGeom prst="rect">
                <a:avLst/>
              </a:prstGeom>
              <a:noFill/>
              <a:ln w="9525">
                <a:noFill/>
                <a:miter lim="800000"/>
                <a:headEnd/>
                <a:tailEnd/>
              </a:ln>
            </p:spPr>
          </p:pic>
          <p:pic>
            <p:nvPicPr>
              <p:cNvPr id="49165" name="Grafik 3"/>
              <p:cNvPicPr>
                <a:picLocks noChangeAspect="1"/>
              </p:cNvPicPr>
              <p:nvPr/>
            </p:nvPicPr>
            <p:blipFill>
              <a:blip r:embed="rId5"/>
              <a:srcRect/>
              <a:stretch>
                <a:fillRect/>
              </a:stretch>
            </p:blipFill>
            <p:spPr bwMode="auto">
              <a:xfrm>
                <a:off x="7256418" y="3294306"/>
                <a:ext cx="2646947" cy="1976939"/>
              </a:xfrm>
              <a:prstGeom prst="rect">
                <a:avLst/>
              </a:prstGeom>
              <a:noFill/>
              <a:ln w="9525">
                <a:noFill/>
                <a:miter lim="800000"/>
                <a:headEnd/>
                <a:tailEnd/>
              </a:ln>
            </p:spPr>
          </p:pic>
          <p:pic>
            <p:nvPicPr>
              <p:cNvPr id="49166" name="Grafik 28"/>
              <p:cNvPicPr>
                <a:picLocks noChangeAspect="1"/>
              </p:cNvPicPr>
              <p:nvPr/>
            </p:nvPicPr>
            <p:blipFill>
              <a:blip r:embed="rId6"/>
              <a:srcRect/>
              <a:stretch>
                <a:fillRect/>
              </a:stretch>
            </p:blipFill>
            <p:spPr bwMode="auto">
              <a:xfrm>
                <a:off x="9420229" y="3004216"/>
                <a:ext cx="2267030" cy="2267030"/>
              </a:xfrm>
              <a:prstGeom prst="rect">
                <a:avLst/>
              </a:prstGeom>
              <a:noFill/>
              <a:ln w="9525">
                <a:noFill/>
                <a:miter lim="800000"/>
                <a:headEnd/>
                <a:tailEnd/>
              </a:ln>
            </p:spPr>
          </p:pic>
          <p:pic>
            <p:nvPicPr>
              <p:cNvPr id="49167" name="Grafik 27"/>
              <p:cNvPicPr>
                <a:picLocks noChangeAspect="1"/>
              </p:cNvPicPr>
              <p:nvPr/>
            </p:nvPicPr>
            <p:blipFill>
              <a:blip r:embed="rId7"/>
              <a:srcRect l="20026" t="9892" r="19904" b="3337"/>
              <a:stretch>
                <a:fillRect/>
              </a:stretch>
            </p:blipFill>
            <p:spPr bwMode="auto">
              <a:xfrm rot="5400000">
                <a:off x="9769217" y="1082585"/>
                <a:ext cx="1570447" cy="2268424"/>
              </a:xfrm>
              <a:prstGeom prst="rect">
                <a:avLst/>
              </a:prstGeom>
              <a:noFill/>
              <a:ln w="9525">
                <a:noFill/>
                <a:miter lim="800000"/>
                <a:headEnd/>
                <a:tailEnd/>
              </a:ln>
            </p:spPr>
          </p:pic>
        </p:grpSp>
        <p:sp>
          <p:nvSpPr>
            <p:cNvPr id="11" name="Rectangle 10"/>
            <p:cNvSpPr/>
            <p:nvPr/>
          </p:nvSpPr>
          <p:spPr>
            <a:xfrm>
              <a:off x="4075304" y="6303846"/>
              <a:ext cx="1133362" cy="422090"/>
            </a:xfrm>
            <a:prstGeom prst="rect">
              <a:avLst/>
            </a:prstGeom>
          </p:spPr>
          <p:txBody>
            <a:bodyPr wrap="none">
              <a:spAutoFit/>
            </a:bodyPr>
            <a:lstStyle/>
            <a:p>
              <a:pPr>
                <a:defRPr/>
              </a:pPr>
              <a:r>
                <a:rPr lang="en-GB" altLang="de-DE" sz="1625" dirty="0">
                  <a:solidFill>
                    <a:srgbClr val="001C54"/>
                  </a:solidFill>
                </a:rPr>
                <a:t>Method</a:t>
              </a:r>
              <a:endParaRPr lang="de-CH" sz="1625" dirty="0">
                <a:solidFill>
                  <a:srgbClr val="001C54"/>
                </a:solidFill>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075" y="333375"/>
            <a:ext cx="9078913" cy="1054100"/>
          </a:xfrm>
        </p:spPr>
        <p:txBody>
          <a:bodyPr/>
          <a:lstStyle/>
          <a:p>
            <a:pPr>
              <a:defRPr/>
            </a:pPr>
            <a:r>
              <a:rPr lang="en-GB" sz="2800" dirty="0" smtClean="0"/>
              <a:t>Project introduction </a:t>
            </a:r>
            <a:endParaRPr lang="en-GB" sz="2800" dirty="0"/>
          </a:p>
        </p:txBody>
      </p:sp>
      <p:sp>
        <p:nvSpPr>
          <p:cNvPr id="51203" name="Slide Number Placeholder 3"/>
          <p:cNvSpPr>
            <a:spLocks noGrp="1"/>
          </p:cNvSpPr>
          <p:nvPr>
            <p:ph type="sldNum" sz="quarter" idx="12"/>
          </p:nvPr>
        </p:nvSpPr>
        <p:spPr bwMode="auto">
          <a:noFill/>
          <a:ln>
            <a:miter lim="800000"/>
            <a:headEnd/>
            <a:tailEnd/>
          </a:ln>
        </p:spPr>
        <p:txBody>
          <a:bodyPr/>
          <a:lstStyle/>
          <a:p>
            <a:fld id="{469A838C-8074-4FFF-AA64-8629EB7C3B4A}" type="slidenum">
              <a:rPr lang="en-GB" altLang="en-US"/>
              <a:pPr/>
              <a:t>19</a:t>
            </a:fld>
            <a:endParaRPr lang="en-GB" altLang="en-US"/>
          </a:p>
        </p:txBody>
      </p:sp>
      <p:sp>
        <p:nvSpPr>
          <p:cNvPr id="5" name="Content Placeholder 1"/>
          <p:cNvSpPr>
            <a:spLocks noGrp="1"/>
          </p:cNvSpPr>
          <p:nvPr>
            <p:ph idx="1"/>
          </p:nvPr>
        </p:nvSpPr>
        <p:spPr>
          <a:xfrm>
            <a:off x="200025" y="3924300"/>
            <a:ext cx="6821488" cy="1965325"/>
          </a:xfrm>
        </p:spPr>
        <p:txBody>
          <a:bodyPr>
            <a:noAutofit/>
          </a:bodyPr>
          <a:lstStyle/>
          <a:p>
            <a:pPr marL="44450" indent="0">
              <a:buFont typeface="Wingdings 2" pitchFamily="18" charset="2"/>
              <a:buNone/>
              <a:defRPr/>
            </a:pPr>
            <a:r>
              <a:rPr lang="en-GB" sz="2400" dirty="0" smtClean="0"/>
              <a:t>Adapt </a:t>
            </a:r>
            <a:r>
              <a:rPr lang="en-GB" sz="2400" dirty="0"/>
              <a:t>and apply the methodology </a:t>
            </a:r>
            <a:r>
              <a:rPr lang="en-GB" sz="2400" i="1" dirty="0" smtClean="0"/>
              <a:t>‘</a:t>
            </a:r>
            <a:r>
              <a:rPr lang="en-GB" sz="2400" i="1" dirty="0"/>
              <a:t>Mapping Europe's environmental future: understanding the impacts of global megatrends at the national level’ </a:t>
            </a:r>
            <a:r>
              <a:rPr lang="en-GB" sz="2400" dirty="0"/>
              <a:t>to analyse the potential implications of GMTs on the State of the environment in Slovenia </a:t>
            </a:r>
          </a:p>
        </p:txBody>
      </p:sp>
      <p:pic>
        <p:nvPicPr>
          <p:cNvPr id="51205" name="Picture 2" descr="Image result for Mapping Europe's environmental future: understanding the impacts of global megatrends at the national level"/>
          <p:cNvPicPr>
            <a:picLocks noChangeAspect="1" noChangeArrowheads="1"/>
          </p:cNvPicPr>
          <p:nvPr/>
        </p:nvPicPr>
        <p:blipFill>
          <a:blip r:embed="rId3"/>
          <a:srcRect/>
          <a:stretch>
            <a:fillRect/>
          </a:stretch>
        </p:blipFill>
        <p:spPr bwMode="auto">
          <a:xfrm>
            <a:off x="7223125" y="4006850"/>
            <a:ext cx="1744663" cy="2473325"/>
          </a:xfrm>
          <a:prstGeom prst="rect">
            <a:avLst/>
          </a:prstGeom>
          <a:noFill/>
          <a:ln w="9525">
            <a:noFill/>
            <a:miter lim="800000"/>
            <a:headEnd/>
            <a:tailEnd/>
          </a:ln>
        </p:spPr>
      </p:pic>
      <p:graphicFrame>
        <p:nvGraphicFramePr>
          <p:cNvPr id="7" name="Content Placeholder 3"/>
          <p:cNvGraphicFramePr>
            <a:graphicFrameLocks/>
          </p:cNvGraphicFramePr>
          <p:nvPr/>
        </p:nvGraphicFramePr>
        <p:xfrm>
          <a:off x="1448135" y="1449276"/>
          <a:ext cx="7128792" cy="22322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ight Arrow 3"/>
          <p:cNvSpPr/>
          <p:nvPr/>
        </p:nvSpPr>
        <p:spPr>
          <a:xfrm>
            <a:off x="4437063" y="2336800"/>
            <a:ext cx="1150937" cy="7191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60388" y="476250"/>
            <a:ext cx="8758237" cy="649288"/>
          </a:xfrm>
        </p:spPr>
        <p:txBody>
          <a:bodyPr/>
          <a:lstStyle/>
          <a:p>
            <a:pPr algn="ctr">
              <a:defRPr/>
            </a:pPr>
            <a:r>
              <a:rPr lang="en-GB" sz="3200" cap="all" spc="200" dirty="0">
                <a:solidFill>
                  <a:schemeClr val="bg1"/>
                </a:solidFill>
                <a:latin typeface="+mj-lt"/>
                <a:ea typeface="+mj-ea"/>
                <a:cs typeface="+mj-cs"/>
              </a:rPr>
              <a:t>Welcome and introductions</a:t>
            </a:r>
          </a:p>
        </p:txBody>
      </p:sp>
      <p:pic>
        <p:nvPicPr>
          <p:cNvPr id="3" name="Picture 2"/>
          <p:cNvPicPr>
            <a:picLocks noChangeAspect="1"/>
          </p:cNvPicPr>
          <p:nvPr/>
        </p:nvPicPr>
        <p:blipFill>
          <a:blip r:embed="rId3"/>
          <a:stretch>
            <a:fillRect/>
          </a:stretch>
        </p:blipFill>
        <p:spPr>
          <a:xfrm>
            <a:off x="1081518" y="1628800"/>
            <a:ext cx="7545288" cy="5016220"/>
          </a:xfrm>
          <a:prstGeom prst="rect">
            <a:avLst/>
          </a:prstGeom>
        </p:spPr>
      </p:pic>
      <p:sp>
        <p:nvSpPr>
          <p:cNvPr id="4" name="TextBox 3"/>
          <p:cNvSpPr txBox="1"/>
          <p:nvPr/>
        </p:nvSpPr>
        <p:spPr>
          <a:xfrm>
            <a:off x="6393160" y="6596390"/>
            <a:ext cx="2792760" cy="261610"/>
          </a:xfrm>
          <a:prstGeom prst="rect">
            <a:avLst/>
          </a:prstGeom>
          <a:noFill/>
        </p:spPr>
        <p:txBody>
          <a:bodyPr wrap="square" rtlCol="0">
            <a:spAutoFit/>
          </a:bodyPr>
          <a:lstStyle/>
          <a:p>
            <a:r>
              <a:rPr lang="it-IT" sz="1100" dirty="0" smtClean="0"/>
              <a:t>Image </a:t>
            </a:r>
            <a:r>
              <a:rPr lang="it-IT" sz="1100" dirty="0"/>
              <a:t>via Flickr / Lorenzo Magnis</a:t>
            </a:r>
            <a:endParaRPr lang="en-GB" sz="11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a:grpSpLocks/>
          </p:cNvGrpSpPr>
          <p:nvPr/>
        </p:nvGrpSpPr>
        <p:grpSpPr bwMode="auto">
          <a:xfrm>
            <a:off x="415925" y="1897063"/>
            <a:ext cx="2093913" cy="895350"/>
            <a:chOff x="3579181" y="340028"/>
            <a:chExt cx="2093319" cy="896058"/>
          </a:xfrm>
        </p:grpSpPr>
        <p:sp>
          <p:nvSpPr>
            <p:cNvPr id="47" name="Rounded Rectangle 46"/>
            <p:cNvSpPr/>
            <p:nvPr/>
          </p:nvSpPr>
          <p:spPr>
            <a:xfrm>
              <a:off x="3579181" y="340028"/>
              <a:ext cx="2093319" cy="896058"/>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8" name="Rounded Rectangle 8"/>
            <p:cNvSpPr/>
            <p:nvPr/>
          </p:nvSpPr>
          <p:spPr>
            <a:xfrm>
              <a:off x="3579181" y="340028"/>
              <a:ext cx="2093319" cy="597372"/>
            </a:xfrm>
            <a:prstGeom prst="rect">
              <a:avLst/>
            </a:prstGeom>
          </p:spPr>
          <p:style>
            <a:lnRef idx="0">
              <a:scrgbClr r="0" g="0" b="0"/>
            </a:lnRef>
            <a:fillRef idx="0">
              <a:scrgbClr r="0" g="0" b="0"/>
            </a:fillRef>
            <a:effectRef idx="0">
              <a:scrgbClr r="0" g="0" b="0"/>
            </a:effectRef>
            <a:fontRef idx="minor">
              <a:schemeClr val="lt1"/>
            </a:fontRef>
          </p:style>
          <p:txBody>
            <a:bodyPr lIns="113792" tIns="113792" rIns="113792" bIns="60960" spcCol="1270"/>
            <a:lstStyle/>
            <a:p>
              <a:pPr defTabSz="711200">
                <a:lnSpc>
                  <a:spcPct val="90000"/>
                </a:lnSpc>
                <a:spcAft>
                  <a:spcPct val="35000"/>
                </a:spcAft>
                <a:defRPr/>
              </a:pPr>
              <a:r>
                <a:rPr lang="en-GB" sz="1600" dirty="0"/>
                <a:t>Step 1: Preparation and objectives</a:t>
              </a:r>
            </a:p>
          </p:txBody>
        </p:sp>
      </p:grpSp>
      <p:sp>
        <p:nvSpPr>
          <p:cNvPr id="3" name="Title 2"/>
          <p:cNvSpPr>
            <a:spLocks noGrp="1"/>
          </p:cNvSpPr>
          <p:nvPr>
            <p:ph type="title"/>
          </p:nvPr>
        </p:nvSpPr>
        <p:spPr/>
        <p:txBody>
          <a:bodyPr/>
          <a:lstStyle/>
          <a:p>
            <a:pPr>
              <a:defRPr/>
            </a:pPr>
            <a:r>
              <a:rPr lang="en-GB" dirty="0"/>
              <a:t>Overview of methodological approach</a:t>
            </a:r>
          </a:p>
        </p:txBody>
      </p:sp>
      <p:sp>
        <p:nvSpPr>
          <p:cNvPr id="53252" name="Slide Number Placeholder 3"/>
          <p:cNvSpPr>
            <a:spLocks noGrp="1"/>
          </p:cNvSpPr>
          <p:nvPr>
            <p:ph type="sldNum" sz="quarter" idx="12"/>
          </p:nvPr>
        </p:nvSpPr>
        <p:spPr bwMode="auto">
          <a:noFill/>
          <a:ln>
            <a:miter lim="800000"/>
            <a:headEnd/>
            <a:tailEnd/>
          </a:ln>
        </p:spPr>
        <p:txBody>
          <a:bodyPr/>
          <a:lstStyle/>
          <a:p>
            <a:fld id="{F632B09B-9F2E-4535-9ED1-356658C76E6B}" type="slidenum">
              <a:rPr lang="en-GB" altLang="en-US"/>
              <a:pPr/>
              <a:t>20</a:t>
            </a:fld>
            <a:endParaRPr lang="en-GB" altLang="en-US"/>
          </a:p>
        </p:txBody>
      </p:sp>
      <p:grpSp>
        <p:nvGrpSpPr>
          <p:cNvPr id="8" name="Group 7"/>
          <p:cNvGrpSpPr>
            <a:grpSpLocks/>
          </p:cNvGrpSpPr>
          <p:nvPr/>
        </p:nvGrpSpPr>
        <p:grpSpPr bwMode="auto">
          <a:xfrm>
            <a:off x="730250" y="2516187"/>
            <a:ext cx="2365375" cy="1481137"/>
            <a:chOff x="757199" y="474744"/>
            <a:chExt cx="2365282" cy="1481901"/>
          </a:xfrm>
        </p:grpSpPr>
        <p:sp>
          <p:nvSpPr>
            <p:cNvPr id="27" name="Rounded Rectangle 26"/>
            <p:cNvSpPr/>
            <p:nvPr/>
          </p:nvSpPr>
          <p:spPr>
            <a:xfrm>
              <a:off x="757199" y="474744"/>
              <a:ext cx="2208125" cy="1481901"/>
            </a:xfrm>
            <a:prstGeom prst="roundRect">
              <a:avLst>
                <a:gd name="adj" fmla="val 1000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28" name="Rounded Rectangle 4"/>
            <p:cNvSpPr/>
            <p:nvPr/>
          </p:nvSpPr>
          <p:spPr>
            <a:xfrm>
              <a:off x="807996" y="493805"/>
              <a:ext cx="2314485" cy="14246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99568" tIns="99568" rIns="99568" bIns="99568" spcCol="1270"/>
            <a:lstStyle/>
            <a:p>
              <a:pPr marL="0" lvl="1" defTabSz="622300">
                <a:lnSpc>
                  <a:spcPct val="90000"/>
                </a:lnSpc>
                <a:spcAft>
                  <a:spcPct val="15000"/>
                </a:spcAft>
                <a:defRPr/>
              </a:pPr>
              <a:r>
                <a:rPr lang="en-GB" sz="1400" b="0" dirty="0"/>
                <a:t>T</a:t>
              </a:r>
              <a:r>
                <a:rPr lang="en-GB" sz="1400" b="0" dirty="0" smtClean="0"/>
                <a:t>ask 1:</a:t>
              </a:r>
            </a:p>
            <a:p>
              <a:pPr marL="114300" lvl="1" indent="-114300" defTabSz="622300">
                <a:lnSpc>
                  <a:spcPct val="90000"/>
                </a:lnSpc>
                <a:spcAft>
                  <a:spcPct val="15000"/>
                </a:spcAft>
                <a:buFontTx/>
                <a:buChar char="••"/>
                <a:defRPr/>
              </a:pPr>
              <a:r>
                <a:rPr lang="en-GB" sz="1400" b="0" dirty="0" smtClean="0"/>
                <a:t>Project </a:t>
              </a:r>
              <a:r>
                <a:rPr lang="en-GB" sz="1400" b="0" dirty="0"/>
                <a:t>team </a:t>
              </a:r>
            </a:p>
            <a:p>
              <a:pPr marL="114300" lvl="1" indent="-114300" defTabSz="622300">
                <a:lnSpc>
                  <a:spcPct val="90000"/>
                </a:lnSpc>
                <a:spcAft>
                  <a:spcPct val="15000"/>
                </a:spcAft>
                <a:buFontTx/>
                <a:buChar char="••"/>
                <a:defRPr/>
              </a:pPr>
              <a:r>
                <a:rPr lang="en-GB" sz="1400" b="0" dirty="0"/>
                <a:t>Decide level of detail </a:t>
              </a:r>
            </a:p>
            <a:p>
              <a:pPr marL="114300" lvl="1" indent="-114300" defTabSz="622300">
                <a:lnSpc>
                  <a:spcPct val="90000"/>
                </a:lnSpc>
                <a:spcAft>
                  <a:spcPct val="15000"/>
                </a:spcAft>
                <a:buFontTx/>
                <a:buChar char="••"/>
                <a:defRPr/>
              </a:pPr>
              <a:r>
                <a:rPr lang="en-GB" sz="1400" b="0" dirty="0"/>
                <a:t>Setting objectives</a:t>
              </a:r>
            </a:p>
            <a:p>
              <a:pPr marL="114300" lvl="1" indent="-114300" defTabSz="622300">
                <a:lnSpc>
                  <a:spcPct val="90000"/>
                </a:lnSpc>
                <a:spcAft>
                  <a:spcPct val="15000"/>
                </a:spcAft>
                <a:buFontTx/>
                <a:buChar char="••"/>
                <a:defRPr/>
              </a:pPr>
              <a:r>
                <a:rPr lang="en-GB" sz="1400" b="0" dirty="0"/>
                <a:t>Involvement of experts </a:t>
              </a:r>
            </a:p>
            <a:p>
              <a:pPr marL="114300" lvl="1" indent="-114300" defTabSz="622300">
                <a:lnSpc>
                  <a:spcPct val="90000"/>
                </a:lnSpc>
                <a:spcAft>
                  <a:spcPct val="15000"/>
                </a:spcAft>
                <a:buFontTx/>
                <a:buChar char="••"/>
                <a:defRPr/>
              </a:pPr>
              <a:r>
                <a:rPr lang="en-GB" sz="1400" b="0" dirty="0"/>
                <a:t>Planning </a:t>
              </a:r>
            </a:p>
          </p:txBody>
        </p:sp>
      </p:grpSp>
      <p:grpSp>
        <p:nvGrpSpPr>
          <p:cNvPr id="9" name="Group 8"/>
          <p:cNvGrpSpPr>
            <a:grpSpLocks/>
          </p:cNvGrpSpPr>
          <p:nvPr/>
        </p:nvGrpSpPr>
        <p:grpSpPr bwMode="auto">
          <a:xfrm rot="-370982">
            <a:off x="2936875" y="2003425"/>
            <a:ext cx="768350" cy="554038"/>
            <a:chOff x="2504473" y="309600"/>
            <a:chExt cx="769237" cy="553712"/>
          </a:xfrm>
        </p:grpSpPr>
        <p:sp>
          <p:nvSpPr>
            <p:cNvPr id="25" name="Right Arrow 24"/>
            <p:cNvSpPr/>
            <p:nvPr/>
          </p:nvSpPr>
          <p:spPr>
            <a:xfrm rot="343647">
              <a:off x="2504473" y="309600"/>
              <a:ext cx="769237" cy="553712"/>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26" name="Right Arrow 6"/>
            <p:cNvSpPr/>
            <p:nvPr/>
          </p:nvSpPr>
          <p:spPr>
            <a:xfrm rot="343647">
              <a:off x="2501412" y="400220"/>
              <a:ext cx="603946" cy="331592"/>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488950">
                <a:lnSpc>
                  <a:spcPct val="90000"/>
                </a:lnSpc>
                <a:spcAft>
                  <a:spcPct val="35000"/>
                </a:spcAft>
                <a:defRPr/>
              </a:pPr>
              <a:endParaRPr lang="en-GB" sz="1100"/>
            </a:p>
          </p:txBody>
        </p:sp>
      </p:grpSp>
      <p:grpSp>
        <p:nvGrpSpPr>
          <p:cNvPr id="10" name="Group 9"/>
          <p:cNvGrpSpPr>
            <a:grpSpLocks/>
          </p:cNvGrpSpPr>
          <p:nvPr/>
        </p:nvGrpSpPr>
        <p:grpSpPr bwMode="auto">
          <a:xfrm>
            <a:off x="3879850" y="1884363"/>
            <a:ext cx="2093913" cy="896937"/>
            <a:chOff x="3579181" y="340028"/>
            <a:chExt cx="2093319" cy="896058"/>
          </a:xfrm>
        </p:grpSpPr>
        <p:sp>
          <p:nvSpPr>
            <p:cNvPr id="23" name="Rounded Rectangle 22"/>
            <p:cNvSpPr/>
            <p:nvPr/>
          </p:nvSpPr>
          <p:spPr>
            <a:xfrm>
              <a:off x="3579181" y="340028"/>
              <a:ext cx="2093319" cy="896058"/>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4" name="Rounded Rectangle 8"/>
            <p:cNvSpPr/>
            <p:nvPr/>
          </p:nvSpPr>
          <p:spPr>
            <a:xfrm>
              <a:off x="3579181" y="340028"/>
              <a:ext cx="2093319" cy="597900"/>
            </a:xfrm>
            <a:prstGeom prst="rect">
              <a:avLst/>
            </a:prstGeom>
          </p:spPr>
          <p:style>
            <a:lnRef idx="0">
              <a:scrgbClr r="0" g="0" b="0"/>
            </a:lnRef>
            <a:fillRef idx="0">
              <a:scrgbClr r="0" g="0" b="0"/>
            </a:fillRef>
            <a:effectRef idx="0">
              <a:scrgbClr r="0" g="0" b="0"/>
            </a:effectRef>
            <a:fontRef idx="minor">
              <a:schemeClr val="lt1"/>
            </a:fontRef>
          </p:style>
          <p:txBody>
            <a:bodyPr lIns="113792" tIns="113792" rIns="113792" bIns="60960" spcCol="1270"/>
            <a:lstStyle/>
            <a:p>
              <a:pPr defTabSz="711200">
                <a:lnSpc>
                  <a:spcPct val="90000"/>
                </a:lnSpc>
                <a:spcAft>
                  <a:spcPct val="35000"/>
                </a:spcAft>
                <a:defRPr/>
              </a:pPr>
              <a:r>
                <a:rPr lang="en-GB" sz="1600" dirty="0"/>
                <a:t>Step 2: Scoping implications </a:t>
              </a:r>
            </a:p>
          </p:txBody>
        </p:sp>
      </p:grpSp>
      <p:grpSp>
        <p:nvGrpSpPr>
          <p:cNvPr id="11" name="Group 10"/>
          <p:cNvGrpSpPr>
            <a:grpSpLocks/>
          </p:cNvGrpSpPr>
          <p:nvPr/>
        </p:nvGrpSpPr>
        <p:grpSpPr bwMode="auto">
          <a:xfrm>
            <a:off x="4116388" y="2516188"/>
            <a:ext cx="2224087" cy="1323975"/>
            <a:chOff x="4142003" y="464540"/>
            <a:chExt cx="2224001" cy="1235703"/>
          </a:xfrm>
        </p:grpSpPr>
        <p:sp>
          <p:nvSpPr>
            <p:cNvPr id="21" name="Rounded Rectangle 20"/>
            <p:cNvSpPr/>
            <p:nvPr/>
          </p:nvSpPr>
          <p:spPr>
            <a:xfrm>
              <a:off x="4142003" y="464540"/>
              <a:ext cx="2224001" cy="1235703"/>
            </a:xfrm>
            <a:prstGeom prst="roundRect">
              <a:avLst>
                <a:gd name="adj" fmla="val 1000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22" name="Rounded Rectangle 10"/>
            <p:cNvSpPr/>
            <p:nvPr/>
          </p:nvSpPr>
          <p:spPr>
            <a:xfrm>
              <a:off x="4142003" y="489384"/>
              <a:ext cx="2150979" cy="116310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99568" tIns="99568" rIns="99568" bIns="99568" spcCol="1270"/>
            <a:lstStyle/>
            <a:p>
              <a:pPr marL="0" lvl="1" defTabSz="622300">
                <a:lnSpc>
                  <a:spcPct val="90000"/>
                </a:lnSpc>
                <a:spcAft>
                  <a:spcPct val="15000"/>
                </a:spcAft>
                <a:defRPr/>
              </a:pPr>
              <a:r>
                <a:rPr lang="en-GB" sz="1400" b="0" dirty="0" smtClean="0"/>
                <a:t>Task 2:</a:t>
              </a:r>
            </a:p>
            <a:p>
              <a:pPr marL="114300" lvl="1" indent="-114300" defTabSz="622300">
                <a:lnSpc>
                  <a:spcPct val="90000"/>
                </a:lnSpc>
                <a:spcAft>
                  <a:spcPct val="15000"/>
                </a:spcAft>
                <a:buFontTx/>
                <a:buChar char="••"/>
                <a:defRPr/>
              </a:pPr>
              <a:r>
                <a:rPr lang="en-GB" sz="1400" b="0" dirty="0" smtClean="0"/>
                <a:t>Familiarisation </a:t>
              </a:r>
              <a:r>
                <a:rPr lang="en-GB" sz="1400" b="0" dirty="0"/>
                <a:t>and preliminary research</a:t>
              </a:r>
            </a:p>
            <a:p>
              <a:pPr marL="114300" lvl="1" indent="-114300" defTabSz="622300">
                <a:lnSpc>
                  <a:spcPct val="90000"/>
                </a:lnSpc>
                <a:spcAft>
                  <a:spcPct val="15000"/>
                </a:spcAft>
                <a:buFontTx/>
                <a:buChar char="••"/>
                <a:defRPr/>
              </a:pPr>
              <a:r>
                <a:rPr lang="en-GB" sz="1400" b="0" dirty="0"/>
                <a:t>Workshop 1</a:t>
              </a:r>
            </a:p>
            <a:p>
              <a:pPr marL="114300" lvl="1" indent="-114300" defTabSz="622300">
                <a:lnSpc>
                  <a:spcPct val="90000"/>
                </a:lnSpc>
                <a:spcAft>
                  <a:spcPct val="15000"/>
                </a:spcAft>
                <a:buFontTx/>
                <a:buChar char="••"/>
                <a:defRPr/>
              </a:pPr>
              <a:r>
                <a:rPr lang="en-GB" sz="1400" b="0" dirty="0"/>
                <a:t>Write-up and feedback  </a:t>
              </a:r>
            </a:p>
          </p:txBody>
        </p:sp>
      </p:grpSp>
      <p:grpSp>
        <p:nvGrpSpPr>
          <p:cNvPr id="12" name="Group 11"/>
          <p:cNvGrpSpPr>
            <a:grpSpLocks/>
          </p:cNvGrpSpPr>
          <p:nvPr/>
        </p:nvGrpSpPr>
        <p:grpSpPr bwMode="auto">
          <a:xfrm>
            <a:off x="6327775" y="2003425"/>
            <a:ext cx="723900" cy="554038"/>
            <a:chOff x="6101808" y="490057"/>
            <a:chExt cx="723116" cy="553712"/>
          </a:xfrm>
        </p:grpSpPr>
        <p:sp>
          <p:nvSpPr>
            <p:cNvPr id="19" name="Right Arrow 18"/>
            <p:cNvSpPr/>
            <p:nvPr/>
          </p:nvSpPr>
          <p:spPr>
            <a:xfrm rot="1069">
              <a:off x="6101808" y="490057"/>
              <a:ext cx="723116" cy="553712"/>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20" name="Right Arrow 12"/>
            <p:cNvSpPr/>
            <p:nvPr/>
          </p:nvSpPr>
          <p:spPr>
            <a:xfrm rot="1069">
              <a:off x="6101808" y="601117"/>
              <a:ext cx="556610" cy="331593"/>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488950">
                <a:lnSpc>
                  <a:spcPct val="90000"/>
                </a:lnSpc>
                <a:spcAft>
                  <a:spcPct val="35000"/>
                </a:spcAft>
                <a:defRPr/>
              </a:pPr>
              <a:endParaRPr lang="en-GB" sz="1100"/>
            </a:p>
          </p:txBody>
        </p:sp>
      </p:grpSp>
      <p:grpSp>
        <p:nvGrpSpPr>
          <p:cNvPr id="13" name="Group 12"/>
          <p:cNvGrpSpPr>
            <a:grpSpLocks/>
          </p:cNvGrpSpPr>
          <p:nvPr/>
        </p:nvGrpSpPr>
        <p:grpSpPr bwMode="auto">
          <a:xfrm>
            <a:off x="7281863" y="1844675"/>
            <a:ext cx="2049462" cy="933450"/>
            <a:chOff x="7036382" y="369539"/>
            <a:chExt cx="2050018" cy="1083517"/>
          </a:xfrm>
        </p:grpSpPr>
        <p:sp>
          <p:nvSpPr>
            <p:cNvPr id="17" name="Rounded Rectangle 16"/>
            <p:cNvSpPr/>
            <p:nvPr/>
          </p:nvSpPr>
          <p:spPr>
            <a:xfrm>
              <a:off x="7036382" y="369539"/>
              <a:ext cx="2050018" cy="1083517"/>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8" name="Rounded Rectangle 14"/>
            <p:cNvSpPr/>
            <p:nvPr/>
          </p:nvSpPr>
          <p:spPr>
            <a:xfrm>
              <a:off x="7036382" y="369539"/>
              <a:ext cx="2050018" cy="722345"/>
            </a:xfrm>
            <a:prstGeom prst="rect">
              <a:avLst/>
            </a:prstGeom>
          </p:spPr>
          <p:style>
            <a:lnRef idx="0">
              <a:scrgbClr r="0" g="0" b="0"/>
            </a:lnRef>
            <a:fillRef idx="0">
              <a:scrgbClr r="0" g="0" b="0"/>
            </a:fillRef>
            <a:effectRef idx="0">
              <a:scrgbClr r="0" g="0" b="0"/>
            </a:effectRef>
            <a:fontRef idx="minor">
              <a:schemeClr val="lt1"/>
            </a:fontRef>
          </p:style>
          <p:txBody>
            <a:bodyPr lIns="113792" tIns="113792" rIns="113792" bIns="60960" spcCol="1270"/>
            <a:lstStyle/>
            <a:p>
              <a:pPr defTabSz="711200">
                <a:lnSpc>
                  <a:spcPct val="90000"/>
                </a:lnSpc>
                <a:spcAft>
                  <a:spcPct val="35000"/>
                </a:spcAft>
                <a:defRPr/>
              </a:pPr>
              <a:r>
                <a:rPr lang="en-GB" sz="1600" dirty="0"/>
                <a:t>Step 3: Linking implications to national evidence</a:t>
              </a:r>
            </a:p>
          </p:txBody>
        </p:sp>
      </p:grpSp>
      <p:grpSp>
        <p:nvGrpSpPr>
          <p:cNvPr id="14" name="Group 13"/>
          <p:cNvGrpSpPr>
            <a:grpSpLocks/>
          </p:cNvGrpSpPr>
          <p:nvPr/>
        </p:nvGrpSpPr>
        <p:grpSpPr bwMode="auto">
          <a:xfrm>
            <a:off x="7445375" y="2616201"/>
            <a:ext cx="2224088" cy="1417639"/>
            <a:chOff x="7340980" y="1094720"/>
            <a:chExt cx="2224001" cy="1418138"/>
          </a:xfrm>
        </p:grpSpPr>
        <p:sp>
          <p:nvSpPr>
            <p:cNvPr id="15" name="Rounded Rectangle 14"/>
            <p:cNvSpPr/>
            <p:nvPr/>
          </p:nvSpPr>
          <p:spPr>
            <a:xfrm>
              <a:off x="7340980" y="1128069"/>
              <a:ext cx="2224001" cy="1384789"/>
            </a:xfrm>
            <a:prstGeom prst="roundRect">
              <a:avLst>
                <a:gd name="adj" fmla="val 1000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16" name="Rounded Rectangle 16"/>
            <p:cNvSpPr/>
            <p:nvPr/>
          </p:nvSpPr>
          <p:spPr>
            <a:xfrm>
              <a:off x="7420352" y="1094720"/>
              <a:ext cx="2144629" cy="126885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99568" tIns="99568" rIns="99568" bIns="99568" spcCol="1270"/>
            <a:lstStyle/>
            <a:p>
              <a:pPr marL="0" lvl="1" defTabSz="622300">
                <a:lnSpc>
                  <a:spcPct val="90000"/>
                </a:lnSpc>
                <a:spcAft>
                  <a:spcPct val="15000"/>
                </a:spcAft>
                <a:defRPr/>
              </a:pPr>
              <a:r>
                <a:rPr lang="en-GB" sz="1400" b="0" dirty="0" smtClean="0"/>
                <a:t>Task 3:</a:t>
              </a:r>
            </a:p>
            <a:p>
              <a:pPr marL="114300" lvl="1" indent="-114300" defTabSz="622300">
                <a:lnSpc>
                  <a:spcPct val="90000"/>
                </a:lnSpc>
                <a:spcAft>
                  <a:spcPct val="15000"/>
                </a:spcAft>
                <a:buFontTx/>
                <a:buChar char="••"/>
                <a:defRPr/>
              </a:pPr>
              <a:r>
                <a:rPr lang="en-GB" sz="1400" b="0" dirty="0" smtClean="0"/>
                <a:t>Desk </a:t>
              </a:r>
              <a:r>
                <a:rPr lang="en-GB" sz="1400" b="0" dirty="0"/>
                <a:t>research / expert input</a:t>
              </a:r>
            </a:p>
            <a:p>
              <a:pPr marL="114300" lvl="1" indent="-114300" defTabSz="622300">
                <a:lnSpc>
                  <a:spcPct val="90000"/>
                </a:lnSpc>
                <a:spcAft>
                  <a:spcPct val="15000"/>
                </a:spcAft>
                <a:buFontTx/>
                <a:buChar char="••"/>
                <a:defRPr/>
              </a:pPr>
              <a:r>
                <a:rPr lang="en-GB" sz="1400" b="0" dirty="0"/>
                <a:t>Factsheets on national information </a:t>
              </a:r>
            </a:p>
            <a:p>
              <a:pPr marL="114300" lvl="1" indent="-114300" defTabSz="622300">
                <a:lnSpc>
                  <a:spcPct val="90000"/>
                </a:lnSpc>
                <a:spcAft>
                  <a:spcPct val="15000"/>
                </a:spcAft>
                <a:buFontTx/>
                <a:buChar char="••"/>
                <a:defRPr/>
              </a:pPr>
              <a:r>
                <a:rPr lang="en-GB" sz="1400" b="0" dirty="0"/>
                <a:t>Draft report</a:t>
              </a:r>
            </a:p>
          </p:txBody>
        </p:sp>
      </p:grpSp>
      <p:grpSp>
        <p:nvGrpSpPr>
          <p:cNvPr id="29" name="Group 28"/>
          <p:cNvGrpSpPr>
            <a:grpSpLocks/>
          </p:cNvGrpSpPr>
          <p:nvPr/>
        </p:nvGrpSpPr>
        <p:grpSpPr bwMode="auto">
          <a:xfrm>
            <a:off x="1784350" y="4292600"/>
            <a:ext cx="2185988" cy="1125538"/>
            <a:chOff x="31294" y="16216"/>
            <a:chExt cx="2186022" cy="1010872"/>
          </a:xfrm>
        </p:grpSpPr>
        <p:sp>
          <p:nvSpPr>
            <p:cNvPr id="39" name="Rounded Rectangle 38"/>
            <p:cNvSpPr/>
            <p:nvPr/>
          </p:nvSpPr>
          <p:spPr>
            <a:xfrm>
              <a:off x="31294" y="16216"/>
              <a:ext cx="2186022" cy="1010872"/>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40" name="Rounded Rectangle 4"/>
            <p:cNvSpPr/>
            <p:nvPr/>
          </p:nvSpPr>
          <p:spPr>
            <a:xfrm>
              <a:off x="31294" y="16216"/>
              <a:ext cx="2186022" cy="674390"/>
            </a:xfrm>
            <a:prstGeom prst="rect">
              <a:avLst/>
            </a:prstGeom>
          </p:spPr>
          <p:style>
            <a:lnRef idx="0">
              <a:scrgbClr r="0" g="0" b="0"/>
            </a:lnRef>
            <a:fillRef idx="0">
              <a:scrgbClr r="0" g="0" b="0"/>
            </a:fillRef>
            <a:effectRef idx="0">
              <a:scrgbClr r="0" g="0" b="0"/>
            </a:effectRef>
            <a:fontRef idx="minor">
              <a:schemeClr val="lt1"/>
            </a:fontRef>
          </p:style>
          <p:txBody>
            <a:bodyPr lIns="113792" tIns="113792" rIns="113792" bIns="60960" spcCol="1270"/>
            <a:lstStyle/>
            <a:p>
              <a:pPr defTabSz="711200">
                <a:lnSpc>
                  <a:spcPct val="90000"/>
                </a:lnSpc>
                <a:spcAft>
                  <a:spcPct val="35000"/>
                </a:spcAft>
                <a:defRPr/>
              </a:pPr>
              <a:r>
                <a:rPr lang="en-GB" sz="1600" dirty="0"/>
                <a:t>Step 4: Identifying risks and opportunities for policy </a:t>
              </a:r>
            </a:p>
          </p:txBody>
        </p:sp>
      </p:grpSp>
      <p:grpSp>
        <p:nvGrpSpPr>
          <p:cNvPr id="30" name="Group 29"/>
          <p:cNvGrpSpPr>
            <a:grpSpLocks/>
          </p:cNvGrpSpPr>
          <p:nvPr/>
        </p:nvGrpSpPr>
        <p:grpSpPr bwMode="auto">
          <a:xfrm>
            <a:off x="2584450" y="5122863"/>
            <a:ext cx="2344738" cy="1093787"/>
            <a:chOff x="831569" y="846222"/>
            <a:chExt cx="2343731" cy="1118204"/>
          </a:xfrm>
        </p:grpSpPr>
        <p:sp>
          <p:nvSpPr>
            <p:cNvPr id="37" name="Rounded Rectangle 36"/>
            <p:cNvSpPr/>
            <p:nvPr/>
          </p:nvSpPr>
          <p:spPr>
            <a:xfrm>
              <a:off x="831569" y="846222"/>
              <a:ext cx="2343731" cy="1118204"/>
            </a:xfrm>
            <a:prstGeom prst="roundRect">
              <a:avLst>
                <a:gd name="adj" fmla="val 1000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38" name="Rounded Rectangle 6"/>
            <p:cNvSpPr/>
            <p:nvPr/>
          </p:nvSpPr>
          <p:spPr>
            <a:xfrm>
              <a:off x="864893" y="878681"/>
              <a:ext cx="2277084" cy="10532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99568" tIns="99568" rIns="99568" bIns="99568" spcCol="1270"/>
            <a:lstStyle/>
            <a:p>
              <a:pPr marL="0" lvl="1" defTabSz="622300">
                <a:lnSpc>
                  <a:spcPct val="90000"/>
                </a:lnSpc>
                <a:spcAft>
                  <a:spcPct val="15000"/>
                </a:spcAft>
                <a:defRPr/>
              </a:pPr>
              <a:r>
                <a:rPr lang="en-GB" sz="1400" b="0" dirty="0" smtClean="0"/>
                <a:t>Task 4:</a:t>
              </a:r>
            </a:p>
            <a:p>
              <a:pPr marL="114300" lvl="1" indent="-114300" defTabSz="622300">
                <a:lnSpc>
                  <a:spcPct val="90000"/>
                </a:lnSpc>
                <a:spcAft>
                  <a:spcPct val="15000"/>
                </a:spcAft>
                <a:buFontTx/>
                <a:buChar char="••"/>
                <a:defRPr/>
              </a:pPr>
              <a:r>
                <a:rPr lang="en-GB" sz="1400" b="0" dirty="0" smtClean="0"/>
                <a:t>Workshop </a:t>
              </a:r>
              <a:r>
                <a:rPr lang="en-GB" sz="1400" b="0" dirty="0"/>
                <a:t>2</a:t>
              </a:r>
            </a:p>
            <a:p>
              <a:pPr marL="114300" lvl="1" indent="-114300" defTabSz="622300">
                <a:lnSpc>
                  <a:spcPct val="90000"/>
                </a:lnSpc>
                <a:spcAft>
                  <a:spcPct val="15000"/>
                </a:spcAft>
                <a:buFontTx/>
                <a:buChar char="••"/>
                <a:defRPr/>
              </a:pPr>
              <a:r>
                <a:rPr lang="en-GB" sz="1400" b="0" dirty="0"/>
                <a:t>Write-up and feedback </a:t>
              </a:r>
            </a:p>
          </p:txBody>
        </p:sp>
      </p:grpSp>
      <p:grpSp>
        <p:nvGrpSpPr>
          <p:cNvPr id="31" name="Group 30"/>
          <p:cNvGrpSpPr>
            <a:grpSpLocks/>
          </p:cNvGrpSpPr>
          <p:nvPr/>
        </p:nvGrpSpPr>
        <p:grpSpPr bwMode="auto">
          <a:xfrm>
            <a:off x="4481513" y="4365625"/>
            <a:ext cx="828675" cy="635000"/>
            <a:chOff x="2608367" y="50436"/>
            <a:chExt cx="829079" cy="634945"/>
          </a:xfrm>
        </p:grpSpPr>
        <p:sp>
          <p:nvSpPr>
            <p:cNvPr id="35" name="Right Arrow 34"/>
            <p:cNvSpPr/>
            <p:nvPr/>
          </p:nvSpPr>
          <p:spPr>
            <a:xfrm rot="26682">
              <a:off x="2608367" y="50436"/>
              <a:ext cx="829079" cy="634945"/>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lt1"/>
            </a:fontRef>
          </p:style>
        </p:sp>
        <p:sp>
          <p:nvSpPr>
            <p:cNvPr id="36" name="Right Arrow 8"/>
            <p:cNvSpPr/>
            <p:nvPr/>
          </p:nvSpPr>
          <p:spPr>
            <a:xfrm rot="26682">
              <a:off x="2608367" y="177425"/>
              <a:ext cx="638486" cy="380967"/>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977900">
                <a:lnSpc>
                  <a:spcPct val="90000"/>
                </a:lnSpc>
                <a:spcAft>
                  <a:spcPct val="35000"/>
                </a:spcAft>
                <a:defRPr/>
              </a:pPr>
              <a:endParaRPr lang="en-GB" sz="2200"/>
            </a:p>
          </p:txBody>
        </p:sp>
      </p:grpSp>
      <p:grpSp>
        <p:nvGrpSpPr>
          <p:cNvPr id="32" name="Group 31"/>
          <p:cNvGrpSpPr>
            <a:grpSpLocks/>
          </p:cNvGrpSpPr>
          <p:nvPr/>
        </p:nvGrpSpPr>
        <p:grpSpPr bwMode="auto">
          <a:xfrm>
            <a:off x="5535613" y="4305300"/>
            <a:ext cx="2060575" cy="1060450"/>
            <a:chOff x="3781569" y="28391"/>
            <a:chExt cx="2060650" cy="1060210"/>
          </a:xfrm>
        </p:grpSpPr>
        <p:sp>
          <p:nvSpPr>
            <p:cNvPr id="33" name="Rounded Rectangle 32"/>
            <p:cNvSpPr/>
            <p:nvPr/>
          </p:nvSpPr>
          <p:spPr>
            <a:xfrm>
              <a:off x="3781569" y="28391"/>
              <a:ext cx="2060650" cy="1060210"/>
            </a:xfrm>
            <a:prstGeom prst="roundRect">
              <a:avLst>
                <a:gd name="adj" fmla="val 10000"/>
              </a:avLst>
            </a:pr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34" name="Rounded Rectangle 10"/>
            <p:cNvSpPr/>
            <p:nvPr/>
          </p:nvSpPr>
          <p:spPr>
            <a:xfrm>
              <a:off x="3781569" y="28391"/>
              <a:ext cx="2060650" cy="706278"/>
            </a:xfrm>
            <a:prstGeom prst="rect">
              <a:avLst/>
            </a:prstGeom>
          </p:spPr>
          <p:style>
            <a:lnRef idx="0">
              <a:scrgbClr r="0" g="0" b="0"/>
            </a:lnRef>
            <a:fillRef idx="0">
              <a:scrgbClr r="0" g="0" b="0"/>
            </a:fillRef>
            <a:effectRef idx="0">
              <a:scrgbClr r="0" g="0" b="0"/>
            </a:effectRef>
            <a:fontRef idx="minor">
              <a:schemeClr val="lt1"/>
            </a:fontRef>
          </p:style>
          <p:txBody>
            <a:bodyPr lIns="113792" tIns="113792" rIns="113792" bIns="60960" spcCol="1270"/>
            <a:lstStyle/>
            <a:p>
              <a:pPr defTabSz="711200">
                <a:lnSpc>
                  <a:spcPct val="90000"/>
                </a:lnSpc>
                <a:spcAft>
                  <a:spcPct val="35000"/>
                </a:spcAft>
                <a:defRPr/>
              </a:pPr>
              <a:r>
                <a:rPr lang="en-GB" sz="1600" dirty="0"/>
                <a:t>Step 5: Reporting and use of outcomes</a:t>
              </a:r>
            </a:p>
          </p:txBody>
        </p:sp>
      </p:grpSp>
      <p:grpSp>
        <p:nvGrpSpPr>
          <p:cNvPr id="41" name="Group 40"/>
          <p:cNvGrpSpPr>
            <a:grpSpLocks/>
          </p:cNvGrpSpPr>
          <p:nvPr/>
        </p:nvGrpSpPr>
        <p:grpSpPr bwMode="auto">
          <a:xfrm>
            <a:off x="5761037" y="5110956"/>
            <a:ext cx="2287587" cy="1131887"/>
            <a:chOff x="4137942" y="787115"/>
            <a:chExt cx="2288084" cy="1130785"/>
          </a:xfrm>
        </p:grpSpPr>
        <p:sp>
          <p:nvSpPr>
            <p:cNvPr id="42" name="Rounded Rectangle 41"/>
            <p:cNvSpPr/>
            <p:nvPr/>
          </p:nvSpPr>
          <p:spPr>
            <a:xfrm>
              <a:off x="4137942" y="787115"/>
              <a:ext cx="2288084" cy="1130785"/>
            </a:xfrm>
            <a:prstGeom prst="roundRect">
              <a:avLst>
                <a:gd name="adj" fmla="val 10000"/>
              </a:avLst>
            </a:pr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sp>
        <p:sp>
          <p:nvSpPr>
            <p:cNvPr id="43" name="Rounded Rectangle 4"/>
            <p:cNvSpPr/>
            <p:nvPr/>
          </p:nvSpPr>
          <p:spPr>
            <a:xfrm>
              <a:off x="4171287" y="794253"/>
              <a:ext cx="2221396" cy="106417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99568" tIns="99568" rIns="99568" bIns="99568" spcCol="1270"/>
            <a:lstStyle/>
            <a:p>
              <a:pPr marL="0" lvl="1" defTabSz="622300">
                <a:lnSpc>
                  <a:spcPct val="90000"/>
                </a:lnSpc>
                <a:spcAft>
                  <a:spcPct val="15000"/>
                </a:spcAft>
                <a:defRPr/>
              </a:pPr>
              <a:r>
                <a:rPr lang="en-GB" sz="1400" b="0" dirty="0" smtClean="0"/>
                <a:t>Task 5:</a:t>
              </a:r>
            </a:p>
            <a:p>
              <a:pPr marL="114300" lvl="1" indent="-114300" defTabSz="622300">
                <a:lnSpc>
                  <a:spcPct val="90000"/>
                </a:lnSpc>
                <a:spcAft>
                  <a:spcPct val="15000"/>
                </a:spcAft>
                <a:buFontTx/>
                <a:buChar char="••"/>
                <a:defRPr/>
              </a:pPr>
              <a:r>
                <a:rPr lang="en-GB" sz="1400" b="0" dirty="0" smtClean="0"/>
                <a:t>Final reporting</a:t>
              </a:r>
              <a:endParaRPr lang="en-GB" sz="1400" b="0" dirty="0"/>
            </a:p>
          </p:txBody>
        </p:sp>
      </p:grpSp>
      <p:sp>
        <p:nvSpPr>
          <p:cNvPr id="2" name="Oval 1"/>
          <p:cNvSpPr/>
          <p:nvPr/>
        </p:nvSpPr>
        <p:spPr>
          <a:xfrm>
            <a:off x="1400175" y="3852863"/>
            <a:ext cx="3576638" cy="26320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7163" y="284163"/>
            <a:ext cx="9078912" cy="1054100"/>
          </a:xfrm>
        </p:spPr>
        <p:txBody>
          <a:bodyPr/>
          <a:lstStyle/>
          <a:p>
            <a:pPr>
              <a:defRPr/>
            </a:pPr>
            <a:r>
              <a:rPr lang="en-GB" dirty="0" smtClean="0"/>
              <a:t>Project timeline </a:t>
            </a:r>
            <a:endParaRPr lang="en-GB" dirty="0"/>
          </a:p>
        </p:txBody>
      </p:sp>
      <p:sp>
        <p:nvSpPr>
          <p:cNvPr id="55299" name="Slide Number Placeholder 3"/>
          <p:cNvSpPr>
            <a:spLocks noGrp="1"/>
          </p:cNvSpPr>
          <p:nvPr>
            <p:ph type="sldNum" sz="quarter" idx="12"/>
          </p:nvPr>
        </p:nvSpPr>
        <p:spPr bwMode="auto">
          <a:noFill/>
          <a:ln>
            <a:miter lim="800000"/>
            <a:headEnd/>
            <a:tailEnd/>
          </a:ln>
        </p:spPr>
        <p:txBody>
          <a:bodyPr/>
          <a:lstStyle/>
          <a:p>
            <a:fld id="{F66031B9-01A0-42CA-B7E6-7FBF37100B3C}" type="slidenum">
              <a:rPr lang="en-GB" altLang="en-US"/>
              <a:pPr/>
              <a:t>21</a:t>
            </a:fld>
            <a:endParaRPr lang="en-GB" altLang="en-US"/>
          </a:p>
        </p:txBody>
      </p:sp>
      <p:grpSp>
        <p:nvGrpSpPr>
          <p:cNvPr id="55300" name="Group 5"/>
          <p:cNvGrpSpPr>
            <a:grpSpLocks/>
          </p:cNvGrpSpPr>
          <p:nvPr/>
        </p:nvGrpSpPr>
        <p:grpSpPr bwMode="auto">
          <a:xfrm>
            <a:off x="273050" y="1773238"/>
            <a:ext cx="10690225" cy="3956050"/>
            <a:chOff x="497407" y="1054480"/>
            <a:chExt cx="14426071" cy="4970868"/>
          </a:xfrm>
        </p:grpSpPr>
        <p:sp>
          <p:nvSpPr>
            <p:cNvPr id="7" name="Right Arrow 6"/>
            <p:cNvSpPr/>
            <p:nvPr/>
          </p:nvSpPr>
          <p:spPr>
            <a:xfrm>
              <a:off x="497407" y="4222112"/>
              <a:ext cx="10396455" cy="9714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5304" name="TextBox 7"/>
            <p:cNvSpPr txBox="1">
              <a:spLocks noChangeArrowheads="1"/>
            </p:cNvSpPr>
            <p:nvPr/>
          </p:nvSpPr>
          <p:spPr bwMode="auto">
            <a:xfrm>
              <a:off x="497408" y="5192688"/>
              <a:ext cx="1141062" cy="811926"/>
            </a:xfrm>
            <a:prstGeom prst="rect">
              <a:avLst/>
            </a:prstGeom>
            <a:noFill/>
            <a:ln w="9525">
              <a:noFill/>
              <a:miter lim="800000"/>
              <a:headEnd/>
              <a:tailEnd/>
            </a:ln>
          </p:spPr>
          <p:txBody>
            <a:bodyPr>
              <a:spAutoFit/>
            </a:bodyPr>
            <a:lstStyle/>
            <a:p>
              <a:r>
                <a:rPr lang="en-GB" altLang="en-US"/>
                <a:t>Sept 2017</a:t>
              </a:r>
            </a:p>
          </p:txBody>
        </p:sp>
        <p:sp>
          <p:nvSpPr>
            <p:cNvPr id="55305" name="TextBox 8"/>
            <p:cNvSpPr txBox="1">
              <a:spLocks noChangeArrowheads="1"/>
            </p:cNvSpPr>
            <p:nvPr/>
          </p:nvSpPr>
          <p:spPr bwMode="auto">
            <a:xfrm>
              <a:off x="2219017" y="5213423"/>
              <a:ext cx="1141062" cy="811925"/>
            </a:xfrm>
            <a:prstGeom prst="rect">
              <a:avLst/>
            </a:prstGeom>
            <a:noFill/>
            <a:ln w="9525">
              <a:noFill/>
              <a:miter lim="800000"/>
              <a:headEnd/>
              <a:tailEnd/>
            </a:ln>
          </p:spPr>
          <p:txBody>
            <a:bodyPr>
              <a:spAutoFit/>
            </a:bodyPr>
            <a:lstStyle/>
            <a:p>
              <a:r>
                <a:rPr lang="en-GB" altLang="en-US"/>
                <a:t>Nov 2017</a:t>
              </a:r>
            </a:p>
          </p:txBody>
        </p:sp>
        <p:sp>
          <p:nvSpPr>
            <p:cNvPr id="10" name="5-Point Star 9"/>
            <p:cNvSpPr/>
            <p:nvPr/>
          </p:nvSpPr>
          <p:spPr>
            <a:xfrm>
              <a:off x="2279779" y="4190196"/>
              <a:ext cx="955454" cy="969439"/>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55307" name="Group 11"/>
            <p:cNvGrpSpPr>
              <a:grpSpLocks/>
            </p:cNvGrpSpPr>
            <p:nvPr/>
          </p:nvGrpSpPr>
          <p:grpSpPr bwMode="auto">
            <a:xfrm>
              <a:off x="531101" y="1054480"/>
              <a:ext cx="12821688" cy="529537"/>
              <a:chOff x="691951" y="2141240"/>
              <a:chExt cx="8899943" cy="432048"/>
            </a:xfrm>
          </p:grpSpPr>
          <p:sp>
            <p:nvSpPr>
              <p:cNvPr id="27" name="Right Arrow 26"/>
              <p:cNvSpPr/>
              <p:nvPr/>
            </p:nvSpPr>
            <p:spPr>
              <a:xfrm>
                <a:off x="692356" y="2141240"/>
                <a:ext cx="2160641" cy="431286"/>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5323" name="TextBox 27"/>
              <p:cNvSpPr txBox="1">
                <a:spLocks noChangeArrowheads="1"/>
              </p:cNvSpPr>
              <p:nvPr/>
            </p:nvSpPr>
            <p:spPr bwMode="auto">
              <a:xfrm>
                <a:off x="2852612" y="2176585"/>
                <a:ext cx="6739282" cy="378542"/>
              </a:xfrm>
              <a:prstGeom prst="rect">
                <a:avLst/>
              </a:prstGeom>
              <a:noFill/>
              <a:ln w="9525">
                <a:noFill/>
                <a:miter lim="800000"/>
                <a:headEnd/>
                <a:tailEnd/>
              </a:ln>
            </p:spPr>
            <p:txBody>
              <a:bodyPr>
                <a:spAutoFit/>
              </a:bodyPr>
              <a:lstStyle/>
              <a:p>
                <a:r>
                  <a:rPr lang="en-GB" altLang="en-US" dirty="0"/>
                  <a:t>Preliminary research and scoping </a:t>
                </a:r>
                <a:r>
                  <a:rPr lang="en-GB" altLang="en-US" dirty="0" smtClean="0"/>
                  <a:t>(Task 1 &amp; Task 2)</a:t>
                </a:r>
                <a:endParaRPr lang="en-GB" altLang="en-US" dirty="0"/>
              </a:p>
            </p:txBody>
          </p:sp>
        </p:grpSp>
        <p:sp>
          <p:nvSpPr>
            <p:cNvPr id="55308" name="TextBox 12"/>
            <p:cNvSpPr txBox="1">
              <a:spLocks noChangeArrowheads="1"/>
            </p:cNvSpPr>
            <p:nvPr/>
          </p:nvSpPr>
          <p:spPr bwMode="auto">
            <a:xfrm>
              <a:off x="4687954" y="4265504"/>
              <a:ext cx="827160" cy="867617"/>
            </a:xfrm>
            <a:prstGeom prst="rect">
              <a:avLst/>
            </a:prstGeom>
            <a:noFill/>
            <a:ln w="9525">
              <a:noFill/>
              <a:miter lim="800000"/>
              <a:headEnd/>
              <a:tailEnd/>
            </a:ln>
          </p:spPr>
          <p:txBody>
            <a:bodyPr>
              <a:spAutoFit/>
            </a:bodyPr>
            <a:lstStyle/>
            <a:p>
              <a:r>
                <a:rPr lang="en-GB" altLang="en-US" sz="4000">
                  <a:sym typeface="Webdings" pitchFamily="18" charset="2"/>
                </a:rPr>
                <a:t></a:t>
              </a:r>
              <a:endParaRPr lang="en-GB" altLang="en-US" sz="4000"/>
            </a:p>
          </p:txBody>
        </p:sp>
        <p:grpSp>
          <p:nvGrpSpPr>
            <p:cNvPr id="55309" name="Group 13"/>
            <p:cNvGrpSpPr>
              <a:grpSpLocks/>
            </p:cNvGrpSpPr>
            <p:nvPr/>
          </p:nvGrpSpPr>
          <p:grpSpPr bwMode="auto">
            <a:xfrm>
              <a:off x="3100270" y="1744656"/>
              <a:ext cx="9635947" cy="534742"/>
              <a:chOff x="3009881" y="2832690"/>
              <a:chExt cx="8212309" cy="436295"/>
            </a:xfrm>
          </p:grpSpPr>
          <p:sp>
            <p:nvSpPr>
              <p:cNvPr id="55320" name="TextBox 24"/>
              <p:cNvSpPr txBox="1">
                <a:spLocks noChangeArrowheads="1"/>
              </p:cNvSpPr>
              <p:nvPr/>
            </p:nvSpPr>
            <p:spPr bwMode="auto">
              <a:xfrm>
                <a:off x="6165456" y="2890348"/>
                <a:ext cx="5056734" cy="378637"/>
              </a:xfrm>
              <a:prstGeom prst="rect">
                <a:avLst/>
              </a:prstGeom>
              <a:noFill/>
              <a:ln w="9525">
                <a:noFill/>
                <a:miter lim="800000"/>
                <a:headEnd/>
                <a:tailEnd/>
              </a:ln>
            </p:spPr>
            <p:txBody>
              <a:bodyPr>
                <a:spAutoFit/>
              </a:bodyPr>
              <a:lstStyle/>
              <a:p>
                <a:r>
                  <a:rPr lang="en-GB" altLang="en-US" dirty="0"/>
                  <a:t>Research / linking evidence </a:t>
                </a:r>
                <a:r>
                  <a:rPr lang="en-GB" altLang="en-US" dirty="0" smtClean="0"/>
                  <a:t>(Task </a:t>
                </a:r>
                <a:r>
                  <a:rPr lang="en-GB" altLang="en-US" dirty="0"/>
                  <a:t>3)</a:t>
                </a:r>
              </a:p>
            </p:txBody>
          </p:sp>
          <p:sp>
            <p:nvSpPr>
              <p:cNvPr id="26" name="Right Arrow 25"/>
              <p:cNvSpPr/>
              <p:nvPr/>
            </p:nvSpPr>
            <p:spPr>
              <a:xfrm>
                <a:off x="3009881" y="2832691"/>
                <a:ext cx="3154929" cy="432914"/>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55310" name="TextBox 14"/>
            <p:cNvSpPr txBox="1">
              <a:spLocks noChangeArrowheads="1"/>
            </p:cNvSpPr>
            <p:nvPr/>
          </p:nvSpPr>
          <p:spPr bwMode="auto">
            <a:xfrm>
              <a:off x="4460525" y="5189594"/>
              <a:ext cx="1853309" cy="811925"/>
            </a:xfrm>
            <a:prstGeom prst="rect">
              <a:avLst/>
            </a:prstGeom>
            <a:noFill/>
            <a:ln w="9525">
              <a:noFill/>
              <a:miter lim="800000"/>
              <a:headEnd/>
              <a:tailEnd/>
            </a:ln>
          </p:spPr>
          <p:txBody>
            <a:bodyPr>
              <a:spAutoFit/>
            </a:bodyPr>
            <a:lstStyle/>
            <a:p>
              <a:r>
                <a:rPr lang="en-GB" altLang="en-US"/>
                <a:t>late Nov 2017</a:t>
              </a:r>
            </a:p>
          </p:txBody>
        </p:sp>
        <p:grpSp>
          <p:nvGrpSpPr>
            <p:cNvPr id="55311" name="Group 15"/>
            <p:cNvGrpSpPr>
              <a:grpSpLocks/>
            </p:cNvGrpSpPr>
            <p:nvPr/>
          </p:nvGrpSpPr>
          <p:grpSpPr bwMode="auto">
            <a:xfrm>
              <a:off x="6095168" y="2696139"/>
              <a:ext cx="7257621" cy="533591"/>
              <a:chOff x="5417927" y="3689214"/>
              <a:chExt cx="6185363" cy="435356"/>
            </a:xfrm>
          </p:grpSpPr>
          <p:sp>
            <p:nvSpPr>
              <p:cNvPr id="23" name="Right Arrow 22"/>
              <p:cNvSpPr/>
              <p:nvPr/>
            </p:nvSpPr>
            <p:spPr>
              <a:xfrm>
                <a:off x="5417928" y="3689217"/>
                <a:ext cx="1708920" cy="431287"/>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5319" name="TextBox 23"/>
              <p:cNvSpPr txBox="1">
                <a:spLocks noChangeArrowheads="1"/>
              </p:cNvSpPr>
              <p:nvPr/>
            </p:nvSpPr>
            <p:spPr bwMode="auto">
              <a:xfrm>
                <a:off x="7126938" y="3745933"/>
                <a:ext cx="4476352" cy="378637"/>
              </a:xfrm>
              <a:prstGeom prst="rect">
                <a:avLst/>
              </a:prstGeom>
              <a:noFill/>
              <a:ln w="9525">
                <a:noFill/>
                <a:miter lim="800000"/>
                <a:headEnd/>
                <a:tailEnd/>
              </a:ln>
            </p:spPr>
            <p:txBody>
              <a:bodyPr>
                <a:spAutoFit/>
              </a:bodyPr>
              <a:lstStyle/>
              <a:p>
                <a:r>
                  <a:rPr lang="en-GB" altLang="en-US" dirty="0"/>
                  <a:t>Risks / opportunities </a:t>
                </a:r>
                <a:r>
                  <a:rPr lang="en-GB" altLang="en-US" dirty="0" smtClean="0"/>
                  <a:t>(Task </a:t>
                </a:r>
                <a:r>
                  <a:rPr lang="en-GB" altLang="en-US" dirty="0"/>
                  <a:t>4)</a:t>
                </a:r>
              </a:p>
            </p:txBody>
          </p:sp>
        </p:grpSp>
        <p:sp>
          <p:nvSpPr>
            <p:cNvPr id="17" name="5-Point Star 16"/>
            <p:cNvSpPr/>
            <p:nvPr/>
          </p:nvSpPr>
          <p:spPr>
            <a:xfrm>
              <a:off x="7586191" y="4158280"/>
              <a:ext cx="955454" cy="971433"/>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5313" name="TextBox 17"/>
            <p:cNvSpPr txBox="1">
              <a:spLocks noChangeArrowheads="1"/>
            </p:cNvSpPr>
            <p:nvPr/>
          </p:nvSpPr>
          <p:spPr bwMode="auto">
            <a:xfrm>
              <a:off x="7361324" y="5160505"/>
              <a:ext cx="1448113" cy="811925"/>
            </a:xfrm>
            <a:prstGeom prst="rect">
              <a:avLst/>
            </a:prstGeom>
            <a:noFill/>
            <a:ln w="9525">
              <a:noFill/>
              <a:miter lim="800000"/>
              <a:headEnd/>
              <a:tailEnd/>
            </a:ln>
          </p:spPr>
          <p:txBody>
            <a:bodyPr>
              <a:spAutoFit/>
            </a:bodyPr>
            <a:lstStyle/>
            <a:p>
              <a:r>
                <a:rPr lang="en-GB" altLang="en-US"/>
                <a:t>Apr 2018</a:t>
              </a:r>
            </a:p>
          </p:txBody>
        </p:sp>
        <p:sp>
          <p:nvSpPr>
            <p:cNvPr id="55314" name="TextBox 18"/>
            <p:cNvSpPr txBox="1">
              <a:spLocks noChangeArrowheads="1"/>
            </p:cNvSpPr>
            <p:nvPr/>
          </p:nvSpPr>
          <p:spPr bwMode="auto">
            <a:xfrm>
              <a:off x="9671132" y="3465697"/>
              <a:ext cx="5252346" cy="464074"/>
            </a:xfrm>
            <a:prstGeom prst="rect">
              <a:avLst/>
            </a:prstGeom>
            <a:noFill/>
            <a:ln w="9525">
              <a:noFill/>
              <a:miter lim="800000"/>
              <a:headEnd/>
              <a:tailEnd/>
            </a:ln>
          </p:spPr>
          <p:txBody>
            <a:bodyPr>
              <a:spAutoFit/>
            </a:bodyPr>
            <a:lstStyle/>
            <a:p>
              <a:r>
                <a:rPr lang="en-GB" altLang="en-US" dirty="0"/>
                <a:t>Reporting </a:t>
              </a:r>
              <a:r>
                <a:rPr lang="en-GB" altLang="en-US" dirty="0" smtClean="0"/>
                <a:t>(Task </a:t>
              </a:r>
              <a:r>
                <a:rPr lang="en-GB" altLang="en-US" dirty="0"/>
                <a:t>5)</a:t>
              </a:r>
            </a:p>
          </p:txBody>
        </p:sp>
        <p:sp>
          <p:nvSpPr>
            <p:cNvPr id="55315" name="TextBox 19"/>
            <p:cNvSpPr txBox="1">
              <a:spLocks noChangeArrowheads="1"/>
            </p:cNvSpPr>
            <p:nvPr/>
          </p:nvSpPr>
          <p:spPr bwMode="auto">
            <a:xfrm>
              <a:off x="2040278" y="3829637"/>
              <a:ext cx="1754818" cy="386632"/>
            </a:xfrm>
            <a:prstGeom prst="rect">
              <a:avLst/>
            </a:prstGeom>
            <a:noFill/>
            <a:ln w="9525">
              <a:noFill/>
              <a:miter lim="800000"/>
              <a:headEnd/>
              <a:tailEnd/>
            </a:ln>
          </p:spPr>
          <p:txBody>
            <a:bodyPr>
              <a:spAutoFit/>
            </a:bodyPr>
            <a:lstStyle/>
            <a:p>
              <a:r>
                <a:rPr lang="en-GB" altLang="en-US" sz="1400"/>
                <a:t>Workshop 1</a:t>
              </a:r>
            </a:p>
          </p:txBody>
        </p:sp>
        <p:sp>
          <p:nvSpPr>
            <p:cNvPr id="55316" name="TextBox 20"/>
            <p:cNvSpPr txBox="1">
              <a:spLocks noChangeArrowheads="1"/>
            </p:cNvSpPr>
            <p:nvPr/>
          </p:nvSpPr>
          <p:spPr bwMode="auto">
            <a:xfrm>
              <a:off x="7348174" y="3786551"/>
              <a:ext cx="1744468" cy="386632"/>
            </a:xfrm>
            <a:prstGeom prst="rect">
              <a:avLst/>
            </a:prstGeom>
            <a:noFill/>
            <a:ln w="9525">
              <a:noFill/>
              <a:miter lim="800000"/>
              <a:headEnd/>
              <a:tailEnd/>
            </a:ln>
          </p:spPr>
          <p:txBody>
            <a:bodyPr>
              <a:spAutoFit/>
            </a:bodyPr>
            <a:lstStyle/>
            <a:p>
              <a:r>
                <a:rPr lang="en-GB" altLang="en-US" sz="1400"/>
                <a:t>Workshop 2</a:t>
              </a:r>
            </a:p>
          </p:txBody>
        </p:sp>
        <p:sp>
          <p:nvSpPr>
            <p:cNvPr id="55317" name="TextBox 21"/>
            <p:cNvSpPr txBox="1">
              <a:spLocks noChangeArrowheads="1"/>
            </p:cNvSpPr>
            <p:nvPr/>
          </p:nvSpPr>
          <p:spPr bwMode="auto">
            <a:xfrm>
              <a:off x="4034894" y="3478287"/>
              <a:ext cx="3447463" cy="927915"/>
            </a:xfrm>
            <a:prstGeom prst="rect">
              <a:avLst/>
            </a:prstGeom>
            <a:noFill/>
            <a:ln w="9525">
              <a:noFill/>
              <a:miter lim="800000"/>
              <a:headEnd/>
              <a:tailEnd/>
            </a:ln>
          </p:spPr>
          <p:txBody>
            <a:bodyPr>
              <a:spAutoFit/>
            </a:bodyPr>
            <a:lstStyle/>
            <a:p>
              <a:r>
                <a:rPr lang="en-GB" altLang="en-US" sz="1400"/>
                <a:t>Desk based research and info request from national experts</a:t>
              </a:r>
            </a:p>
          </p:txBody>
        </p:sp>
      </p:grpSp>
      <p:pic>
        <p:nvPicPr>
          <p:cNvPr id="55301" name="Picture 28"/>
          <p:cNvPicPr>
            <a:picLocks noChangeAspect="1"/>
          </p:cNvPicPr>
          <p:nvPr/>
        </p:nvPicPr>
        <p:blipFill>
          <a:blip r:embed="rId3"/>
          <a:srcRect/>
          <a:stretch>
            <a:fillRect/>
          </a:stretch>
        </p:blipFill>
        <p:spPr bwMode="auto">
          <a:xfrm>
            <a:off x="7853363" y="3967163"/>
            <a:ext cx="1516062" cy="1449387"/>
          </a:xfrm>
          <a:prstGeom prst="rect">
            <a:avLst/>
          </a:prstGeom>
          <a:noFill/>
          <a:ln w="9525">
            <a:noFill/>
            <a:miter lim="800000"/>
            <a:headEnd/>
            <a:tailEnd/>
          </a:ln>
        </p:spPr>
      </p:pic>
      <p:sp>
        <p:nvSpPr>
          <p:cNvPr id="55302" name="TextBox 30"/>
          <p:cNvSpPr txBox="1">
            <a:spLocks noChangeArrowheads="1"/>
          </p:cNvSpPr>
          <p:nvPr/>
        </p:nvSpPr>
        <p:spPr bwMode="auto">
          <a:xfrm>
            <a:off x="8269288" y="5014913"/>
            <a:ext cx="1073150" cy="646112"/>
          </a:xfrm>
          <a:prstGeom prst="rect">
            <a:avLst/>
          </a:prstGeom>
          <a:noFill/>
          <a:ln w="9525">
            <a:noFill/>
            <a:miter lim="800000"/>
            <a:headEnd/>
            <a:tailEnd/>
          </a:ln>
        </p:spPr>
        <p:txBody>
          <a:bodyPr>
            <a:spAutoFit/>
          </a:bodyPr>
          <a:lstStyle/>
          <a:p>
            <a:r>
              <a:rPr lang="en-GB" altLang="en-US"/>
              <a:t>Sept 2018</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075" y="333375"/>
            <a:ext cx="9078913" cy="1054100"/>
          </a:xfrm>
        </p:spPr>
        <p:txBody>
          <a:bodyPr/>
          <a:lstStyle/>
          <a:p>
            <a:pPr>
              <a:defRPr/>
            </a:pPr>
            <a:r>
              <a:rPr lang="en-GB" dirty="0" smtClean="0"/>
              <a:t>Project introduction </a:t>
            </a:r>
            <a:endParaRPr lang="en-GB" dirty="0"/>
          </a:p>
        </p:txBody>
      </p:sp>
      <p:sp>
        <p:nvSpPr>
          <p:cNvPr id="57347" name="Slide Number Placeholder 3"/>
          <p:cNvSpPr>
            <a:spLocks noGrp="1"/>
          </p:cNvSpPr>
          <p:nvPr>
            <p:ph type="sldNum" sz="quarter" idx="12"/>
          </p:nvPr>
        </p:nvSpPr>
        <p:spPr bwMode="auto">
          <a:noFill/>
          <a:ln>
            <a:miter lim="800000"/>
            <a:headEnd/>
            <a:tailEnd/>
          </a:ln>
        </p:spPr>
        <p:txBody>
          <a:bodyPr/>
          <a:lstStyle/>
          <a:p>
            <a:fld id="{5FCD73AA-C641-44BE-94C4-5913BBFFE99A}" type="slidenum">
              <a:rPr lang="en-GB" altLang="en-US"/>
              <a:pPr/>
              <a:t>22</a:t>
            </a:fld>
            <a:endParaRPr lang="en-GB" altLang="en-US"/>
          </a:p>
        </p:txBody>
      </p:sp>
      <p:sp>
        <p:nvSpPr>
          <p:cNvPr id="6" name="Content Placeholder 2"/>
          <p:cNvSpPr txBox="1">
            <a:spLocks/>
          </p:cNvSpPr>
          <p:nvPr/>
        </p:nvSpPr>
        <p:spPr>
          <a:xfrm>
            <a:off x="295275" y="1773238"/>
            <a:ext cx="9432925" cy="3040062"/>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Font typeface="Wingdings 2" panose="05020102010507070707" pitchFamily="18" charset="2"/>
              <a:buNone/>
              <a:defRPr/>
            </a:pPr>
            <a:r>
              <a:rPr lang="en-GB" sz="3600" b="0" dirty="0" smtClean="0"/>
              <a:t>Project objectives:</a:t>
            </a:r>
            <a:endParaRPr lang="en-GB" sz="2400" b="0" dirty="0"/>
          </a:p>
          <a:p>
            <a:pPr marL="900113">
              <a:defRPr/>
            </a:pPr>
            <a:r>
              <a:rPr lang="en-GB" sz="2800" b="0" dirty="0" smtClean="0"/>
              <a:t>Identify implications </a:t>
            </a:r>
            <a:r>
              <a:rPr lang="en-GB" sz="2800" b="0" dirty="0"/>
              <a:t>of GMTs for the state of environment in Slovenia, focussing on GMT 7 and GMT 9 </a:t>
            </a:r>
            <a:r>
              <a:rPr lang="en-GB" sz="2800" b="0" dirty="0" smtClean="0"/>
              <a:t>(Task 2 &amp; 3)</a:t>
            </a:r>
            <a:endParaRPr lang="en-GB" sz="2800" b="0" dirty="0"/>
          </a:p>
          <a:p>
            <a:pPr marL="900113">
              <a:defRPr/>
            </a:pPr>
            <a:r>
              <a:rPr lang="en-GB" sz="2800" b="0" dirty="0" smtClean="0"/>
              <a:t>Identify risks </a:t>
            </a:r>
            <a:r>
              <a:rPr lang="en-GB" sz="2800" b="0" dirty="0"/>
              <a:t>and opportunities from GMT </a:t>
            </a:r>
            <a:r>
              <a:rPr lang="en-GB" sz="2800" b="0" dirty="0" smtClean="0"/>
              <a:t>implications, </a:t>
            </a:r>
            <a:r>
              <a:rPr lang="en-GB" sz="2800" b="0" dirty="0"/>
              <a:t>including </a:t>
            </a:r>
            <a:r>
              <a:rPr lang="en-GB" sz="2800" b="0" dirty="0" smtClean="0"/>
              <a:t>responses (Task 4) </a:t>
            </a:r>
          </a:p>
          <a:p>
            <a:pPr marL="900113">
              <a:defRPr/>
            </a:pPr>
            <a:r>
              <a:rPr lang="en-GB" sz="2800" b="0" dirty="0" smtClean="0"/>
              <a:t>Consider potential GMT implications for meeting environmental goals in Slovenia</a:t>
            </a:r>
            <a:endParaRPr lang="en-GB" sz="2800" b="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560388" y="549275"/>
            <a:ext cx="9137650" cy="676275"/>
          </a:xfrm>
        </p:spPr>
        <p:txBody>
          <a:bodyPr/>
          <a:lstStyle/>
          <a:p>
            <a:pPr>
              <a:defRPr/>
            </a:pPr>
            <a:r>
              <a:rPr lang="en-GB" sz="3200" b="0" cap="all" spc="200" dirty="0">
                <a:latin typeface="+mj-lt"/>
                <a:ea typeface="+mj-ea"/>
                <a:cs typeface="+mj-cs"/>
              </a:rPr>
              <a:t>Task </a:t>
            </a:r>
            <a:r>
              <a:rPr lang="en-GB" sz="3200" b="0" cap="all" spc="200" dirty="0" smtClean="0">
                <a:latin typeface="+mj-lt"/>
                <a:ea typeface="+mj-ea"/>
                <a:cs typeface="+mj-cs"/>
              </a:rPr>
              <a:t>2: Activities</a:t>
            </a:r>
            <a:endParaRPr lang="en-GB" sz="3200" b="0" cap="all" spc="200" dirty="0">
              <a:latin typeface="+mj-lt"/>
              <a:ea typeface="+mj-ea"/>
              <a:cs typeface="+mj-cs"/>
            </a:endParaRPr>
          </a:p>
        </p:txBody>
      </p:sp>
      <p:sp>
        <p:nvSpPr>
          <p:cNvPr id="3" name="Content Placeholder 2"/>
          <p:cNvSpPr>
            <a:spLocks noGrp="1"/>
          </p:cNvSpPr>
          <p:nvPr>
            <p:ph sz="quarter" idx="13"/>
          </p:nvPr>
        </p:nvSpPr>
        <p:spPr>
          <a:xfrm>
            <a:off x="200025" y="1773238"/>
            <a:ext cx="9137650" cy="4824412"/>
          </a:xfrm>
        </p:spPr>
        <p:txBody>
          <a:bodyPr>
            <a:noAutofit/>
          </a:bodyPr>
          <a:lstStyle/>
          <a:p>
            <a:pPr>
              <a:defRPr/>
            </a:pPr>
            <a:r>
              <a:rPr lang="en-GB" sz="2600" dirty="0" smtClean="0">
                <a:solidFill>
                  <a:schemeClr val="tx2"/>
                </a:solidFill>
                <a:latin typeface="+mn-lt"/>
                <a:cs typeface="+mn-cs"/>
              </a:rPr>
              <a:t>Adapted and applied Step 2 (Scoping implications) in the </a:t>
            </a:r>
            <a:r>
              <a:rPr lang="en-GB" sz="2600" dirty="0">
                <a:solidFill>
                  <a:schemeClr val="tx2"/>
                </a:solidFill>
                <a:latin typeface="+mn-lt"/>
                <a:cs typeface="+mn-cs"/>
              </a:rPr>
              <a:t>GMT implications methodology (EIONET Report)</a:t>
            </a:r>
          </a:p>
          <a:p>
            <a:pPr>
              <a:defRPr/>
            </a:pPr>
            <a:r>
              <a:rPr lang="en-GB" sz="2600" dirty="0" smtClean="0">
                <a:solidFill>
                  <a:schemeClr val="tx2"/>
                </a:solidFill>
                <a:latin typeface="+mn-lt"/>
                <a:cs typeface="+mn-cs"/>
              </a:rPr>
              <a:t>Reviewed national issues and indicators related to GMT 7 and GMT 9</a:t>
            </a:r>
            <a:endParaRPr lang="en-GB" sz="2600" dirty="0"/>
          </a:p>
          <a:p>
            <a:pPr>
              <a:defRPr/>
            </a:pPr>
            <a:r>
              <a:rPr lang="en-GB" sz="2600" dirty="0" smtClean="0">
                <a:solidFill>
                  <a:schemeClr val="tx2"/>
                </a:solidFill>
                <a:latin typeface="+mn-lt"/>
                <a:cs typeface="+mn-cs"/>
              </a:rPr>
              <a:t>Identified </a:t>
            </a:r>
            <a:r>
              <a:rPr lang="en-GB" sz="2600" dirty="0">
                <a:solidFill>
                  <a:schemeClr val="tx2"/>
                </a:solidFill>
                <a:latin typeface="+mn-lt"/>
                <a:cs typeface="+mn-cs"/>
              </a:rPr>
              <a:t>thematic areas of focus as basis for discussions at the Scoping workshop </a:t>
            </a:r>
            <a:endParaRPr lang="en-GB" sz="2600" dirty="0" smtClean="0">
              <a:solidFill>
                <a:schemeClr val="tx2"/>
              </a:solidFill>
              <a:latin typeface="+mn-lt"/>
              <a:cs typeface="+mn-cs"/>
            </a:endParaRPr>
          </a:p>
          <a:p>
            <a:pPr>
              <a:defRPr/>
            </a:pPr>
            <a:r>
              <a:rPr lang="en-GB" sz="2600" dirty="0" smtClean="0">
                <a:solidFill>
                  <a:schemeClr val="tx2"/>
                </a:solidFill>
                <a:latin typeface="+mn-lt"/>
                <a:cs typeface="+mn-cs"/>
              </a:rPr>
              <a:t>Prepared </a:t>
            </a:r>
            <a:r>
              <a:rPr lang="en-GB" sz="2600" dirty="0">
                <a:solidFill>
                  <a:schemeClr val="tx2"/>
                </a:solidFill>
                <a:latin typeface="+mn-lt"/>
                <a:cs typeface="+mn-cs"/>
              </a:rPr>
              <a:t>and </a:t>
            </a:r>
            <a:r>
              <a:rPr lang="en-GB" sz="2600" dirty="0" smtClean="0">
                <a:solidFill>
                  <a:schemeClr val="tx2"/>
                </a:solidFill>
                <a:latin typeface="+mn-lt"/>
                <a:cs typeface="+mn-cs"/>
              </a:rPr>
              <a:t>facilitated </a:t>
            </a:r>
            <a:r>
              <a:rPr lang="en-GB" sz="2600" dirty="0">
                <a:solidFill>
                  <a:schemeClr val="tx2"/>
                </a:solidFill>
                <a:latin typeface="+mn-lt"/>
                <a:cs typeface="+mn-cs"/>
              </a:rPr>
              <a:t>Scoping workshop </a:t>
            </a:r>
            <a:r>
              <a:rPr lang="en-GB" sz="2600" dirty="0" smtClean="0">
                <a:solidFill>
                  <a:schemeClr val="tx2"/>
                </a:solidFill>
                <a:latin typeface="+mn-lt"/>
                <a:cs typeface="+mn-cs"/>
              </a:rPr>
              <a:t>(Workshop 1) and engaged with national experts </a:t>
            </a:r>
            <a:r>
              <a:rPr lang="en-GB" sz="2600" dirty="0">
                <a:solidFill>
                  <a:schemeClr val="tx2"/>
                </a:solidFill>
                <a:latin typeface="+mn-lt"/>
                <a:cs typeface="+mn-cs"/>
              </a:rPr>
              <a:t>to share </a:t>
            </a:r>
            <a:r>
              <a:rPr lang="en-GB" sz="2600" dirty="0" smtClean="0">
                <a:solidFill>
                  <a:schemeClr val="tx2"/>
                </a:solidFill>
                <a:latin typeface="+mn-lt"/>
                <a:cs typeface="+mn-cs"/>
              </a:rPr>
              <a:t>experiences</a:t>
            </a:r>
          </a:p>
          <a:p>
            <a:pPr>
              <a:defRPr/>
            </a:pPr>
            <a:r>
              <a:rPr lang="en-GB" sz="2600" dirty="0" smtClean="0">
                <a:solidFill>
                  <a:schemeClr val="tx2"/>
                </a:solidFill>
                <a:latin typeface="+mn-lt"/>
                <a:cs typeface="+mn-cs"/>
              </a:rPr>
              <a:t>Prepared </a:t>
            </a:r>
            <a:r>
              <a:rPr lang="en-GB" sz="2600" dirty="0">
                <a:solidFill>
                  <a:schemeClr val="tx2"/>
                </a:solidFill>
                <a:latin typeface="+mn-lt"/>
                <a:cs typeface="+mn-cs"/>
              </a:rPr>
              <a:t>Interim report based on the outcomes of </a:t>
            </a:r>
            <a:r>
              <a:rPr lang="en-GB" sz="2600" dirty="0" smtClean="0">
                <a:solidFill>
                  <a:schemeClr val="tx2"/>
                </a:solidFill>
                <a:latin typeface="+mn-lt"/>
                <a:cs typeface="+mn-cs"/>
              </a:rPr>
              <a:t>Workshop </a:t>
            </a:r>
            <a:r>
              <a:rPr lang="en-GB" sz="2600" dirty="0">
                <a:solidFill>
                  <a:schemeClr val="tx2"/>
                </a:solidFill>
                <a:latin typeface="+mn-lt"/>
                <a:cs typeface="+mn-cs"/>
              </a:rPr>
              <a:t>1</a:t>
            </a:r>
          </a:p>
          <a:p>
            <a:pPr>
              <a:defRPr/>
            </a:pPr>
            <a:endParaRPr lang="en-GB" sz="2800" dirty="0">
              <a:solidFill>
                <a:schemeClr val="tx2"/>
              </a:solidFill>
              <a:latin typeface="+mn-lt"/>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01638" y="476250"/>
            <a:ext cx="9137650" cy="676275"/>
          </a:xfrm>
        </p:spPr>
        <p:txBody>
          <a:bodyPr/>
          <a:lstStyle/>
          <a:p>
            <a:pPr algn="ctr">
              <a:defRPr/>
            </a:pPr>
            <a:r>
              <a:rPr lang="en-GB" sz="3200" b="0" cap="all" spc="200" dirty="0">
                <a:latin typeface="+mj-lt"/>
                <a:ea typeface="+mj-ea"/>
                <a:cs typeface="+mj-cs"/>
              </a:rPr>
              <a:t>Some reflections from Workshop 1</a:t>
            </a:r>
          </a:p>
        </p:txBody>
      </p:sp>
      <p:sp>
        <p:nvSpPr>
          <p:cNvPr id="3" name="Content Placeholder 2"/>
          <p:cNvSpPr>
            <a:spLocks noGrp="1"/>
          </p:cNvSpPr>
          <p:nvPr>
            <p:ph sz="quarter" idx="13"/>
          </p:nvPr>
        </p:nvSpPr>
        <p:spPr>
          <a:xfrm>
            <a:off x="401638" y="1770063"/>
            <a:ext cx="9137650" cy="4754562"/>
          </a:xfrm>
        </p:spPr>
        <p:txBody>
          <a:bodyPr>
            <a:normAutofit/>
          </a:bodyPr>
          <a:lstStyle/>
          <a:p>
            <a:pPr>
              <a:defRPr/>
            </a:pPr>
            <a:r>
              <a:rPr lang="en-GB" sz="2800" dirty="0">
                <a:solidFill>
                  <a:schemeClr val="tx2"/>
                </a:solidFill>
                <a:latin typeface="+mn-lt"/>
                <a:cs typeface="+mn-cs"/>
              </a:rPr>
              <a:t>Systematic, deliberative process, appropriate for thinking about GMTs</a:t>
            </a:r>
          </a:p>
          <a:p>
            <a:pPr>
              <a:defRPr/>
            </a:pPr>
            <a:r>
              <a:rPr lang="en-GB" sz="2800" dirty="0">
                <a:solidFill>
                  <a:schemeClr val="tx2"/>
                </a:solidFill>
                <a:latin typeface="+mn-lt"/>
                <a:cs typeface="+mn-cs"/>
              </a:rPr>
              <a:t>Tapping into intellectual wisdom and seeking collective subjective </a:t>
            </a:r>
            <a:r>
              <a:rPr lang="en-GB" sz="2800" dirty="0" smtClean="0">
                <a:solidFill>
                  <a:schemeClr val="tx2"/>
                </a:solidFill>
                <a:latin typeface="+mn-lt"/>
                <a:cs typeface="+mn-cs"/>
              </a:rPr>
              <a:t>insights</a:t>
            </a:r>
          </a:p>
          <a:p>
            <a:pPr>
              <a:defRPr/>
            </a:pPr>
            <a:r>
              <a:rPr lang="en-GB" sz="2800" dirty="0" smtClean="0">
                <a:solidFill>
                  <a:schemeClr val="tx2"/>
                </a:solidFill>
                <a:latin typeface="+mn-lt"/>
                <a:cs typeface="+mn-cs"/>
              </a:rPr>
              <a:t>Use of simple causal mapping was a useful way of exploring potential implications </a:t>
            </a:r>
          </a:p>
          <a:p>
            <a:pPr>
              <a:defRPr/>
            </a:pPr>
            <a:r>
              <a:rPr lang="en-GB" sz="2800" dirty="0">
                <a:solidFill>
                  <a:schemeClr val="tx2"/>
                </a:solidFill>
                <a:latin typeface="+mn-lt"/>
                <a:cs typeface="+mn-cs"/>
              </a:rPr>
              <a:t>P</a:t>
            </a:r>
            <a:r>
              <a:rPr lang="en-GB" sz="2800" dirty="0" smtClean="0">
                <a:solidFill>
                  <a:schemeClr val="tx2"/>
                </a:solidFill>
                <a:latin typeface="+mn-lt"/>
                <a:cs typeface="+mn-cs"/>
              </a:rPr>
              <a:t>rioritised </a:t>
            </a:r>
            <a:r>
              <a:rPr lang="en-GB" sz="2800" dirty="0">
                <a:solidFill>
                  <a:schemeClr val="tx2"/>
                </a:solidFill>
                <a:latin typeface="+mn-lt"/>
                <a:cs typeface="+mn-cs"/>
              </a:rPr>
              <a:t>implications </a:t>
            </a:r>
            <a:r>
              <a:rPr lang="en-GB" sz="2800" dirty="0" smtClean="0">
                <a:solidFill>
                  <a:schemeClr val="tx2"/>
                </a:solidFill>
                <a:latin typeface="+mn-lt"/>
                <a:cs typeface="+mn-cs"/>
              </a:rPr>
              <a:t>from Workshop 1 are </a:t>
            </a:r>
            <a:r>
              <a:rPr lang="en-GB" sz="2800" dirty="0">
                <a:solidFill>
                  <a:schemeClr val="tx2"/>
                </a:solidFill>
                <a:latin typeface="+mn-lt"/>
                <a:cs typeface="+mn-cs"/>
              </a:rPr>
              <a:t>varied and illustrate some of the key ways in which the environment in Slovenia is being, and will be </a:t>
            </a:r>
            <a:r>
              <a:rPr lang="en-GB" sz="2800" dirty="0" smtClean="0">
                <a:solidFill>
                  <a:schemeClr val="tx2"/>
                </a:solidFill>
                <a:latin typeface="+mn-lt"/>
                <a:cs typeface="+mn-cs"/>
              </a:rPr>
              <a:t>affected by GMTs</a:t>
            </a:r>
            <a:endParaRPr lang="en-GB" sz="2800" dirty="0">
              <a:solidFill>
                <a:schemeClr val="tx2"/>
              </a:solidFill>
              <a:latin typeface="+mn-lt"/>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560388" y="549275"/>
            <a:ext cx="9137650" cy="676275"/>
          </a:xfrm>
        </p:spPr>
        <p:txBody>
          <a:bodyPr/>
          <a:lstStyle/>
          <a:p>
            <a:pPr>
              <a:defRPr/>
            </a:pPr>
            <a:r>
              <a:rPr lang="en-GB" sz="3200" b="0" cap="all" spc="200" dirty="0">
                <a:latin typeface="+mj-lt"/>
                <a:ea typeface="+mj-ea"/>
                <a:cs typeface="+mj-cs"/>
              </a:rPr>
              <a:t>Task </a:t>
            </a:r>
            <a:r>
              <a:rPr lang="en-GB" sz="3200" b="0" cap="all" spc="200" dirty="0" smtClean="0">
                <a:latin typeface="+mj-lt"/>
                <a:ea typeface="+mj-ea"/>
                <a:cs typeface="+mj-cs"/>
              </a:rPr>
              <a:t>3: Activities</a:t>
            </a:r>
            <a:endParaRPr lang="en-GB" sz="3200" b="0" cap="all" spc="200" dirty="0">
              <a:latin typeface="+mj-lt"/>
              <a:ea typeface="+mj-ea"/>
              <a:cs typeface="+mj-cs"/>
            </a:endParaRPr>
          </a:p>
        </p:txBody>
      </p:sp>
      <p:sp>
        <p:nvSpPr>
          <p:cNvPr id="3" name="Content Placeholder 2"/>
          <p:cNvSpPr>
            <a:spLocks noGrp="1"/>
          </p:cNvSpPr>
          <p:nvPr>
            <p:ph sz="quarter" idx="13"/>
          </p:nvPr>
        </p:nvSpPr>
        <p:spPr>
          <a:xfrm>
            <a:off x="200025" y="1773238"/>
            <a:ext cx="9137650" cy="4589462"/>
          </a:xfrm>
        </p:spPr>
        <p:txBody>
          <a:bodyPr>
            <a:noAutofit/>
          </a:bodyPr>
          <a:lstStyle/>
          <a:p>
            <a:pPr>
              <a:defRPr/>
            </a:pPr>
            <a:r>
              <a:rPr lang="en-GB" sz="2800" dirty="0" smtClean="0">
                <a:solidFill>
                  <a:schemeClr val="tx2"/>
                </a:solidFill>
                <a:latin typeface="+mn-lt"/>
                <a:cs typeface="+mn-cs"/>
              </a:rPr>
              <a:t>Adapted </a:t>
            </a:r>
            <a:r>
              <a:rPr lang="en-GB" sz="2800" dirty="0">
                <a:solidFill>
                  <a:schemeClr val="tx2"/>
                </a:solidFill>
                <a:latin typeface="+mn-lt"/>
                <a:cs typeface="+mn-cs"/>
              </a:rPr>
              <a:t>and </a:t>
            </a:r>
            <a:r>
              <a:rPr lang="en-GB" sz="2800" dirty="0" smtClean="0">
                <a:solidFill>
                  <a:schemeClr val="tx2"/>
                </a:solidFill>
                <a:latin typeface="+mn-lt"/>
                <a:cs typeface="+mn-cs"/>
              </a:rPr>
              <a:t>applied </a:t>
            </a:r>
            <a:r>
              <a:rPr lang="en-GB" sz="2800" dirty="0">
                <a:solidFill>
                  <a:schemeClr val="tx2"/>
                </a:solidFill>
                <a:latin typeface="+mn-lt"/>
                <a:cs typeface="+mn-cs"/>
              </a:rPr>
              <a:t>Step 3 </a:t>
            </a:r>
            <a:r>
              <a:rPr lang="en-GB" sz="2800" dirty="0" smtClean="0">
                <a:solidFill>
                  <a:schemeClr val="tx2"/>
                </a:solidFill>
                <a:latin typeface="+mn-lt"/>
                <a:cs typeface="+mn-cs"/>
              </a:rPr>
              <a:t>(Linking implications to national evidence) in </a:t>
            </a:r>
            <a:r>
              <a:rPr lang="en-GB" sz="2800" dirty="0">
                <a:solidFill>
                  <a:schemeClr val="tx2"/>
                </a:solidFill>
                <a:latin typeface="+mn-lt"/>
                <a:cs typeface="+mn-cs"/>
              </a:rPr>
              <a:t>the GMT implications methodology (EIONET </a:t>
            </a:r>
            <a:r>
              <a:rPr lang="en-GB" sz="2800" dirty="0" smtClean="0">
                <a:solidFill>
                  <a:schemeClr val="tx2"/>
                </a:solidFill>
                <a:latin typeface="+mn-lt"/>
                <a:cs typeface="+mn-cs"/>
              </a:rPr>
              <a:t>Report)</a:t>
            </a:r>
          </a:p>
          <a:p>
            <a:pPr>
              <a:defRPr/>
            </a:pPr>
            <a:r>
              <a:rPr lang="en-GB" sz="2800" dirty="0" smtClean="0">
                <a:solidFill>
                  <a:schemeClr val="tx2"/>
                </a:solidFill>
                <a:latin typeface="+mn-lt"/>
                <a:cs typeface="+mn-cs"/>
              </a:rPr>
              <a:t>Researching </a:t>
            </a:r>
            <a:r>
              <a:rPr lang="en-GB" sz="2800" dirty="0">
                <a:solidFill>
                  <a:schemeClr val="tx2"/>
                </a:solidFill>
                <a:latin typeface="+mn-lt"/>
                <a:cs typeface="+mn-cs"/>
              </a:rPr>
              <a:t>information and evidence based on the scoping outcomes from Workshop 1 including</a:t>
            </a:r>
            <a:r>
              <a:rPr lang="en-GB" sz="2800" dirty="0">
                <a:solidFill>
                  <a:schemeClr val="tx2"/>
                </a:solidFill>
              </a:rPr>
              <a:t>:</a:t>
            </a:r>
          </a:p>
          <a:p>
            <a:pPr marL="547687" lvl="2" indent="-228600">
              <a:buClr>
                <a:schemeClr val="accent1"/>
              </a:buClr>
              <a:buFont typeface="Wingdings 2" panose="05020102010507070707" pitchFamily="18" charset="2"/>
              <a:buChar char=""/>
              <a:defRPr/>
            </a:pPr>
            <a:r>
              <a:rPr lang="en-GB" sz="2475" spc="150" dirty="0" smtClean="0">
                <a:solidFill>
                  <a:schemeClr val="tx2"/>
                </a:solidFill>
                <a:latin typeface="+mn-lt"/>
                <a:cs typeface="+mn-cs"/>
              </a:rPr>
              <a:t>Indicators</a:t>
            </a:r>
            <a:endParaRPr lang="en-GB" sz="2475" spc="150" dirty="0">
              <a:solidFill>
                <a:schemeClr val="tx2"/>
              </a:solidFill>
              <a:latin typeface="+mn-lt"/>
              <a:cs typeface="+mn-cs"/>
            </a:endParaRPr>
          </a:p>
          <a:p>
            <a:pPr marL="547687" lvl="2" indent="-228600">
              <a:buClr>
                <a:schemeClr val="accent1"/>
              </a:buClr>
              <a:buFont typeface="Wingdings 2" panose="05020102010507070707" pitchFamily="18" charset="2"/>
              <a:buChar char=""/>
              <a:defRPr/>
            </a:pPr>
            <a:r>
              <a:rPr lang="en-GB" sz="2475" spc="150" dirty="0">
                <a:solidFill>
                  <a:schemeClr val="tx2"/>
                </a:solidFill>
                <a:latin typeface="+mn-lt"/>
                <a:cs typeface="+mn-cs"/>
              </a:rPr>
              <a:t>Outlooks and possible future developments </a:t>
            </a:r>
          </a:p>
          <a:p>
            <a:pPr marL="547687" lvl="2" indent="-228600">
              <a:buClr>
                <a:schemeClr val="accent1"/>
              </a:buClr>
              <a:buFont typeface="Wingdings 2" panose="05020102010507070707" pitchFamily="18" charset="2"/>
              <a:buChar char=""/>
              <a:defRPr/>
            </a:pPr>
            <a:r>
              <a:rPr lang="en-GB" sz="2475" spc="150" dirty="0">
                <a:solidFill>
                  <a:schemeClr val="tx2"/>
                </a:solidFill>
                <a:latin typeface="+mn-lt"/>
                <a:cs typeface="+mn-cs"/>
              </a:rPr>
              <a:t>National policies, plans and </a:t>
            </a:r>
            <a:r>
              <a:rPr lang="en-GB" sz="2475" spc="150" dirty="0" smtClean="0">
                <a:solidFill>
                  <a:schemeClr val="tx2"/>
                </a:solidFill>
                <a:latin typeface="+mn-lt"/>
                <a:cs typeface="+mn-cs"/>
              </a:rPr>
              <a:t>strategies</a:t>
            </a:r>
          </a:p>
          <a:p>
            <a:pPr marL="273050" lvl="1" indent="-228600">
              <a:buClr>
                <a:schemeClr val="accent1"/>
              </a:buClr>
              <a:buFont typeface="Wingdings 2" panose="05020102010507070707" pitchFamily="18" charset="2"/>
              <a:buChar char=""/>
              <a:defRPr/>
            </a:pPr>
            <a:r>
              <a:rPr lang="en-GB" sz="2800" spc="150" dirty="0" smtClean="0">
                <a:solidFill>
                  <a:schemeClr val="tx2"/>
                </a:solidFill>
                <a:latin typeface="+mn-lt"/>
                <a:cs typeface="+mn-cs"/>
              </a:rPr>
              <a:t>Prepared factsheets for each priority implication</a:t>
            </a:r>
            <a:endParaRPr lang="en-GB" sz="2800" spc="150" dirty="0">
              <a:solidFill>
                <a:schemeClr val="tx2"/>
              </a:solidFill>
              <a:latin typeface="+mn-lt"/>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759700" y="2892425"/>
            <a:ext cx="1733550" cy="1646238"/>
          </a:xfrm>
        </p:spPr>
        <p:txBody>
          <a:bodyPr/>
          <a:lstStyle/>
          <a:p>
            <a:pPr>
              <a:defRPr/>
            </a:pPr>
            <a:endParaRPr lang="en-GB"/>
          </a:p>
        </p:txBody>
      </p:sp>
      <p:sp>
        <p:nvSpPr>
          <p:cNvPr id="3" name="Title 2"/>
          <p:cNvSpPr>
            <a:spLocks noGrp="1"/>
          </p:cNvSpPr>
          <p:nvPr>
            <p:ph type="title"/>
          </p:nvPr>
        </p:nvSpPr>
        <p:spPr>
          <a:xfrm>
            <a:off x="412750" y="2892425"/>
            <a:ext cx="6851650" cy="1646238"/>
          </a:xfrm>
        </p:spPr>
        <p:txBody>
          <a:bodyPr/>
          <a:lstStyle/>
          <a:p>
            <a:pPr>
              <a:defRPr/>
            </a:pPr>
            <a:r>
              <a:rPr lang="en-GB" dirty="0"/>
              <a:t>Linking implications to </a:t>
            </a:r>
            <a:r>
              <a:rPr lang="en-GB" dirty="0" smtClean="0"/>
              <a:t> </a:t>
            </a:r>
            <a:r>
              <a:rPr lang="en-GB" dirty="0"/>
              <a:t>national evidence</a:t>
            </a:r>
          </a:p>
        </p:txBody>
      </p:sp>
      <p:sp>
        <p:nvSpPr>
          <p:cNvPr id="65540" name="Slide Number Placeholder 3"/>
          <p:cNvSpPr>
            <a:spLocks noGrp="1"/>
          </p:cNvSpPr>
          <p:nvPr>
            <p:ph type="sldNum" sz="quarter" idx="11"/>
          </p:nvPr>
        </p:nvSpPr>
        <p:spPr bwMode="auto">
          <a:noFill/>
          <a:ln>
            <a:miter lim="800000"/>
            <a:headEnd/>
            <a:tailEnd/>
          </a:ln>
        </p:spPr>
        <p:txBody>
          <a:bodyPr/>
          <a:lstStyle/>
          <a:p>
            <a:fld id="{85D98E01-5CC4-459F-971B-DDDB9D0A8AE0}" type="slidenum">
              <a:rPr lang="en-GB" altLang="en-US"/>
              <a:pPr/>
              <a:t>26</a:t>
            </a:fld>
            <a:endParaRPr lang="en-GB"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14338" y="471488"/>
            <a:ext cx="9137650" cy="676275"/>
          </a:xfrm>
        </p:spPr>
        <p:txBody>
          <a:bodyPr/>
          <a:lstStyle/>
          <a:p>
            <a:pPr algn="ctr">
              <a:defRPr/>
            </a:pPr>
            <a:r>
              <a:rPr lang="en-GB" sz="3200" b="0" cap="all" spc="200" dirty="0">
                <a:latin typeface="+mj-lt"/>
                <a:ea typeface="+mj-ea"/>
                <a:cs typeface="+mj-cs"/>
              </a:rPr>
              <a:t>Where are we now? Step 3 / Step 4</a:t>
            </a:r>
          </a:p>
        </p:txBody>
      </p:sp>
      <p:pic>
        <p:nvPicPr>
          <p:cNvPr id="67587" name="Grafik 25"/>
          <p:cNvPicPr>
            <a:picLocks noChangeAspect="1"/>
          </p:cNvPicPr>
          <p:nvPr/>
        </p:nvPicPr>
        <p:blipFill>
          <a:blip r:embed="rId3"/>
          <a:srcRect/>
          <a:stretch>
            <a:fillRect/>
          </a:stretch>
        </p:blipFill>
        <p:spPr bwMode="auto">
          <a:xfrm>
            <a:off x="306388" y="1700213"/>
            <a:ext cx="2244725" cy="3951287"/>
          </a:xfrm>
          <a:prstGeom prst="rect">
            <a:avLst/>
          </a:prstGeom>
          <a:noFill/>
          <a:ln w="9525">
            <a:noFill/>
            <a:miter lim="800000"/>
            <a:headEnd/>
            <a:tailEnd/>
          </a:ln>
        </p:spPr>
      </p:pic>
      <p:pic>
        <p:nvPicPr>
          <p:cNvPr id="9" name="Picture 8"/>
          <p:cNvPicPr>
            <a:picLocks noChangeAspect="1"/>
          </p:cNvPicPr>
          <p:nvPr/>
        </p:nvPicPr>
        <p:blipFill>
          <a:blip r:embed="rId4"/>
          <a:srcRect/>
          <a:stretch>
            <a:fillRect/>
          </a:stretch>
        </p:blipFill>
        <p:spPr bwMode="auto">
          <a:xfrm>
            <a:off x="273050" y="3216275"/>
            <a:ext cx="9278938" cy="920750"/>
          </a:xfrm>
          <a:prstGeom prst="rect">
            <a:avLst/>
          </a:prstGeom>
          <a:noFill/>
          <a:ln w="9525">
            <a:noFill/>
            <a:miter lim="800000"/>
            <a:headEnd/>
            <a:tailEnd/>
          </a:ln>
        </p:spPr>
      </p:pic>
      <p:pic>
        <p:nvPicPr>
          <p:cNvPr id="10" name="Picture 9"/>
          <p:cNvPicPr>
            <a:picLocks noChangeAspect="1"/>
          </p:cNvPicPr>
          <p:nvPr/>
        </p:nvPicPr>
        <p:blipFill>
          <a:blip r:embed="rId5"/>
          <a:srcRect/>
          <a:stretch>
            <a:fillRect/>
          </a:stretch>
        </p:blipFill>
        <p:spPr bwMode="auto">
          <a:xfrm>
            <a:off x="273050" y="4137025"/>
            <a:ext cx="9204325" cy="2068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74650" y="496888"/>
            <a:ext cx="9137650" cy="676275"/>
          </a:xfrm>
        </p:spPr>
        <p:txBody>
          <a:bodyPr>
            <a:normAutofit fontScale="92500"/>
          </a:bodyPr>
          <a:lstStyle/>
          <a:p>
            <a:pPr algn="ctr">
              <a:defRPr/>
            </a:pPr>
            <a:r>
              <a:rPr lang="en-GB" sz="3200" b="0" cap="all" spc="200" dirty="0" smtClean="0">
                <a:latin typeface="+mj-lt"/>
                <a:ea typeface="+mj-ea"/>
                <a:cs typeface="+mj-cs"/>
              </a:rPr>
              <a:t>Outcomes from Scoping </a:t>
            </a:r>
            <a:r>
              <a:rPr lang="en-GB" sz="3200" b="0" cap="all" spc="200" dirty="0">
                <a:latin typeface="+mj-lt"/>
                <a:ea typeface="+mj-ea"/>
                <a:cs typeface="+mj-cs"/>
              </a:rPr>
              <a:t>GMT implications</a:t>
            </a:r>
          </a:p>
        </p:txBody>
      </p:sp>
      <p:graphicFrame>
        <p:nvGraphicFramePr>
          <p:cNvPr id="5" name="Content Placeholder 4"/>
          <p:cNvGraphicFramePr>
            <a:graphicFrameLocks noGrp="1"/>
          </p:cNvGraphicFramePr>
          <p:nvPr>
            <p:ph sz="quarter" idx="13"/>
          </p:nvPr>
        </p:nvGraphicFramePr>
        <p:xfrm>
          <a:off x="596146" y="1628800"/>
          <a:ext cx="7705225" cy="4988375"/>
        </p:xfrm>
        <a:graphic>
          <a:graphicData uri="http://schemas.openxmlformats.org/drawingml/2006/table">
            <a:tbl>
              <a:tblPr firstRow="1" firstCol="1" bandRow="1">
                <a:tableStyleId>{5C22544A-7EE6-4342-B048-85BDC9FD1C3A}</a:tableStyleId>
              </a:tblPr>
              <a:tblGrid>
                <a:gridCol w="1204288"/>
                <a:gridCol w="2917614"/>
                <a:gridCol w="962035"/>
                <a:gridCol w="1310644"/>
                <a:gridCol w="1310644"/>
              </a:tblGrid>
              <a:tr h="1008112">
                <a:tc>
                  <a:txBody>
                    <a:bodyPr/>
                    <a:lstStyle/>
                    <a:p>
                      <a:pPr algn="ctr">
                        <a:spcAft>
                          <a:spcPts val="600"/>
                        </a:spcAft>
                      </a:pPr>
                      <a:r>
                        <a:rPr lang="en-GB" sz="1600" dirty="0">
                          <a:effectLst/>
                        </a:rPr>
                        <a:t>GMT</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58391" marR="58391" marT="0" marB="0" anchor="ctr"/>
                </a:tc>
                <a:tc>
                  <a:txBody>
                    <a:bodyPr/>
                    <a:lstStyle/>
                    <a:p>
                      <a:pPr algn="ctr">
                        <a:spcAft>
                          <a:spcPts val="600"/>
                        </a:spcAft>
                      </a:pPr>
                      <a:r>
                        <a:rPr lang="en-GB" sz="1600" dirty="0">
                          <a:effectLst/>
                        </a:rPr>
                        <a:t>Implications</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58391" marR="58391" marT="0" marB="0" anchor="ctr"/>
                </a:tc>
                <a:tc>
                  <a:txBody>
                    <a:bodyPr/>
                    <a:lstStyle/>
                    <a:p>
                      <a:pPr algn="ctr">
                        <a:spcAft>
                          <a:spcPts val="0"/>
                        </a:spcAft>
                      </a:pPr>
                      <a:r>
                        <a:rPr lang="en-GB" sz="1400" dirty="0">
                          <a:effectLst/>
                        </a:rPr>
                        <a:t>Estimated likelihood</a:t>
                      </a:r>
                    </a:p>
                    <a:p>
                      <a:pPr algn="ctr">
                        <a:spcAft>
                          <a:spcPts val="0"/>
                        </a:spcAft>
                      </a:pPr>
                      <a:r>
                        <a:rPr lang="en-GB" sz="1400" dirty="0">
                          <a:effectLst/>
                        </a:rPr>
                        <a:t>(high/low)</a:t>
                      </a:r>
                      <a:endParaRPr lang="en-GB" sz="1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58391" marR="58391" marT="0" marB="0" anchor="ctr"/>
                </a:tc>
                <a:tc>
                  <a:txBody>
                    <a:bodyPr/>
                    <a:lstStyle/>
                    <a:p>
                      <a:pPr algn="ctr">
                        <a:spcAft>
                          <a:spcPts val="0"/>
                        </a:spcAft>
                      </a:pPr>
                      <a:r>
                        <a:rPr lang="en-GB" sz="1400" dirty="0">
                          <a:effectLst/>
                        </a:rPr>
                        <a:t>Magnitude</a:t>
                      </a:r>
                    </a:p>
                    <a:p>
                      <a:pPr algn="ctr">
                        <a:spcAft>
                          <a:spcPts val="0"/>
                        </a:spcAft>
                      </a:pPr>
                      <a:r>
                        <a:rPr lang="en-GB" sz="1400" dirty="0">
                          <a:effectLst/>
                        </a:rPr>
                        <a:t>of effect</a:t>
                      </a:r>
                    </a:p>
                    <a:p>
                      <a:pPr algn="ctr">
                        <a:spcAft>
                          <a:spcPts val="0"/>
                        </a:spcAft>
                      </a:pPr>
                      <a:r>
                        <a:rPr lang="en-GB" sz="1400" dirty="0">
                          <a:effectLst/>
                        </a:rPr>
                        <a:t>(high/low)</a:t>
                      </a:r>
                      <a:endParaRPr lang="en-GB" sz="1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58391" marR="58391" marT="0" marB="0" anchor="ctr"/>
                </a:tc>
                <a:tc>
                  <a:txBody>
                    <a:bodyPr/>
                    <a:lstStyle/>
                    <a:p>
                      <a:pPr algn="ctr">
                        <a:spcAft>
                          <a:spcPts val="600"/>
                        </a:spcAft>
                      </a:pPr>
                      <a:r>
                        <a:rPr lang="en-GB" sz="1400" dirty="0">
                          <a:effectLst/>
                        </a:rPr>
                        <a:t>Timescale over which implication may occur</a:t>
                      </a:r>
                      <a:endParaRPr lang="en-GB" sz="1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58391" marR="58391" marT="0" marB="0" anchor="ctr"/>
                </a:tc>
              </a:tr>
              <a:tr h="1050383">
                <a:tc rowSpan="7">
                  <a:txBody>
                    <a:bodyPr/>
                    <a:lstStyle/>
                    <a:p>
                      <a:pPr marL="71755" marR="71755" algn="ctr">
                        <a:spcAft>
                          <a:spcPts val="600"/>
                        </a:spcAft>
                      </a:pPr>
                      <a:r>
                        <a:rPr lang="en-GB" sz="1400" dirty="0">
                          <a:effectLst/>
                        </a:rPr>
                        <a:t>GMT 7  Intensified competition for natural resources</a:t>
                      </a:r>
                      <a:endParaRPr lang="en-GB" sz="14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58391" marR="58391" marT="0" marB="0" vert="vert270" anchor="ctr"/>
                </a:tc>
                <a:tc>
                  <a:txBody>
                    <a:bodyPr/>
                    <a:lstStyle/>
                    <a:p>
                      <a:pPr algn="l">
                        <a:spcAft>
                          <a:spcPts val="600"/>
                        </a:spcAft>
                      </a:pPr>
                      <a:r>
                        <a:rPr lang="en-GB" sz="1050" dirty="0">
                          <a:effectLst/>
                        </a:rPr>
                        <a:t>Increased privatisation of natural resources</a:t>
                      </a:r>
                      <a:endParaRPr lang="en-GB" sz="105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58391" marR="58391" marT="0" marB="0" anchor="ctr"/>
                </a:tc>
                <a:tc>
                  <a:txBody>
                    <a:bodyPr/>
                    <a:lstStyle/>
                    <a:p>
                      <a:pPr algn="ctr">
                        <a:spcAft>
                          <a:spcPts val="600"/>
                        </a:spcAft>
                      </a:pPr>
                      <a:r>
                        <a:rPr lang="en-GB" sz="1050">
                          <a:effectLst/>
                        </a:rPr>
                        <a:t>high</a:t>
                      </a:r>
                      <a:endParaRPr lang="en-GB" sz="1050">
                        <a:effectLst/>
                        <a:latin typeface="Times" panose="02020603050405020304" pitchFamily="18" charset="0"/>
                        <a:ea typeface="Times New Roman" panose="02020603050405020304" pitchFamily="18" charset="0"/>
                        <a:cs typeface="Times New Roman" panose="02020603050405020304" pitchFamily="18" charset="0"/>
                      </a:endParaRPr>
                    </a:p>
                  </a:txBody>
                  <a:tcPr marL="58391" marR="58391" marT="0" marB="0" anchor="ctr"/>
                </a:tc>
                <a:tc>
                  <a:txBody>
                    <a:bodyPr/>
                    <a:lstStyle/>
                    <a:p>
                      <a:pPr algn="ctr">
                        <a:spcAft>
                          <a:spcPts val="600"/>
                        </a:spcAft>
                      </a:pPr>
                      <a:r>
                        <a:rPr lang="en-GB" sz="1050">
                          <a:effectLst/>
                        </a:rPr>
                        <a:t>High</a:t>
                      </a:r>
                      <a:endParaRPr lang="en-GB" sz="1050">
                        <a:effectLst/>
                        <a:latin typeface="Times" panose="02020603050405020304" pitchFamily="18" charset="0"/>
                        <a:ea typeface="Times New Roman" panose="02020603050405020304" pitchFamily="18" charset="0"/>
                        <a:cs typeface="Times New Roman" panose="02020603050405020304" pitchFamily="18" charset="0"/>
                      </a:endParaRPr>
                    </a:p>
                  </a:txBody>
                  <a:tcPr marL="58391" marR="58391" marT="0" marB="0" anchor="ctr"/>
                </a:tc>
                <a:tc>
                  <a:txBody>
                    <a:bodyPr/>
                    <a:lstStyle/>
                    <a:p>
                      <a:pPr algn="ctr">
                        <a:spcAft>
                          <a:spcPts val="0"/>
                        </a:spcAft>
                      </a:pPr>
                      <a:r>
                        <a:rPr lang="en-GB" sz="1050">
                          <a:effectLst/>
                        </a:rPr>
                        <a:t>medium term</a:t>
                      </a:r>
                    </a:p>
                    <a:p>
                      <a:pPr algn="ctr">
                        <a:spcAft>
                          <a:spcPts val="0"/>
                        </a:spcAft>
                      </a:pPr>
                      <a:r>
                        <a:rPr lang="en-GB" sz="1050">
                          <a:effectLst/>
                        </a:rPr>
                        <a:t>(has already started but the implications are not felt yet) </a:t>
                      </a:r>
                      <a:endParaRPr lang="en-GB" sz="1050">
                        <a:effectLst/>
                        <a:latin typeface="Times" panose="02020603050405020304" pitchFamily="18" charset="0"/>
                        <a:ea typeface="Times New Roman" panose="02020603050405020304" pitchFamily="18" charset="0"/>
                        <a:cs typeface="Times New Roman" panose="02020603050405020304" pitchFamily="18" charset="0"/>
                      </a:endParaRPr>
                    </a:p>
                  </a:txBody>
                  <a:tcPr marL="58391" marR="58391" marT="0" marB="0" anchor="ctr"/>
                </a:tc>
              </a:tr>
              <a:tr h="385876">
                <a:tc vMerge="1">
                  <a:txBody>
                    <a:bodyPr/>
                    <a:lstStyle/>
                    <a:p>
                      <a:endParaRPr lang="en-GB"/>
                    </a:p>
                  </a:txBody>
                  <a:tcPr/>
                </a:tc>
                <a:tc>
                  <a:txBody>
                    <a:bodyPr/>
                    <a:lstStyle/>
                    <a:p>
                      <a:pPr algn="l">
                        <a:spcAft>
                          <a:spcPts val="600"/>
                        </a:spcAft>
                      </a:pPr>
                      <a:r>
                        <a:rPr lang="en-GB" sz="1050" dirty="0">
                          <a:effectLst/>
                        </a:rPr>
                        <a:t>Economic dependence</a:t>
                      </a:r>
                      <a:endParaRPr lang="en-GB" sz="105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58391" marR="58391" marT="0" marB="0" anchor="ctr"/>
                </a:tc>
                <a:tc>
                  <a:txBody>
                    <a:bodyPr/>
                    <a:lstStyle/>
                    <a:p>
                      <a:pPr algn="ctr">
                        <a:spcAft>
                          <a:spcPts val="600"/>
                        </a:spcAft>
                      </a:pPr>
                      <a:r>
                        <a:rPr lang="en-GB" sz="1050" dirty="0">
                          <a:effectLst/>
                        </a:rPr>
                        <a:t>high</a:t>
                      </a:r>
                      <a:endParaRPr lang="en-GB" sz="105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58391" marR="58391" marT="0" marB="0" anchor="ctr"/>
                </a:tc>
                <a:tc>
                  <a:txBody>
                    <a:bodyPr/>
                    <a:lstStyle/>
                    <a:p>
                      <a:pPr algn="ctr">
                        <a:spcAft>
                          <a:spcPts val="600"/>
                        </a:spcAft>
                      </a:pPr>
                      <a:r>
                        <a:rPr lang="en-GB" sz="1050">
                          <a:effectLst/>
                        </a:rPr>
                        <a:t>High</a:t>
                      </a:r>
                      <a:endParaRPr lang="en-GB" sz="1050">
                        <a:effectLst/>
                        <a:latin typeface="Times" panose="02020603050405020304" pitchFamily="18" charset="0"/>
                        <a:ea typeface="Times New Roman" panose="02020603050405020304" pitchFamily="18" charset="0"/>
                        <a:cs typeface="Times New Roman" panose="02020603050405020304" pitchFamily="18" charset="0"/>
                      </a:endParaRPr>
                    </a:p>
                  </a:txBody>
                  <a:tcPr marL="58391" marR="58391" marT="0" marB="0" anchor="ctr"/>
                </a:tc>
                <a:tc>
                  <a:txBody>
                    <a:bodyPr/>
                    <a:lstStyle/>
                    <a:p>
                      <a:pPr algn="ctr">
                        <a:spcAft>
                          <a:spcPts val="600"/>
                        </a:spcAft>
                      </a:pPr>
                      <a:r>
                        <a:rPr lang="en-GB" sz="1050">
                          <a:effectLst/>
                        </a:rPr>
                        <a:t>short /medium /long term</a:t>
                      </a:r>
                      <a:endParaRPr lang="en-GB" sz="1050">
                        <a:effectLst/>
                        <a:latin typeface="Times" panose="02020603050405020304" pitchFamily="18" charset="0"/>
                        <a:ea typeface="Times New Roman" panose="02020603050405020304" pitchFamily="18" charset="0"/>
                        <a:cs typeface="Times New Roman" panose="02020603050405020304" pitchFamily="18" charset="0"/>
                      </a:endParaRPr>
                    </a:p>
                  </a:txBody>
                  <a:tcPr marL="58391" marR="58391" marT="0" marB="0" anchor="ctr"/>
                </a:tc>
              </a:tr>
              <a:tr h="838578">
                <a:tc vMerge="1">
                  <a:txBody>
                    <a:bodyPr/>
                    <a:lstStyle/>
                    <a:p>
                      <a:endParaRPr lang="en-GB"/>
                    </a:p>
                  </a:txBody>
                  <a:tcPr/>
                </a:tc>
                <a:tc>
                  <a:txBody>
                    <a:bodyPr/>
                    <a:lstStyle/>
                    <a:p>
                      <a:pPr algn="l">
                        <a:spcAft>
                          <a:spcPts val="600"/>
                        </a:spcAft>
                      </a:pPr>
                      <a:r>
                        <a:rPr lang="en-GB" sz="1050">
                          <a:effectLst/>
                        </a:rPr>
                        <a:t>Increasing environmental burden</a:t>
                      </a:r>
                      <a:endParaRPr lang="en-GB" sz="1050">
                        <a:effectLst/>
                        <a:latin typeface="Times" panose="02020603050405020304" pitchFamily="18" charset="0"/>
                        <a:ea typeface="Times New Roman" panose="02020603050405020304" pitchFamily="18" charset="0"/>
                        <a:cs typeface="Times New Roman" panose="02020603050405020304" pitchFamily="18" charset="0"/>
                      </a:endParaRPr>
                    </a:p>
                  </a:txBody>
                  <a:tcPr marL="58391" marR="58391" marT="0" marB="0" anchor="ctr"/>
                </a:tc>
                <a:tc>
                  <a:txBody>
                    <a:bodyPr/>
                    <a:lstStyle/>
                    <a:p>
                      <a:pPr algn="ctr">
                        <a:spcAft>
                          <a:spcPts val="600"/>
                        </a:spcAft>
                      </a:pPr>
                      <a:r>
                        <a:rPr lang="en-GB" sz="1050" dirty="0">
                          <a:effectLst/>
                        </a:rPr>
                        <a:t>high</a:t>
                      </a:r>
                      <a:endParaRPr lang="en-GB" sz="105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58391" marR="58391" marT="0" marB="0" anchor="ctr"/>
                </a:tc>
                <a:tc>
                  <a:txBody>
                    <a:bodyPr/>
                    <a:lstStyle/>
                    <a:p>
                      <a:pPr algn="ctr">
                        <a:spcAft>
                          <a:spcPts val="600"/>
                        </a:spcAft>
                      </a:pPr>
                      <a:r>
                        <a:rPr lang="en-GB" sz="1050" dirty="0">
                          <a:effectLst/>
                        </a:rPr>
                        <a:t>high</a:t>
                      </a:r>
                      <a:endParaRPr lang="en-GB" sz="105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58391" marR="58391" marT="0" marB="0" anchor="ctr"/>
                </a:tc>
                <a:tc>
                  <a:txBody>
                    <a:bodyPr/>
                    <a:lstStyle/>
                    <a:p>
                      <a:pPr algn="ctr">
                        <a:spcAft>
                          <a:spcPts val="200"/>
                        </a:spcAft>
                      </a:pPr>
                      <a:r>
                        <a:rPr lang="en-GB" sz="1050">
                          <a:effectLst/>
                        </a:rPr>
                        <a:t>short term (increased burden)</a:t>
                      </a:r>
                    </a:p>
                    <a:p>
                      <a:pPr algn="ctr">
                        <a:spcAft>
                          <a:spcPts val="200"/>
                        </a:spcAft>
                      </a:pPr>
                      <a:r>
                        <a:rPr lang="en-GB" sz="1050">
                          <a:effectLst/>
                        </a:rPr>
                        <a:t>long term (decreased/increased burden)</a:t>
                      </a:r>
                      <a:endParaRPr lang="en-GB" sz="1050">
                        <a:effectLst/>
                        <a:latin typeface="Times" panose="02020603050405020304" pitchFamily="18" charset="0"/>
                        <a:ea typeface="Times New Roman" panose="02020603050405020304" pitchFamily="18" charset="0"/>
                        <a:cs typeface="Times New Roman" panose="02020603050405020304" pitchFamily="18" charset="0"/>
                      </a:endParaRPr>
                    </a:p>
                  </a:txBody>
                  <a:tcPr marL="58391" marR="58391" marT="0" marB="0" anchor="ctr"/>
                </a:tc>
              </a:tr>
              <a:tr h="466837">
                <a:tc vMerge="1">
                  <a:txBody>
                    <a:bodyPr/>
                    <a:lstStyle/>
                    <a:p>
                      <a:endParaRPr lang="en-GB"/>
                    </a:p>
                  </a:txBody>
                  <a:tcPr/>
                </a:tc>
                <a:tc rowSpan="2">
                  <a:txBody>
                    <a:bodyPr/>
                    <a:lstStyle/>
                    <a:p>
                      <a:pPr algn="l">
                        <a:spcAft>
                          <a:spcPts val="600"/>
                        </a:spcAft>
                      </a:pPr>
                      <a:r>
                        <a:rPr lang="en-GB" sz="1050" dirty="0" smtClean="0">
                          <a:effectLst/>
                        </a:rPr>
                        <a:t>Demand on natural resources (increasing)</a:t>
                      </a:r>
                      <a:endParaRPr lang="en-GB" sz="105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58391" marR="58391" marT="0" marB="0" anchor="ctr"/>
                </a:tc>
                <a:tc rowSpan="2">
                  <a:txBody>
                    <a:bodyPr/>
                    <a:lstStyle/>
                    <a:p>
                      <a:pPr algn="ctr">
                        <a:spcAft>
                          <a:spcPts val="600"/>
                        </a:spcAft>
                      </a:pPr>
                      <a:r>
                        <a:rPr lang="en-GB" sz="1050" smtClean="0">
                          <a:effectLst/>
                        </a:rPr>
                        <a:t>high</a:t>
                      </a:r>
                      <a:endParaRPr lang="en-GB" sz="105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58391" marR="58391" marT="0" marB="0" anchor="ctr"/>
                </a:tc>
                <a:tc>
                  <a:txBody>
                    <a:bodyPr/>
                    <a:lstStyle/>
                    <a:p>
                      <a:pPr algn="ctr">
                        <a:spcAft>
                          <a:spcPts val="200"/>
                        </a:spcAft>
                      </a:pPr>
                      <a:r>
                        <a:rPr lang="en-GB" sz="1050" dirty="0">
                          <a:effectLst/>
                        </a:rPr>
                        <a:t>low (transition to circular economy)</a:t>
                      </a:r>
                      <a:endParaRPr lang="en-GB" sz="105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58391" marR="58391" marT="0" marB="0" anchor="ctr"/>
                </a:tc>
                <a:tc rowSpan="2">
                  <a:txBody>
                    <a:bodyPr/>
                    <a:lstStyle/>
                    <a:p>
                      <a:pPr algn="ctr">
                        <a:spcAft>
                          <a:spcPts val="600"/>
                        </a:spcAft>
                      </a:pPr>
                      <a:r>
                        <a:rPr lang="en-GB" sz="1050" smtClean="0">
                          <a:effectLst/>
                        </a:rPr>
                        <a:t>medium term</a:t>
                      </a:r>
                      <a:endParaRPr lang="en-GB" sz="1050">
                        <a:effectLst/>
                        <a:latin typeface="Times" panose="02020603050405020304" pitchFamily="18" charset="0"/>
                        <a:ea typeface="Times New Roman" panose="02020603050405020304" pitchFamily="18" charset="0"/>
                        <a:cs typeface="Times New Roman" panose="02020603050405020304" pitchFamily="18" charset="0"/>
                      </a:endParaRPr>
                    </a:p>
                  </a:txBody>
                  <a:tcPr marL="58391" marR="58391" marT="0" marB="0" anchor="ctr"/>
                </a:tc>
              </a:tr>
              <a:tr h="466837">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spcAft>
                          <a:spcPts val="200"/>
                        </a:spcAft>
                      </a:pPr>
                      <a:r>
                        <a:rPr lang="en-GB" sz="1050" dirty="0" smtClean="0">
                          <a:effectLst/>
                        </a:rPr>
                        <a:t>high (no transition to circular economy</a:t>
                      </a:r>
                      <a:endParaRPr lang="en-GB" sz="105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58391" marR="58391" marT="0" marB="0" anchor="ctr"/>
                </a:tc>
                <a:tc vMerge="1">
                  <a:txBody>
                    <a:bodyPr/>
                    <a:lstStyle/>
                    <a:p>
                      <a:endParaRPr lang="en-GB"/>
                    </a:p>
                  </a:txBody>
                  <a:tcPr/>
                </a:tc>
              </a:tr>
              <a:tr h="385876">
                <a:tc vMerge="1">
                  <a:txBody>
                    <a:bodyPr/>
                    <a:lstStyle/>
                    <a:p>
                      <a:endParaRPr lang="en-GB"/>
                    </a:p>
                  </a:txBody>
                  <a:tcPr/>
                </a:tc>
                <a:tc>
                  <a:txBody>
                    <a:bodyPr/>
                    <a:lstStyle/>
                    <a:p>
                      <a:pPr algn="l">
                        <a:spcAft>
                          <a:spcPts val="600"/>
                        </a:spcAft>
                      </a:pPr>
                      <a:r>
                        <a:rPr lang="en-GB" sz="1050" smtClean="0">
                          <a:effectLst/>
                        </a:rPr>
                        <a:t>Energy import dependence</a:t>
                      </a:r>
                      <a:endParaRPr lang="en-GB" sz="1050">
                        <a:effectLst/>
                        <a:latin typeface="Times" panose="02020603050405020304" pitchFamily="18" charset="0"/>
                        <a:ea typeface="Times New Roman" panose="02020603050405020304" pitchFamily="18" charset="0"/>
                        <a:cs typeface="Times New Roman" panose="02020603050405020304" pitchFamily="18" charset="0"/>
                      </a:endParaRPr>
                    </a:p>
                  </a:txBody>
                  <a:tcPr marL="58391" marR="58391" marT="0" marB="0" anchor="ctr"/>
                </a:tc>
                <a:tc>
                  <a:txBody>
                    <a:bodyPr/>
                    <a:lstStyle/>
                    <a:p>
                      <a:pPr algn="ctr">
                        <a:spcAft>
                          <a:spcPts val="600"/>
                        </a:spcAft>
                      </a:pPr>
                      <a:r>
                        <a:rPr lang="en-GB" sz="1050" smtClean="0">
                          <a:effectLst/>
                        </a:rPr>
                        <a:t>high</a:t>
                      </a:r>
                      <a:endParaRPr lang="en-GB" sz="1050">
                        <a:effectLst/>
                        <a:latin typeface="Times" panose="02020603050405020304" pitchFamily="18" charset="0"/>
                        <a:ea typeface="Times New Roman" panose="02020603050405020304" pitchFamily="18" charset="0"/>
                        <a:cs typeface="Times New Roman" panose="02020603050405020304" pitchFamily="18" charset="0"/>
                      </a:endParaRPr>
                    </a:p>
                  </a:txBody>
                  <a:tcPr marL="58391" marR="58391" marT="0" marB="0" anchor="ctr"/>
                </a:tc>
                <a:tc>
                  <a:txBody>
                    <a:bodyPr/>
                    <a:lstStyle/>
                    <a:p>
                      <a:pPr algn="ctr">
                        <a:spcAft>
                          <a:spcPts val="600"/>
                        </a:spcAft>
                      </a:pPr>
                      <a:r>
                        <a:rPr lang="en-GB" sz="1050" smtClean="0">
                          <a:effectLst/>
                        </a:rPr>
                        <a:t>high</a:t>
                      </a:r>
                      <a:endParaRPr lang="en-GB" sz="105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58391" marR="58391" marT="0" marB="0" anchor="ctr"/>
                </a:tc>
                <a:tc>
                  <a:txBody>
                    <a:bodyPr/>
                    <a:lstStyle/>
                    <a:p>
                      <a:pPr algn="ctr">
                        <a:spcAft>
                          <a:spcPts val="600"/>
                        </a:spcAft>
                      </a:pPr>
                      <a:r>
                        <a:rPr lang="en-GB" sz="1050" dirty="0" smtClean="0">
                          <a:effectLst/>
                        </a:rPr>
                        <a:t>long term</a:t>
                      </a:r>
                      <a:endParaRPr lang="en-GB" sz="105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58391" marR="58391" marT="0" marB="0" anchor="ctr"/>
                </a:tc>
              </a:tr>
              <a:tr h="385876">
                <a:tc vMerge="1">
                  <a:txBody>
                    <a:bodyPr/>
                    <a:lstStyle/>
                    <a:p>
                      <a:endParaRPr lang="en-GB"/>
                    </a:p>
                  </a:txBody>
                  <a:tcPr/>
                </a:tc>
                <a:tc>
                  <a:txBody>
                    <a:bodyPr/>
                    <a:lstStyle/>
                    <a:p>
                      <a:pPr algn="l">
                        <a:spcAft>
                          <a:spcPts val="600"/>
                        </a:spcAft>
                      </a:pPr>
                      <a:r>
                        <a:rPr lang="en-GB" sz="1050" smtClean="0">
                          <a:effectLst/>
                        </a:rPr>
                        <a:t>Pressure on water quality and supply </a:t>
                      </a:r>
                      <a:endParaRPr lang="en-GB" sz="105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58391" marR="58391" marT="0" marB="0" anchor="ctr"/>
                </a:tc>
                <a:tc>
                  <a:txBody>
                    <a:bodyPr/>
                    <a:lstStyle/>
                    <a:p>
                      <a:pPr algn="ctr">
                        <a:spcAft>
                          <a:spcPts val="600"/>
                        </a:spcAft>
                      </a:pPr>
                      <a:r>
                        <a:rPr lang="en-GB" sz="1050" smtClean="0">
                          <a:effectLst/>
                        </a:rPr>
                        <a:t>high</a:t>
                      </a:r>
                      <a:endParaRPr lang="en-GB" sz="1050">
                        <a:effectLst/>
                        <a:latin typeface="Times" panose="02020603050405020304" pitchFamily="18" charset="0"/>
                        <a:ea typeface="Times New Roman" panose="02020603050405020304" pitchFamily="18" charset="0"/>
                        <a:cs typeface="Times New Roman" panose="02020603050405020304" pitchFamily="18" charset="0"/>
                      </a:endParaRPr>
                    </a:p>
                  </a:txBody>
                  <a:tcPr marL="58391" marR="58391" marT="0" marB="0" anchor="ctr"/>
                </a:tc>
                <a:tc>
                  <a:txBody>
                    <a:bodyPr/>
                    <a:lstStyle/>
                    <a:p>
                      <a:pPr algn="ctr">
                        <a:spcAft>
                          <a:spcPts val="600"/>
                        </a:spcAft>
                      </a:pPr>
                      <a:r>
                        <a:rPr lang="en-GB" sz="1050" smtClean="0">
                          <a:effectLst/>
                        </a:rPr>
                        <a:t>high</a:t>
                      </a:r>
                      <a:endParaRPr lang="en-GB" sz="1050">
                        <a:effectLst/>
                        <a:latin typeface="Times" panose="02020603050405020304" pitchFamily="18" charset="0"/>
                        <a:ea typeface="Times New Roman" panose="02020603050405020304" pitchFamily="18" charset="0"/>
                        <a:cs typeface="Times New Roman" panose="02020603050405020304" pitchFamily="18" charset="0"/>
                      </a:endParaRPr>
                    </a:p>
                  </a:txBody>
                  <a:tcPr marL="58391" marR="58391" marT="0" marB="0" anchor="ctr"/>
                </a:tc>
                <a:tc>
                  <a:txBody>
                    <a:bodyPr/>
                    <a:lstStyle/>
                    <a:p>
                      <a:pPr algn="ctr">
                        <a:spcAft>
                          <a:spcPts val="600"/>
                        </a:spcAft>
                      </a:pPr>
                      <a:r>
                        <a:rPr lang="en-GB" sz="1050" dirty="0" smtClean="0">
                          <a:effectLst/>
                        </a:rPr>
                        <a:t>long term</a:t>
                      </a:r>
                      <a:endParaRPr lang="en-GB" sz="105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58391" marR="58391" marT="0" marB="0" anchor="ctr"/>
                </a:tc>
              </a:tr>
            </a:tbl>
          </a:graphicData>
        </a:graphic>
      </p:graphicFrame>
      <p:sp>
        <p:nvSpPr>
          <p:cNvPr id="69636" name="Rectangle 1"/>
          <p:cNvSpPr>
            <a:spLocks noChangeArrowheads="1"/>
          </p:cNvSpPr>
          <p:nvPr/>
        </p:nvSpPr>
        <p:spPr bwMode="auto">
          <a:xfrm>
            <a:off x="1639888" y="1995488"/>
            <a:ext cx="5616575" cy="647700"/>
          </a:xfrm>
          <a:prstGeom prst="rect">
            <a:avLst/>
          </a:prstGeom>
          <a:noFill/>
          <a:ln w="9525" algn="ctr">
            <a:noFill/>
            <a:miter lim="800000"/>
            <a:headEnd/>
            <a:tailEnd/>
          </a:ln>
          <a:effectLst/>
        </p:spPr>
        <p:txBody>
          <a:bodyPr lIns="90000" tIns="46800" rIns="90000" bIns="46800" anchor="ctr">
            <a:spAutoFit/>
          </a:bodyPr>
          <a:lstStyle/>
          <a:p>
            <a:r>
              <a:rPr lang="en-GB" altLang="en-US"/>
              <a:t/>
            </a:r>
            <a:br>
              <a:rPr lang="en-GB" altLang="en-US"/>
            </a:br>
            <a:endParaRPr lang="en-GB"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88938" y="349250"/>
            <a:ext cx="9137650" cy="674688"/>
          </a:xfrm>
        </p:spPr>
        <p:txBody>
          <a:bodyPr>
            <a:noAutofit/>
          </a:bodyPr>
          <a:lstStyle/>
          <a:p>
            <a:pPr algn="ctr">
              <a:defRPr/>
            </a:pPr>
            <a:r>
              <a:rPr lang="en-GB" sz="3200" b="0" cap="all" spc="200" dirty="0">
                <a:latin typeface="+mj-lt"/>
                <a:ea typeface="+mj-ea"/>
                <a:cs typeface="+mj-cs"/>
              </a:rPr>
              <a:t>‘Connecting’ </a:t>
            </a:r>
            <a:r>
              <a:rPr lang="en-GB" sz="3200" b="0" cap="all" spc="200" dirty="0" smtClean="0">
                <a:latin typeface="+mj-lt"/>
                <a:ea typeface="+mj-ea"/>
                <a:cs typeface="+mj-cs"/>
              </a:rPr>
              <a:t>national </a:t>
            </a:r>
            <a:r>
              <a:rPr lang="en-GB" sz="3200" b="0" cap="all" spc="200" dirty="0">
                <a:latin typeface="+mj-lt"/>
                <a:ea typeface="+mj-ea"/>
                <a:cs typeface="+mj-cs"/>
              </a:rPr>
              <a:t>issues to GMT implications</a:t>
            </a:r>
          </a:p>
        </p:txBody>
      </p:sp>
      <p:graphicFrame>
        <p:nvGraphicFramePr>
          <p:cNvPr id="6" name="Content Placeholder 5"/>
          <p:cNvGraphicFramePr>
            <a:graphicFrameLocks noGrp="1"/>
          </p:cNvGraphicFramePr>
          <p:nvPr>
            <p:ph sz="quarter" idx="13"/>
          </p:nvPr>
        </p:nvGraphicFramePr>
        <p:xfrm>
          <a:off x="144463" y="1700213"/>
          <a:ext cx="9560751" cy="4888754"/>
        </p:xfrm>
        <a:graphic>
          <a:graphicData uri="http://schemas.openxmlformats.org/drawingml/2006/table">
            <a:tbl>
              <a:tblPr firstRow="1" bandRow="1">
                <a:tableStyleId>{5C22544A-7EE6-4342-B048-85BDC9FD1C3A}</a:tableStyleId>
              </a:tblPr>
              <a:tblGrid>
                <a:gridCol w="1584297"/>
                <a:gridCol w="464433"/>
                <a:gridCol w="682911"/>
                <a:gridCol w="708431"/>
                <a:gridCol w="657391"/>
                <a:gridCol w="682911"/>
                <a:gridCol w="682911"/>
                <a:gridCol w="682911"/>
                <a:gridCol w="682911"/>
                <a:gridCol w="682911"/>
                <a:gridCol w="682911"/>
                <a:gridCol w="682911"/>
                <a:gridCol w="682911"/>
              </a:tblGrid>
              <a:tr h="579458">
                <a:tc gridSpan="2">
                  <a:txBody>
                    <a:bodyPr/>
                    <a:lstStyle/>
                    <a:p>
                      <a:pPr algn="ctr" fontAlgn="ctr"/>
                      <a:r>
                        <a:rPr lang="en-GB" sz="1100" b="1" i="0" u="none" strike="noStrike" dirty="0">
                          <a:solidFill>
                            <a:srgbClr val="000000"/>
                          </a:solidFill>
                          <a:effectLst/>
                          <a:latin typeface="Calibri" panose="020F0502020204030204" pitchFamily="34" charset="0"/>
                        </a:rPr>
                        <a:t>Document </a:t>
                      </a:r>
                    </a:p>
                  </a:txBody>
                  <a:tcPr marL="9525" marR="9525" marT="9525" marB="0" anchor="ctr"/>
                </a:tc>
                <a:tc hMerge="1">
                  <a:txBody>
                    <a:bodyPr/>
                    <a:lstStyle/>
                    <a:p>
                      <a:endParaRPr lang="en-GB"/>
                    </a:p>
                  </a:txBody>
                  <a:tcPr/>
                </a:tc>
                <a:tc gridSpan="7">
                  <a:txBody>
                    <a:bodyPr/>
                    <a:lstStyle/>
                    <a:p>
                      <a:pPr algn="ctr" fontAlgn="ctr"/>
                      <a:r>
                        <a:rPr lang="en-GB" sz="1100" b="1" i="0" u="none" strike="noStrike">
                          <a:solidFill>
                            <a:srgbClr val="000000"/>
                          </a:solidFill>
                          <a:effectLst/>
                          <a:latin typeface="Calibri" panose="020F0502020204030204" pitchFamily="34" charset="0"/>
                        </a:rPr>
                        <a:t>Relevance to Rank 1 implication </a:t>
                      </a:r>
                    </a:p>
                  </a:txBody>
                  <a:tcPr marL="9525" marR="952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4">
                  <a:txBody>
                    <a:bodyPr/>
                    <a:lstStyle/>
                    <a:p>
                      <a:pPr algn="ctr" fontAlgn="ctr"/>
                      <a:r>
                        <a:rPr lang="en-GB" sz="1100" b="1" i="0" u="none" strike="noStrike">
                          <a:solidFill>
                            <a:srgbClr val="000000"/>
                          </a:solidFill>
                          <a:effectLst/>
                          <a:latin typeface="Calibri" panose="020F0502020204030204" pitchFamily="34" charset="0"/>
                        </a:rPr>
                        <a:t>Type of information source </a:t>
                      </a:r>
                    </a:p>
                  </a:txBody>
                  <a:tcPr marL="9525" marR="952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r>
              <a:tr h="860702">
                <a:tc>
                  <a:txBody>
                    <a:bodyPr/>
                    <a:lstStyle/>
                    <a:p>
                      <a:pPr algn="l" fontAlgn="ctr"/>
                      <a:r>
                        <a:rPr lang="en-GB" sz="1100" b="1" i="0" u="none" strike="noStrike" dirty="0">
                          <a:solidFill>
                            <a:srgbClr val="000000"/>
                          </a:solidFill>
                          <a:effectLst/>
                          <a:latin typeface="Calibri" panose="020F0502020204030204" pitchFamily="34" charset="0"/>
                        </a:rPr>
                        <a:t>Title and date of study/indicator</a:t>
                      </a:r>
                    </a:p>
                  </a:txBody>
                  <a:tcPr marL="9525" marR="9525" marT="9525" marB="0" anchor="ctr"/>
                </a:tc>
                <a:tc>
                  <a:txBody>
                    <a:bodyPr/>
                    <a:lstStyle/>
                    <a:p>
                      <a:pPr algn="l" fontAlgn="ctr"/>
                      <a:r>
                        <a:rPr lang="en-GB" sz="1100" b="1" i="0" u="none" strike="noStrike">
                          <a:solidFill>
                            <a:srgbClr val="000000"/>
                          </a:solidFill>
                          <a:effectLst/>
                          <a:latin typeface="Calibri" panose="020F0502020204030204" pitchFamily="34" charset="0"/>
                        </a:rPr>
                        <a:t>Year </a:t>
                      </a:r>
                    </a:p>
                  </a:txBody>
                  <a:tcPr marL="9525" marR="9525" marT="9525" marB="0" anchor="ctr"/>
                </a:tc>
                <a:tc>
                  <a:txBody>
                    <a:bodyPr/>
                    <a:lstStyle/>
                    <a:p>
                      <a:pPr algn="l" fontAlgn="ctr"/>
                      <a:r>
                        <a:rPr lang="en-GB" sz="1100" b="1" i="0" u="none" strike="noStrike">
                          <a:solidFill>
                            <a:srgbClr val="000000"/>
                          </a:solidFill>
                          <a:effectLst/>
                          <a:latin typeface="Calibri" panose="020F0502020204030204" pitchFamily="34" charset="0"/>
                        </a:rPr>
                        <a:t>Increased privatisation of natural resources</a:t>
                      </a:r>
                    </a:p>
                  </a:txBody>
                  <a:tcPr marL="9525" marR="9525" marT="9525" marB="0" anchor="ctr"/>
                </a:tc>
                <a:tc>
                  <a:txBody>
                    <a:bodyPr/>
                    <a:lstStyle/>
                    <a:p>
                      <a:pPr algn="l" fontAlgn="ctr"/>
                      <a:r>
                        <a:rPr lang="en-GB" sz="1100" b="1" i="0" u="none" strike="noStrike">
                          <a:solidFill>
                            <a:srgbClr val="000000"/>
                          </a:solidFill>
                          <a:effectLst/>
                          <a:latin typeface="Calibri" panose="020F0502020204030204" pitchFamily="34" charset="0"/>
                        </a:rPr>
                        <a:t>Economic dependence</a:t>
                      </a:r>
                    </a:p>
                  </a:txBody>
                  <a:tcPr marL="9525" marR="9525" marT="9525" marB="0" anchor="ctr"/>
                </a:tc>
                <a:tc>
                  <a:txBody>
                    <a:bodyPr/>
                    <a:lstStyle/>
                    <a:p>
                      <a:pPr algn="l" fontAlgn="ctr"/>
                      <a:r>
                        <a:rPr lang="en-GB" sz="1100" b="1" i="0" u="none" strike="noStrike">
                          <a:solidFill>
                            <a:srgbClr val="000000"/>
                          </a:solidFill>
                          <a:effectLst/>
                          <a:latin typeface="Calibri" panose="020F0502020204030204" pitchFamily="34" charset="0"/>
                        </a:rPr>
                        <a:t>Increasing environmental burden </a:t>
                      </a:r>
                    </a:p>
                  </a:txBody>
                  <a:tcPr marL="9525" marR="9525" marT="9525" marB="0" anchor="ctr"/>
                </a:tc>
                <a:tc>
                  <a:txBody>
                    <a:bodyPr/>
                    <a:lstStyle/>
                    <a:p>
                      <a:pPr algn="l" fontAlgn="ctr"/>
                      <a:r>
                        <a:rPr lang="en-GB" sz="1100" b="1" i="0" u="none" strike="noStrike">
                          <a:solidFill>
                            <a:srgbClr val="000000"/>
                          </a:solidFill>
                          <a:effectLst/>
                          <a:latin typeface="Calibri" panose="020F0502020204030204" pitchFamily="34" charset="0"/>
                        </a:rPr>
                        <a:t>Energy import dependence</a:t>
                      </a:r>
                    </a:p>
                  </a:txBody>
                  <a:tcPr marL="9525" marR="9525" marT="9525" marB="0" anchor="ctr"/>
                </a:tc>
                <a:tc>
                  <a:txBody>
                    <a:bodyPr/>
                    <a:lstStyle/>
                    <a:p>
                      <a:pPr algn="l" fontAlgn="ctr"/>
                      <a:r>
                        <a:rPr lang="en-GB" sz="1100" b="1" i="0" u="none" strike="noStrike">
                          <a:solidFill>
                            <a:srgbClr val="000000"/>
                          </a:solidFill>
                          <a:effectLst/>
                          <a:latin typeface="Calibri" panose="020F0502020204030204" pitchFamily="34" charset="0"/>
                        </a:rPr>
                        <a:t>Pressure on water quality and supply</a:t>
                      </a:r>
                    </a:p>
                  </a:txBody>
                  <a:tcPr marL="9525" marR="9525" marT="9525" marB="0" anchor="ctr"/>
                </a:tc>
                <a:tc>
                  <a:txBody>
                    <a:bodyPr/>
                    <a:lstStyle/>
                    <a:p>
                      <a:pPr algn="l" fontAlgn="ctr"/>
                      <a:r>
                        <a:rPr lang="en-GB" sz="1100" b="1" i="0" u="none" strike="noStrike" dirty="0">
                          <a:solidFill>
                            <a:srgbClr val="000000"/>
                          </a:solidFill>
                          <a:effectLst/>
                          <a:latin typeface="Calibri" panose="020F0502020204030204" pitchFamily="34" charset="0"/>
                        </a:rPr>
                        <a:t>Extreme weather events </a:t>
                      </a:r>
                    </a:p>
                  </a:txBody>
                  <a:tcPr marL="9525" marR="9525" marT="9525" marB="0" anchor="ctr"/>
                </a:tc>
                <a:tc>
                  <a:txBody>
                    <a:bodyPr/>
                    <a:lstStyle/>
                    <a:p>
                      <a:pPr algn="l" fontAlgn="ctr"/>
                      <a:r>
                        <a:rPr lang="en-GB" sz="1100" b="1" i="0" u="none" strike="noStrike">
                          <a:solidFill>
                            <a:srgbClr val="000000"/>
                          </a:solidFill>
                          <a:effectLst/>
                          <a:latin typeface="Calibri" panose="020F0502020204030204" pitchFamily="34" charset="0"/>
                        </a:rPr>
                        <a:t>Infrastructure damage</a:t>
                      </a:r>
                    </a:p>
                  </a:txBody>
                  <a:tcPr marL="9525" marR="9525" marT="9525" marB="0" anchor="ctr"/>
                </a:tc>
                <a:tc>
                  <a:txBody>
                    <a:bodyPr/>
                    <a:lstStyle/>
                    <a:p>
                      <a:pPr algn="l" fontAlgn="ctr"/>
                      <a:r>
                        <a:rPr lang="en-GB" sz="1100" b="1" i="0" u="none" strike="noStrike">
                          <a:solidFill>
                            <a:srgbClr val="000000"/>
                          </a:solidFill>
                          <a:effectLst/>
                          <a:latin typeface="Calibri" panose="020F0502020204030204" pitchFamily="34" charset="0"/>
                        </a:rPr>
                        <a:t>Indicators/data</a:t>
                      </a:r>
                    </a:p>
                  </a:txBody>
                  <a:tcPr marL="9525" marR="9525" marT="9525" marB="0" anchor="ctr"/>
                </a:tc>
                <a:tc>
                  <a:txBody>
                    <a:bodyPr/>
                    <a:lstStyle/>
                    <a:p>
                      <a:pPr algn="l" fontAlgn="ctr"/>
                      <a:r>
                        <a:rPr lang="en-GB" sz="1100" b="1" i="0" u="none" strike="noStrike">
                          <a:solidFill>
                            <a:srgbClr val="000000"/>
                          </a:solidFill>
                          <a:effectLst/>
                          <a:latin typeface="Calibri" panose="020F0502020204030204" pitchFamily="34" charset="0"/>
                        </a:rPr>
                        <a:t>Reports and studies</a:t>
                      </a:r>
                    </a:p>
                  </a:txBody>
                  <a:tcPr marL="9525" marR="9525" marT="9525" marB="0" anchor="ctr"/>
                </a:tc>
                <a:tc>
                  <a:txBody>
                    <a:bodyPr/>
                    <a:lstStyle/>
                    <a:p>
                      <a:pPr algn="l" fontAlgn="ctr"/>
                      <a:r>
                        <a:rPr lang="en-GB" sz="1100" b="1" i="0" u="none" strike="noStrike">
                          <a:solidFill>
                            <a:srgbClr val="000000"/>
                          </a:solidFill>
                          <a:effectLst/>
                          <a:latin typeface="Calibri" panose="020F0502020204030204" pitchFamily="34" charset="0"/>
                        </a:rPr>
                        <a:t>Foresight (outlooks, scenarios, etc.)</a:t>
                      </a:r>
                    </a:p>
                  </a:txBody>
                  <a:tcPr marL="9525" marR="9525" marT="9525" marB="0" anchor="ctr"/>
                </a:tc>
                <a:tc>
                  <a:txBody>
                    <a:bodyPr/>
                    <a:lstStyle/>
                    <a:p>
                      <a:pPr algn="l" fontAlgn="ctr"/>
                      <a:r>
                        <a:rPr lang="en-GB" sz="1100" b="1" i="0" u="none" strike="noStrike">
                          <a:solidFill>
                            <a:srgbClr val="000000"/>
                          </a:solidFill>
                          <a:effectLst/>
                          <a:latin typeface="Calibri" panose="020F0502020204030204" pitchFamily="34" charset="0"/>
                        </a:rPr>
                        <a:t>Existing policy/strategy</a:t>
                      </a:r>
                    </a:p>
                  </a:txBody>
                  <a:tcPr marL="9525" marR="9525" marT="9525" marB="0" anchor="ctr"/>
                </a:tc>
              </a:tr>
              <a:tr h="216024">
                <a:tc gridSpan="13">
                  <a:txBody>
                    <a:bodyPr/>
                    <a:lstStyle/>
                    <a:p>
                      <a:pPr algn="l" fontAlgn="ctr"/>
                      <a:r>
                        <a:rPr lang="en-GB" sz="1100" b="1" i="0" u="none" strike="noStrike" dirty="0">
                          <a:solidFill>
                            <a:srgbClr val="000000"/>
                          </a:solidFill>
                          <a:effectLst/>
                          <a:latin typeface="Calibri" panose="020F0502020204030204" pitchFamily="34" charset="0"/>
                        </a:rPr>
                        <a:t>Increased privatisation of natural </a:t>
                      </a:r>
                      <a:r>
                        <a:rPr lang="en-GB" sz="1100" b="1" i="0" u="none" strike="noStrike" dirty="0" smtClean="0">
                          <a:solidFill>
                            <a:srgbClr val="000000"/>
                          </a:solidFill>
                          <a:effectLst/>
                          <a:latin typeface="Calibri" panose="020F0502020204030204" pitchFamily="34" charset="0"/>
                        </a:rPr>
                        <a:t>resources</a:t>
                      </a:r>
                      <a:endParaRPr lang="en-GB"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fontAlgn="ctr"/>
                      <a:endParaRPr lang="en-GB"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fontAlgn="ctr"/>
                      <a:endParaRPr lang="en-GB"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fontAlgn="ctr"/>
                      <a:endParaRPr lang="en-GB"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fontAlgn="ctr"/>
                      <a:endParaRPr lang="en-GB"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fontAlgn="ctr"/>
                      <a:endParaRPr lang="en-GB"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fontAlgn="ctr"/>
                      <a:endParaRPr lang="en-GB"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fontAlgn="ctr"/>
                      <a:endParaRPr lang="en-GB"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fontAlgn="ctr"/>
                      <a:endParaRPr lang="en-GB"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fontAlgn="ctr"/>
                      <a:endParaRPr lang="en-GB"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fontAlgn="ctr"/>
                      <a:endParaRPr lang="en-GB"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fontAlgn="ctr"/>
                      <a:endParaRPr lang="en-GB"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l" fontAlgn="ctr"/>
                      <a:endParaRPr lang="en-GB" sz="1100" b="1" i="0" u="none" strike="noStrike" dirty="0">
                        <a:solidFill>
                          <a:srgbClr val="000000"/>
                        </a:solidFill>
                        <a:effectLst/>
                        <a:latin typeface="Calibri" panose="020F0502020204030204" pitchFamily="34" charset="0"/>
                      </a:endParaRPr>
                    </a:p>
                  </a:txBody>
                  <a:tcPr marL="9525" marR="9525" marT="9525" marB="0" anchor="ctr"/>
                </a:tc>
              </a:tr>
              <a:tr h="1665192">
                <a:tc>
                  <a:txBody>
                    <a:bodyPr/>
                    <a:lstStyle/>
                    <a:p>
                      <a:pPr algn="l" fontAlgn="ctr"/>
                      <a:r>
                        <a:rPr lang="en-GB" sz="1100" b="0" i="0" u="none" strike="noStrike" dirty="0">
                          <a:solidFill>
                            <a:srgbClr val="000000"/>
                          </a:solidFill>
                          <a:effectLst/>
                          <a:latin typeface="Calibri" panose="020F0502020204030204" pitchFamily="34" charset="0"/>
                        </a:rPr>
                        <a:t>Note to European Union Trade Policy Committee from the Ministry of Economic Development and Technology, Slovenia</a:t>
                      </a:r>
                    </a:p>
                  </a:txBody>
                  <a:tcPr marL="9525" marR="9525" marT="9525" marB="0" anchor="ctr"/>
                </a:tc>
                <a:tc>
                  <a:txBody>
                    <a:bodyPr/>
                    <a:lstStyle/>
                    <a:p>
                      <a:pPr algn="r" fontAlgn="ctr"/>
                      <a:r>
                        <a:rPr lang="en-GB" sz="1100" b="0" i="1" u="none" strike="noStrike" dirty="0">
                          <a:solidFill>
                            <a:srgbClr val="000000"/>
                          </a:solidFill>
                          <a:effectLst/>
                          <a:latin typeface="Calibri" panose="020F0502020204030204" pitchFamily="34" charset="0"/>
                        </a:rPr>
                        <a:t>2016</a:t>
                      </a:r>
                    </a:p>
                  </a:txBody>
                  <a:tcPr marL="9525" marR="9525" marT="9525" marB="0" anchor="ctr"/>
                </a:tc>
                <a:tc>
                  <a:txBody>
                    <a:bodyPr/>
                    <a:lstStyle/>
                    <a:p>
                      <a:pPr algn="ctr" fontAlgn="b"/>
                      <a:r>
                        <a:rPr lang="en-GB" sz="1200" b="0" i="0" u="none" strike="noStrike" dirty="0">
                          <a:solidFill>
                            <a:srgbClr val="000000"/>
                          </a:solidFill>
                          <a:effectLst/>
                          <a:latin typeface="Wingdings" panose="05000000000000000000" pitchFamily="2" charset="2"/>
                        </a:rPr>
                        <a:t>ü</a:t>
                      </a:r>
                    </a:p>
                  </a:txBody>
                  <a:tcPr marL="9525" marR="9525" marT="9525" marB="0" anchor="ctr"/>
                </a:tc>
                <a:tc>
                  <a:txBody>
                    <a:body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tc>
                <a:tc>
                  <a:txBody>
                    <a:bodyPr/>
                    <a:lstStyle/>
                    <a:p>
                      <a:pPr algn="ctr" fontAlgn="b"/>
                      <a:r>
                        <a:rPr lang="en-GB" sz="1100" b="0" i="0" u="none" strike="noStrike" dirty="0">
                          <a:solidFill>
                            <a:srgbClr val="000000"/>
                          </a:solidFill>
                          <a:effectLst/>
                          <a:latin typeface="Wingdings" panose="05000000000000000000" pitchFamily="2" charset="2"/>
                        </a:rPr>
                        <a:t> </a:t>
                      </a:r>
                    </a:p>
                  </a:txBody>
                  <a:tcPr marL="9525" marR="9525" marT="9525" marB="0" anchor="ctr"/>
                </a:tc>
                <a:tc>
                  <a:txBody>
                    <a:body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tc>
                <a:tc>
                  <a:txBody>
                    <a:body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ct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b"/>
                      <a:r>
                        <a:rPr lang="en-GB" sz="1100" b="0" i="0" u="none" strike="noStrike">
                          <a:solidFill>
                            <a:srgbClr val="000000"/>
                          </a:solidFill>
                          <a:effectLst/>
                          <a:latin typeface="Wingdings" panose="05000000000000000000" pitchFamily="2" charset="2"/>
                        </a:rPr>
                        <a:t> </a:t>
                      </a:r>
                    </a:p>
                  </a:txBody>
                  <a:tcPr marL="9525" marR="9525" marT="9525" marB="0" anchor="ctr"/>
                </a:tc>
                <a:tc>
                  <a:txBody>
                    <a:bodyPr/>
                    <a:lstStyle/>
                    <a:p>
                      <a:pPr algn="l" fontAlgn="t"/>
                      <a:r>
                        <a:rPr lang="en-GB" sz="1100" b="0" i="0" u="none" strike="noStrike">
                          <a:solidFill>
                            <a:srgbClr val="000000"/>
                          </a:solidFill>
                          <a:effectLst/>
                          <a:latin typeface="Calibri" panose="020F0502020204030204" pitchFamily="34" charset="0"/>
                        </a:rPr>
                        <a:t> </a:t>
                      </a:r>
                    </a:p>
                  </a:txBody>
                  <a:tcPr marL="9525" marR="9525" marT="9525" marB="0" anchor="ctr"/>
                </a:tc>
                <a:tc>
                  <a:txBody>
                    <a:bodyPr/>
                    <a:lstStyle/>
                    <a:p>
                      <a:pPr algn="l" fontAlgn="t"/>
                      <a:r>
                        <a:rPr lang="en-GB" sz="11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b"/>
                      <a:r>
                        <a:rPr lang="en-GB" sz="1100" b="0" i="0" u="none" strike="noStrike">
                          <a:solidFill>
                            <a:srgbClr val="000000"/>
                          </a:solidFill>
                          <a:effectLst/>
                          <a:latin typeface="Wingdings" panose="05000000000000000000" pitchFamily="2" charset="2"/>
                        </a:rPr>
                        <a:t>ü</a:t>
                      </a:r>
                    </a:p>
                  </a:txBody>
                  <a:tcPr marL="9525" marR="9525" marT="9525" marB="0" anchor="ctr"/>
                </a:tc>
              </a:tr>
              <a:tr h="731836">
                <a:tc>
                  <a:txBody>
                    <a:bodyPr/>
                    <a:lstStyle/>
                    <a:p>
                      <a:pPr algn="l" fontAlgn="ctr"/>
                      <a:r>
                        <a:rPr lang="en-GB" sz="1100" b="0" i="0" u="none" strike="noStrike" dirty="0">
                          <a:solidFill>
                            <a:srgbClr val="000000"/>
                          </a:solidFill>
                          <a:effectLst/>
                          <a:latin typeface="Calibri" panose="020F0502020204030204" pitchFamily="34" charset="0"/>
                        </a:rPr>
                        <a:t>Market Sector Scan of water management in Slovenia</a:t>
                      </a:r>
                    </a:p>
                  </a:txBody>
                  <a:tcPr marL="9525" marR="9525" marT="9525" marB="0" anchor="ctr"/>
                </a:tc>
                <a:tc>
                  <a:txBody>
                    <a:bodyPr/>
                    <a:lstStyle/>
                    <a:p>
                      <a:pPr algn="r" fontAlgn="ctr"/>
                      <a:r>
                        <a:rPr lang="en-GB" sz="1100" b="0" i="1" u="none" strike="noStrike">
                          <a:solidFill>
                            <a:srgbClr val="000000"/>
                          </a:solidFill>
                          <a:effectLst/>
                          <a:latin typeface="Calibri" panose="020F0502020204030204" pitchFamily="34" charset="0"/>
                        </a:rPr>
                        <a:t>2013</a:t>
                      </a:r>
                    </a:p>
                  </a:txBody>
                  <a:tcPr marL="9525" marR="9525" marT="9525" marB="0" anchor="ctr"/>
                </a:tc>
                <a:tc>
                  <a:txBody>
                    <a:bodyPr/>
                    <a:lstStyle/>
                    <a:p>
                      <a:pPr algn="ctr" fontAlgn="b"/>
                      <a:r>
                        <a:rPr lang="en-GB" sz="1200" b="0" i="0" u="none" strike="noStrike">
                          <a:solidFill>
                            <a:srgbClr val="000000"/>
                          </a:solidFill>
                          <a:effectLst/>
                          <a:latin typeface="Wingdings" panose="05000000000000000000" pitchFamily="2" charset="2"/>
                        </a:rPr>
                        <a:t>ü</a:t>
                      </a:r>
                    </a:p>
                  </a:txBody>
                  <a:tcPr marL="9525" marR="9525" marT="9525" marB="0" anchor="ct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b"/>
                      <a:r>
                        <a:rPr lang="en-GB" sz="1100" b="0" i="0" u="none" strike="noStrike" dirty="0">
                          <a:solidFill>
                            <a:srgbClr val="000000"/>
                          </a:solidFill>
                          <a:effectLst/>
                          <a:latin typeface="Wingdings" panose="05000000000000000000" pitchFamily="2" charset="2"/>
                        </a:rPr>
                        <a:t> </a:t>
                      </a:r>
                    </a:p>
                  </a:txBody>
                  <a:tcPr marL="9525" marR="9525" marT="9525" marB="0" anchor="ctr"/>
                </a:tc>
                <a:tc>
                  <a:txBody>
                    <a:body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tc>
                <a:tc>
                  <a:txBody>
                    <a:body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tc>
                <a:tc>
                  <a:txBody>
                    <a:body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tc>
                <a:tc>
                  <a:txBody>
                    <a:body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tc>
                <a:tc>
                  <a:txBody>
                    <a:bodyPr/>
                    <a:lstStyle/>
                    <a:p>
                      <a:pPr algn="ctr" fontAlgn="b"/>
                      <a:r>
                        <a:rPr lang="en-GB" sz="1100" b="0" i="0" u="none" strike="noStrike" dirty="0">
                          <a:solidFill>
                            <a:srgbClr val="000000"/>
                          </a:solidFill>
                          <a:effectLst/>
                          <a:latin typeface="Wingdings" panose="05000000000000000000" pitchFamily="2" charset="2"/>
                        </a:rPr>
                        <a:t> </a:t>
                      </a:r>
                    </a:p>
                  </a:txBody>
                  <a:tcPr marL="9525" marR="9525" marT="9525" marB="0" anchor="ctr"/>
                </a:tc>
                <a:tc>
                  <a:txBody>
                    <a:bodyPr/>
                    <a:lstStyle/>
                    <a:p>
                      <a:pPr algn="ctr" fontAlgn="b"/>
                      <a:r>
                        <a:rPr lang="en-GB" sz="1100" b="0" i="0" u="none" strike="noStrike" dirty="0">
                          <a:solidFill>
                            <a:srgbClr val="000000"/>
                          </a:solidFill>
                          <a:effectLst/>
                          <a:latin typeface="Wingdings" panose="05000000000000000000" pitchFamily="2" charset="2"/>
                        </a:rPr>
                        <a:t>ü</a:t>
                      </a:r>
                    </a:p>
                  </a:txBody>
                  <a:tcPr marL="9525" marR="9525" marT="9525" marB="0" anchor="ctr"/>
                </a:tc>
                <a:tc>
                  <a:txBody>
                    <a:bodyPr/>
                    <a:lstStyle/>
                    <a:p>
                      <a:pPr algn="l" fontAlgn="t"/>
                      <a:r>
                        <a:rPr lang="en-GB" sz="11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b"/>
                      <a:r>
                        <a:rPr lang="en-GB" sz="1100" b="0" i="0" u="none" strike="noStrike">
                          <a:solidFill>
                            <a:srgbClr val="000000"/>
                          </a:solidFill>
                          <a:effectLst/>
                          <a:latin typeface="Wingdings" panose="05000000000000000000" pitchFamily="2" charset="2"/>
                        </a:rPr>
                        <a:t> </a:t>
                      </a:r>
                    </a:p>
                  </a:txBody>
                  <a:tcPr marL="9525" marR="9525" marT="9525" marB="0" anchor="ctr"/>
                </a:tc>
              </a:tr>
              <a:tr h="835542">
                <a:tc>
                  <a:txBody>
                    <a:bodyPr/>
                    <a:lstStyle/>
                    <a:p>
                      <a:pPr algn="l" fontAlgn="ctr"/>
                      <a:r>
                        <a:rPr lang="en-GB" sz="1100" b="0" i="0" u="none" strike="noStrike" dirty="0">
                          <a:solidFill>
                            <a:srgbClr val="000000"/>
                          </a:solidFill>
                          <a:effectLst/>
                          <a:latin typeface="Calibri" panose="020F0502020204030204" pitchFamily="34" charset="0"/>
                        </a:rPr>
                        <a:t>Public and private environmental </a:t>
                      </a:r>
                      <a:r>
                        <a:rPr lang="en-GB" sz="1100" b="0" i="0" u="none" strike="noStrike" dirty="0" smtClean="0">
                          <a:solidFill>
                            <a:srgbClr val="000000"/>
                          </a:solidFill>
                          <a:effectLst/>
                          <a:latin typeface="Calibri" panose="020F0502020204030204" pitchFamily="34" charset="0"/>
                        </a:rPr>
                        <a:t>expenditure</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n-GB" sz="1100" b="0" i="0" u="none" strike="noStrike" dirty="0" smtClean="0">
                          <a:solidFill>
                            <a:srgbClr val="000000"/>
                          </a:solidFill>
                          <a:effectLst/>
                          <a:latin typeface="Calibri" panose="020F0502020204030204" pitchFamily="34" charset="0"/>
                        </a:rPr>
                        <a:t>2012</a:t>
                      </a:r>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GB" sz="1200" b="0" i="0" u="none" strike="noStrike">
                          <a:solidFill>
                            <a:srgbClr val="000000"/>
                          </a:solidFill>
                          <a:effectLst/>
                          <a:latin typeface="Wingdings" panose="05000000000000000000" pitchFamily="2" charset="2"/>
                        </a:rPr>
                        <a:t>ü</a:t>
                      </a:r>
                    </a:p>
                  </a:txBody>
                  <a:tcPr marL="9525" marR="9525" marT="9525" marB="0" anchor="ct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ctr"/>
                </a:tc>
                <a:tc>
                  <a:txBody>
                    <a:bodyPr/>
                    <a:lstStyle/>
                    <a:p>
                      <a:pPr algn="ctr" fontAlgn="b"/>
                      <a:r>
                        <a:rPr lang="en-GB" sz="1100" b="0" i="0" u="none" strike="noStrike">
                          <a:solidFill>
                            <a:srgbClr val="000000"/>
                          </a:solidFill>
                          <a:effectLst/>
                          <a:latin typeface="Wingdings" panose="05000000000000000000" pitchFamily="2" charset="2"/>
                        </a:rPr>
                        <a:t> </a:t>
                      </a:r>
                    </a:p>
                  </a:txBody>
                  <a:tcPr marL="9525" marR="9525" marT="9525" marB="0" anchor="ctr"/>
                </a:tc>
                <a:tc>
                  <a:txBody>
                    <a:bodyPr/>
                    <a:lstStyle/>
                    <a:p>
                      <a:pPr algn="l" fontAlgn="b"/>
                      <a:r>
                        <a:rPr lang="en-GB" sz="1100" b="0" i="0" u="none" strike="noStrike" dirty="0">
                          <a:solidFill>
                            <a:srgbClr val="000000"/>
                          </a:solidFill>
                          <a:effectLst/>
                          <a:latin typeface="Calibri" panose="020F0502020204030204" pitchFamily="34" charset="0"/>
                        </a:rPr>
                        <a:t> </a:t>
                      </a:r>
                    </a:p>
                  </a:txBody>
                  <a:tcPr marL="9525" marR="9525" marT="9525" marB="0" anchor="ct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ct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ctr"/>
                </a:tc>
                <a:tc>
                  <a:txBody>
                    <a:bodyPr/>
                    <a:lstStyle/>
                    <a:p>
                      <a:pPr algn="l" fontAlgn="b"/>
                      <a:r>
                        <a:rPr lang="en-GB" sz="1100" b="0" i="0" u="none" strike="noStrike">
                          <a:solidFill>
                            <a:srgbClr val="000000"/>
                          </a:solidFill>
                          <a:effectLst/>
                          <a:latin typeface="Calibri" panose="020F0502020204030204" pitchFamily="34" charset="0"/>
                        </a:rPr>
                        <a:t> </a:t>
                      </a:r>
                    </a:p>
                  </a:txBody>
                  <a:tcPr marL="9525" marR="9525" marT="9525" marB="0" anchor="ctr"/>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Calibri" panose="020F0502020204030204" pitchFamily="34" charset="0"/>
                        </a:rPr>
                        <a:t> </a:t>
                      </a:r>
                      <a:r>
                        <a:rPr lang="en-GB" sz="1100" b="0" i="0" u="none" strike="noStrike" dirty="0" smtClean="0">
                          <a:solidFill>
                            <a:srgbClr val="000000"/>
                          </a:solidFill>
                          <a:effectLst/>
                          <a:latin typeface="Wingdings" panose="05000000000000000000" pitchFamily="2" charset="2"/>
                        </a:rPr>
                        <a:t>ü</a:t>
                      </a:r>
                    </a:p>
                    <a:p>
                      <a:pPr algn="l" fontAlgn="t"/>
                      <a:endParaRPr lang="en-GB"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GB" sz="1100" b="0" i="0" u="none" strike="noStrike" dirty="0">
                        <a:solidFill>
                          <a:srgbClr val="000000"/>
                        </a:solidFill>
                        <a:effectLst/>
                        <a:latin typeface="Wingdings" panose="05000000000000000000" pitchFamily="2" charset="2"/>
                      </a:endParaRPr>
                    </a:p>
                  </a:txBody>
                  <a:tcPr marL="9525" marR="9525" marT="9525" marB="0" anchor="ctr"/>
                </a:tc>
                <a:tc>
                  <a:txBody>
                    <a:bodyPr/>
                    <a:lstStyle/>
                    <a:p>
                      <a:pPr algn="l" fontAlgn="t"/>
                      <a:r>
                        <a:rPr lang="en-GB" sz="1100" b="0" i="0" u="none" strike="noStrike" dirty="0">
                          <a:solidFill>
                            <a:srgbClr val="000000"/>
                          </a:solidFill>
                          <a:effectLst/>
                          <a:latin typeface="Calibri" panose="020F0502020204030204" pitchFamily="34" charset="0"/>
                        </a:rPr>
                        <a:t> </a:t>
                      </a:r>
                    </a:p>
                  </a:txBody>
                  <a:tcPr marL="9525" marR="9525" marT="9525" marB="0" anchor="ctr"/>
                </a:tc>
                <a:tc>
                  <a:txBody>
                    <a:bodyPr/>
                    <a:lstStyle/>
                    <a:p>
                      <a:pPr algn="l" fontAlgn="t"/>
                      <a:r>
                        <a:rPr lang="en-GB" sz="1100" b="0" i="0" u="none" strike="noStrike" dirty="0">
                          <a:solidFill>
                            <a:srgbClr val="000000"/>
                          </a:solidFill>
                          <a:effectLst/>
                          <a:latin typeface="Calibri" panose="020F0502020204030204" pitchFamily="34" charset="0"/>
                        </a:rPr>
                        <a:t> </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GB" dirty="0"/>
              <a:t>Workshop facilitators</a:t>
            </a:r>
          </a:p>
        </p:txBody>
      </p:sp>
      <p:sp>
        <p:nvSpPr>
          <p:cNvPr id="18435" name="Slide Number Placeholder 3"/>
          <p:cNvSpPr>
            <a:spLocks noGrp="1"/>
          </p:cNvSpPr>
          <p:nvPr>
            <p:ph type="sldNum" sz="quarter" idx="12"/>
          </p:nvPr>
        </p:nvSpPr>
        <p:spPr bwMode="auto">
          <a:noFill/>
          <a:ln>
            <a:miter lim="800000"/>
            <a:headEnd/>
            <a:tailEnd/>
          </a:ln>
        </p:spPr>
        <p:txBody>
          <a:bodyPr/>
          <a:lstStyle/>
          <a:p>
            <a:fld id="{F94F16EB-3E76-4BD1-8C37-76ADAA7D19AD}" type="slidenum">
              <a:rPr lang="en-GB" altLang="en-US"/>
              <a:pPr/>
              <a:t>3</a:t>
            </a:fld>
            <a:endParaRPr lang="en-GB" altLang="en-US"/>
          </a:p>
        </p:txBody>
      </p:sp>
      <p:pic>
        <p:nvPicPr>
          <p:cNvPr id="18436" name="Picture 2"/>
          <p:cNvPicPr>
            <a:picLocks noChangeAspect="1"/>
          </p:cNvPicPr>
          <p:nvPr/>
        </p:nvPicPr>
        <p:blipFill>
          <a:blip r:embed="rId3"/>
          <a:srcRect/>
          <a:stretch>
            <a:fillRect/>
          </a:stretch>
        </p:blipFill>
        <p:spPr bwMode="auto">
          <a:xfrm>
            <a:off x="488950" y="1784350"/>
            <a:ext cx="2160588" cy="801688"/>
          </a:xfrm>
          <a:prstGeom prst="rect">
            <a:avLst/>
          </a:prstGeom>
          <a:noFill/>
          <a:ln w="9525">
            <a:noFill/>
            <a:miter lim="800000"/>
            <a:headEnd/>
            <a:tailEnd/>
          </a:ln>
        </p:spPr>
      </p:pic>
      <p:pic>
        <p:nvPicPr>
          <p:cNvPr id="18437" name="Picture 5"/>
          <p:cNvPicPr>
            <a:picLocks noChangeAspect="1"/>
          </p:cNvPicPr>
          <p:nvPr/>
        </p:nvPicPr>
        <p:blipFill>
          <a:blip r:embed="rId4"/>
          <a:srcRect/>
          <a:stretch>
            <a:fillRect/>
          </a:stretch>
        </p:blipFill>
        <p:spPr bwMode="auto">
          <a:xfrm>
            <a:off x="488950" y="3184525"/>
            <a:ext cx="1449388" cy="966788"/>
          </a:xfrm>
          <a:prstGeom prst="rect">
            <a:avLst/>
          </a:prstGeom>
          <a:noFill/>
          <a:ln w="9525">
            <a:noFill/>
            <a:miter lim="800000"/>
            <a:headEnd/>
            <a:tailEnd/>
          </a:ln>
        </p:spPr>
      </p:pic>
      <p:pic>
        <p:nvPicPr>
          <p:cNvPr id="18438" name="Picture 6"/>
          <p:cNvPicPr>
            <a:picLocks noChangeAspect="1"/>
          </p:cNvPicPr>
          <p:nvPr/>
        </p:nvPicPr>
        <p:blipFill>
          <a:blip r:embed="rId5"/>
          <a:srcRect/>
          <a:stretch>
            <a:fillRect/>
          </a:stretch>
        </p:blipFill>
        <p:spPr bwMode="auto">
          <a:xfrm>
            <a:off x="488950" y="4622800"/>
            <a:ext cx="1449388" cy="966788"/>
          </a:xfrm>
          <a:prstGeom prst="rect">
            <a:avLst/>
          </a:prstGeom>
          <a:noFill/>
          <a:ln w="9525">
            <a:noFill/>
            <a:miter lim="800000"/>
            <a:headEnd/>
            <a:tailEnd/>
          </a:ln>
        </p:spPr>
      </p:pic>
      <p:sp>
        <p:nvSpPr>
          <p:cNvPr id="7" name="Rectangle 6"/>
          <p:cNvSpPr/>
          <p:nvPr/>
        </p:nvSpPr>
        <p:spPr>
          <a:xfrm>
            <a:off x="2363788" y="3336925"/>
            <a:ext cx="2214562" cy="661988"/>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Owen White</a:t>
            </a:r>
            <a:endParaRPr lang="en-GB" b="0" dirty="0"/>
          </a:p>
        </p:txBody>
      </p:sp>
      <p:sp>
        <p:nvSpPr>
          <p:cNvPr id="8" name="Rectangle 7"/>
          <p:cNvSpPr/>
          <p:nvPr/>
        </p:nvSpPr>
        <p:spPr>
          <a:xfrm>
            <a:off x="2363788" y="4775200"/>
            <a:ext cx="2214562" cy="661988"/>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Rolands Sadauskis</a:t>
            </a:r>
            <a:endParaRPr lang="en-GB" b="0" dirty="0"/>
          </a:p>
        </p:txBody>
      </p:sp>
      <p:sp>
        <p:nvSpPr>
          <p:cNvPr id="9" name="Rectangle 8"/>
          <p:cNvSpPr/>
          <p:nvPr/>
        </p:nvSpPr>
        <p:spPr>
          <a:xfrm>
            <a:off x="6707188" y="3336925"/>
            <a:ext cx="2212975" cy="661988"/>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dirty="0" err="1"/>
              <a:t>Špela</a:t>
            </a:r>
            <a:r>
              <a:rPr lang="lv-LV" dirty="0"/>
              <a:t> </a:t>
            </a:r>
            <a:r>
              <a:rPr lang="lv-LV" dirty="0" err="1"/>
              <a:t>Kolarič</a:t>
            </a:r>
            <a:endParaRPr lang="en-GB" b="0" dirty="0"/>
          </a:p>
        </p:txBody>
      </p:sp>
      <p:pic>
        <p:nvPicPr>
          <p:cNvPr id="18442" name="Picture 9"/>
          <p:cNvPicPr>
            <a:picLocks noChangeAspect="1" noChangeArrowheads="1"/>
          </p:cNvPicPr>
          <p:nvPr/>
        </p:nvPicPr>
        <p:blipFill>
          <a:blip r:embed="rId6"/>
          <a:srcRect t="12155" b="19206"/>
          <a:stretch>
            <a:fillRect/>
          </a:stretch>
        </p:blipFill>
        <p:spPr bwMode="auto">
          <a:xfrm>
            <a:off x="5529263" y="3114675"/>
            <a:ext cx="936625" cy="1108075"/>
          </a:xfrm>
          <a:prstGeom prst="rect">
            <a:avLst/>
          </a:prstGeom>
          <a:noFill/>
          <a:ln w="9525">
            <a:noFill/>
            <a:miter lim="800000"/>
            <a:headEnd/>
            <a:tailEnd/>
          </a:ln>
        </p:spPr>
      </p:pic>
      <p:sp>
        <p:nvSpPr>
          <p:cNvPr id="11" name="Rectangle 10"/>
          <p:cNvSpPr/>
          <p:nvPr/>
        </p:nvSpPr>
        <p:spPr>
          <a:xfrm>
            <a:off x="5437188" y="4699000"/>
            <a:ext cx="3462337" cy="1328738"/>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0" dirty="0"/>
              <a:t>Support from: Anita Pirc-Velkavrh, Barbara Bernard-Vukadin, Nata</a:t>
            </a:r>
            <a:r>
              <a:rPr lang="lv-LV" b="0" dirty="0"/>
              <a:t>š</a:t>
            </a:r>
            <a:r>
              <a:rPr lang="en-GB" b="0" dirty="0"/>
              <a:t>a Kovač,  </a:t>
            </a:r>
          </a:p>
          <a:p>
            <a:pPr algn="ctr">
              <a:defRPr/>
            </a:pPr>
            <a:r>
              <a:rPr lang="en-GB" b="0" dirty="0"/>
              <a:t>Other project team members</a:t>
            </a:r>
          </a:p>
          <a:p>
            <a:pPr algn="ctr">
              <a:defRPr/>
            </a:pPr>
            <a:r>
              <a:rPr lang="en-GB" b="0" dirty="0"/>
              <a:t>CEP: Dr Bill Sheate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569913" y="476250"/>
            <a:ext cx="9137650" cy="676275"/>
          </a:xfrm>
        </p:spPr>
        <p:txBody>
          <a:bodyPr/>
          <a:lstStyle/>
          <a:p>
            <a:pPr algn="ctr">
              <a:defRPr/>
            </a:pPr>
            <a:r>
              <a:rPr lang="en-GB" sz="3200" b="0" cap="all" spc="200" dirty="0">
                <a:latin typeface="+mj-lt"/>
                <a:ea typeface="+mj-ea"/>
                <a:cs typeface="+mj-cs"/>
              </a:rPr>
              <a:t>Approach to Task 3: linking evidence</a:t>
            </a:r>
          </a:p>
        </p:txBody>
      </p:sp>
      <p:graphicFrame>
        <p:nvGraphicFramePr>
          <p:cNvPr id="5" name="Diagram 4"/>
          <p:cNvGraphicFramePr/>
          <p:nvPr>
            <p:extLst>
              <p:ext uri="{D42A27DB-BD31-4B8C-83A1-F6EECF244321}">
                <p14:modId xmlns:p14="http://schemas.microsoft.com/office/powerpoint/2010/main" val="2498465901"/>
              </p:ext>
            </p:extLst>
          </p:nvPr>
        </p:nvGraphicFramePr>
        <p:xfrm>
          <a:off x="380250" y="1844824"/>
          <a:ext cx="9291608"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533400" y="560388"/>
            <a:ext cx="9139238" cy="676275"/>
          </a:xfrm>
        </p:spPr>
        <p:txBody>
          <a:bodyPr/>
          <a:lstStyle/>
          <a:p>
            <a:pPr>
              <a:defRPr/>
            </a:pPr>
            <a:r>
              <a:rPr lang="en-GB" sz="3200" b="0" cap="all" spc="200" dirty="0">
                <a:latin typeface="+mj-lt"/>
                <a:ea typeface="+mj-ea"/>
                <a:cs typeface="+mj-cs"/>
              </a:rPr>
              <a:t>Approach to Task 3: linking evidence</a:t>
            </a:r>
          </a:p>
        </p:txBody>
      </p:sp>
      <p:graphicFrame>
        <p:nvGraphicFramePr>
          <p:cNvPr id="5" name="Diagram 4"/>
          <p:cNvGraphicFramePr/>
          <p:nvPr>
            <p:extLst>
              <p:ext uri="{D42A27DB-BD31-4B8C-83A1-F6EECF244321}">
                <p14:modId xmlns:p14="http://schemas.microsoft.com/office/powerpoint/2010/main" val="1479029061"/>
              </p:ext>
            </p:extLst>
          </p:nvPr>
        </p:nvGraphicFramePr>
        <p:xfrm>
          <a:off x="380250" y="1541998"/>
          <a:ext cx="9291608" cy="4402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075" y="333375"/>
            <a:ext cx="9078913" cy="1054100"/>
          </a:xfrm>
        </p:spPr>
        <p:txBody>
          <a:bodyPr/>
          <a:lstStyle/>
          <a:p>
            <a:pPr>
              <a:defRPr/>
            </a:pPr>
            <a:r>
              <a:rPr lang="en-GB" dirty="0" smtClean="0"/>
              <a:t>Implication factsheets</a:t>
            </a:r>
            <a:endParaRPr lang="en-GB" dirty="0"/>
          </a:p>
        </p:txBody>
      </p:sp>
      <p:sp>
        <p:nvSpPr>
          <p:cNvPr id="77827" name="Slide Number Placeholder 3"/>
          <p:cNvSpPr>
            <a:spLocks noGrp="1"/>
          </p:cNvSpPr>
          <p:nvPr>
            <p:ph type="sldNum" sz="quarter" idx="12"/>
          </p:nvPr>
        </p:nvSpPr>
        <p:spPr bwMode="auto">
          <a:noFill/>
          <a:ln>
            <a:miter lim="800000"/>
            <a:headEnd/>
            <a:tailEnd/>
          </a:ln>
        </p:spPr>
        <p:txBody>
          <a:bodyPr/>
          <a:lstStyle/>
          <a:p>
            <a:fld id="{052427A9-5179-4716-9935-1BD1FC81745A}" type="slidenum">
              <a:rPr lang="en-GB" altLang="en-US"/>
              <a:pPr/>
              <a:t>32</a:t>
            </a:fld>
            <a:endParaRPr lang="en-GB" altLang="en-US"/>
          </a:p>
        </p:txBody>
      </p:sp>
      <p:sp>
        <p:nvSpPr>
          <p:cNvPr id="18" name="Content Placeholder 4"/>
          <p:cNvSpPr>
            <a:spLocks noGrp="1"/>
          </p:cNvSpPr>
          <p:nvPr>
            <p:ph sz="quarter" idx="4294967295"/>
          </p:nvPr>
        </p:nvSpPr>
        <p:spPr>
          <a:xfrm>
            <a:off x="347663" y="1889125"/>
            <a:ext cx="9329737" cy="4602163"/>
          </a:xfrm>
        </p:spPr>
        <p:txBody>
          <a:bodyPr/>
          <a:lstStyle/>
          <a:p>
            <a:pPr>
              <a:defRPr/>
            </a:pPr>
            <a:r>
              <a:rPr lang="en-GB" sz="2600" b="1" dirty="0"/>
              <a:t>Environmental pressures cluster: </a:t>
            </a:r>
            <a:endParaRPr lang="en-GB" sz="2600" dirty="0"/>
          </a:p>
          <a:p>
            <a:pPr lvl="1">
              <a:buClr>
                <a:schemeClr val="accent1">
                  <a:lumMod val="75000"/>
                </a:schemeClr>
              </a:buClr>
              <a:defRPr/>
            </a:pPr>
            <a:r>
              <a:rPr lang="en-GB" sz="2400" spc="150" dirty="0"/>
              <a:t>Increasing environmental burden </a:t>
            </a:r>
          </a:p>
          <a:p>
            <a:pPr lvl="1">
              <a:buClr>
                <a:schemeClr val="accent1">
                  <a:lumMod val="75000"/>
                </a:schemeClr>
              </a:buClr>
              <a:defRPr/>
            </a:pPr>
            <a:r>
              <a:rPr lang="en-GB" sz="2400" spc="150" dirty="0"/>
              <a:t>Pressure on water quality and supply </a:t>
            </a:r>
          </a:p>
          <a:p>
            <a:pPr>
              <a:defRPr/>
            </a:pPr>
            <a:r>
              <a:rPr lang="en-GB" sz="2600" b="1" dirty="0"/>
              <a:t>Resources and economy cluster: </a:t>
            </a:r>
            <a:endParaRPr lang="en-GB" sz="2600" dirty="0"/>
          </a:p>
          <a:p>
            <a:pPr lvl="1">
              <a:buClr>
                <a:schemeClr val="accent1">
                  <a:lumMod val="75000"/>
                </a:schemeClr>
              </a:buClr>
              <a:defRPr/>
            </a:pPr>
            <a:r>
              <a:rPr lang="en-GB" sz="2400" spc="150" dirty="0" smtClean="0"/>
              <a:t>Economic </a:t>
            </a:r>
            <a:r>
              <a:rPr lang="en-GB" sz="2400" spc="150" dirty="0"/>
              <a:t>and Energy import dependence </a:t>
            </a:r>
            <a:endParaRPr lang="en-GB" sz="2400" spc="150" dirty="0" smtClean="0"/>
          </a:p>
          <a:p>
            <a:pPr lvl="1">
              <a:buClr>
                <a:schemeClr val="accent1">
                  <a:lumMod val="75000"/>
                </a:schemeClr>
              </a:buClr>
              <a:defRPr/>
            </a:pPr>
            <a:r>
              <a:rPr lang="en-GB" sz="2400" spc="150" dirty="0" smtClean="0"/>
              <a:t>Increased </a:t>
            </a:r>
            <a:r>
              <a:rPr lang="en-GB" sz="2400" spc="150" dirty="0"/>
              <a:t>privatisation of natural resources </a:t>
            </a:r>
          </a:p>
          <a:p>
            <a:pPr>
              <a:defRPr/>
            </a:pPr>
            <a:r>
              <a:rPr lang="en-GB" sz="2600" b="1" dirty="0" smtClean="0"/>
              <a:t>Climate cluster: </a:t>
            </a:r>
            <a:endParaRPr lang="en-GB" sz="2600" dirty="0" smtClean="0"/>
          </a:p>
          <a:p>
            <a:pPr lvl="1">
              <a:buClr>
                <a:schemeClr val="accent1">
                  <a:lumMod val="75000"/>
                </a:schemeClr>
              </a:buClr>
              <a:defRPr/>
            </a:pPr>
            <a:r>
              <a:rPr lang="en-GB" sz="2400" spc="150" dirty="0" smtClean="0"/>
              <a:t>Extreme weather events and Infrastructure damage </a:t>
            </a:r>
          </a:p>
          <a:p>
            <a:pPr lvl="1">
              <a:buClr>
                <a:schemeClr val="accent1">
                  <a:lumMod val="75000"/>
                </a:schemeClr>
              </a:buClr>
              <a:defRPr/>
            </a:pPr>
            <a:r>
              <a:rPr lang="en-GB" sz="2400" spc="150" dirty="0" smtClean="0"/>
              <a:t>Food security </a:t>
            </a:r>
          </a:p>
          <a:p>
            <a:pPr>
              <a:spcAft>
                <a:spcPts val="554"/>
              </a:spcAft>
              <a:defRPr/>
            </a:pP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075" y="333375"/>
            <a:ext cx="9078913" cy="1054100"/>
          </a:xfrm>
        </p:spPr>
        <p:txBody>
          <a:bodyPr/>
          <a:lstStyle/>
          <a:p>
            <a:pPr>
              <a:defRPr/>
            </a:pPr>
            <a:r>
              <a:rPr lang="en-GB" dirty="0"/>
              <a:t>Increasing environmental burden</a:t>
            </a:r>
          </a:p>
        </p:txBody>
      </p:sp>
      <p:sp>
        <p:nvSpPr>
          <p:cNvPr id="79875" name="Slide Number Placeholder 3"/>
          <p:cNvSpPr>
            <a:spLocks noGrp="1"/>
          </p:cNvSpPr>
          <p:nvPr>
            <p:ph type="sldNum" sz="quarter" idx="12"/>
          </p:nvPr>
        </p:nvSpPr>
        <p:spPr bwMode="auto">
          <a:noFill/>
          <a:ln>
            <a:miter lim="800000"/>
            <a:headEnd/>
            <a:tailEnd/>
          </a:ln>
        </p:spPr>
        <p:txBody>
          <a:bodyPr/>
          <a:lstStyle/>
          <a:p>
            <a:fld id="{FF8E8272-2897-498E-8343-62E8D9D42AD5}" type="slidenum">
              <a:rPr lang="en-GB" altLang="en-US"/>
              <a:pPr/>
              <a:t>33</a:t>
            </a:fld>
            <a:endParaRPr lang="en-GB" altLang="en-US"/>
          </a:p>
        </p:txBody>
      </p:sp>
      <p:sp>
        <p:nvSpPr>
          <p:cNvPr id="5" name="Content Placeholder 1"/>
          <p:cNvSpPr>
            <a:spLocks noGrp="1"/>
          </p:cNvSpPr>
          <p:nvPr>
            <p:ph idx="1"/>
          </p:nvPr>
        </p:nvSpPr>
        <p:spPr>
          <a:xfrm>
            <a:off x="1238250" y="2168525"/>
            <a:ext cx="8667750" cy="884238"/>
          </a:xfrm>
        </p:spPr>
        <p:txBody>
          <a:bodyPr>
            <a:noAutofit/>
          </a:bodyPr>
          <a:lstStyle/>
          <a:p>
            <a:pPr marL="0" indent="0">
              <a:buNone/>
              <a:defRPr/>
            </a:pPr>
            <a:r>
              <a:rPr lang="en-GB" sz="2400" dirty="0"/>
              <a:t>I</a:t>
            </a:r>
            <a:r>
              <a:rPr lang="en-GB" sz="2400" dirty="0" smtClean="0"/>
              <a:t>mpacts </a:t>
            </a:r>
            <a:r>
              <a:rPr lang="en-GB" sz="2400" dirty="0"/>
              <a:t>on air quality </a:t>
            </a:r>
            <a:r>
              <a:rPr lang="en-GB" sz="2400" dirty="0" smtClean="0"/>
              <a:t>from </a:t>
            </a:r>
            <a:r>
              <a:rPr lang="lv-LV" sz="2400" dirty="0" err="1" smtClean="0"/>
              <a:t>private</a:t>
            </a:r>
            <a:r>
              <a:rPr lang="lv-LV" sz="2400" dirty="0" smtClean="0"/>
              <a:t> transport </a:t>
            </a:r>
            <a:r>
              <a:rPr lang="lv-LV" sz="2400" dirty="0" err="1" smtClean="0"/>
              <a:t>an</a:t>
            </a:r>
            <a:r>
              <a:rPr lang="en-GB" sz="2400" dirty="0" smtClean="0"/>
              <a:t>d </a:t>
            </a:r>
            <a:r>
              <a:rPr lang="lv-LV" sz="2400" dirty="0" err="1" smtClean="0"/>
              <a:t>transit</a:t>
            </a:r>
            <a:r>
              <a:rPr lang="lv-LV" sz="2400" dirty="0" smtClean="0"/>
              <a:t> transport </a:t>
            </a:r>
            <a:endParaRPr lang="en-GB" sz="2400" dirty="0"/>
          </a:p>
        </p:txBody>
      </p:sp>
      <p:sp>
        <p:nvSpPr>
          <p:cNvPr id="8" name="Content Placeholder 1"/>
          <p:cNvSpPr txBox="1">
            <a:spLocks/>
          </p:cNvSpPr>
          <p:nvPr/>
        </p:nvSpPr>
        <p:spPr>
          <a:xfrm>
            <a:off x="1238224" y="3292964"/>
            <a:ext cx="7891240" cy="893268"/>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lvl="1" indent="0">
              <a:buNone/>
              <a:defRPr/>
            </a:pPr>
            <a:r>
              <a:rPr lang="en-GB" sz="2400" b="0" dirty="0" smtClean="0"/>
              <a:t>Increasing consumption, </a:t>
            </a:r>
            <a:r>
              <a:rPr lang="en-GB" sz="2400" b="0" dirty="0"/>
              <a:t>resource use and production of waste 	</a:t>
            </a:r>
          </a:p>
          <a:p>
            <a:pPr marL="0" lvl="1" indent="0">
              <a:buNone/>
              <a:defRPr/>
            </a:pPr>
            <a:r>
              <a:rPr lang="en-GB" sz="2400" b="0" dirty="0" smtClean="0"/>
              <a:t> </a:t>
            </a:r>
          </a:p>
        </p:txBody>
      </p:sp>
      <p:sp>
        <p:nvSpPr>
          <p:cNvPr id="16" name="Content Placeholder 1"/>
          <p:cNvSpPr txBox="1">
            <a:spLocks/>
          </p:cNvSpPr>
          <p:nvPr/>
        </p:nvSpPr>
        <p:spPr>
          <a:xfrm>
            <a:off x="1238250" y="5589240"/>
            <a:ext cx="7681913" cy="1079648"/>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lvl="1" indent="0">
              <a:buNone/>
              <a:defRPr/>
            </a:pPr>
            <a:r>
              <a:rPr lang="en-GB" sz="2400" b="0" dirty="0" smtClean="0"/>
              <a:t>Pressure on </a:t>
            </a:r>
            <a:r>
              <a:rPr lang="en-GB" sz="2400" b="0" dirty="0"/>
              <a:t>aquatic </a:t>
            </a:r>
            <a:r>
              <a:rPr lang="en-GB" sz="2400" b="0" dirty="0" smtClean="0"/>
              <a:t>ecosystems from </a:t>
            </a:r>
            <a:r>
              <a:rPr lang="en-GB" sz="2400" b="0" dirty="0"/>
              <a:t>g</a:t>
            </a:r>
            <a:r>
              <a:rPr lang="lv-LV" sz="2400" b="0" dirty="0" err="1" smtClean="0"/>
              <a:t>rowing</a:t>
            </a:r>
            <a:r>
              <a:rPr lang="lv-LV" sz="2400" b="0" dirty="0" smtClean="0"/>
              <a:t> </a:t>
            </a:r>
            <a:r>
              <a:rPr lang="lv-LV" sz="2400" b="0" dirty="0" err="1" smtClean="0"/>
              <a:t>energy</a:t>
            </a:r>
            <a:r>
              <a:rPr lang="lv-LV" sz="2400" b="0" dirty="0" smtClean="0"/>
              <a:t> </a:t>
            </a:r>
            <a:r>
              <a:rPr lang="lv-LV" sz="2400" b="0" dirty="0" err="1" smtClean="0"/>
              <a:t>demand</a:t>
            </a:r>
            <a:r>
              <a:rPr lang="lv-LV" sz="2400" b="0" dirty="0" smtClean="0"/>
              <a:t> </a:t>
            </a:r>
            <a:r>
              <a:rPr lang="lv-LV" sz="2400" b="0" dirty="0" err="1" smtClean="0"/>
              <a:t>and</a:t>
            </a:r>
            <a:r>
              <a:rPr lang="lv-LV" sz="2400" b="0" dirty="0" smtClean="0"/>
              <a:t> </a:t>
            </a:r>
            <a:r>
              <a:rPr lang="lv-LV" sz="2400" b="0" dirty="0" err="1" smtClean="0"/>
              <a:t>development</a:t>
            </a:r>
            <a:r>
              <a:rPr lang="lv-LV" sz="2400" b="0" dirty="0" smtClean="0"/>
              <a:t> </a:t>
            </a:r>
            <a:r>
              <a:rPr lang="en-GB" sz="2400" b="0" dirty="0" smtClean="0"/>
              <a:t>of</a:t>
            </a:r>
            <a:r>
              <a:rPr lang="lv-LV" sz="2400" b="0" dirty="0" smtClean="0"/>
              <a:t> </a:t>
            </a:r>
            <a:r>
              <a:rPr lang="lv-LV" sz="2400" b="0" dirty="0" err="1" smtClean="0"/>
              <a:t>new</a:t>
            </a:r>
            <a:r>
              <a:rPr lang="lv-LV" sz="2400" b="0" dirty="0" smtClean="0"/>
              <a:t> </a:t>
            </a:r>
            <a:r>
              <a:rPr lang="lv-LV" sz="2400" b="0" dirty="0" err="1" smtClean="0"/>
              <a:t>energy</a:t>
            </a:r>
            <a:r>
              <a:rPr lang="lv-LV" sz="2400" b="0" dirty="0" smtClean="0"/>
              <a:t> </a:t>
            </a:r>
            <a:r>
              <a:rPr lang="lv-LV" sz="2400" b="0" dirty="0" err="1" smtClean="0"/>
              <a:t>infrastructure</a:t>
            </a:r>
            <a:r>
              <a:rPr lang="lv-LV" sz="2400" b="0" dirty="0" smtClean="0"/>
              <a:t> </a:t>
            </a:r>
            <a:endParaRPr lang="en-GB" sz="2400" b="0" dirty="0" smtClean="0"/>
          </a:p>
        </p:txBody>
      </p:sp>
      <p:sp>
        <p:nvSpPr>
          <p:cNvPr id="13" name="Content Placeholder 2"/>
          <p:cNvSpPr txBox="1">
            <a:spLocks/>
          </p:cNvSpPr>
          <p:nvPr/>
        </p:nvSpPr>
        <p:spPr>
          <a:xfrm>
            <a:off x="128588" y="1557338"/>
            <a:ext cx="6927850" cy="506412"/>
          </a:xfrm>
          <a:prstGeom prst="rect">
            <a:avLst/>
          </a:prstGeom>
        </p:spPr>
        <p:txBody>
          <a:bodyPr/>
          <a:lstStyle>
            <a:lvl1pPr marL="422051" indent="-422051" algn="l" defTabSz="1125472" rtl="0" eaLnBrk="1" latinLnBrk="0" hangingPunct="1">
              <a:spcBef>
                <a:spcPct val="20000"/>
              </a:spcBef>
              <a:buFont typeface="Arial" pitchFamily="34" charset="0"/>
              <a:buChar char="•"/>
              <a:defRPr sz="4000" kern="1200">
                <a:solidFill>
                  <a:srgbClr val="008173"/>
                </a:solidFill>
                <a:latin typeface="Calibri" panose="020F0502020204030204" pitchFamily="34" charset="0"/>
                <a:ea typeface="+mn-ea"/>
                <a:cs typeface="Calibri" panose="020F0502020204030204" pitchFamily="34" charset="0"/>
              </a:defRPr>
            </a:lvl1pPr>
            <a:lvl2pPr marL="914446" indent="-351710" algn="l" defTabSz="1125472" rtl="0" eaLnBrk="1" latinLnBrk="0" hangingPunct="1">
              <a:spcBef>
                <a:spcPct val="20000"/>
              </a:spcBef>
              <a:buFont typeface="Arial" pitchFamily="34" charset="0"/>
              <a:buChar char="–"/>
              <a:defRPr sz="3600" kern="1200">
                <a:solidFill>
                  <a:srgbClr val="008173"/>
                </a:solidFill>
                <a:latin typeface="Calibri" panose="020F0502020204030204" pitchFamily="34" charset="0"/>
                <a:ea typeface="+mn-ea"/>
                <a:cs typeface="Calibri" panose="020F0502020204030204" pitchFamily="34" charset="0"/>
              </a:defRPr>
            </a:lvl2pPr>
            <a:lvl3pPr marL="1406839" indent="-281368" algn="l" defTabSz="1125472" rtl="0" eaLnBrk="1" latinLnBrk="0" hangingPunct="1">
              <a:spcBef>
                <a:spcPct val="20000"/>
              </a:spcBef>
              <a:buFont typeface="Arial" pitchFamily="34" charset="0"/>
              <a:buChar char="•"/>
              <a:defRPr sz="3200" kern="1200">
                <a:solidFill>
                  <a:srgbClr val="008173"/>
                </a:solidFill>
                <a:latin typeface="Calibri" panose="020F0502020204030204" pitchFamily="34" charset="0"/>
                <a:ea typeface="+mn-ea"/>
                <a:cs typeface="Calibri" panose="020F0502020204030204" pitchFamily="34" charset="0"/>
              </a:defRPr>
            </a:lvl3pPr>
            <a:lvl4pPr marL="1969575" indent="-281368" algn="l" defTabSz="1125472" rtl="0" eaLnBrk="1" latinLnBrk="0" hangingPunct="1">
              <a:spcBef>
                <a:spcPct val="20000"/>
              </a:spcBef>
              <a:buFont typeface="Arial" pitchFamily="34" charset="0"/>
              <a:buChar char="–"/>
              <a:defRPr sz="2800" kern="1200">
                <a:solidFill>
                  <a:srgbClr val="008173"/>
                </a:solidFill>
                <a:latin typeface="Calibri" panose="020F0502020204030204" pitchFamily="34" charset="0"/>
                <a:ea typeface="+mn-ea"/>
                <a:cs typeface="Calibri" panose="020F0502020204030204" pitchFamily="34" charset="0"/>
              </a:defRPr>
            </a:lvl4pPr>
            <a:lvl5pPr marL="2532312" indent="-281368" algn="l" defTabSz="1125472" rtl="0" eaLnBrk="1" latinLnBrk="0" hangingPunct="1">
              <a:spcBef>
                <a:spcPct val="20000"/>
              </a:spcBef>
              <a:buFont typeface="Arial" pitchFamily="34" charset="0"/>
              <a:buChar char="»"/>
              <a:defRPr sz="2800" kern="1200">
                <a:solidFill>
                  <a:srgbClr val="008173"/>
                </a:solidFill>
                <a:latin typeface="Calibri" panose="020F0502020204030204" pitchFamily="34" charset="0"/>
                <a:ea typeface="+mn-ea"/>
                <a:cs typeface="Calibri" panose="020F0502020204030204" pitchFamily="34" charset="0"/>
              </a:defRPr>
            </a:lvl5pPr>
            <a:lvl6pPr marL="3095047"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783"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519"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254"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9pPr>
          </a:lstStyle>
          <a:p>
            <a:pPr marL="0" indent="0">
              <a:buFont typeface="Arial" pitchFamily="34" charset="0"/>
              <a:buNone/>
              <a:defRPr/>
            </a:pPr>
            <a:r>
              <a:rPr lang="en-GB" sz="2800" u="sng" dirty="0" smtClean="0">
                <a:solidFill>
                  <a:schemeClr val="accent1">
                    <a:lumMod val="75000"/>
                  </a:schemeClr>
                </a:solidFill>
                <a:latin typeface="+mn-lt"/>
              </a:rPr>
              <a:t>Characteristics</a:t>
            </a:r>
            <a:r>
              <a:rPr lang="en-GB" sz="3200" dirty="0" smtClean="0">
                <a:latin typeface="+mn-lt"/>
              </a:rPr>
              <a:t> </a:t>
            </a:r>
            <a:endParaRPr lang="en-GB" sz="3200" dirty="0">
              <a:latin typeface="+mn-lt"/>
            </a:endParaRPr>
          </a:p>
        </p:txBody>
      </p:sp>
      <p:sp>
        <p:nvSpPr>
          <p:cNvPr id="14" name="Content Placeholder 1"/>
          <p:cNvSpPr txBox="1">
            <a:spLocks/>
          </p:cNvSpPr>
          <p:nvPr/>
        </p:nvSpPr>
        <p:spPr>
          <a:xfrm>
            <a:off x="1244670" y="4451689"/>
            <a:ext cx="7891240" cy="1000132"/>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lvl="1" indent="0">
              <a:buNone/>
              <a:defRPr/>
            </a:pPr>
            <a:r>
              <a:rPr lang="en-GB" sz="2400" b="0" dirty="0" smtClean="0"/>
              <a:t>Increase </a:t>
            </a:r>
            <a:r>
              <a:rPr lang="en-GB" sz="2400" b="0" dirty="0"/>
              <a:t>in population </a:t>
            </a:r>
            <a:r>
              <a:rPr lang="en-GB" sz="2400" b="0" dirty="0" smtClean="0"/>
              <a:t>leading to increased </a:t>
            </a:r>
            <a:r>
              <a:rPr lang="en-GB" sz="2400" b="0" dirty="0"/>
              <a:t>pressure </a:t>
            </a:r>
            <a:r>
              <a:rPr lang="en-GB" sz="2400" b="0" dirty="0" smtClean="0"/>
              <a:t>on </a:t>
            </a:r>
            <a:r>
              <a:rPr lang="en-GB" sz="2400" b="0" dirty="0"/>
              <a:t>local environment</a:t>
            </a:r>
            <a:r>
              <a:rPr lang="lv-LV" sz="2400" b="0" dirty="0" smtClean="0"/>
              <a:t> </a:t>
            </a:r>
            <a:endParaRPr lang="en-GB" sz="2400" b="0" dirty="0" smtClean="0"/>
          </a:p>
        </p:txBody>
      </p:sp>
      <p:sp>
        <p:nvSpPr>
          <p:cNvPr id="79886" name="AutoShape 14" descr="Image result for migration icon"/>
          <p:cNvSpPr>
            <a:spLocks noChangeAspect="1" noChangeArrowheads="1"/>
          </p:cNvSpPr>
          <p:nvPr/>
        </p:nvSpPr>
        <p:spPr bwMode="auto">
          <a:xfrm>
            <a:off x="15398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79888" name="AutoShape 16" descr="Image result for migration icon"/>
          <p:cNvSpPr>
            <a:spLocks noChangeAspect="1" noChangeArrowheads="1"/>
          </p:cNvSpPr>
          <p:nvPr/>
        </p:nvSpPr>
        <p:spPr bwMode="auto">
          <a:xfrm>
            <a:off x="15398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79890" name="Picture 18" descr="Image result for migration icon"/>
          <p:cNvPicPr>
            <a:picLocks noChangeAspect="1" noChangeArrowheads="1"/>
          </p:cNvPicPr>
          <p:nvPr/>
        </p:nvPicPr>
        <p:blipFill>
          <a:blip r:embed="rId3" cstate="print"/>
          <a:srcRect/>
          <a:stretch>
            <a:fillRect/>
          </a:stretch>
        </p:blipFill>
        <p:spPr bwMode="auto">
          <a:xfrm>
            <a:off x="374828" y="4429132"/>
            <a:ext cx="800967" cy="876273"/>
          </a:xfrm>
          <a:prstGeom prst="rect">
            <a:avLst/>
          </a:prstGeom>
          <a:noFill/>
        </p:spPr>
      </p:pic>
      <p:pic>
        <p:nvPicPr>
          <p:cNvPr id="79894" name="Picture 22" descr="Image result for water energy icon"/>
          <p:cNvPicPr>
            <a:picLocks noChangeAspect="1" noChangeArrowheads="1"/>
          </p:cNvPicPr>
          <p:nvPr/>
        </p:nvPicPr>
        <p:blipFill>
          <a:blip r:embed="rId4"/>
          <a:srcRect/>
          <a:stretch>
            <a:fillRect/>
          </a:stretch>
        </p:blipFill>
        <p:spPr bwMode="auto">
          <a:xfrm>
            <a:off x="71382" y="5548306"/>
            <a:ext cx="1095404" cy="1095404"/>
          </a:xfrm>
          <a:prstGeom prst="rect">
            <a:avLst/>
          </a:prstGeom>
          <a:noFill/>
        </p:spPr>
      </p:pic>
      <p:sp>
        <p:nvSpPr>
          <p:cNvPr id="79896" name="AutoShape 24" descr="Image result for municipal waste icon"/>
          <p:cNvSpPr>
            <a:spLocks noChangeAspect="1" noChangeArrowheads="1"/>
          </p:cNvSpPr>
          <p:nvPr/>
        </p:nvSpPr>
        <p:spPr bwMode="auto">
          <a:xfrm>
            <a:off x="15398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79898" name="AutoShape 26" descr="Image result for municipal waste icon"/>
          <p:cNvSpPr>
            <a:spLocks noChangeAspect="1" noChangeArrowheads="1"/>
          </p:cNvSpPr>
          <p:nvPr/>
        </p:nvSpPr>
        <p:spPr bwMode="auto">
          <a:xfrm>
            <a:off x="15398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sp>
        <p:nvSpPr>
          <p:cNvPr id="79900" name="AutoShape 28" descr="Image result for municipal waste icon"/>
          <p:cNvSpPr>
            <a:spLocks noChangeAspect="1" noChangeArrowheads="1"/>
          </p:cNvSpPr>
          <p:nvPr/>
        </p:nvSpPr>
        <p:spPr bwMode="auto">
          <a:xfrm>
            <a:off x="15398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v-LV"/>
          </a:p>
        </p:txBody>
      </p:sp>
      <p:pic>
        <p:nvPicPr>
          <p:cNvPr id="79902" name="Picture 30" descr="Related image"/>
          <p:cNvPicPr>
            <a:picLocks noChangeAspect="1" noChangeArrowheads="1"/>
          </p:cNvPicPr>
          <p:nvPr/>
        </p:nvPicPr>
        <p:blipFill>
          <a:blip r:embed="rId5" cstate="print"/>
          <a:srcRect/>
          <a:stretch>
            <a:fillRect/>
          </a:stretch>
        </p:blipFill>
        <p:spPr bwMode="auto">
          <a:xfrm>
            <a:off x="200472" y="3354324"/>
            <a:ext cx="831907" cy="831907"/>
          </a:xfrm>
          <a:prstGeom prst="rect">
            <a:avLst/>
          </a:prstGeom>
          <a:noFill/>
        </p:spPr>
      </p:pic>
      <p:pic>
        <p:nvPicPr>
          <p:cNvPr id="79904" name="Picture 32" descr="Image result for freight transport icon"/>
          <p:cNvPicPr>
            <a:picLocks noChangeAspect="1" noChangeArrowheads="1"/>
          </p:cNvPicPr>
          <p:nvPr/>
        </p:nvPicPr>
        <p:blipFill>
          <a:blip r:embed="rId6"/>
          <a:srcRect/>
          <a:stretch>
            <a:fillRect/>
          </a:stretch>
        </p:blipFill>
        <p:spPr bwMode="auto">
          <a:xfrm>
            <a:off x="71438" y="2071678"/>
            <a:ext cx="1023910" cy="1023910"/>
          </a:xfrm>
          <a:prstGeom prst="rect">
            <a:avLst/>
          </a:prstGeom>
          <a:noFill/>
        </p:spPr>
      </p:pic>
      <p:sp>
        <p:nvSpPr>
          <p:cNvPr id="2" name="TextBox 1"/>
          <p:cNvSpPr txBox="1"/>
          <p:nvPr/>
        </p:nvSpPr>
        <p:spPr>
          <a:xfrm>
            <a:off x="5457056" y="6622665"/>
            <a:ext cx="5319068" cy="261610"/>
          </a:xfrm>
          <a:prstGeom prst="rect">
            <a:avLst/>
          </a:prstGeom>
          <a:noFill/>
        </p:spPr>
        <p:txBody>
          <a:bodyPr wrap="square" rtlCol="0">
            <a:spAutoFit/>
          </a:bodyPr>
          <a:lstStyle/>
          <a:p>
            <a:r>
              <a:rPr lang="en-GB" sz="1100" dirty="0" smtClean="0"/>
              <a:t>All icons © the </a:t>
            </a:r>
            <a:r>
              <a:rPr lang="en-GB" sz="1100" dirty="0"/>
              <a:t>noun project: </a:t>
            </a:r>
            <a:r>
              <a:rPr lang="en-GB" sz="1100" dirty="0">
                <a:hlinkClick r:id="rId7"/>
              </a:rPr>
              <a:t>https://thenounproject.com</a:t>
            </a:r>
            <a:r>
              <a:rPr lang="en-GB" sz="1100" dirty="0" smtClean="0">
                <a:hlinkClick r:id="rId7"/>
              </a:rPr>
              <a:t>/</a:t>
            </a:r>
            <a:r>
              <a:rPr lang="en-GB" sz="1100" dirty="0" smtClean="0"/>
              <a:t> </a:t>
            </a:r>
            <a:endParaRPr lang="en-GB" sz="11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075" y="333375"/>
            <a:ext cx="9078913" cy="1054100"/>
          </a:xfrm>
        </p:spPr>
        <p:txBody>
          <a:bodyPr/>
          <a:lstStyle/>
          <a:p>
            <a:pPr>
              <a:defRPr/>
            </a:pPr>
            <a:r>
              <a:rPr lang="en-GB" dirty="0"/>
              <a:t>Increasing environmental burden</a:t>
            </a:r>
          </a:p>
        </p:txBody>
      </p:sp>
      <p:sp>
        <p:nvSpPr>
          <p:cNvPr id="81923" name="Slide Number Placeholder 3"/>
          <p:cNvSpPr>
            <a:spLocks noGrp="1"/>
          </p:cNvSpPr>
          <p:nvPr>
            <p:ph type="sldNum" sz="quarter" idx="12"/>
          </p:nvPr>
        </p:nvSpPr>
        <p:spPr bwMode="auto">
          <a:noFill/>
          <a:ln>
            <a:miter lim="800000"/>
            <a:headEnd/>
            <a:tailEnd/>
          </a:ln>
        </p:spPr>
        <p:txBody>
          <a:bodyPr/>
          <a:lstStyle/>
          <a:p>
            <a:fld id="{21C69520-18D2-4D7A-AF14-008D5FCFEC94}" type="slidenum">
              <a:rPr lang="en-GB" altLang="en-US"/>
              <a:pPr/>
              <a:t>34</a:t>
            </a:fld>
            <a:endParaRPr lang="en-GB" altLang="en-US"/>
          </a:p>
        </p:txBody>
      </p:sp>
      <p:sp>
        <p:nvSpPr>
          <p:cNvPr id="5" name="Content Placeholder 1"/>
          <p:cNvSpPr>
            <a:spLocks noGrp="1"/>
          </p:cNvSpPr>
          <p:nvPr>
            <p:ph idx="1"/>
          </p:nvPr>
        </p:nvSpPr>
        <p:spPr>
          <a:xfrm>
            <a:off x="1238250" y="2168525"/>
            <a:ext cx="8667750" cy="884238"/>
          </a:xfrm>
        </p:spPr>
        <p:txBody>
          <a:bodyPr>
            <a:noAutofit/>
          </a:bodyPr>
          <a:lstStyle/>
          <a:p>
            <a:pPr marL="0" indent="0">
              <a:buNone/>
              <a:defRPr/>
            </a:pPr>
            <a:r>
              <a:rPr lang="en-GB" sz="2400" dirty="0"/>
              <a:t>↑ u</a:t>
            </a:r>
            <a:r>
              <a:rPr lang="lv-LV" sz="2400" dirty="0" smtClean="0"/>
              <a:t>se </a:t>
            </a:r>
            <a:r>
              <a:rPr lang="lv-LV" sz="2400" dirty="0" err="1"/>
              <a:t>and</a:t>
            </a:r>
            <a:r>
              <a:rPr lang="lv-LV" sz="2400" dirty="0"/>
              <a:t> </a:t>
            </a:r>
            <a:r>
              <a:rPr lang="lv-LV" sz="2400" dirty="0" err="1"/>
              <a:t>stock</a:t>
            </a:r>
            <a:r>
              <a:rPr lang="lv-LV" sz="2400" dirty="0"/>
              <a:t> </a:t>
            </a:r>
            <a:r>
              <a:rPr lang="lv-LV" sz="2400" dirty="0" err="1"/>
              <a:t>of</a:t>
            </a:r>
            <a:r>
              <a:rPr lang="lv-LV" sz="2400" dirty="0"/>
              <a:t> </a:t>
            </a:r>
            <a:r>
              <a:rPr lang="lv-LV" sz="2400" dirty="0" err="1"/>
              <a:t>private</a:t>
            </a:r>
            <a:r>
              <a:rPr lang="lv-LV" sz="2400" dirty="0"/>
              <a:t> transport </a:t>
            </a:r>
            <a:r>
              <a:rPr lang="lv-LV" sz="2400" dirty="0" err="1"/>
              <a:t>and</a:t>
            </a:r>
            <a:r>
              <a:rPr lang="lv-LV" sz="2400" dirty="0"/>
              <a:t> </a:t>
            </a:r>
            <a:r>
              <a:rPr lang="en-GB" sz="2400" dirty="0"/>
              <a:t>↑ </a:t>
            </a:r>
            <a:r>
              <a:rPr lang="lv-LV" sz="2400" dirty="0" err="1"/>
              <a:t>transit</a:t>
            </a:r>
            <a:r>
              <a:rPr lang="lv-LV" sz="2400" dirty="0"/>
              <a:t> transport</a:t>
            </a:r>
            <a:endParaRPr lang="en-GB" sz="2400" dirty="0"/>
          </a:p>
        </p:txBody>
      </p:sp>
      <p:sp>
        <p:nvSpPr>
          <p:cNvPr id="4" name="Rectangle 3"/>
          <p:cNvSpPr/>
          <p:nvPr/>
        </p:nvSpPr>
        <p:spPr>
          <a:xfrm>
            <a:off x="6204852" y="4816553"/>
            <a:ext cx="3373437" cy="553998"/>
          </a:xfrm>
          <a:prstGeom prst="rect">
            <a:avLst/>
          </a:prstGeom>
        </p:spPr>
        <p:txBody>
          <a:bodyPr>
            <a:spAutoFit/>
          </a:bodyPr>
          <a:lstStyle/>
          <a:p>
            <a:pPr>
              <a:defRPr/>
            </a:pPr>
            <a:r>
              <a:rPr lang="en-GB" sz="1000" b="0" dirty="0">
                <a:solidFill>
                  <a:schemeClr val="tx2"/>
                </a:solidFill>
                <a:latin typeface="+mn-lt"/>
              </a:rPr>
              <a:t>Figure: The rate of motorization (number of </a:t>
            </a:r>
            <a:r>
              <a:rPr lang="en-GB" sz="1000" b="0" dirty="0" smtClean="0">
                <a:solidFill>
                  <a:schemeClr val="tx2"/>
                </a:solidFill>
                <a:latin typeface="+mn-lt"/>
              </a:rPr>
              <a:t>passenger </a:t>
            </a:r>
            <a:r>
              <a:rPr lang="en-GB" sz="1000" b="0" dirty="0">
                <a:solidFill>
                  <a:schemeClr val="tx2"/>
                </a:solidFill>
                <a:latin typeface="+mn-lt"/>
              </a:rPr>
              <a:t>vehicles/1000 inhabitants) in Slovenia, 1970-2015 </a:t>
            </a:r>
          </a:p>
          <a:p>
            <a:pPr>
              <a:defRPr/>
            </a:pPr>
            <a:r>
              <a:rPr lang="en-GB" sz="1000" b="0" dirty="0">
                <a:solidFill>
                  <a:schemeClr val="tx2"/>
                </a:solidFill>
                <a:latin typeface="+mn-lt"/>
              </a:rPr>
              <a:t>Source: Statistical Office of the Republic of Slovenia, 2016</a:t>
            </a:r>
          </a:p>
        </p:txBody>
      </p:sp>
      <p:sp>
        <p:nvSpPr>
          <p:cNvPr id="16" name="Content Placeholder 1"/>
          <p:cNvSpPr txBox="1">
            <a:spLocks/>
          </p:cNvSpPr>
          <p:nvPr/>
        </p:nvSpPr>
        <p:spPr>
          <a:xfrm>
            <a:off x="1238224" y="5605470"/>
            <a:ext cx="7459166" cy="981075"/>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None/>
            </a:pPr>
            <a:r>
              <a:rPr lang="en-GB" sz="2400" b="0" spc="100" dirty="0"/>
              <a:t>↑ Energy consumption and </a:t>
            </a:r>
            <a:r>
              <a:rPr lang="en-GB" sz="2400" b="0" spc="100" dirty="0" smtClean="0"/>
              <a:t>large </a:t>
            </a:r>
            <a:r>
              <a:rPr lang="en-GB" sz="2400" b="0" spc="100" dirty="0"/>
              <a:t>number of planned hydropower projects 	</a:t>
            </a:r>
          </a:p>
        </p:txBody>
      </p:sp>
      <p:sp>
        <p:nvSpPr>
          <p:cNvPr id="13" name="Content Placeholder 2"/>
          <p:cNvSpPr txBox="1">
            <a:spLocks/>
          </p:cNvSpPr>
          <p:nvPr/>
        </p:nvSpPr>
        <p:spPr>
          <a:xfrm>
            <a:off x="128588" y="1577975"/>
            <a:ext cx="9926637" cy="728663"/>
          </a:xfrm>
          <a:prstGeom prst="rect">
            <a:avLst/>
          </a:prstGeom>
        </p:spPr>
        <p:txBody>
          <a:bodyPr/>
          <a:lstStyle>
            <a:lvl1pPr marL="422051" indent="-422051" algn="l" defTabSz="1125472" rtl="0" eaLnBrk="1" latinLnBrk="0" hangingPunct="1">
              <a:spcBef>
                <a:spcPct val="20000"/>
              </a:spcBef>
              <a:buFont typeface="Arial" pitchFamily="34" charset="0"/>
              <a:buChar char="•"/>
              <a:defRPr sz="4000" kern="1200">
                <a:solidFill>
                  <a:srgbClr val="008173"/>
                </a:solidFill>
                <a:latin typeface="Calibri" panose="020F0502020204030204" pitchFamily="34" charset="0"/>
                <a:ea typeface="+mn-ea"/>
                <a:cs typeface="Calibri" panose="020F0502020204030204" pitchFamily="34" charset="0"/>
              </a:defRPr>
            </a:lvl1pPr>
            <a:lvl2pPr marL="914446" indent="-351710" algn="l" defTabSz="1125472" rtl="0" eaLnBrk="1" latinLnBrk="0" hangingPunct="1">
              <a:spcBef>
                <a:spcPct val="20000"/>
              </a:spcBef>
              <a:buFont typeface="Arial" pitchFamily="34" charset="0"/>
              <a:buChar char="–"/>
              <a:defRPr sz="3600" kern="1200">
                <a:solidFill>
                  <a:srgbClr val="008173"/>
                </a:solidFill>
                <a:latin typeface="Calibri" panose="020F0502020204030204" pitchFamily="34" charset="0"/>
                <a:ea typeface="+mn-ea"/>
                <a:cs typeface="Calibri" panose="020F0502020204030204" pitchFamily="34" charset="0"/>
              </a:defRPr>
            </a:lvl2pPr>
            <a:lvl3pPr marL="1406839" indent="-281368" algn="l" defTabSz="1125472" rtl="0" eaLnBrk="1" latinLnBrk="0" hangingPunct="1">
              <a:spcBef>
                <a:spcPct val="20000"/>
              </a:spcBef>
              <a:buFont typeface="Arial" pitchFamily="34" charset="0"/>
              <a:buChar char="•"/>
              <a:defRPr sz="3200" kern="1200">
                <a:solidFill>
                  <a:srgbClr val="008173"/>
                </a:solidFill>
                <a:latin typeface="Calibri" panose="020F0502020204030204" pitchFamily="34" charset="0"/>
                <a:ea typeface="+mn-ea"/>
                <a:cs typeface="Calibri" panose="020F0502020204030204" pitchFamily="34" charset="0"/>
              </a:defRPr>
            </a:lvl3pPr>
            <a:lvl4pPr marL="1969575" indent="-281368" algn="l" defTabSz="1125472" rtl="0" eaLnBrk="1" latinLnBrk="0" hangingPunct="1">
              <a:spcBef>
                <a:spcPct val="20000"/>
              </a:spcBef>
              <a:buFont typeface="Arial" pitchFamily="34" charset="0"/>
              <a:buChar char="–"/>
              <a:defRPr sz="2800" kern="1200">
                <a:solidFill>
                  <a:srgbClr val="008173"/>
                </a:solidFill>
                <a:latin typeface="Calibri" panose="020F0502020204030204" pitchFamily="34" charset="0"/>
                <a:ea typeface="+mn-ea"/>
                <a:cs typeface="Calibri" panose="020F0502020204030204" pitchFamily="34" charset="0"/>
              </a:defRPr>
            </a:lvl4pPr>
            <a:lvl5pPr marL="2532312" indent="-281368" algn="l" defTabSz="1125472" rtl="0" eaLnBrk="1" latinLnBrk="0" hangingPunct="1">
              <a:spcBef>
                <a:spcPct val="20000"/>
              </a:spcBef>
              <a:buFont typeface="Arial" pitchFamily="34" charset="0"/>
              <a:buChar char="»"/>
              <a:defRPr sz="2800" kern="1200">
                <a:solidFill>
                  <a:srgbClr val="008173"/>
                </a:solidFill>
                <a:latin typeface="Calibri" panose="020F0502020204030204" pitchFamily="34" charset="0"/>
                <a:ea typeface="+mn-ea"/>
                <a:cs typeface="Calibri" panose="020F0502020204030204" pitchFamily="34" charset="0"/>
              </a:defRPr>
            </a:lvl5pPr>
            <a:lvl6pPr marL="3095047"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783"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519"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254"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9pPr>
          </a:lstStyle>
          <a:p>
            <a:pPr marL="0" indent="0">
              <a:buFont typeface="Arial" pitchFamily="34" charset="0"/>
              <a:buNone/>
              <a:defRPr/>
            </a:pPr>
            <a:r>
              <a:rPr lang="en-GB" sz="2800" dirty="0" smtClean="0">
                <a:solidFill>
                  <a:schemeClr val="accent1">
                    <a:lumMod val="75000"/>
                  </a:schemeClr>
                </a:solidFill>
                <a:latin typeface="+mn-lt"/>
              </a:rPr>
              <a:t>Evidence in Slovenia:</a:t>
            </a:r>
            <a:r>
              <a:rPr lang="en-GB" sz="3200" dirty="0" smtClean="0">
                <a:latin typeface="+mn-lt"/>
              </a:rPr>
              <a:t> </a:t>
            </a:r>
            <a:endParaRPr lang="en-GB" sz="3200" dirty="0">
              <a:latin typeface="+mn-lt"/>
            </a:endParaRPr>
          </a:p>
        </p:txBody>
      </p:sp>
      <p:pic>
        <p:nvPicPr>
          <p:cNvPr id="12" name="Picture 32" descr="Image result for freight transport icon"/>
          <p:cNvPicPr>
            <a:picLocks noChangeAspect="1" noChangeArrowheads="1"/>
          </p:cNvPicPr>
          <p:nvPr/>
        </p:nvPicPr>
        <p:blipFill>
          <a:blip r:embed="rId3"/>
          <a:srcRect/>
          <a:stretch>
            <a:fillRect/>
          </a:stretch>
        </p:blipFill>
        <p:spPr bwMode="auto">
          <a:xfrm>
            <a:off x="128464" y="2071678"/>
            <a:ext cx="981085" cy="981085"/>
          </a:xfrm>
          <a:prstGeom prst="rect">
            <a:avLst/>
          </a:prstGeom>
          <a:noFill/>
        </p:spPr>
      </p:pic>
      <p:pic>
        <p:nvPicPr>
          <p:cNvPr id="14" name="Picture 30" descr="Related image"/>
          <p:cNvPicPr>
            <a:picLocks noChangeAspect="1" noChangeArrowheads="1"/>
          </p:cNvPicPr>
          <p:nvPr/>
        </p:nvPicPr>
        <p:blipFill>
          <a:blip r:embed="rId4" cstate="print"/>
          <a:srcRect/>
          <a:stretch>
            <a:fillRect/>
          </a:stretch>
        </p:blipFill>
        <p:spPr bwMode="auto">
          <a:xfrm>
            <a:off x="272480" y="3318389"/>
            <a:ext cx="758683" cy="758683"/>
          </a:xfrm>
          <a:prstGeom prst="rect">
            <a:avLst/>
          </a:prstGeom>
          <a:noFill/>
        </p:spPr>
      </p:pic>
      <p:pic>
        <p:nvPicPr>
          <p:cNvPr id="15" name="Picture 18" descr="Image result for migration icon"/>
          <p:cNvPicPr>
            <a:picLocks noChangeAspect="1" noChangeArrowheads="1"/>
          </p:cNvPicPr>
          <p:nvPr/>
        </p:nvPicPr>
        <p:blipFill>
          <a:blip r:embed="rId5" cstate="print"/>
          <a:srcRect/>
          <a:stretch>
            <a:fillRect/>
          </a:stretch>
        </p:blipFill>
        <p:spPr bwMode="auto">
          <a:xfrm>
            <a:off x="374828" y="4429133"/>
            <a:ext cx="731311" cy="800068"/>
          </a:xfrm>
          <a:prstGeom prst="rect">
            <a:avLst/>
          </a:prstGeom>
          <a:noFill/>
        </p:spPr>
      </p:pic>
      <p:pic>
        <p:nvPicPr>
          <p:cNvPr id="17" name="Picture 22" descr="Image result for water energy icon"/>
          <p:cNvPicPr>
            <a:picLocks noChangeAspect="1" noChangeArrowheads="1"/>
          </p:cNvPicPr>
          <p:nvPr/>
        </p:nvPicPr>
        <p:blipFill>
          <a:blip r:embed="rId6"/>
          <a:srcRect/>
          <a:stretch>
            <a:fillRect/>
          </a:stretch>
        </p:blipFill>
        <p:spPr bwMode="auto">
          <a:xfrm>
            <a:off x="113180" y="5548306"/>
            <a:ext cx="1095404" cy="1095404"/>
          </a:xfrm>
          <a:prstGeom prst="rect">
            <a:avLst/>
          </a:prstGeom>
          <a:noFill/>
        </p:spPr>
      </p:pic>
      <p:sp>
        <p:nvSpPr>
          <p:cNvPr id="18" name="Content Placeholder 1"/>
          <p:cNvSpPr txBox="1">
            <a:spLocks/>
          </p:cNvSpPr>
          <p:nvPr/>
        </p:nvSpPr>
        <p:spPr>
          <a:xfrm>
            <a:off x="1238224" y="3136947"/>
            <a:ext cx="4227812" cy="1000132"/>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lvl="1" indent="0">
              <a:buNone/>
              <a:defRPr/>
            </a:pPr>
            <a:r>
              <a:rPr lang="lv-LV" sz="2400" b="0" dirty="0" err="1" smtClean="0"/>
              <a:t>Real</a:t>
            </a:r>
            <a:r>
              <a:rPr lang="lv-LV" sz="2400" b="0" dirty="0" smtClean="0"/>
              <a:t> GDP </a:t>
            </a:r>
            <a:r>
              <a:rPr lang="lv-LV" sz="2400" b="0" dirty="0" err="1" smtClean="0"/>
              <a:t>growth</a:t>
            </a:r>
            <a:r>
              <a:rPr lang="lv-LV" sz="2400" b="0" dirty="0" smtClean="0"/>
              <a:t> </a:t>
            </a:r>
            <a:r>
              <a:rPr lang="lv-LV" sz="2400" b="0" dirty="0" err="1" smtClean="0"/>
              <a:t>and</a:t>
            </a:r>
            <a:r>
              <a:rPr lang="lv-LV" sz="2400" b="0" dirty="0" smtClean="0"/>
              <a:t> rise </a:t>
            </a:r>
            <a:r>
              <a:rPr lang="lv-LV" sz="2400" b="0" dirty="0" err="1" smtClean="0"/>
              <a:t>in</a:t>
            </a:r>
            <a:r>
              <a:rPr lang="lv-LV" sz="2400" b="0" dirty="0" smtClean="0"/>
              <a:t> </a:t>
            </a:r>
            <a:r>
              <a:rPr lang="lv-LV" sz="2400" b="0" dirty="0" err="1" smtClean="0"/>
              <a:t>municipal</a:t>
            </a:r>
            <a:r>
              <a:rPr lang="lv-LV" sz="2400" b="0" dirty="0" smtClean="0"/>
              <a:t> </a:t>
            </a:r>
            <a:r>
              <a:rPr lang="lv-LV" sz="2400" b="0" dirty="0" err="1" smtClean="0"/>
              <a:t>waste</a:t>
            </a:r>
            <a:r>
              <a:rPr lang="lv-LV" sz="2400" b="0" dirty="0" smtClean="0"/>
              <a:t> </a:t>
            </a:r>
            <a:r>
              <a:rPr lang="lv-LV" sz="2400" b="0" dirty="0" err="1" smtClean="0"/>
              <a:t>generated</a:t>
            </a:r>
            <a:r>
              <a:rPr lang="lv-LV" sz="2400" b="0" dirty="0" smtClean="0"/>
              <a:t> per </a:t>
            </a:r>
            <a:r>
              <a:rPr lang="lv-LV" sz="2400" b="0" dirty="0" err="1" smtClean="0"/>
              <a:t>capita</a:t>
            </a:r>
            <a:r>
              <a:rPr lang="lv-LV" sz="2400" b="0" dirty="0" smtClean="0"/>
              <a:t> </a:t>
            </a:r>
            <a:endParaRPr lang="en-GB" sz="2400" b="0" dirty="0" smtClean="0"/>
          </a:p>
        </p:txBody>
      </p:sp>
      <p:sp>
        <p:nvSpPr>
          <p:cNvPr id="2" name="Rectangle 1"/>
          <p:cNvSpPr/>
          <p:nvPr/>
        </p:nvSpPr>
        <p:spPr>
          <a:xfrm>
            <a:off x="1247058" y="4383138"/>
            <a:ext cx="4953000" cy="830997"/>
          </a:xfrm>
          <a:prstGeom prst="rect">
            <a:avLst/>
          </a:prstGeom>
        </p:spPr>
        <p:txBody>
          <a:bodyPr>
            <a:spAutoFit/>
          </a:bodyPr>
          <a:lstStyle/>
          <a:p>
            <a:pPr marL="0" lvl="1" indent="0">
              <a:buNone/>
              <a:defRPr/>
            </a:pPr>
            <a:r>
              <a:rPr lang="lv-LV" sz="2400" b="0" spc="100" dirty="0">
                <a:solidFill>
                  <a:schemeClr val="tx2"/>
                </a:solidFill>
                <a:latin typeface="+mn-lt"/>
              </a:rPr>
              <a:t>Mostly + </a:t>
            </a:r>
            <a:r>
              <a:rPr lang="lv-LV" sz="2400" b="0" spc="100" dirty="0" err="1">
                <a:solidFill>
                  <a:schemeClr val="tx2"/>
                </a:solidFill>
                <a:latin typeface="+mn-lt"/>
              </a:rPr>
              <a:t>total</a:t>
            </a:r>
            <a:r>
              <a:rPr lang="lv-LV" sz="2400" b="0" spc="100" dirty="0">
                <a:solidFill>
                  <a:schemeClr val="tx2"/>
                </a:solidFill>
                <a:latin typeface="+mn-lt"/>
              </a:rPr>
              <a:t> net </a:t>
            </a:r>
            <a:r>
              <a:rPr lang="lv-LV" sz="2400" b="0" spc="100" dirty="0" err="1">
                <a:solidFill>
                  <a:schemeClr val="tx2"/>
                </a:solidFill>
                <a:latin typeface="+mn-lt"/>
              </a:rPr>
              <a:t>migration</a:t>
            </a:r>
            <a:r>
              <a:rPr lang="lv-LV" sz="2400" b="0" spc="100" dirty="0">
                <a:solidFill>
                  <a:schemeClr val="tx2"/>
                </a:solidFill>
                <a:latin typeface="+mn-lt"/>
              </a:rPr>
              <a:t> </a:t>
            </a:r>
            <a:r>
              <a:rPr lang="lv-LV" sz="2400" b="0" spc="100" dirty="0" err="1">
                <a:solidFill>
                  <a:schemeClr val="tx2"/>
                </a:solidFill>
                <a:latin typeface="+mn-lt"/>
              </a:rPr>
              <a:t>in</a:t>
            </a:r>
            <a:r>
              <a:rPr lang="lv-LV" sz="2400" b="0" spc="100" dirty="0">
                <a:solidFill>
                  <a:schemeClr val="tx2"/>
                </a:solidFill>
                <a:latin typeface="+mn-lt"/>
              </a:rPr>
              <a:t> </a:t>
            </a:r>
            <a:r>
              <a:rPr lang="lv-LV" sz="2400" b="0" spc="100" dirty="0" err="1">
                <a:solidFill>
                  <a:schemeClr val="tx2"/>
                </a:solidFill>
                <a:latin typeface="+mn-lt"/>
              </a:rPr>
              <a:t>coastal</a:t>
            </a:r>
            <a:r>
              <a:rPr lang="lv-LV" sz="2400" b="0" spc="100" dirty="0">
                <a:solidFill>
                  <a:schemeClr val="tx2"/>
                </a:solidFill>
                <a:latin typeface="+mn-lt"/>
              </a:rPr>
              <a:t> </a:t>
            </a:r>
            <a:r>
              <a:rPr lang="lv-LV" sz="2400" b="0" spc="100" dirty="0" err="1">
                <a:solidFill>
                  <a:schemeClr val="tx2"/>
                </a:solidFill>
                <a:latin typeface="+mn-lt"/>
              </a:rPr>
              <a:t>areas</a:t>
            </a:r>
            <a:r>
              <a:rPr lang="lv-LV" sz="2400" b="0" spc="100" dirty="0">
                <a:solidFill>
                  <a:schemeClr val="tx2"/>
                </a:solidFill>
                <a:latin typeface="+mn-lt"/>
              </a:rPr>
              <a:t> </a:t>
            </a:r>
            <a:r>
              <a:rPr lang="lv-LV" sz="2400" b="0" spc="100" dirty="0" err="1">
                <a:solidFill>
                  <a:schemeClr val="tx2"/>
                </a:solidFill>
                <a:latin typeface="+mn-lt"/>
              </a:rPr>
              <a:t>since</a:t>
            </a:r>
            <a:r>
              <a:rPr lang="lv-LV" sz="2400" b="0" spc="100" dirty="0">
                <a:solidFill>
                  <a:schemeClr val="tx2"/>
                </a:solidFill>
                <a:latin typeface="+mn-lt"/>
              </a:rPr>
              <a:t> 2008 </a:t>
            </a:r>
            <a:endParaRPr lang="en-GB" sz="2400" b="0" spc="100" dirty="0">
              <a:solidFill>
                <a:schemeClr val="tx2"/>
              </a:solidFill>
              <a:latin typeface="+mn-lt"/>
            </a:endParaRPr>
          </a:p>
        </p:txBody>
      </p:sp>
      <p:pic>
        <p:nvPicPr>
          <p:cNvPr id="6" name="Picture 5"/>
          <p:cNvPicPr>
            <a:picLocks noChangeAspect="1"/>
          </p:cNvPicPr>
          <p:nvPr/>
        </p:nvPicPr>
        <p:blipFill>
          <a:blip r:embed="rId7"/>
          <a:stretch>
            <a:fillRect/>
          </a:stretch>
        </p:blipFill>
        <p:spPr>
          <a:xfrm>
            <a:off x="6018486" y="2845862"/>
            <a:ext cx="3544614" cy="1930400"/>
          </a:xfrm>
          <a:prstGeom prst="rect">
            <a:avLst/>
          </a:prstGeom>
        </p:spPr>
      </p:pic>
      <p:sp>
        <p:nvSpPr>
          <p:cNvPr id="19" name="TextBox 18"/>
          <p:cNvSpPr txBox="1"/>
          <p:nvPr/>
        </p:nvSpPr>
        <p:spPr>
          <a:xfrm>
            <a:off x="5457056" y="6622665"/>
            <a:ext cx="5319068" cy="261610"/>
          </a:xfrm>
          <a:prstGeom prst="rect">
            <a:avLst/>
          </a:prstGeom>
          <a:noFill/>
        </p:spPr>
        <p:txBody>
          <a:bodyPr wrap="square" rtlCol="0">
            <a:spAutoFit/>
          </a:bodyPr>
          <a:lstStyle/>
          <a:p>
            <a:r>
              <a:rPr lang="en-GB" sz="1100" dirty="0" smtClean="0"/>
              <a:t>All icons © the </a:t>
            </a:r>
            <a:r>
              <a:rPr lang="en-GB" sz="1100" dirty="0"/>
              <a:t>noun project: </a:t>
            </a:r>
            <a:r>
              <a:rPr lang="en-GB" sz="1100" dirty="0">
                <a:hlinkClick r:id="rId8"/>
              </a:rPr>
              <a:t>https://thenounproject.com</a:t>
            </a:r>
            <a:r>
              <a:rPr lang="en-GB" sz="1100" dirty="0" smtClean="0">
                <a:hlinkClick r:id="rId8"/>
              </a:rPr>
              <a:t>/</a:t>
            </a:r>
            <a:r>
              <a:rPr lang="en-GB" sz="1100" dirty="0" smtClean="0"/>
              <a:t> </a:t>
            </a:r>
            <a:endParaRPr lang="en-GB" sz="11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075" y="333375"/>
            <a:ext cx="9078913" cy="1054100"/>
          </a:xfrm>
        </p:spPr>
        <p:txBody>
          <a:bodyPr/>
          <a:lstStyle/>
          <a:p>
            <a:pPr>
              <a:defRPr/>
            </a:pPr>
            <a:r>
              <a:rPr lang="en-GB" spc="150" dirty="0"/>
              <a:t>Pressure on water quality and supply</a:t>
            </a:r>
            <a:endParaRPr lang="en-GB" dirty="0"/>
          </a:p>
        </p:txBody>
      </p:sp>
      <p:sp>
        <p:nvSpPr>
          <p:cNvPr id="83971" name="Slide Number Placeholder 3"/>
          <p:cNvSpPr>
            <a:spLocks noGrp="1"/>
          </p:cNvSpPr>
          <p:nvPr>
            <p:ph type="sldNum" sz="quarter" idx="12"/>
          </p:nvPr>
        </p:nvSpPr>
        <p:spPr bwMode="auto">
          <a:noFill/>
          <a:ln>
            <a:miter lim="800000"/>
            <a:headEnd/>
            <a:tailEnd/>
          </a:ln>
        </p:spPr>
        <p:txBody>
          <a:bodyPr/>
          <a:lstStyle/>
          <a:p>
            <a:fld id="{0DDC98BC-0385-4D7C-AEF3-BEA31C2EC7DD}" type="slidenum">
              <a:rPr lang="en-GB" altLang="en-US"/>
              <a:pPr/>
              <a:t>35</a:t>
            </a:fld>
            <a:endParaRPr lang="en-GB" altLang="en-US"/>
          </a:p>
        </p:txBody>
      </p:sp>
      <p:sp>
        <p:nvSpPr>
          <p:cNvPr id="7" name="Content Placeholder 1"/>
          <p:cNvSpPr>
            <a:spLocks noGrp="1"/>
          </p:cNvSpPr>
          <p:nvPr>
            <p:ph idx="1"/>
          </p:nvPr>
        </p:nvSpPr>
        <p:spPr>
          <a:xfrm>
            <a:off x="1280592" y="4077072"/>
            <a:ext cx="7495555" cy="507479"/>
          </a:xfrm>
        </p:spPr>
        <p:txBody>
          <a:bodyPr>
            <a:noAutofit/>
          </a:bodyPr>
          <a:lstStyle/>
          <a:p>
            <a:pPr marL="0" indent="0">
              <a:buNone/>
              <a:defRPr/>
            </a:pPr>
            <a:r>
              <a:rPr lang="en-GB" sz="2400" dirty="0" smtClean="0"/>
              <a:t>Emerging </a:t>
            </a:r>
            <a:r>
              <a:rPr lang="en-GB" sz="2400" dirty="0"/>
              <a:t>global middle </a:t>
            </a:r>
            <a:r>
              <a:rPr lang="en-GB" sz="2400" dirty="0" smtClean="0"/>
              <a:t>class, trade policies, and growing exports </a:t>
            </a:r>
            <a:endParaRPr lang="en-GB" sz="2400" dirty="0"/>
          </a:p>
          <a:p>
            <a:pPr marL="0" indent="0">
              <a:buFont typeface="Wingdings 2" pitchFamily="18" charset="2"/>
              <a:buNone/>
              <a:defRPr/>
            </a:pPr>
            <a:endParaRPr lang="en-GB" sz="2400" dirty="0"/>
          </a:p>
        </p:txBody>
      </p:sp>
      <p:sp>
        <p:nvSpPr>
          <p:cNvPr id="9" name="Content Placeholder 1"/>
          <p:cNvSpPr txBox="1">
            <a:spLocks/>
          </p:cNvSpPr>
          <p:nvPr/>
        </p:nvSpPr>
        <p:spPr>
          <a:xfrm>
            <a:off x="1208584" y="2273269"/>
            <a:ext cx="8413750" cy="805483"/>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None/>
            </a:pPr>
            <a:r>
              <a:rPr lang="en-GB" sz="2400" b="0" dirty="0"/>
              <a:t>M</a:t>
            </a:r>
            <a:r>
              <a:rPr lang="en-GB" sz="2400" b="0" dirty="0" smtClean="0"/>
              <a:t>anagement </a:t>
            </a:r>
            <a:r>
              <a:rPr lang="en-GB" sz="2400" b="0" dirty="0"/>
              <a:t>of small water supply systems </a:t>
            </a:r>
            <a:r>
              <a:rPr lang="en-GB" sz="2400" b="0" dirty="0" smtClean="0"/>
              <a:t>and wastewater treatment </a:t>
            </a:r>
            <a:r>
              <a:rPr lang="en-GB" sz="2400" b="0" dirty="0"/>
              <a:t>	</a:t>
            </a:r>
          </a:p>
        </p:txBody>
      </p:sp>
      <p:sp>
        <p:nvSpPr>
          <p:cNvPr id="13" name="Content Placeholder 2"/>
          <p:cNvSpPr txBox="1">
            <a:spLocks/>
          </p:cNvSpPr>
          <p:nvPr/>
        </p:nvSpPr>
        <p:spPr>
          <a:xfrm>
            <a:off x="112713" y="1500188"/>
            <a:ext cx="6927850" cy="506412"/>
          </a:xfrm>
          <a:prstGeom prst="rect">
            <a:avLst/>
          </a:prstGeom>
        </p:spPr>
        <p:txBody>
          <a:bodyPr/>
          <a:lstStyle>
            <a:lvl1pPr marL="422051" indent="-422051" algn="l" defTabSz="1125472" rtl="0" eaLnBrk="1" latinLnBrk="0" hangingPunct="1">
              <a:spcBef>
                <a:spcPct val="20000"/>
              </a:spcBef>
              <a:buFont typeface="Arial" pitchFamily="34" charset="0"/>
              <a:buChar char="•"/>
              <a:defRPr sz="4000" kern="1200">
                <a:solidFill>
                  <a:srgbClr val="008173"/>
                </a:solidFill>
                <a:latin typeface="Calibri" panose="020F0502020204030204" pitchFamily="34" charset="0"/>
                <a:ea typeface="+mn-ea"/>
                <a:cs typeface="Calibri" panose="020F0502020204030204" pitchFamily="34" charset="0"/>
              </a:defRPr>
            </a:lvl1pPr>
            <a:lvl2pPr marL="914446" indent="-351710" algn="l" defTabSz="1125472" rtl="0" eaLnBrk="1" latinLnBrk="0" hangingPunct="1">
              <a:spcBef>
                <a:spcPct val="20000"/>
              </a:spcBef>
              <a:buFont typeface="Arial" pitchFamily="34" charset="0"/>
              <a:buChar char="–"/>
              <a:defRPr sz="3600" kern="1200">
                <a:solidFill>
                  <a:srgbClr val="008173"/>
                </a:solidFill>
                <a:latin typeface="Calibri" panose="020F0502020204030204" pitchFamily="34" charset="0"/>
                <a:ea typeface="+mn-ea"/>
                <a:cs typeface="Calibri" panose="020F0502020204030204" pitchFamily="34" charset="0"/>
              </a:defRPr>
            </a:lvl2pPr>
            <a:lvl3pPr marL="1406839" indent="-281368" algn="l" defTabSz="1125472" rtl="0" eaLnBrk="1" latinLnBrk="0" hangingPunct="1">
              <a:spcBef>
                <a:spcPct val="20000"/>
              </a:spcBef>
              <a:buFont typeface="Arial" pitchFamily="34" charset="0"/>
              <a:buChar char="•"/>
              <a:defRPr sz="3200" kern="1200">
                <a:solidFill>
                  <a:srgbClr val="008173"/>
                </a:solidFill>
                <a:latin typeface="Calibri" panose="020F0502020204030204" pitchFamily="34" charset="0"/>
                <a:ea typeface="+mn-ea"/>
                <a:cs typeface="Calibri" panose="020F0502020204030204" pitchFamily="34" charset="0"/>
              </a:defRPr>
            </a:lvl3pPr>
            <a:lvl4pPr marL="1969575" indent="-281368" algn="l" defTabSz="1125472" rtl="0" eaLnBrk="1" latinLnBrk="0" hangingPunct="1">
              <a:spcBef>
                <a:spcPct val="20000"/>
              </a:spcBef>
              <a:buFont typeface="Arial" pitchFamily="34" charset="0"/>
              <a:buChar char="–"/>
              <a:defRPr sz="2800" kern="1200">
                <a:solidFill>
                  <a:srgbClr val="008173"/>
                </a:solidFill>
                <a:latin typeface="Calibri" panose="020F0502020204030204" pitchFamily="34" charset="0"/>
                <a:ea typeface="+mn-ea"/>
                <a:cs typeface="Calibri" panose="020F0502020204030204" pitchFamily="34" charset="0"/>
              </a:defRPr>
            </a:lvl4pPr>
            <a:lvl5pPr marL="2532312" indent="-281368" algn="l" defTabSz="1125472" rtl="0" eaLnBrk="1" latinLnBrk="0" hangingPunct="1">
              <a:spcBef>
                <a:spcPct val="20000"/>
              </a:spcBef>
              <a:buFont typeface="Arial" pitchFamily="34" charset="0"/>
              <a:buChar char="»"/>
              <a:defRPr sz="2800" kern="1200">
                <a:solidFill>
                  <a:srgbClr val="008173"/>
                </a:solidFill>
                <a:latin typeface="Calibri" panose="020F0502020204030204" pitchFamily="34" charset="0"/>
                <a:ea typeface="+mn-ea"/>
                <a:cs typeface="Calibri" panose="020F0502020204030204" pitchFamily="34" charset="0"/>
              </a:defRPr>
            </a:lvl5pPr>
            <a:lvl6pPr marL="3095047"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783"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519"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254"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9pPr>
          </a:lstStyle>
          <a:p>
            <a:pPr marL="0" indent="0">
              <a:buFont typeface="Arial" pitchFamily="34" charset="0"/>
              <a:buNone/>
              <a:defRPr/>
            </a:pPr>
            <a:r>
              <a:rPr lang="en-GB" sz="2800" u="sng" dirty="0" smtClean="0">
                <a:solidFill>
                  <a:schemeClr val="accent1">
                    <a:lumMod val="75000"/>
                  </a:schemeClr>
                </a:solidFill>
                <a:latin typeface="+mn-lt"/>
              </a:rPr>
              <a:t>Characteristics</a:t>
            </a:r>
            <a:r>
              <a:rPr lang="en-GB" sz="3200" dirty="0" smtClean="0"/>
              <a:t> </a:t>
            </a:r>
            <a:endParaRPr lang="en-GB" sz="3200" dirty="0"/>
          </a:p>
        </p:txBody>
      </p:sp>
      <p:pic>
        <p:nvPicPr>
          <p:cNvPr id="1026" name="Picture 2" descr="https://d30y9cdsu7xlg0.cloudfront.net/png/951338-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406" y="2204864"/>
            <a:ext cx="796170" cy="7961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d30y9cdsu7xlg0.cloudfront.net/png/1585569-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160" y="4077072"/>
            <a:ext cx="856662" cy="856662"/>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1"/>
          <p:cNvSpPr txBox="1">
            <a:spLocks/>
          </p:cNvSpPr>
          <p:nvPr/>
        </p:nvSpPr>
        <p:spPr>
          <a:xfrm>
            <a:off x="1280592" y="3140968"/>
            <a:ext cx="7776864" cy="507479"/>
          </a:xfrm>
          <a:prstGeom prst="rect">
            <a:avLst/>
          </a:prstGeom>
        </p:spPr>
        <p:txBody>
          <a:bodyPr vert="horz" lIns="91440" tIns="45720" rIns="91440" bIns="45720" rtlCol="0">
            <a:noAutofit/>
          </a:bodyPr>
          <a:lstStyle>
            <a:lvl1pPr marL="273050" indent="-228600" algn="l" rtl="0" eaLnBrk="0" fontAlgn="base" hangingPunct="0">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indent="0">
              <a:buFont typeface="Wingdings 2" pitchFamily="18" charset="2"/>
              <a:buNone/>
              <a:defRPr/>
            </a:pPr>
            <a:r>
              <a:rPr lang="en-GB" sz="2400" b="0" dirty="0" smtClean="0"/>
              <a:t>Pressures from agricultural activities (irrigation/ pollution) </a:t>
            </a:r>
          </a:p>
          <a:p>
            <a:pPr marL="0" indent="0">
              <a:buFont typeface="Wingdings 2" pitchFamily="18" charset="2"/>
              <a:buNone/>
              <a:defRPr/>
            </a:pPr>
            <a:endParaRPr lang="en-GB" sz="2400" b="0" dirty="0"/>
          </a:p>
        </p:txBody>
      </p:sp>
      <p:pic>
        <p:nvPicPr>
          <p:cNvPr id="1030" name="Picture 6" descr="https://d30y9cdsu7xlg0.cloudfront.net/png/1187379-2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4488" y="3140968"/>
            <a:ext cx="848729" cy="848729"/>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1"/>
          <p:cNvSpPr txBox="1">
            <a:spLocks/>
          </p:cNvSpPr>
          <p:nvPr/>
        </p:nvSpPr>
        <p:spPr>
          <a:xfrm>
            <a:off x="1280592" y="5805264"/>
            <a:ext cx="7639571" cy="507479"/>
          </a:xfrm>
          <a:prstGeom prst="rect">
            <a:avLst/>
          </a:prstGeom>
        </p:spPr>
        <p:txBody>
          <a:bodyPr vert="horz" lIns="91440" tIns="45720" rIns="91440" bIns="45720" rtlCol="0">
            <a:noAutofit/>
          </a:bodyPr>
          <a:lstStyle>
            <a:lvl1pPr marL="273050" indent="-228600" algn="l" rtl="0" eaLnBrk="0" fontAlgn="base" hangingPunct="0">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indent="0">
              <a:buNone/>
              <a:defRPr/>
            </a:pPr>
            <a:r>
              <a:rPr lang="en-GB" sz="2400" b="0" dirty="0"/>
              <a:t>R</a:t>
            </a:r>
            <a:r>
              <a:rPr lang="en-GB" sz="2400" b="0" dirty="0" smtClean="0"/>
              <a:t>egional </a:t>
            </a:r>
            <a:r>
              <a:rPr lang="en-GB" sz="2400" b="0" dirty="0"/>
              <a:t>and inter-annual variability of groundwater recharge 	</a:t>
            </a:r>
          </a:p>
          <a:p>
            <a:pPr marL="0" indent="0">
              <a:buNone/>
              <a:defRPr/>
            </a:pPr>
            <a:r>
              <a:rPr lang="en-GB" sz="2400" b="0" dirty="0"/>
              <a:t>	</a:t>
            </a:r>
          </a:p>
          <a:p>
            <a:pPr marL="0" indent="0">
              <a:buNone/>
              <a:defRPr/>
            </a:pPr>
            <a:r>
              <a:rPr lang="en-GB" sz="2400" b="0" dirty="0"/>
              <a:t>	</a:t>
            </a:r>
          </a:p>
          <a:p>
            <a:pPr marL="0" indent="0">
              <a:buFont typeface="Wingdings 2" pitchFamily="18" charset="2"/>
              <a:buNone/>
              <a:defRPr/>
            </a:pPr>
            <a:r>
              <a:rPr lang="en-GB" sz="2400" b="0" dirty="0" smtClean="0"/>
              <a:t> </a:t>
            </a:r>
          </a:p>
          <a:p>
            <a:pPr marL="0" indent="0">
              <a:buFont typeface="Wingdings 2" pitchFamily="18" charset="2"/>
              <a:buNone/>
              <a:defRPr/>
            </a:pPr>
            <a:endParaRPr lang="en-GB" sz="2400" b="0" dirty="0"/>
          </a:p>
        </p:txBody>
      </p:sp>
      <p:sp>
        <p:nvSpPr>
          <p:cNvPr id="18" name="Content Placeholder 1"/>
          <p:cNvSpPr txBox="1">
            <a:spLocks/>
          </p:cNvSpPr>
          <p:nvPr/>
        </p:nvSpPr>
        <p:spPr>
          <a:xfrm>
            <a:off x="1280592" y="5157192"/>
            <a:ext cx="7495555" cy="507479"/>
          </a:xfrm>
          <a:prstGeom prst="rect">
            <a:avLst/>
          </a:prstGeom>
        </p:spPr>
        <p:txBody>
          <a:bodyPr vert="horz" lIns="91440" tIns="45720" rIns="91440" bIns="45720" rtlCol="0">
            <a:noAutofit/>
          </a:bodyPr>
          <a:lstStyle>
            <a:lvl1pPr marL="273050" indent="-228600" algn="l" rtl="0" eaLnBrk="0" fontAlgn="base" hangingPunct="0">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indent="0">
              <a:buNone/>
              <a:defRPr/>
            </a:pPr>
            <a:r>
              <a:rPr lang="en-GB" sz="2400" b="0" dirty="0"/>
              <a:t>Tourism and leisure </a:t>
            </a:r>
            <a:r>
              <a:rPr lang="en-GB" sz="2400" b="0" dirty="0" smtClean="0"/>
              <a:t>activities</a:t>
            </a:r>
            <a:endParaRPr lang="en-GB" sz="2400" b="0" dirty="0"/>
          </a:p>
        </p:txBody>
      </p:sp>
      <p:pic>
        <p:nvPicPr>
          <p:cNvPr id="1032" name="Picture 8" descr="https://d30y9cdsu7xlg0.cloudfront.net/png/4338-20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0755" y="5917232"/>
            <a:ext cx="752128" cy="7521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d30y9cdsu7xlg0.cloudfront.net/png/807125-20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192" y="5085184"/>
            <a:ext cx="731254" cy="731254"/>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457056" y="6622665"/>
            <a:ext cx="5319068" cy="261610"/>
          </a:xfrm>
          <a:prstGeom prst="rect">
            <a:avLst/>
          </a:prstGeom>
          <a:noFill/>
        </p:spPr>
        <p:txBody>
          <a:bodyPr wrap="square" rtlCol="0">
            <a:spAutoFit/>
          </a:bodyPr>
          <a:lstStyle/>
          <a:p>
            <a:r>
              <a:rPr lang="en-GB" sz="1100" dirty="0" smtClean="0"/>
              <a:t>All icons © the </a:t>
            </a:r>
            <a:r>
              <a:rPr lang="en-GB" sz="1100" dirty="0"/>
              <a:t>noun project: </a:t>
            </a:r>
            <a:r>
              <a:rPr lang="en-GB" sz="1100" dirty="0">
                <a:hlinkClick r:id="rId8"/>
              </a:rPr>
              <a:t>https://thenounproject.com</a:t>
            </a:r>
            <a:r>
              <a:rPr lang="en-GB" sz="1100" dirty="0" smtClean="0">
                <a:hlinkClick r:id="rId8"/>
              </a:rPr>
              <a:t>/</a:t>
            </a:r>
            <a:r>
              <a:rPr lang="en-GB" sz="1100" dirty="0" smtClean="0"/>
              <a:t> </a:t>
            </a:r>
            <a:endParaRPr lang="en-GB" sz="11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075" y="333375"/>
            <a:ext cx="9078913" cy="1054100"/>
          </a:xfrm>
        </p:spPr>
        <p:txBody>
          <a:bodyPr/>
          <a:lstStyle/>
          <a:p>
            <a:pPr>
              <a:defRPr/>
            </a:pPr>
            <a:r>
              <a:rPr lang="en-GB" spc="150" dirty="0"/>
              <a:t>Pressure on water quality and supply</a:t>
            </a:r>
            <a:endParaRPr lang="en-GB" dirty="0"/>
          </a:p>
        </p:txBody>
      </p:sp>
      <p:sp>
        <p:nvSpPr>
          <p:cNvPr id="86019" name="Slide Number Placeholder 3"/>
          <p:cNvSpPr>
            <a:spLocks noGrp="1"/>
          </p:cNvSpPr>
          <p:nvPr>
            <p:ph type="sldNum" sz="quarter" idx="12"/>
          </p:nvPr>
        </p:nvSpPr>
        <p:spPr bwMode="auto">
          <a:noFill/>
          <a:ln>
            <a:miter lim="800000"/>
            <a:headEnd/>
            <a:tailEnd/>
          </a:ln>
        </p:spPr>
        <p:txBody>
          <a:bodyPr/>
          <a:lstStyle/>
          <a:p>
            <a:fld id="{DDC91973-55D9-48A8-9C7B-0799E6C80FE9}" type="slidenum">
              <a:rPr lang="en-GB" altLang="en-US"/>
              <a:pPr/>
              <a:t>36</a:t>
            </a:fld>
            <a:endParaRPr lang="en-GB" altLang="en-US"/>
          </a:p>
        </p:txBody>
      </p:sp>
      <p:sp>
        <p:nvSpPr>
          <p:cNvPr id="7" name="Content Placeholder 1"/>
          <p:cNvSpPr>
            <a:spLocks noGrp="1"/>
          </p:cNvSpPr>
          <p:nvPr>
            <p:ph idx="1"/>
          </p:nvPr>
        </p:nvSpPr>
        <p:spPr>
          <a:xfrm>
            <a:off x="1136576" y="5073784"/>
            <a:ext cx="4604216" cy="843448"/>
          </a:xfrm>
        </p:spPr>
        <p:txBody>
          <a:bodyPr>
            <a:noAutofit/>
          </a:bodyPr>
          <a:lstStyle/>
          <a:p>
            <a:pPr marL="44450" indent="0">
              <a:buNone/>
            </a:pPr>
            <a:r>
              <a:rPr lang="en-GB" dirty="0" smtClean="0"/>
              <a:t>Increase in international tourist arrivals by 12% 2015 - 2016 </a:t>
            </a:r>
            <a:r>
              <a:rPr lang="en-GB" sz="2400" dirty="0"/>
              <a:t>	</a:t>
            </a:r>
          </a:p>
        </p:txBody>
      </p:sp>
      <p:sp>
        <p:nvSpPr>
          <p:cNvPr id="9" name="Content Placeholder 1"/>
          <p:cNvSpPr txBox="1">
            <a:spLocks/>
          </p:cNvSpPr>
          <p:nvPr/>
        </p:nvSpPr>
        <p:spPr>
          <a:xfrm>
            <a:off x="1136576" y="2204864"/>
            <a:ext cx="8413750" cy="515937"/>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indent="0">
              <a:buNone/>
              <a:defRPr/>
            </a:pPr>
            <a:r>
              <a:rPr lang="en-GB" b="0" dirty="0"/>
              <a:t>P</a:t>
            </a:r>
            <a:r>
              <a:rPr lang="en-GB" b="0" dirty="0" smtClean="0"/>
              <a:t>eriodical microbiological pollution of </a:t>
            </a:r>
            <a:r>
              <a:rPr lang="en-GB" b="0" dirty="0"/>
              <a:t>small water supply </a:t>
            </a:r>
            <a:r>
              <a:rPr lang="en-GB" b="0" dirty="0" smtClean="0"/>
              <a:t>systems</a:t>
            </a:r>
            <a:endParaRPr lang="en-GB" sz="2400" b="0" dirty="0" smtClean="0"/>
          </a:p>
          <a:p>
            <a:pPr marL="0" indent="0">
              <a:buNone/>
              <a:defRPr/>
            </a:pPr>
            <a:endParaRPr lang="en-GB" sz="2400" b="0" dirty="0"/>
          </a:p>
          <a:p>
            <a:pPr marL="0" indent="0">
              <a:buFont typeface="Wingdings 2" panose="05020102010507070707" pitchFamily="18" charset="2"/>
              <a:buNone/>
              <a:defRPr/>
            </a:pPr>
            <a:endParaRPr lang="en-GB" sz="2400" b="0" dirty="0"/>
          </a:p>
        </p:txBody>
      </p:sp>
      <p:sp>
        <p:nvSpPr>
          <p:cNvPr id="15" name="Rectangle 14"/>
          <p:cNvSpPr/>
          <p:nvPr/>
        </p:nvSpPr>
        <p:spPr>
          <a:xfrm>
            <a:off x="6074809" y="5165975"/>
            <a:ext cx="3373438" cy="553998"/>
          </a:xfrm>
          <a:prstGeom prst="rect">
            <a:avLst/>
          </a:prstGeom>
        </p:spPr>
        <p:txBody>
          <a:bodyPr>
            <a:spAutoFit/>
          </a:bodyPr>
          <a:lstStyle/>
          <a:p>
            <a:pPr>
              <a:defRPr/>
            </a:pPr>
            <a:r>
              <a:rPr lang="en-GB" sz="1000" b="0" dirty="0">
                <a:solidFill>
                  <a:schemeClr val="tx2"/>
                </a:solidFill>
                <a:latin typeface="+mn-lt"/>
              </a:rPr>
              <a:t>Figure: Total number of tourist arrivals and overnight stays in Slovenia 2006-2016</a:t>
            </a:r>
            <a:r>
              <a:rPr lang="en-GB" sz="1000" b="0" dirty="0" smtClean="0">
                <a:solidFill>
                  <a:schemeClr val="tx2"/>
                </a:solidFill>
                <a:latin typeface="+mn-lt"/>
              </a:rPr>
              <a:t>.</a:t>
            </a:r>
          </a:p>
          <a:p>
            <a:pPr>
              <a:defRPr/>
            </a:pPr>
            <a:r>
              <a:rPr lang="en-GB" sz="1000" b="0" dirty="0" smtClean="0">
                <a:solidFill>
                  <a:schemeClr val="tx2"/>
                </a:solidFill>
                <a:latin typeface="+mn-lt"/>
              </a:rPr>
              <a:t>Source</a:t>
            </a:r>
            <a:r>
              <a:rPr lang="en-GB" sz="1000" b="0" dirty="0">
                <a:solidFill>
                  <a:schemeClr val="tx2"/>
                </a:solidFill>
                <a:latin typeface="+mn-lt"/>
              </a:rPr>
              <a:t>: Slovenian Tourist Board</a:t>
            </a:r>
          </a:p>
        </p:txBody>
      </p:sp>
      <p:sp>
        <p:nvSpPr>
          <p:cNvPr id="13" name="Content Placeholder 2"/>
          <p:cNvSpPr txBox="1">
            <a:spLocks/>
          </p:cNvSpPr>
          <p:nvPr/>
        </p:nvSpPr>
        <p:spPr>
          <a:xfrm>
            <a:off x="112713" y="1500188"/>
            <a:ext cx="6927850" cy="506412"/>
          </a:xfrm>
          <a:prstGeom prst="rect">
            <a:avLst/>
          </a:prstGeom>
        </p:spPr>
        <p:txBody>
          <a:bodyPr/>
          <a:lstStyle>
            <a:lvl1pPr marL="422051" indent="-422051" algn="l" defTabSz="1125472" rtl="0" eaLnBrk="1" latinLnBrk="0" hangingPunct="1">
              <a:spcBef>
                <a:spcPct val="20000"/>
              </a:spcBef>
              <a:buFont typeface="Arial" pitchFamily="34" charset="0"/>
              <a:buChar char="•"/>
              <a:defRPr sz="4000" kern="1200">
                <a:solidFill>
                  <a:srgbClr val="008173"/>
                </a:solidFill>
                <a:latin typeface="Calibri" panose="020F0502020204030204" pitchFamily="34" charset="0"/>
                <a:ea typeface="+mn-ea"/>
                <a:cs typeface="Calibri" panose="020F0502020204030204" pitchFamily="34" charset="0"/>
              </a:defRPr>
            </a:lvl1pPr>
            <a:lvl2pPr marL="914446" indent="-351710" algn="l" defTabSz="1125472" rtl="0" eaLnBrk="1" latinLnBrk="0" hangingPunct="1">
              <a:spcBef>
                <a:spcPct val="20000"/>
              </a:spcBef>
              <a:buFont typeface="Arial" pitchFamily="34" charset="0"/>
              <a:buChar char="–"/>
              <a:defRPr sz="3600" kern="1200">
                <a:solidFill>
                  <a:srgbClr val="008173"/>
                </a:solidFill>
                <a:latin typeface="Calibri" panose="020F0502020204030204" pitchFamily="34" charset="0"/>
                <a:ea typeface="+mn-ea"/>
                <a:cs typeface="Calibri" panose="020F0502020204030204" pitchFamily="34" charset="0"/>
              </a:defRPr>
            </a:lvl2pPr>
            <a:lvl3pPr marL="1406839" indent="-281368" algn="l" defTabSz="1125472" rtl="0" eaLnBrk="1" latinLnBrk="0" hangingPunct="1">
              <a:spcBef>
                <a:spcPct val="20000"/>
              </a:spcBef>
              <a:buFont typeface="Arial" pitchFamily="34" charset="0"/>
              <a:buChar char="•"/>
              <a:defRPr sz="3200" kern="1200">
                <a:solidFill>
                  <a:srgbClr val="008173"/>
                </a:solidFill>
                <a:latin typeface="Calibri" panose="020F0502020204030204" pitchFamily="34" charset="0"/>
                <a:ea typeface="+mn-ea"/>
                <a:cs typeface="Calibri" panose="020F0502020204030204" pitchFamily="34" charset="0"/>
              </a:defRPr>
            </a:lvl3pPr>
            <a:lvl4pPr marL="1969575" indent="-281368" algn="l" defTabSz="1125472" rtl="0" eaLnBrk="1" latinLnBrk="0" hangingPunct="1">
              <a:spcBef>
                <a:spcPct val="20000"/>
              </a:spcBef>
              <a:buFont typeface="Arial" pitchFamily="34" charset="0"/>
              <a:buChar char="–"/>
              <a:defRPr sz="2800" kern="1200">
                <a:solidFill>
                  <a:srgbClr val="008173"/>
                </a:solidFill>
                <a:latin typeface="Calibri" panose="020F0502020204030204" pitchFamily="34" charset="0"/>
                <a:ea typeface="+mn-ea"/>
                <a:cs typeface="Calibri" panose="020F0502020204030204" pitchFamily="34" charset="0"/>
              </a:defRPr>
            </a:lvl4pPr>
            <a:lvl5pPr marL="2532312" indent="-281368" algn="l" defTabSz="1125472" rtl="0" eaLnBrk="1" latinLnBrk="0" hangingPunct="1">
              <a:spcBef>
                <a:spcPct val="20000"/>
              </a:spcBef>
              <a:buFont typeface="Arial" pitchFamily="34" charset="0"/>
              <a:buChar char="»"/>
              <a:defRPr sz="2800" kern="1200">
                <a:solidFill>
                  <a:srgbClr val="008173"/>
                </a:solidFill>
                <a:latin typeface="Calibri" panose="020F0502020204030204" pitchFamily="34" charset="0"/>
                <a:ea typeface="+mn-ea"/>
                <a:cs typeface="Calibri" panose="020F0502020204030204" pitchFamily="34" charset="0"/>
              </a:defRPr>
            </a:lvl5pPr>
            <a:lvl6pPr marL="3095047"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783"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519"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254"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9pPr>
          </a:lstStyle>
          <a:p>
            <a:pPr marL="0" indent="0">
              <a:buFont typeface="Arial" pitchFamily="34" charset="0"/>
              <a:buNone/>
              <a:defRPr/>
            </a:pPr>
            <a:r>
              <a:rPr lang="en-GB" sz="2800" dirty="0" smtClean="0">
                <a:solidFill>
                  <a:schemeClr val="accent1">
                    <a:lumMod val="75000"/>
                  </a:schemeClr>
                </a:solidFill>
                <a:latin typeface="+mn-lt"/>
              </a:rPr>
              <a:t>Evidence in Slovenia:</a:t>
            </a:r>
            <a:r>
              <a:rPr lang="en-GB" sz="3200" dirty="0" smtClean="0">
                <a:latin typeface="+mn-lt"/>
              </a:rPr>
              <a:t> </a:t>
            </a:r>
            <a:endParaRPr lang="en-GB" sz="3200" dirty="0">
              <a:latin typeface="+mn-lt"/>
            </a:endParaRPr>
          </a:p>
        </p:txBody>
      </p:sp>
      <p:pic>
        <p:nvPicPr>
          <p:cNvPr id="10" name="Picture 2" descr="https://d30y9cdsu7xlg0.cloudfront.net/png/951338-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472" y="2204864"/>
            <a:ext cx="796170" cy="7961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s://d30y9cdsu7xlg0.cloudfront.net/png/1585569-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472" y="4077072"/>
            <a:ext cx="856662" cy="8566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s://d30y9cdsu7xlg0.cloudfront.net/png/1187379-2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472" y="3140968"/>
            <a:ext cx="848729" cy="84872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d30y9cdsu7xlg0.cloudfront.net/png/4338-20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480" y="5917232"/>
            <a:ext cx="752128" cy="7521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https://d30y9cdsu7xlg0.cloudfront.net/png/807125-20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2480" y="5085184"/>
            <a:ext cx="731254" cy="73125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8"/>
          <a:srcRect r="32312" b="6341"/>
          <a:stretch/>
        </p:blipFill>
        <p:spPr>
          <a:xfrm>
            <a:off x="6074809" y="2843213"/>
            <a:ext cx="3584508" cy="2241971"/>
          </a:xfrm>
          <a:prstGeom prst="rect">
            <a:avLst/>
          </a:prstGeom>
        </p:spPr>
      </p:pic>
      <p:sp>
        <p:nvSpPr>
          <p:cNvPr id="17" name="Content Placeholder 1"/>
          <p:cNvSpPr txBox="1">
            <a:spLocks/>
          </p:cNvSpPr>
          <p:nvPr/>
        </p:nvSpPr>
        <p:spPr>
          <a:xfrm>
            <a:off x="1136576" y="2957513"/>
            <a:ext cx="4794217" cy="1276903"/>
          </a:xfrm>
          <a:prstGeom prst="rect">
            <a:avLst/>
          </a:prstGeom>
        </p:spPr>
        <p:txBody>
          <a:bodyPr vert="horz" lIns="91440" tIns="45720" rIns="91440" bIns="45720" rtlCol="0">
            <a:noAutofit/>
          </a:bodyPr>
          <a:lstStyle>
            <a:lvl1pPr marL="273050" indent="-228600" algn="l" rtl="0" eaLnBrk="0" fontAlgn="base" hangingPunct="0">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None/>
            </a:pPr>
            <a:r>
              <a:rPr lang="en-GB" sz="1800" b="0" dirty="0"/>
              <a:t>S</a:t>
            </a:r>
            <a:r>
              <a:rPr lang="en-GB" sz="1800" b="0" dirty="0" smtClean="0"/>
              <a:t>mall </a:t>
            </a:r>
            <a:r>
              <a:rPr lang="en-GB" sz="1800" b="0" dirty="0"/>
              <a:t>fraction of agricultural land is </a:t>
            </a:r>
            <a:r>
              <a:rPr lang="en-GB" sz="1800" b="0" dirty="0" smtClean="0"/>
              <a:t>irrigated. In </a:t>
            </a:r>
            <a:r>
              <a:rPr lang="en-GB" sz="1800" b="0" dirty="0"/>
              <a:t>N</a:t>
            </a:r>
            <a:r>
              <a:rPr lang="en-GB" sz="1800" b="0" dirty="0" smtClean="0"/>
              <a:t>E groundwater </a:t>
            </a:r>
            <a:r>
              <a:rPr lang="en-GB" sz="1800" b="0" dirty="0"/>
              <a:t>aquifers </a:t>
            </a:r>
            <a:r>
              <a:rPr lang="en-GB" sz="1800" b="0" dirty="0" smtClean="0"/>
              <a:t>under pressure </a:t>
            </a:r>
            <a:r>
              <a:rPr lang="en-GB" sz="1800" b="0" dirty="0"/>
              <a:t>from </a:t>
            </a:r>
            <a:r>
              <a:rPr lang="en-GB" sz="1800" b="0" dirty="0" smtClean="0"/>
              <a:t>agricultural pollution</a:t>
            </a:r>
            <a:r>
              <a:rPr lang="en-GB" sz="1800" b="0" dirty="0"/>
              <a:t>, pumping, and </a:t>
            </a:r>
            <a:r>
              <a:rPr lang="en-GB" sz="1800" b="0" dirty="0" smtClean="0"/>
              <a:t>drainage.</a:t>
            </a:r>
            <a:r>
              <a:rPr lang="en-GB" sz="1800" b="0" dirty="0"/>
              <a:t>	</a:t>
            </a:r>
          </a:p>
          <a:p>
            <a:pPr marL="44450" indent="0">
              <a:buNone/>
            </a:pPr>
            <a:r>
              <a:rPr lang="en-GB" sz="2400" b="0" dirty="0"/>
              <a:t>	</a:t>
            </a:r>
          </a:p>
          <a:p>
            <a:pPr marL="44450" indent="0">
              <a:buFont typeface="Wingdings 2" pitchFamily="18" charset="2"/>
              <a:buNone/>
            </a:pPr>
            <a:r>
              <a:rPr lang="en-GB" b="0" dirty="0" smtClean="0"/>
              <a:t> </a:t>
            </a:r>
            <a:r>
              <a:rPr lang="en-GB" sz="2400" b="0" dirty="0" smtClean="0"/>
              <a:t>	</a:t>
            </a:r>
            <a:endParaRPr lang="en-GB" sz="2400" b="0" dirty="0"/>
          </a:p>
        </p:txBody>
      </p:sp>
      <p:sp>
        <p:nvSpPr>
          <p:cNvPr id="18" name="Content Placeholder 1"/>
          <p:cNvSpPr txBox="1">
            <a:spLocks/>
          </p:cNvSpPr>
          <p:nvPr/>
        </p:nvSpPr>
        <p:spPr>
          <a:xfrm>
            <a:off x="1136576" y="4149080"/>
            <a:ext cx="4964256" cy="843448"/>
          </a:xfrm>
          <a:prstGeom prst="rect">
            <a:avLst/>
          </a:prstGeom>
        </p:spPr>
        <p:txBody>
          <a:bodyPr vert="horz" lIns="91440" tIns="45720" rIns="91440" bIns="45720" rtlCol="0">
            <a:noAutofit/>
          </a:bodyPr>
          <a:lstStyle>
            <a:lvl1pPr marL="273050" indent="-228600" algn="l" rtl="0" eaLnBrk="0" fontAlgn="base" hangingPunct="0">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Font typeface="Wingdings 2" pitchFamily="18" charset="2"/>
              <a:buNone/>
            </a:pPr>
            <a:r>
              <a:rPr lang="en-GB" b="0" dirty="0" smtClean="0"/>
              <a:t>Exports exceeded pre-crisis levels of 2008 in 2011 – growing ever since</a:t>
            </a:r>
            <a:r>
              <a:rPr lang="en-GB" sz="2400" b="0" dirty="0" smtClean="0"/>
              <a:t>	</a:t>
            </a:r>
            <a:endParaRPr lang="en-GB" sz="2400" b="0" dirty="0"/>
          </a:p>
        </p:txBody>
      </p:sp>
      <p:sp>
        <p:nvSpPr>
          <p:cNvPr id="19" name="Content Placeholder 1"/>
          <p:cNvSpPr txBox="1">
            <a:spLocks/>
          </p:cNvSpPr>
          <p:nvPr/>
        </p:nvSpPr>
        <p:spPr>
          <a:xfrm>
            <a:off x="1136576" y="5969928"/>
            <a:ext cx="7653553" cy="843448"/>
          </a:xfrm>
          <a:prstGeom prst="rect">
            <a:avLst/>
          </a:prstGeom>
        </p:spPr>
        <p:txBody>
          <a:bodyPr vert="horz" lIns="91440" tIns="45720" rIns="91440" bIns="45720" rtlCol="0">
            <a:noAutofit/>
          </a:bodyPr>
          <a:lstStyle>
            <a:lvl1pPr marL="273050" indent="-228600" algn="l" rtl="0" eaLnBrk="0" fontAlgn="base" hangingPunct="0">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None/>
            </a:pPr>
            <a:r>
              <a:rPr lang="en-GB" b="0" dirty="0"/>
              <a:t>A</a:t>
            </a:r>
            <a:r>
              <a:rPr lang="en-GB" b="0" dirty="0" smtClean="0"/>
              <a:t>bstracted water for </a:t>
            </a:r>
            <a:r>
              <a:rPr lang="en-GB" b="0" dirty="0"/>
              <a:t>public </a:t>
            </a:r>
            <a:r>
              <a:rPr lang="en-GB" b="0" dirty="0" smtClean="0"/>
              <a:t>supply has declined by 12.5 </a:t>
            </a:r>
            <a:r>
              <a:rPr lang="en-GB" b="0" dirty="0"/>
              <a:t>%</a:t>
            </a:r>
            <a:r>
              <a:rPr lang="en-GB" b="0" dirty="0" smtClean="0"/>
              <a:t> </a:t>
            </a:r>
            <a:r>
              <a:rPr lang="en-GB" b="0" dirty="0"/>
              <a:t>since </a:t>
            </a:r>
            <a:r>
              <a:rPr lang="en-GB" b="0" dirty="0" smtClean="0"/>
              <a:t>2002.</a:t>
            </a:r>
            <a:r>
              <a:rPr lang="en-GB" b="0" dirty="0"/>
              <a:t>	</a:t>
            </a:r>
          </a:p>
          <a:p>
            <a:pPr marL="44450" indent="0">
              <a:buFont typeface="Wingdings 2" pitchFamily="18" charset="2"/>
              <a:buNone/>
            </a:pPr>
            <a:r>
              <a:rPr lang="en-GB" sz="2400" b="0" dirty="0" smtClean="0"/>
              <a:t>	</a:t>
            </a:r>
            <a:endParaRPr lang="en-GB" sz="2400" b="0" dirty="0"/>
          </a:p>
        </p:txBody>
      </p:sp>
      <p:sp>
        <p:nvSpPr>
          <p:cNvPr id="20" name="TextBox 19"/>
          <p:cNvSpPr txBox="1"/>
          <p:nvPr/>
        </p:nvSpPr>
        <p:spPr>
          <a:xfrm>
            <a:off x="5457056" y="6622665"/>
            <a:ext cx="5319068" cy="261610"/>
          </a:xfrm>
          <a:prstGeom prst="rect">
            <a:avLst/>
          </a:prstGeom>
          <a:noFill/>
        </p:spPr>
        <p:txBody>
          <a:bodyPr wrap="square" rtlCol="0">
            <a:spAutoFit/>
          </a:bodyPr>
          <a:lstStyle/>
          <a:p>
            <a:r>
              <a:rPr lang="en-GB" sz="1100" dirty="0" smtClean="0"/>
              <a:t>All icons © the </a:t>
            </a:r>
            <a:r>
              <a:rPr lang="en-GB" sz="1100" dirty="0"/>
              <a:t>noun project: </a:t>
            </a:r>
            <a:r>
              <a:rPr lang="en-GB" sz="1100" dirty="0">
                <a:hlinkClick r:id="rId9"/>
              </a:rPr>
              <a:t>https://thenounproject.com</a:t>
            </a:r>
            <a:r>
              <a:rPr lang="en-GB" sz="1100" dirty="0" smtClean="0">
                <a:hlinkClick r:id="rId9"/>
              </a:rPr>
              <a:t>/</a:t>
            </a:r>
            <a:r>
              <a:rPr lang="en-GB" sz="1100" dirty="0" smtClean="0"/>
              <a:t> </a:t>
            </a:r>
            <a:endParaRPr lang="en-GB" sz="11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075" y="333375"/>
            <a:ext cx="9078913" cy="1054100"/>
          </a:xfrm>
        </p:spPr>
        <p:txBody>
          <a:bodyPr/>
          <a:lstStyle/>
          <a:p>
            <a:pPr>
              <a:defRPr/>
            </a:pPr>
            <a:r>
              <a:rPr lang="en-GB" spc="150" dirty="0"/>
              <a:t>Economic and Energy import dependence</a:t>
            </a:r>
            <a:endParaRPr lang="en-GB" dirty="0"/>
          </a:p>
        </p:txBody>
      </p:sp>
      <p:sp>
        <p:nvSpPr>
          <p:cNvPr id="88067" name="Slide Number Placeholder 3"/>
          <p:cNvSpPr>
            <a:spLocks noGrp="1"/>
          </p:cNvSpPr>
          <p:nvPr>
            <p:ph type="sldNum" sz="quarter" idx="12"/>
          </p:nvPr>
        </p:nvSpPr>
        <p:spPr bwMode="auto">
          <a:noFill/>
          <a:ln>
            <a:miter lim="800000"/>
            <a:headEnd/>
            <a:tailEnd/>
          </a:ln>
        </p:spPr>
        <p:txBody>
          <a:bodyPr/>
          <a:lstStyle/>
          <a:p>
            <a:fld id="{3107CD64-56C5-4060-BEA0-AD2AAE14467B}" type="slidenum">
              <a:rPr lang="en-GB" altLang="en-US"/>
              <a:pPr/>
              <a:t>37</a:t>
            </a:fld>
            <a:endParaRPr lang="en-GB" altLang="en-US"/>
          </a:p>
        </p:txBody>
      </p:sp>
      <p:sp>
        <p:nvSpPr>
          <p:cNvPr id="6" name="Content Placeholder 1"/>
          <p:cNvSpPr txBox="1">
            <a:spLocks/>
          </p:cNvSpPr>
          <p:nvPr/>
        </p:nvSpPr>
        <p:spPr>
          <a:xfrm>
            <a:off x="128588" y="1628775"/>
            <a:ext cx="8667750" cy="573088"/>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Font typeface="Wingdings 2" panose="05020102010507070707" pitchFamily="18" charset="2"/>
              <a:buNone/>
              <a:defRPr/>
            </a:pPr>
            <a:r>
              <a:rPr lang="en-GB" sz="2800" u="sng" dirty="0">
                <a:solidFill>
                  <a:schemeClr val="accent1">
                    <a:lumMod val="75000"/>
                  </a:schemeClr>
                </a:solidFill>
                <a:cs typeface="Calibri" panose="020F0502020204030204" pitchFamily="34" charset="0"/>
              </a:rPr>
              <a:t>Characteristics</a:t>
            </a:r>
          </a:p>
          <a:p>
            <a:pPr marL="44450" indent="0">
              <a:buFont typeface="Wingdings 2" panose="05020102010507070707" pitchFamily="18" charset="2"/>
              <a:buNone/>
              <a:defRPr/>
            </a:pPr>
            <a:endParaRPr lang="en-GB" sz="2800" dirty="0" smtClean="0"/>
          </a:p>
        </p:txBody>
      </p:sp>
      <p:sp>
        <p:nvSpPr>
          <p:cNvPr id="11" name="Content Placeholder 1"/>
          <p:cNvSpPr txBox="1">
            <a:spLocks/>
          </p:cNvSpPr>
          <p:nvPr/>
        </p:nvSpPr>
        <p:spPr>
          <a:xfrm>
            <a:off x="1193230" y="3722564"/>
            <a:ext cx="6712098" cy="570532"/>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indent="0">
              <a:buFont typeface="Wingdings 2" panose="05020102010507070707" pitchFamily="18" charset="2"/>
              <a:buNone/>
              <a:defRPr/>
            </a:pPr>
            <a:r>
              <a:rPr lang="en-GB" sz="2400" b="0" dirty="0" smtClean="0"/>
              <a:t>Economic growth rate and trade policies</a:t>
            </a:r>
            <a:endParaRPr lang="en-GB" sz="2400" b="0" dirty="0"/>
          </a:p>
        </p:txBody>
      </p:sp>
      <p:sp>
        <p:nvSpPr>
          <p:cNvPr id="12" name="Content Placeholder 1"/>
          <p:cNvSpPr txBox="1">
            <a:spLocks/>
          </p:cNvSpPr>
          <p:nvPr/>
        </p:nvSpPr>
        <p:spPr>
          <a:xfrm>
            <a:off x="1136576" y="2204864"/>
            <a:ext cx="8568952" cy="792088"/>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None/>
            </a:pPr>
            <a:r>
              <a:rPr lang="en-GB" sz="2400" b="0" dirty="0" smtClean="0"/>
              <a:t>Industries (especially transport) depend </a:t>
            </a:r>
            <a:r>
              <a:rPr lang="en-GB" sz="2400" b="0" dirty="0"/>
              <a:t>on imported energy, fossil fuels (mainly oil), gas, and other raw materials </a:t>
            </a:r>
          </a:p>
        </p:txBody>
      </p:sp>
      <p:pic>
        <p:nvPicPr>
          <p:cNvPr id="13" name="Picture 4" descr="https://d30y9cdsu7xlg0.cloudfront.net/png/118641-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023" y="2453126"/>
            <a:ext cx="687842" cy="68784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d30y9cdsu7xlg0.cloudfront.net/png/1452534-2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023" y="3583649"/>
            <a:ext cx="709447" cy="70944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d30y9cdsu7xlg0.cloudfront.net/png/344020-2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480" y="4581128"/>
            <a:ext cx="860850" cy="860850"/>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1"/>
          <p:cNvSpPr txBox="1">
            <a:spLocks/>
          </p:cNvSpPr>
          <p:nvPr/>
        </p:nvSpPr>
        <p:spPr>
          <a:xfrm>
            <a:off x="1136576" y="4716602"/>
            <a:ext cx="8367712" cy="512598"/>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None/>
            </a:pPr>
            <a:r>
              <a:rPr lang="en-GB" sz="2400" b="0" dirty="0"/>
              <a:t>I</a:t>
            </a:r>
            <a:r>
              <a:rPr lang="en-GB" sz="2400" b="0" dirty="0" smtClean="0"/>
              <a:t>nternationalisation </a:t>
            </a:r>
            <a:r>
              <a:rPr lang="en-GB" sz="2400" b="0" dirty="0"/>
              <a:t>of </a:t>
            </a:r>
            <a:r>
              <a:rPr lang="en-GB" sz="2400" b="0" dirty="0" smtClean="0"/>
              <a:t>business and use of EU funds </a:t>
            </a:r>
            <a:endParaRPr lang="en-GB" sz="2400" b="0" dirty="0"/>
          </a:p>
        </p:txBody>
      </p:sp>
      <p:pic>
        <p:nvPicPr>
          <p:cNvPr id="4102" name="Picture 6" descr="https://d30y9cdsu7xlg0.cloudfront.net/png/581638-2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6185" y="5614327"/>
            <a:ext cx="839009" cy="839009"/>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1"/>
          <p:cNvSpPr txBox="1">
            <a:spLocks/>
          </p:cNvSpPr>
          <p:nvPr/>
        </p:nvSpPr>
        <p:spPr>
          <a:xfrm>
            <a:off x="1180668" y="5623320"/>
            <a:ext cx="8640960" cy="816960"/>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None/>
            </a:pPr>
            <a:r>
              <a:rPr lang="en-GB" sz="2400" b="0" dirty="0"/>
              <a:t>L</a:t>
            </a:r>
            <a:r>
              <a:rPr lang="en-GB" sz="2400" b="0" dirty="0" smtClean="0"/>
              <a:t>ow </a:t>
            </a:r>
            <a:r>
              <a:rPr lang="en-GB" sz="2400" b="0" dirty="0"/>
              <a:t>material productivity </a:t>
            </a:r>
            <a:r>
              <a:rPr lang="en-GB" sz="2400" b="0" dirty="0" smtClean="0"/>
              <a:t>and energy </a:t>
            </a:r>
            <a:r>
              <a:rPr lang="en-GB" sz="2400" b="0" dirty="0"/>
              <a:t>intensive economy. 	</a:t>
            </a:r>
          </a:p>
          <a:p>
            <a:pPr marL="44450" indent="0">
              <a:buNone/>
            </a:pPr>
            <a:r>
              <a:rPr lang="en-GB" sz="2200" b="0" dirty="0" smtClean="0"/>
              <a:t> </a:t>
            </a:r>
            <a:endParaRPr lang="en-GB" sz="2200" b="0" dirty="0"/>
          </a:p>
          <a:p>
            <a:pPr marL="44450" indent="0">
              <a:buNone/>
            </a:pPr>
            <a:endParaRPr lang="en-GB" sz="2200" b="0" dirty="0"/>
          </a:p>
        </p:txBody>
      </p:sp>
      <p:sp>
        <p:nvSpPr>
          <p:cNvPr id="14" name="TextBox 13"/>
          <p:cNvSpPr txBox="1"/>
          <p:nvPr/>
        </p:nvSpPr>
        <p:spPr>
          <a:xfrm>
            <a:off x="5457056" y="6622665"/>
            <a:ext cx="5319068" cy="261610"/>
          </a:xfrm>
          <a:prstGeom prst="rect">
            <a:avLst/>
          </a:prstGeom>
          <a:noFill/>
        </p:spPr>
        <p:txBody>
          <a:bodyPr wrap="square" rtlCol="0">
            <a:spAutoFit/>
          </a:bodyPr>
          <a:lstStyle/>
          <a:p>
            <a:r>
              <a:rPr lang="en-GB" sz="1100" dirty="0" smtClean="0"/>
              <a:t>All icons © the </a:t>
            </a:r>
            <a:r>
              <a:rPr lang="en-GB" sz="1100" dirty="0"/>
              <a:t>noun project: </a:t>
            </a:r>
            <a:r>
              <a:rPr lang="en-GB" sz="1100" dirty="0">
                <a:hlinkClick r:id="rId7"/>
              </a:rPr>
              <a:t>https://thenounproject.com</a:t>
            </a:r>
            <a:r>
              <a:rPr lang="en-GB" sz="1100" dirty="0" smtClean="0">
                <a:hlinkClick r:id="rId7"/>
              </a:rPr>
              <a:t>/</a:t>
            </a:r>
            <a:r>
              <a:rPr lang="en-GB" sz="1100" dirty="0" smtClean="0"/>
              <a:t> </a:t>
            </a:r>
            <a:endParaRPr lang="en-GB" sz="11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075" y="333375"/>
            <a:ext cx="9078913" cy="1054100"/>
          </a:xfrm>
        </p:spPr>
        <p:txBody>
          <a:bodyPr/>
          <a:lstStyle/>
          <a:p>
            <a:pPr>
              <a:defRPr/>
            </a:pPr>
            <a:r>
              <a:rPr lang="en-GB" spc="150" dirty="0"/>
              <a:t>Economic and Energy import dependence</a:t>
            </a:r>
            <a:endParaRPr lang="en-GB" dirty="0"/>
          </a:p>
        </p:txBody>
      </p:sp>
      <p:sp>
        <p:nvSpPr>
          <p:cNvPr id="90115" name="Slide Number Placeholder 3"/>
          <p:cNvSpPr>
            <a:spLocks noGrp="1"/>
          </p:cNvSpPr>
          <p:nvPr>
            <p:ph type="sldNum" sz="quarter" idx="12"/>
          </p:nvPr>
        </p:nvSpPr>
        <p:spPr bwMode="auto">
          <a:noFill/>
          <a:ln>
            <a:miter lim="800000"/>
            <a:headEnd/>
            <a:tailEnd/>
          </a:ln>
        </p:spPr>
        <p:txBody>
          <a:bodyPr/>
          <a:lstStyle/>
          <a:p>
            <a:fld id="{3FCA85C1-9AF8-4291-AFF1-9ADEF3DCCDEF}" type="slidenum">
              <a:rPr lang="en-GB" altLang="en-US"/>
              <a:pPr/>
              <a:t>38</a:t>
            </a:fld>
            <a:endParaRPr lang="en-GB" altLang="en-US"/>
          </a:p>
        </p:txBody>
      </p:sp>
      <p:sp>
        <p:nvSpPr>
          <p:cNvPr id="6" name="Content Placeholder 1"/>
          <p:cNvSpPr txBox="1">
            <a:spLocks/>
          </p:cNvSpPr>
          <p:nvPr/>
        </p:nvSpPr>
        <p:spPr>
          <a:xfrm>
            <a:off x="128588" y="1556792"/>
            <a:ext cx="8667750" cy="573088"/>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Font typeface="Wingdings 2" panose="05020102010507070707" pitchFamily="18" charset="2"/>
              <a:buNone/>
              <a:defRPr/>
            </a:pPr>
            <a:r>
              <a:rPr lang="en-GB" sz="2800" dirty="0" smtClean="0">
                <a:solidFill>
                  <a:schemeClr val="accent1">
                    <a:lumMod val="75000"/>
                  </a:schemeClr>
                </a:solidFill>
                <a:cs typeface="Calibri" panose="020F0502020204030204" pitchFamily="34" charset="0"/>
              </a:rPr>
              <a:t>Evidence in Slovenia:</a:t>
            </a:r>
            <a:endParaRPr lang="en-GB" sz="2800" dirty="0">
              <a:solidFill>
                <a:schemeClr val="accent1">
                  <a:lumMod val="75000"/>
                </a:schemeClr>
              </a:solidFill>
              <a:cs typeface="Calibri" panose="020F0502020204030204" pitchFamily="34" charset="0"/>
            </a:endParaRPr>
          </a:p>
          <a:p>
            <a:pPr marL="44450" indent="0">
              <a:buFont typeface="Wingdings 2" panose="05020102010507070707" pitchFamily="18" charset="2"/>
              <a:buNone/>
              <a:defRPr/>
            </a:pPr>
            <a:endParaRPr lang="en-GB" sz="2800" dirty="0" smtClean="0"/>
          </a:p>
        </p:txBody>
      </p:sp>
      <p:sp>
        <p:nvSpPr>
          <p:cNvPr id="7" name="Content Placeholder 1"/>
          <p:cNvSpPr txBox="1">
            <a:spLocks/>
          </p:cNvSpPr>
          <p:nvPr/>
        </p:nvSpPr>
        <p:spPr>
          <a:xfrm>
            <a:off x="1136576" y="1988840"/>
            <a:ext cx="8640762" cy="960437"/>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None/>
            </a:pPr>
            <a:r>
              <a:rPr lang="en-GB" sz="2200" b="0" dirty="0" smtClean="0"/>
              <a:t>Energy </a:t>
            </a:r>
            <a:r>
              <a:rPr lang="en-GB" sz="2200" b="0" dirty="0"/>
              <a:t>import dependency of all fuels in line with the EU average (~50%) </a:t>
            </a:r>
            <a:r>
              <a:rPr lang="en-GB" sz="2200" b="0" dirty="0" smtClean="0"/>
              <a:t>however </a:t>
            </a:r>
            <a:r>
              <a:rPr lang="en-GB" sz="2200" b="0" dirty="0"/>
              <a:t>much </a:t>
            </a:r>
            <a:r>
              <a:rPr lang="en-GB" sz="2200" b="0" dirty="0" smtClean="0"/>
              <a:t>higher than EU </a:t>
            </a:r>
            <a:r>
              <a:rPr lang="en-GB" sz="2200" b="0" dirty="0"/>
              <a:t>for petroleum products </a:t>
            </a:r>
            <a:r>
              <a:rPr lang="en-GB" sz="2200" b="0" dirty="0" smtClean="0"/>
              <a:t>(Sl:96%; EU28:87%)</a:t>
            </a:r>
            <a:endParaRPr lang="en-GB" sz="2200" b="0" dirty="0"/>
          </a:p>
        </p:txBody>
      </p:sp>
      <p:pic>
        <p:nvPicPr>
          <p:cNvPr id="2052" name="Picture 4" descr="https://d30y9cdsu7xlg0.cloudfront.net/png/118641-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480" y="2132856"/>
            <a:ext cx="791901" cy="7919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s://d30y9cdsu7xlg0.cloudfront.net/png/1452534-2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480" y="3284984"/>
            <a:ext cx="709447" cy="70944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d30y9cdsu7xlg0.cloudfront.net/png/344020-2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472" y="4293096"/>
            <a:ext cx="860850" cy="8608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ttps://d30y9cdsu7xlg0.cloudfront.net/png/581638-2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5559" y="5542319"/>
            <a:ext cx="839009" cy="839009"/>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1"/>
          <p:cNvSpPr txBox="1">
            <a:spLocks/>
          </p:cNvSpPr>
          <p:nvPr/>
        </p:nvSpPr>
        <p:spPr>
          <a:xfrm>
            <a:off x="1136576" y="3068960"/>
            <a:ext cx="8640960" cy="816960"/>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None/>
            </a:pPr>
            <a:r>
              <a:rPr lang="en-GB" sz="2200" b="0" dirty="0" smtClean="0"/>
              <a:t>Average GDP growth </a:t>
            </a:r>
            <a:r>
              <a:rPr lang="en-GB" sz="2200" b="0" dirty="0"/>
              <a:t>per year </a:t>
            </a:r>
            <a:r>
              <a:rPr lang="en-GB" sz="2200" b="0" dirty="0" smtClean="0"/>
              <a:t>- 2.6% since </a:t>
            </a:r>
            <a:r>
              <a:rPr lang="en-GB" sz="2200" b="0" dirty="0"/>
              <a:t>2014. Almost equal export/import trade ratio in 2017 (Markets: Germany, Italy, Croatia) indicating high dependence on EU markets</a:t>
            </a:r>
          </a:p>
          <a:p>
            <a:pPr marL="44450" indent="0">
              <a:buNone/>
            </a:pPr>
            <a:endParaRPr lang="en-GB" sz="2200" b="0" dirty="0"/>
          </a:p>
        </p:txBody>
      </p:sp>
      <p:sp>
        <p:nvSpPr>
          <p:cNvPr id="16" name="Content Placeholder 1"/>
          <p:cNvSpPr txBox="1">
            <a:spLocks/>
          </p:cNvSpPr>
          <p:nvPr/>
        </p:nvSpPr>
        <p:spPr>
          <a:xfrm>
            <a:off x="1136576" y="4184237"/>
            <a:ext cx="8640762" cy="1116971"/>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None/>
            </a:pPr>
            <a:r>
              <a:rPr lang="en-GB" sz="2200" b="0" dirty="0" smtClean="0"/>
              <a:t>Rapid increase in foreign </a:t>
            </a:r>
            <a:r>
              <a:rPr lang="en-GB" sz="2200" b="0" dirty="0"/>
              <a:t>direct </a:t>
            </a:r>
            <a:r>
              <a:rPr lang="en-GB" sz="2200" b="0" dirty="0" smtClean="0"/>
              <a:t>investment since 2014. Highly reliant on EU funds for strengthening competitiveness and investing in infrastructure (transport etc.) </a:t>
            </a:r>
            <a:r>
              <a:rPr lang="en-GB" sz="2200" b="0" dirty="0"/>
              <a:t>	</a:t>
            </a:r>
          </a:p>
          <a:p>
            <a:pPr marL="44450" indent="0">
              <a:buNone/>
            </a:pPr>
            <a:r>
              <a:rPr lang="en-GB" sz="2400" b="0" dirty="0" smtClean="0"/>
              <a:t> </a:t>
            </a:r>
            <a:endParaRPr lang="en-GB" sz="2200" b="0" dirty="0"/>
          </a:p>
        </p:txBody>
      </p:sp>
      <p:sp>
        <p:nvSpPr>
          <p:cNvPr id="21" name="Content Placeholder 1"/>
          <p:cNvSpPr txBox="1">
            <a:spLocks/>
          </p:cNvSpPr>
          <p:nvPr/>
        </p:nvSpPr>
        <p:spPr>
          <a:xfrm>
            <a:off x="1117937" y="5328592"/>
            <a:ext cx="8367712" cy="1556792"/>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None/>
            </a:pPr>
            <a:r>
              <a:rPr lang="en-GB" sz="2200" b="0" dirty="0" smtClean="0"/>
              <a:t>Low-carbon </a:t>
            </a:r>
            <a:r>
              <a:rPr lang="en-GB" sz="2200" b="0" dirty="0"/>
              <a:t>technology patent applications &amp; share of public </a:t>
            </a:r>
            <a:r>
              <a:rPr lang="en-GB" sz="2200" b="0" dirty="0" smtClean="0"/>
              <a:t>expenditure on energy </a:t>
            </a:r>
            <a:r>
              <a:rPr lang="en-GB" sz="2200" b="0" dirty="0"/>
              <a:t>and environment R&amp;D </a:t>
            </a:r>
            <a:r>
              <a:rPr lang="en-GB" sz="2200" b="0" dirty="0" smtClean="0"/>
              <a:t>behind EU average. Low </a:t>
            </a:r>
            <a:r>
              <a:rPr lang="en-GB" sz="2200" b="0" dirty="0"/>
              <a:t>ambitions regarding energy savings among </a:t>
            </a:r>
            <a:r>
              <a:rPr lang="en-GB" sz="2200" b="0" dirty="0" smtClean="0"/>
              <a:t>SMEs</a:t>
            </a:r>
            <a:endParaRPr lang="en-GB" sz="2200" b="0" dirty="0"/>
          </a:p>
          <a:p>
            <a:pPr marL="44450" indent="0">
              <a:buNone/>
            </a:pPr>
            <a:r>
              <a:rPr lang="en-GB" sz="2400" b="0" dirty="0"/>
              <a:t>	</a:t>
            </a:r>
          </a:p>
          <a:p>
            <a:pPr marL="44450" indent="0">
              <a:buNone/>
            </a:pPr>
            <a:r>
              <a:rPr lang="en-GB" sz="2400" b="0" dirty="0"/>
              <a:t>	</a:t>
            </a:r>
          </a:p>
          <a:p>
            <a:pPr marL="44450" indent="0">
              <a:buNone/>
            </a:pPr>
            <a:r>
              <a:rPr lang="en-GB" sz="2400" b="0" dirty="0" smtClean="0"/>
              <a:t> </a:t>
            </a:r>
            <a:endParaRPr lang="en-GB" sz="2400" b="0" dirty="0"/>
          </a:p>
        </p:txBody>
      </p:sp>
      <p:sp>
        <p:nvSpPr>
          <p:cNvPr id="17" name="TextBox 16"/>
          <p:cNvSpPr txBox="1"/>
          <p:nvPr/>
        </p:nvSpPr>
        <p:spPr>
          <a:xfrm>
            <a:off x="5457056" y="6622665"/>
            <a:ext cx="5319068" cy="261610"/>
          </a:xfrm>
          <a:prstGeom prst="rect">
            <a:avLst/>
          </a:prstGeom>
          <a:noFill/>
        </p:spPr>
        <p:txBody>
          <a:bodyPr wrap="square" rtlCol="0">
            <a:spAutoFit/>
          </a:bodyPr>
          <a:lstStyle/>
          <a:p>
            <a:r>
              <a:rPr lang="en-GB" sz="1100" dirty="0" smtClean="0"/>
              <a:t>All icons © the </a:t>
            </a:r>
            <a:r>
              <a:rPr lang="en-GB" sz="1100" dirty="0"/>
              <a:t>noun project: </a:t>
            </a:r>
            <a:r>
              <a:rPr lang="en-GB" sz="1100" dirty="0">
                <a:hlinkClick r:id="rId7"/>
              </a:rPr>
              <a:t>https://thenounproject.com</a:t>
            </a:r>
            <a:r>
              <a:rPr lang="en-GB" sz="1100" dirty="0" smtClean="0">
                <a:hlinkClick r:id="rId7"/>
              </a:rPr>
              <a:t>/</a:t>
            </a:r>
            <a:r>
              <a:rPr lang="en-GB" sz="1100" dirty="0" smtClean="0"/>
              <a:t> </a:t>
            </a:r>
            <a:endParaRPr lang="en-GB" sz="11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075" y="333375"/>
            <a:ext cx="9078913" cy="1054100"/>
          </a:xfrm>
        </p:spPr>
        <p:txBody>
          <a:bodyPr/>
          <a:lstStyle/>
          <a:p>
            <a:pPr>
              <a:defRPr/>
            </a:pPr>
            <a:r>
              <a:rPr lang="en-GB" spc="150" dirty="0"/>
              <a:t>Increased privatisation of natural resources</a:t>
            </a:r>
            <a:endParaRPr lang="en-GB" dirty="0"/>
          </a:p>
        </p:txBody>
      </p:sp>
      <p:sp>
        <p:nvSpPr>
          <p:cNvPr id="92163" name="Slide Number Placeholder 3"/>
          <p:cNvSpPr>
            <a:spLocks noGrp="1"/>
          </p:cNvSpPr>
          <p:nvPr>
            <p:ph type="sldNum" sz="quarter" idx="12"/>
          </p:nvPr>
        </p:nvSpPr>
        <p:spPr bwMode="auto">
          <a:noFill/>
          <a:ln>
            <a:miter lim="800000"/>
            <a:headEnd/>
            <a:tailEnd/>
          </a:ln>
        </p:spPr>
        <p:txBody>
          <a:bodyPr/>
          <a:lstStyle/>
          <a:p>
            <a:fld id="{3A9031AC-429B-444A-9FFC-E5550F195959}" type="slidenum">
              <a:rPr lang="en-GB" altLang="en-US"/>
              <a:pPr/>
              <a:t>39</a:t>
            </a:fld>
            <a:endParaRPr lang="en-GB" altLang="en-US"/>
          </a:p>
        </p:txBody>
      </p:sp>
      <p:sp>
        <p:nvSpPr>
          <p:cNvPr id="7" name="Content Placeholder 1"/>
          <p:cNvSpPr txBox="1">
            <a:spLocks/>
          </p:cNvSpPr>
          <p:nvPr/>
        </p:nvSpPr>
        <p:spPr>
          <a:xfrm>
            <a:off x="1064568" y="2413199"/>
            <a:ext cx="7591945" cy="439737"/>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indent="0">
              <a:buFont typeface="Wingdings 2" panose="05020102010507070707" pitchFamily="18" charset="2"/>
              <a:buNone/>
              <a:defRPr/>
            </a:pPr>
            <a:r>
              <a:rPr lang="en-GB" sz="2400" b="0" dirty="0" smtClean="0"/>
              <a:t>Undervaluing local/regional natural resources </a:t>
            </a:r>
            <a:endParaRPr lang="en-GB" sz="2400" b="0" dirty="0"/>
          </a:p>
        </p:txBody>
      </p:sp>
      <p:sp>
        <p:nvSpPr>
          <p:cNvPr id="20" name="Content Placeholder 1"/>
          <p:cNvSpPr txBox="1">
            <a:spLocks/>
          </p:cNvSpPr>
          <p:nvPr/>
        </p:nvSpPr>
        <p:spPr>
          <a:xfrm>
            <a:off x="65088" y="1554163"/>
            <a:ext cx="8667750" cy="573087"/>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Font typeface="Wingdings 2" panose="05020102010507070707" pitchFamily="18" charset="2"/>
              <a:buNone/>
              <a:defRPr/>
            </a:pPr>
            <a:r>
              <a:rPr lang="en-GB" sz="2800" u="sng" dirty="0">
                <a:solidFill>
                  <a:schemeClr val="accent1">
                    <a:lumMod val="75000"/>
                  </a:schemeClr>
                </a:solidFill>
                <a:cs typeface="Calibri" panose="020F0502020204030204" pitchFamily="34" charset="0"/>
              </a:rPr>
              <a:t>Characteristics</a:t>
            </a:r>
          </a:p>
          <a:p>
            <a:pPr marL="44450" indent="0">
              <a:buFont typeface="Wingdings 2" panose="05020102010507070707" pitchFamily="18" charset="2"/>
              <a:buNone/>
              <a:defRPr/>
            </a:pPr>
            <a:endParaRPr lang="en-GB" sz="2800" dirty="0" smtClean="0"/>
          </a:p>
        </p:txBody>
      </p:sp>
      <p:sp>
        <p:nvSpPr>
          <p:cNvPr id="21" name="Content Placeholder 1"/>
          <p:cNvSpPr txBox="1">
            <a:spLocks/>
          </p:cNvSpPr>
          <p:nvPr/>
        </p:nvSpPr>
        <p:spPr>
          <a:xfrm>
            <a:off x="1105471" y="3756449"/>
            <a:ext cx="7591945" cy="439737"/>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indent="0">
              <a:buNone/>
              <a:defRPr/>
            </a:pPr>
            <a:r>
              <a:rPr lang="en-GB" sz="2400" b="0" dirty="0" smtClean="0"/>
              <a:t>Price and consumption </a:t>
            </a:r>
            <a:r>
              <a:rPr lang="en-GB" sz="2400" b="0" dirty="0"/>
              <a:t>of bottled water</a:t>
            </a:r>
          </a:p>
        </p:txBody>
      </p:sp>
      <p:sp>
        <p:nvSpPr>
          <p:cNvPr id="22" name="Content Placeholder 1"/>
          <p:cNvSpPr txBox="1">
            <a:spLocks/>
          </p:cNvSpPr>
          <p:nvPr/>
        </p:nvSpPr>
        <p:spPr>
          <a:xfrm>
            <a:off x="1064568" y="4908575"/>
            <a:ext cx="8712149" cy="896689"/>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None/>
            </a:pPr>
            <a:r>
              <a:rPr lang="en-GB" sz="2400" b="0" dirty="0"/>
              <a:t>I</a:t>
            </a:r>
            <a:r>
              <a:rPr lang="en-GB" sz="2400" b="0" dirty="0" smtClean="0"/>
              <a:t>nternat</a:t>
            </a:r>
            <a:r>
              <a:rPr lang="en-GB" sz="2400" b="0" dirty="0"/>
              <a:t>i</a:t>
            </a:r>
            <a:r>
              <a:rPr lang="en-GB" sz="2400" b="0" dirty="0" smtClean="0"/>
              <a:t>onalisation </a:t>
            </a:r>
            <a:r>
              <a:rPr lang="en-GB" sz="2400" b="0" dirty="0"/>
              <a:t>of the national economy and public management of natural </a:t>
            </a:r>
            <a:r>
              <a:rPr lang="en-GB" sz="2400" b="0" dirty="0" smtClean="0"/>
              <a:t>resources</a:t>
            </a:r>
            <a:endParaRPr lang="en-GB" sz="2400" b="0" dirty="0"/>
          </a:p>
        </p:txBody>
      </p:sp>
      <p:pic>
        <p:nvPicPr>
          <p:cNvPr id="5122" name="Picture 2" descr="https://d30y9cdsu7xlg0.cloudfront.net/png/965886-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318" y="4926583"/>
            <a:ext cx="800008" cy="80000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d30y9cdsu7xlg0.cloudfront.net/png/151506-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592" y="3515522"/>
            <a:ext cx="921590" cy="92159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d30y9cdsu7xlg0.cloudfront.net/png/1637584-2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088" y="2267713"/>
            <a:ext cx="796598" cy="79659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457056" y="6622665"/>
            <a:ext cx="5319068" cy="261610"/>
          </a:xfrm>
          <a:prstGeom prst="rect">
            <a:avLst/>
          </a:prstGeom>
          <a:noFill/>
        </p:spPr>
        <p:txBody>
          <a:bodyPr wrap="square" rtlCol="0">
            <a:spAutoFit/>
          </a:bodyPr>
          <a:lstStyle/>
          <a:p>
            <a:r>
              <a:rPr lang="en-GB" sz="1100" dirty="0" smtClean="0"/>
              <a:t>All icons © the </a:t>
            </a:r>
            <a:r>
              <a:rPr lang="en-GB" sz="1100" dirty="0"/>
              <a:t>noun project: </a:t>
            </a:r>
            <a:r>
              <a:rPr lang="en-GB" sz="1100" dirty="0">
                <a:hlinkClick r:id="rId6"/>
              </a:rPr>
              <a:t>https://thenounproject.com</a:t>
            </a:r>
            <a:r>
              <a:rPr lang="en-GB" sz="1100" dirty="0" smtClean="0">
                <a:hlinkClick r:id="rId6"/>
              </a:rPr>
              <a:t>/</a:t>
            </a:r>
            <a:r>
              <a:rPr lang="en-GB" sz="1100" dirty="0" smtClean="0"/>
              <a:t> </a:t>
            </a:r>
            <a:endParaRPr lang="en-GB" sz="11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3675" y="1647825"/>
            <a:ext cx="9439275" cy="557213"/>
          </a:xfrm>
        </p:spPr>
        <p:txBody>
          <a:bodyPr>
            <a:noAutofit/>
          </a:bodyPr>
          <a:lstStyle/>
          <a:p>
            <a:pPr marL="44450" indent="0">
              <a:buFont typeface="Wingdings 2" pitchFamily="18" charset="2"/>
              <a:buNone/>
              <a:defRPr/>
            </a:pPr>
            <a:r>
              <a:rPr lang="en-GB" b="1" dirty="0" smtClean="0"/>
              <a:t>Project objective: </a:t>
            </a:r>
            <a:r>
              <a:rPr lang="en-GB" sz="1800" dirty="0"/>
              <a:t>Provide an opportunity to reflect on the evidence on whether or not GMTs will have implications for the </a:t>
            </a:r>
            <a:r>
              <a:rPr lang="en-GB" sz="1800" dirty="0" smtClean="0"/>
              <a:t>state of environment in Slovenia, </a:t>
            </a:r>
            <a:r>
              <a:rPr lang="en-GB" sz="1800" dirty="0"/>
              <a:t>and when these implications may occur</a:t>
            </a:r>
          </a:p>
          <a:p>
            <a:pPr marL="44450" indent="0">
              <a:buFont typeface="Wingdings 2" pitchFamily="18" charset="2"/>
              <a:buNone/>
              <a:defRPr/>
            </a:pPr>
            <a:endParaRPr lang="en-GB" sz="1800" dirty="0" smtClean="0"/>
          </a:p>
        </p:txBody>
      </p:sp>
      <p:sp>
        <p:nvSpPr>
          <p:cNvPr id="3" name="Title 2"/>
          <p:cNvSpPr>
            <a:spLocks noGrp="1"/>
          </p:cNvSpPr>
          <p:nvPr>
            <p:ph type="title"/>
          </p:nvPr>
        </p:nvSpPr>
        <p:spPr/>
        <p:txBody>
          <a:bodyPr/>
          <a:lstStyle/>
          <a:p>
            <a:pPr>
              <a:defRPr/>
            </a:pPr>
            <a:r>
              <a:rPr lang="en-GB" dirty="0"/>
              <a:t>Workshop objectives and outcomes</a:t>
            </a:r>
          </a:p>
        </p:txBody>
      </p:sp>
      <p:sp>
        <p:nvSpPr>
          <p:cNvPr id="20484" name="Slide Number Placeholder 3"/>
          <p:cNvSpPr>
            <a:spLocks noGrp="1"/>
          </p:cNvSpPr>
          <p:nvPr>
            <p:ph type="sldNum" sz="quarter" idx="12"/>
          </p:nvPr>
        </p:nvSpPr>
        <p:spPr bwMode="auto">
          <a:noFill/>
          <a:ln>
            <a:miter lim="800000"/>
            <a:headEnd/>
            <a:tailEnd/>
          </a:ln>
        </p:spPr>
        <p:txBody>
          <a:bodyPr/>
          <a:lstStyle/>
          <a:p>
            <a:fld id="{0F97C18B-4DC9-442E-9BBB-C15DF3B829B6}" type="slidenum">
              <a:rPr lang="en-GB" altLang="en-US"/>
              <a:pPr/>
              <a:t>4</a:t>
            </a:fld>
            <a:endParaRPr lang="en-GB" altLang="en-US"/>
          </a:p>
        </p:txBody>
      </p:sp>
      <p:graphicFrame>
        <p:nvGraphicFramePr>
          <p:cNvPr id="5" name="Diagram 4"/>
          <p:cNvGraphicFramePr/>
          <p:nvPr>
            <p:extLst>
              <p:ext uri="{D42A27DB-BD31-4B8C-83A1-F6EECF244321}">
                <p14:modId xmlns:p14="http://schemas.microsoft.com/office/powerpoint/2010/main" val="2377170053"/>
              </p:ext>
            </p:extLst>
          </p:nvPr>
        </p:nvGraphicFramePr>
        <p:xfrm>
          <a:off x="632520" y="2780926"/>
          <a:ext cx="3020348" cy="3176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16200000">
            <a:off x="-336550" y="5076825"/>
            <a:ext cx="1536700" cy="400050"/>
          </a:xfrm>
          <a:prstGeom prst="rect">
            <a:avLst/>
          </a:prstGeom>
          <a:noFill/>
        </p:spPr>
        <p:txBody>
          <a:bodyPr>
            <a:spAutoFit/>
          </a:bodyPr>
          <a:lstStyle/>
          <a:p>
            <a:pPr>
              <a:defRPr/>
            </a:pPr>
            <a:r>
              <a:rPr lang="en-GB" sz="2000" spc="150" dirty="0">
                <a:solidFill>
                  <a:schemeClr val="tx2"/>
                </a:solidFill>
                <a:latin typeface="+mn-lt"/>
              </a:rPr>
              <a:t>Outcomes </a:t>
            </a:r>
          </a:p>
        </p:txBody>
      </p:sp>
      <p:sp>
        <p:nvSpPr>
          <p:cNvPr id="7" name="TextBox 6"/>
          <p:cNvSpPr txBox="1"/>
          <p:nvPr/>
        </p:nvSpPr>
        <p:spPr>
          <a:xfrm rot="16200000">
            <a:off x="-342106" y="3223419"/>
            <a:ext cx="1595438" cy="400050"/>
          </a:xfrm>
          <a:prstGeom prst="rect">
            <a:avLst/>
          </a:prstGeom>
          <a:noFill/>
        </p:spPr>
        <p:txBody>
          <a:bodyPr>
            <a:spAutoFit/>
          </a:bodyPr>
          <a:lstStyle/>
          <a:p>
            <a:pPr>
              <a:defRPr/>
            </a:pPr>
            <a:r>
              <a:rPr lang="en-GB" sz="2000" spc="150" dirty="0">
                <a:solidFill>
                  <a:schemeClr val="tx2"/>
                </a:solidFill>
                <a:latin typeface="+mn-lt"/>
              </a:rPr>
              <a:t>Objectives</a:t>
            </a:r>
            <a:r>
              <a:rPr lang="en-GB" sz="2000" dirty="0"/>
              <a:t> </a:t>
            </a:r>
          </a:p>
        </p:txBody>
      </p:sp>
      <p:graphicFrame>
        <p:nvGraphicFramePr>
          <p:cNvPr id="8" name="Diagram 7"/>
          <p:cNvGraphicFramePr/>
          <p:nvPr>
            <p:extLst>
              <p:ext uri="{D42A27DB-BD31-4B8C-83A1-F6EECF244321}">
                <p14:modId xmlns:p14="http://schemas.microsoft.com/office/powerpoint/2010/main" val="4133363390"/>
              </p:ext>
            </p:extLst>
          </p:nvPr>
        </p:nvGraphicFramePr>
        <p:xfrm>
          <a:off x="3608569" y="2780924"/>
          <a:ext cx="3020348" cy="31764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9" name="Diagram 8"/>
          <p:cNvGraphicFramePr/>
          <p:nvPr>
            <p:extLst>
              <p:ext uri="{D42A27DB-BD31-4B8C-83A1-F6EECF244321}">
                <p14:modId xmlns:p14="http://schemas.microsoft.com/office/powerpoint/2010/main" val="3644821123"/>
              </p:ext>
            </p:extLst>
          </p:nvPr>
        </p:nvGraphicFramePr>
        <p:xfrm>
          <a:off x="6640209" y="2780925"/>
          <a:ext cx="3020348" cy="317649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075" y="333375"/>
            <a:ext cx="9078913" cy="1054100"/>
          </a:xfrm>
        </p:spPr>
        <p:txBody>
          <a:bodyPr/>
          <a:lstStyle/>
          <a:p>
            <a:pPr>
              <a:defRPr/>
            </a:pPr>
            <a:r>
              <a:rPr lang="en-GB" spc="150" dirty="0"/>
              <a:t>Increased privatisation of natural resources</a:t>
            </a:r>
            <a:endParaRPr lang="en-GB" dirty="0"/>
          </a:p>
        </p:txBody>
      </p:sp>
      <p:sp>
        <p:nvSpPr>
          <p:cNvPr id="94211" name="Slide Number Placeholder 3"/>
          <p:cNvSpPr>
            <a:spLocks noGrp="1"/>
          </p:cNvSpPr>
          <p:nvPr>
            <p:ph type="sldNum" sz="quarter" idx="12"/>
          </p:nvPr>
        </p:nvSpPr>
        <p:spPr bwMode="auto">
          <a:noFill/>
          <a:ln>
            <a:miter lim="800000"/>
            <a:headEnd/>
            <a:tailEnd/>
          </a:ln>
        </p:spPr>
        <p:txBody>
          <a:bodyPr/>
          <a:lstStyle/>
          <a:p>
            <a:fld id="{9430DD9C-5453-452D-9FD7-5CFC4BBFAF8D}" type="slidenum">
              <a:rPr lang="en-GB" altLang="en-US"/>
              <a:pPr/>
              <a:t>40</a:t>
            </a:fld>
            <a:endParaRPr lang="en-GB" altLang="en-US"/>
          </a:p>
        </p:txBody>
      </p:sp>
      <p:sp>
        <p:nvSpPr>
          <p:cNvPr id="20" name="Content Placeholder 1"/>
          <p:cNvSpPr txBox="1">
            <a:spLocks/>
          </p:cNvSpPr>
          <p:nvPr/>
        </p:nvSpPr>
        <p:spPr>
          <a:xfrm>
            <a:off x="65088" y="1554163"/>
            <a:ext cx="8667750" cy="573087"/>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Font typeface="Wingdings 2" panose="05020102010507070707" pitchFamily="18" charset="2"/>
              <a:buNone/>
              <a:defRPr/>
            </a:pPr>
            <a:r>
              <a:rPr lang="en-GB" sz="2800" dirty="0" smtClean="0">
                <a:solidFill>
                  <a:schemeClr val="accent1">
                    <a:lumMod val="75000"/>
                  </a:schemeClr>
                </a:solidFill>
                <a:cs typeface="Calibri" panose="020F0502020204030204" pitchFamily="34" charset="0"/>
              </a:rPr>
              <a:t>Evidence in Slovenia:</a:t>
            </a:r>
            <a:endParaRPr lang="en-GB" sz="2800" dirty="0">
              <a:solidFill>
                <a:schemeClr val="accent1">
                  <a:lumMod val="75000"/>
                </a:schemeClr>
              </a:solidFill>
              <a:cs typeface="Calibri" panose="020F0502020204030204" pitchFamily="34" charset="0"/>
            </a:endParaRPr>
          </a:p>
          <a:p>
            <a:pPr marL="44450" indent="0">
              <a:buFont typeface="Wingdings 2" panose="05020102010507070707" pitchFamily="18" charset="2"/>
              <a:buNone/>
              <a:defRPr/>
            </a:pPr>
            <a:endParaRPr lang="en-GB" sz="2800" dirty="0" smtClean="0"/>
          </a:p>
        </p:txBody>
      </p:sp>
      <p:sp>
        <p:nvSpPr>
          <p:cNvPr id="14" name="Content Placeholder 1"/>
          <p:cNvSpPr txBox="1">
            <a:spLocks/>
          </p:cNvSpPr>
          <p:nvPr/>
        </p:nvSpPr>
        <p:spPr>
          <a:xfrm>
            <a:off x="1064568" y="2019864"/>
            <a:ext cx="8841432" cy="1159817"/>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indent="0">
              <a:buNone/>
              <a:defRPr/>
            </a:pPr>
            <a:r>
              <a:rPr lang="en-GB" sz="2200" b="0" dirty="0"/>
              <a:t>I</a:t>
            </a:r>
            <a:r>
              <a:rPr lang="en-GB" sz="2200" b="0" dirty="0" smtClean="0"/>
              <a:t>nternationalisation </a:t>
            </a:r>
            <a:r>
              <a:rPr lang="en-GB" sz="2200" b="0" dirty="0"/>
              <a:t>of </a:t>
            </a:r>
            <a:r>
              <a:rPr lang="en-GB" sz="2200" b="0" dirty="0" smtClean="0"/>
              <a:t>national economy (i.e. foreign investment, exports) is </a:t>
            </a:r>
            <a:r>
              <a:rPr lang="en-GB" sz="2200" b="0" dirty="0"/>
              <a:t>critical </a:t>
            </a:r>
            <a:r>
              <a:rPr lang="en-GB" sz="2200" b="0" dirty="0" smtClean="0"/>
              <a:t>to </a:t>
            </a:r>
            <a:r>
              <a:rPr lang="en-GB" sz="2200" b="0" dirty="0"/>
              <a:t>catch up </a:t>
            </a:r>
            <a:r>
              <a:rPr lang="en-GB" sz="2200" b="0" dirty="0" smtClean="0"/>
              <a:t>with other developed </a:t>
            </a:r>
            <a:r>
              <a:rPr lang="en-GB" sz="2200" b="0" dirty="0"/>
              <a:t>EU </a:t>
            </a:r>
            <a:r>
              <a:rPr lang="en-GB" sz="2200" b="0" dirty="0" smtClean="0"/>
              <a:t>economies - </a:t>
            </a:r>
            <a:r>
              <a:rPr lang="en-GB" sz="2200" b="0" dirty="0"/>
              <a:t>GDP </a:t>
            </a:r>
            <a:r>
              <a:rPr lang="en-GB" sz="2200" b="0" dirty="0" smtClean="0"/>
              <a:t>is </a:t>
            </a:r>
            <a:r>
              <a:rPr lang="en-GB" sz="2200" b="0" dirty="0"/>
              <a:t>1.5 times lower than the EU28 average 	</a:t>
            </a:r>
          </a:p>
          <a:p>
            <a:pPr marL="0" indent="0">
              <a:buNone/>
              <a:defRPr/>
            </a:pPr>
            <a:r>
              <a:rPr lang="en-GB" sz="2400" b="0" dirty="0" smtClean="0"/>
              <a:t> </a:t>
            </a:r>
            <a:r>
              <a:rPr lang="en-GB" sz="2400" b="0" dirty="0"/>
              <a:t>	</a:t>
            </a:r>
          </a:p>
          <a:p>
            <a:pPr marL="0" indent="0">
              <a:buFont typeface="Wingdings 2" panose="05020102010507070707" pitchFamily="18" charset="2"/>
              <a:buNone/>
              <a:defRPr/>
            </a:pPr>
            <a:r>
              <a:rPr lang="en-GB" sz="2400" b="0" dirty="0" smtClean="0"/>
              <a:t> </a:t>
            </a:r>
            <a:endParaRPr lang="en-GB" sz="2400" b="0" dirty="0"/>
          </a:p>
        </p:txBody>
      </p:sp>
      <p:pic>
        <p:nvPicPr>
          <p:cNvPr id="15" name="Picture 2" descr="https://d30y9cdsu7xlg0.cloudfront.net/png/965886-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975" y="5404465"/>
            <a:ext cx="800008" cy="80000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s://d30y9cdsu7xlg0.cloudfront.net/png/151506-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978" y="3773593"/>
            <a:ext cx="921590" cy="92159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s://d30y9cdsu7xlg0.cloudfront.net/png/1637584-2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2088" y="2267713"/>
            <a:ext cx="796598" cy="796598"/>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1"/>
          <p:cNvSpPr txBox="1">
            <a:spLocks/>
          </p:cNvSpPr>
          <p:nvPr/>
        </p:nvSpPr>
        <p:spPr>
          <a:xfrm>
            <a:off x="1049162" y="3611731"/>
            <a:ext cx="8712968" cy="1159817"/>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indent="0">
              <a:buNone/>
              <a:defRPr/>
            </a:pPr>
            <a:r>
              <a:rPr lang="en-GB" sz="2200" b="0" dirty="0" smtClean="0"/>
              <a:t>Growth </a:t>
            </a:r>
            <a:r>
              <a:rPr lang="en-GB" sz="2200" b="0" dirty="0"/>
              <a:t>in global consumption of bottled water. </a:t>
            </a:r>
            <a:r>
              <a:rPr lang="en-GB" sz="2200" b="0" dirty="0" smtClean="0"/>
              <a:t>In Slovenia the number </a:t>
            </a:r>
            <a:r>
              <a:rPr lang="en-GB" sz="2200" b="0" dirty="0"/>
              <a:t>of water permits and concessions increased by ~ 1,000 </a:t>
            </a:r>
            <a:r>
              <a:rPr lang="en-GB" sz="2200" b="0" dirty="0" smtClean="0"/>
              <a:t>(2014-2016), </a:t>
            </a:r>
            <a:r>
              <a:rPr lang="en-GB" sz="2200" b="0" dirty="0"/>
              <a:t>however more then a half of these were granted for household drinking water supply</a:t>
            </a:r>
          </a:p>
          <a:p>
            <a:pPr marL="0" indent="0">
              <a:buNone/>
              <a:defRPr/>
            </a:pPr>
            <a:r>
              <a:rPr lang="en-GB" sz="2200" b="0" dirty="0"/>
              <a:t>	</a:t>
            </a:r>
          </a:p>
          <a:p>
            <a:pPr marL="0" indent="0">
              <a:buNone/>
              <a:defRPr/>
            </a:pPr>
            <a:r>
              <a:rPr lang="en-GB" sz="2400" b="0" dirty="0" smtClean="0"/>
              <a:t> </a:t>
            </a:r>
            <a:r>
              <a:rPr lang="en-GB" sz="2400" b="0" dirty="0"/>
              <a:t>	</a:t>
            </a:r>
          </a:p>
          <a:p>
            <a:pPr marL="0" indent="0">
              <a:buFont typeface="Wingdings 2" panose="05020102010507070707" pitchFamily="18" charset="2"/>
              <a:buNone/>
              <a:defRPr/>
            </a:pPr>
            <a:r>
              <a:rPr lang="en-GB" sz="2400" b="0" dirty="0" smtClean="0"/>
              <a:t> </a:t>
            </a:r>
            <a:endParaRPr lang="en-GB" sz="2400" b="0" dirty="0"/>
          </a:p>
        </p:txBody>
      </p:sp>
      <p:sp>
        <p:nvSpPr>
          <p:cNvPr id="23" name="Content Placeholder 1"/>
          <p:cNvSpPr txBox="1">
            <a:spLocks/>
          </p:cNvSpPr>
          <p:nvPr/>
        </p:nvSpPr>
        <p:spPr>
          <a:xfrm>
            <a:off x="1051000" y="5224561"/>
            <a:ext cx="8712968" cy="1159817"/>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indent="0">
              <a:buNone/>
              <a:defRPr/>
            </a:pPr>
            <a:r>
              <a:rPr lang="en-GB" sz="2200" b="0" dirty="0" smtClean="0"/>
              <a:t>Strong lobbying</a:t>
            </a:r>
            <a:r>
              <a:rPr lang="en-GB" sz="2200" b="0" dirty="0"/>
              <a:t>, short term political interests and lack of an integrated </a:t>
            </a:r>
            <a:r>
              <a:rPr lang="en-GB" sz="2200" b="0" dirty="0" smtClean="0"/>
              <a:t>approach in water </a:t>
            </a:r>
            <a:r>
              <a:rPr lang="en-GB" sz="2200" b="0" dirty="0"/>
              <a:t>management likely increase </a:t>
            </a:r>
            <a:r>
              <a:rPr lang="en-GB" sz="2200" b="0" dirty="0" smtClean="0"/>
              <a:t>pressures </a:t>
            </a:r>
            <a:r>
              <a:rPr lang="en-GB" sz="2200" b="0" dirty="0"/>
              <a:t>for privatisation of natural resources </a:t>
            </a:r>
            <a:r>
              <a:rPr lang="en-GB" sz="2400" b="0" dirty="0"/>
              <a:t>	</a:t>
            </a:r>
          </a:p>
          <a:p>
            <a:pPr marL="0" indent="0">
              <a:buNone/>
              <a:defRPr/>
            </a:pPr>
            <a:r>
              <a:rPr lang="en-GB" sz="2400" b="0" dirty="0"/>
              <a:t>	</a:t>
            </a:r>
          </a:p>
          <a:p>
            <a:pPr marL="0" indent="0">
              <a:buNone/>
              <a:defRPr/>
            </a:pPr>
            <a:r>
              <a:rPr lang="en-GB" sz="2400" b="0" dirty="0"/>
              <a:t>	</a:t>
            </a:r>
          </a:p>
          <a:p>
            <a:pPr marL="0" indent="0">
              <a:buNone/>
              <a:defRPr/>
            </a:pPr>
            <a:r>
              <a:rPr lang="en-GB" sz="2200" b="0" dirty="0"/>
              <a:t>	</a:t>
            </a:r>
          </a:p>
          <a:p>
            <a:pPr marL="0" indent="0">
              <a:buNone/>
              <a:defRPr/>
            </a:pPr>
            <a:r>
              <a:rPr lang="en-GB" sz="2400" b="0" dirty="0" smtClean="0"/>
              <a:t> </a:t>
            </a:r>
            <a:r>
              <a:rPr lang="en-GB" sz="2400" b="0" dirty="0"/>
              <a:t>	</a:t>
            </a:r>
          </a:p>
          <a:p>
            <a:pPr marL="0" indent="0">
              <a:buFont typeface="Wingdings 2" panose="05020102010507070707" pitchFamily="18" charset="2"/>
              <a:buNone/>
              <a:defRPr/>
            </a:pPr>
            <a:r>
              <a:rPr lang="en-GB" sz="2400" b="0" dirty="0" smtClean="0"/>
              <a:t> </a:t>
            </a:r>
            <a:endParaRPr lang="en-GB" sz="2400" b="0" dirty="0"/>
          </a:p>
        </p:txBody>
      </p:sp>
      <p:sp>
        <p:nvSpPr>
          <p:cNvPr id="11" name="TextBox 10"/>
          <p:cNvSpPr txBox="1"/>
          <p:nvPr/>
        </p:nvSpPr>
        <p:spPr>
          <a:xfrm>
            <a:off x="5457056" y="6622665"/>
            <a:ext cx="5319068" cy="261610"/>
          </a:xfrm>
          <a:prstGeom prst="rect">
            <a:avLst/>
          </a:prstGeom>
          <a:noFill/>
        </p:spPr>
        <p:txBody>
          <a:bodyPr wrap="square" rtlCol="0">
            <a:spAutoFit/>
          </a:bodyPr>
          <a:lstStyle/>
          <a:p>
            <a:r>
              <a:rPr lang="en-GB" sz="1100" dirty="0" smtClean="0"/>
              <a:t>All icons © the </a:t>
            </a:r>
            <a:r>
              <a:rPr lang="en-GB" sz="1100" dirty="0"/>
              <a:t>noun project: </a:t>
            </a:r>
            <a:r>
              <a:rPr lang="en-GB" sz="1100" dirty="0">
                <a:hlinkClick r:id="rId6"/>
              </a:rPr>
              <a:t>https://thenounproject.com</a:t>
            </a:r>
            <a:r>
              <a:rPr lang="en-GB" sz="1100" dirty="0" smtClean="0">
                <a:hlinkClick r:id="rId6"/>
              </a:rPr>
              <a:t>/</a:t>
            </a:r>
            <a:r>
              <a:rPr lang="en-GB" sz="1100" dirty="0" smtClean="0"/>
              <a:t> </a:t>
            </a:r>
            <a:endParaRPr lang="en-GB" sz="11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075" y="333375"/>
            <a:ext cx="9078913" cy="1054100"/>
          </a:xfrm>
        </p:spPr>
        <p:txBody>
          <a:bodyPr/>
          <a:lstStyle/>
          <a:p>
            <a:pPr>
              <a:defRPr/>
            </a:pPr>
            <a:r>
              <a:rPr lang="en-GB" spc="150" dirty="0"/>
              <a:t>Extreme weather events and Infrastructure damage</a:t>
            </a:r>
            <a:endParaRPr lang="en-GB" dirty="0"/>
          </a:p>
        </p:txBody>
      </p:sp>
      <p:sp>
        <p:nvSpPr>
          <p:cNvPr id="96259" name="Slide Number Placeholder 3"/>
          <p:cNvSpPr>
            <a:spLocks noGrp="1"/>
          </p:cNvSpPr>
          <p:nvPr>
            <p:ph type="sldNum" sz="quarter" idx="12"/>
          </p:nvPr>
        </p:nvSpPr>
        <p:spPr bwMode="auto">
          <a:noFill/>
          <a:ln>
            <a:miter lim="800000"/>
            <a:headEnd/>
            <a:tailEnd/>
          </a:ln>
        </p:spPr>
        <p:txBody>
          <a:bodyPr/>
          <a:lstStyle/>
          <a:p>
            <a:fld id="{E04384DD-A52D-42CE-8EEF-0871C5761555}" type="slidenum">
              <a:rPr lang="en-GB" altLang="en-US"/>
              <a:pPr/>
              <a:t>41</a:t>
            </a:fld>
            <a:endParaRPr lang="en-GB" altLang="en-US"/>
          </a:p>
        </p:txBody>
      </p:sp>
      <p:sp>
        <p:nvSpPr>
          <p:cNvPr id="7" name="Content Placeholder 1"/>
          <p:cNvSpPr txBox="1">
            <a:spLocks/>
          </p:cNvSpPr>
          <p:nvPr/>
        </p:nvSpPr>
        <p:spPr>
          <a:xfrm>
            <a:off x="1124879" y="2200288"/>
            <a:ext cx="8508071" cy="1084696"/>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None/>
            </a:pPr>
            <a:r>
              <a:rPr lang="en-GB" b="0" dirty="0"/>
              <a:t>Increase in extreme events, including d</a:t>
            </a:r>
            <a:r>
              <a:rPr lang="en-GB" b="0" dirty="0" smtClean="0"/>
              <a:t>roughts, heavy rainfall/flooding </a:t>
            </a:r>
            <a:r>
              <a:rPr lang="en-GB" b="0" dirty="0"/>
              <a:t>(riverine, flash </a:t>
            </a:r>
            <a:r>
              <a:rPr lang="en-GB" b="0" dirty="0" smtClean="0"/>
              <a:t>floods), tornado </a:t>
            </a:r>
            <a:r>
              <a:rPr lang="en-GB" b="0" dirty="0"/>
              <a:t>like </a:t>
            </a:r>
            <a:r>
              <a:rPr lang="en-GB" b="0" dirty="0" smtClean="0"/>
              <a:t>winds and storms.</a:t>
            </a:r>
            <a:endParaRPr lang="en-GB" b="0" dirty="0"/>
          </a:p>
        </p:txBody>
      </p:sp>
      <p:sp>
        <p:nvSpPr>
          <p:cNvPr id="13" name="Content Placeholder 1"/>
          <p:cNvSpPr txBox="1">
            <a:spLocks/>
          </p:cNvSpPr>
          <p:nvPr/>
        </p:nvSpPr>
        <p:spPr>
          <a:xfrm>
            <a:off x="57150" y="1600200"/>
            <a:ext cx="8667750" cy="573088"/>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Font typeface="Wingdings 2" panose="05020102010507070707" pitchFamily="18" charset="2"/>
              <a:buNone/>
              <a:defRPr/>
            </a:pPr>
            <a:r>
              <a:rPr lang="en-GB" sz="2800" u="sng" dirty="0" smtClean="0">
                <a:solidFill>
                  <a:schemeClr val="accent1">
                    <a:lumMod val="75000"/>
                  </a:schemeClr>
                </a:solidFill>
                <a:cs typeface="Calibri" panose="020F0502020204030204" pitchFamily="34" charset="0"/>
              </a:rPr>
              <a:t>Characteristics</a:t>
            </a:r>
            <a:endParaRPr lang="en-GB" sz="2800" u="sng" dirty="0">
              <a:solidFill>
                <a:schemeClr val="accent1">
                  <a:lumMod val="75000"/>
                </a:schemeClr>
              </a:solidFill>
              <a:cs typeface="Calibri" panose="020F0502020204030204" pitchFamily="34" charset="0"/>
            </a:endParaRPr>
          </a:p>
        </p:txBody>
      </p:sp>
      <p:sp>
        <p:nvSpPr>
          <p:cNvPr id="14" name="Content Placeholder 2"/>
          <p:cNvSpPr txBox="1">
            <a:spLocks/>
          </p:cNvSpPr>
          <p:nvPr/>
        </p:nvSpPr>
        <p:spPr>
          <a:xfrm>
            <a:off x="1174654" y="5866697"/>
            <a:ext cx="7279531" cy="507863"/>
          </a:xfrm>
          <a:prstGeom prst="rect">
            <a:avLst/>
          </a:prstGeom>
        </p:spPr>
        <p:txBody>
          <a:bodyPr/>
          <a:lstStyle>
            <a:lvl1pPr marL="422051" indent="-422051" algn="l" defTabSz="1125472" rtl="0" eaLnBrk="1" latinLnBrk="0" hangingPunct="1">
              <a:spcBef>
                <a:spcPct val="20000"/>
              </a:spcBef>
              <a:buFont typeface="Arial" pitchFamily="34" charset="0"/>
              <a:buChar char="•"/>
              <a:defRPr sz="4000" kern="1200">
                <a:solidFill>
                  <a:srgbClr val="008173"/>
                </a:solidFill>
                <a:latin typeface="Calibri" panose="020F0502020204030204" pitchFamily="34" charset="0"/>
                <a:ea typeface="+mn-ea"/>
                <a:cs typeface="Calibri" panose="020F0502020204030204" pitchFamily="34" charset="0"/>
              </a:defRPr>
            </a:lvl1pPr>
            <a:lvl2pPr marL="914446" indent="-351710" algn="l" defTabSz="1125472" rtl="0" eaLnBrk="1" latinLnBrk="0" hangingPunct="1">
              <a:spcBef>
                <a:spcPct val="20000"/>
              </a:spcBef>
              <a:buFont typeface="Arial" pitchFamily="34" charset="0"/>
              <a:buChar char="–"/>
              <a:defRPr sz="3600" kern="1200">
                <a:solidFill>
                  <a:srgbClr val="008173"/>
                </a:solidFill>
                <a:latin typeface="Calibri" panose="020F0502020204030204" pitchFamily="34" charset="0"/>
                <a:ea typeface="+mn-ea"/>
                <a:cs typeface="Calibri" panose="020F0502020204030204" pitchFamily="34" charset="0"/>
              </a:defRPr>
            </a:lvl2pPr>
            <a:lvl3pPr marL="1406839" indent="-281368" algn="l" defTabSz="1125472" rtl="0" eaLnBrk="1" latinLnBrk="0" hangingPunct="1">
              <a:spcBef>
                <a:spcPct val="20000"/>
              </a:spcBef>
              <a:buFont typeface="Arial" pitchFamily="34" charset="0"/>
              <a:buChar char="•"/>
              <a:defRPr sz="3200" kern="1200">
                <a:solidFill>
                  <a:srgbClr val="008173"/>
                </a:solidFill>
                <a:latin typeface="Calibri" panose="020F0502020204030204" pitchFamily="34" charset="0"/>
                <a:ea typeface="+mn-ea"/>
                <a:cs typeface="Calibri" panose="020F0502020204030204" pitchFamily="34" charset="0"/>
              </a:defRPr>
            </a:lvl3pPr>
            <a:lvl4pPr marL="1969575" indent="-281368" algn="l" defTabSz="1125472" rtl="0" eaLnBrk="1" latinLnBrk="0" hangingPunct="1">
              <a:spcBef>
                <a:spcPct val="20000"/>
              </a:spcBef>
              <a:buFont typeface="Arial" pitchFamily="34" charset="0"/>
              <a:buChar char="–"/>
              <a:defRPr sz="2800" kern="1200">
                <a:solidFill>
                  <a:srgbClr val="008173"/>
                </a:solidFill>
                <a:latin typeface="Calibri" panose="020F0502020204030204" pitchFamily="34" charset="0"/>
                <a:ea typeface="+mn-ea"/>
                <a:cs typeface="Calibri" panose="020F0502020204030204" pitchFamily="34" charset="0"/>
              </a:defRPr>
            </a:lvl4pPr>
            <a:lvl5pPr marL="2532312" indent="-281368" algn="l" defTabSz="1125472" rtl="0" eaLnBrk="1" latinLnBrk="0" hangingPunct="1">
              <a:spcBef>
                <a:spcPct val="20000"/>
              </a:spcBef>
              <a:buFont typeface="Arial" pitchFamily="34" charset="0"/>
              <a:buChar char="»"/>
              <a:defRPr sz="2800" kern="1200">
                <a:solidFill>
                  <a:srgbClr val="008173"/>
                </a:solidFill>
                <a:latin typeface="Calibri" panose="020F0502020204030204" pitchFamily="34" charset="0"/>
                <a:ea typeface="+mn-ea"/>
                <a:cs typeface="Calibri" panose="020F0502020204030204" pitchFamily="34" charset="0"/>
              </a:defRPr>
            </a:lvl5pPr>
            <a:lvl6pPr marL="3095047"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783"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519"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254"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9pPr>
          </a:lstStyle>
          <a:p>
            <a:pPr marL="0" indent="0">
              <a:buNone/>
            </a:pPr>
            <a:r>
              <a:rPr lang="en-GB" sz="2000" b="0" spc="150" dirty="0">
                <a:solidFill>
                  <a:schemeClr val="tx2"/>
                </a:solidFill>
                <a:latin typeface="+mn-lt"/>
                <a:cs typeface="+mn-cs"/>
              </a:rPr>
              <a:t>Damage to infrastructure and </a:t>
            </a:r>
            <a:r>
              <a:rPr lang="en-GB" sz="2000" b="0" spc="150" dirty="0" smtClean="0">
                <a:solidFill>
                  <a:schemeClr val="tx2"/>
                </a:solidFill>
                <a:latin typeface="+mn-lt"/>
                <a:cs typeface="+mn-cs"/>
              </a:rPr>
              <a:t>settlements</a:t>
            </a:r>
            <a:endParaRPr lang="en-GB" sz="2000" b="0" spc="150" dirty="0">
              <a:solidFill>
                <a:schemeClr val="tx2"/>
              </a:solidFill>
              <a:latin typeface="+mn-lt"/>
              <a:cs typeface="+mn-cs"/>
            </a:endParaRPr>
          </a:p>
        </p:txBody>
      </p:sp>
      <p:pic>
        <p:nvPicPr>
          <p:cNvPr id="15" name="Picture 24" descr="Image result for infrastructur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314" y="5715916"/>
            <a:ext cx="788524" cy="78852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075" y="2383667"/>
            <a:ext cx="685293" cy="685293"/>
          </a:xfrm>
          <a:prstGeom prst="rect">
            <a:avLst/>
          </a:prstGeom>
        </p:spPr>
      </p:pic>
      <p:sp>
        <p:nvSpPr>
          <p:cNvPr id="18" name="Content Placeholder 1"/>
          <p:cNvSpPr txBox="1">
            <a:spLocks/>
          </p:cNvSpPr>
          <p:nvPr/>
        </p:nvSpPr>
        <p:spPr>
          <a:xfrm>
            <a:off x="1124879" y="3266147"/>
            <a:ext cx="8208962" cy="746852"/>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None/>
            </a:pPr>
            <a:r>
              <a:rPr lang="en-GB" b="0" dirty="0"/>
              <a:t>Annual average temperature increase above global average with ↑ number of hot days causing </a:t>
            </a:r>
            <a:r>
              <a:rPr lang="en-GB" b="0" dirty="0" smtClean="0"/>
              <a:t>droughts</a:t>
            </a:r>
            <a:endParaRPr lang="en-GB" b="0" dirty="0"/>
          </a:p>
          <a:p>
            <a:pPr marL="44450" indent="0">
              <a:buNone/>
            </a:pPr>
            <a:r>
              <a:rPr lang="en-GB" sz="2400" b="0" dirty="0" smtClean="0"/>
              <a:t> </a:t>
            </a:r>
            <a:r>
              <a:rPr lang="en-GB" sz="2400" b="0" dirty="0"/>
              <a:t>	</a:t>
            </a:r>
          </a:p>
          <a:p>
            <a:pPr marL="44450" indent="0">
              <a:buNone/>
            </a:pPr>
            <a:r>
              <a:rPr lang="en-GB" sz="2400" b="0" dirty="0"/>
              <a:t>	</a:t>
            </a:r>
          </a:p>
        </p:txBody>
      </p:sp>
      <p:pic>
        <p:nvPicPr>
          <p:cNvPr id="19"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0895" y="3231391"/>
            <a:ext cx="773673" cy="77367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s://d30y9cdsu7xlg0.cloudfront.net/png/11157-20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641" y="4149080"/>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s://d30y9cdsu7xlg0.cloudfront.net/png/595162-20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579" y="4901259"/>
            <a:ext cx="759989" cy="759989"/>
          </a:xfrm>
          <a:prstGeom prst="rect">
            <a:avLst/>
          </a:prstGeom>
          <a:noFill/>
          <a:extLst>
            <a:ext uri="{909E8E84-426E-40DD-AFC4-6F175D3DCCD1}">
              <a14:hiddenFill xmlns:a14="http://schemas.microsoft.com/office/drawing/2010/main">
                <a:solidFill>
                  <a:srgbClr val="FFFFFF"/>
                </a:solidFill>
              </a14:hiddenFill>
            </a:ext>
          </a:extLst>
        </p:spPr>
      </p:pic>
      <p:sp>
        <p:nvSpPr>
          <p:cNvPr id="22" name="Content Placeholder 1"/>
          <p:cNvSpPr txBox="1">
            <a:spLocks/>
          </p:cNvSpPr>
          <p:nvPr/>
        </p:nvSpPr>
        <p:spPr>
          <a:xfrm>
            <a:off x="1124879" y="4885293"/>
            <a:ext cx="8208962" cy="746852"/>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None/>
            </a:pPr>
            <a:r>
              <a:rPr lang="en-GB" b="0" dirty="0" smtClean="0"/>
              <a:t>Flash floods are the prevailing type of floods in Slovenia, with more </a:t>
            </a:r>
            <a:r>
              <a:rPr lang="en-GB" b="0" dirty="0"/>
              <a:t>than </a:t>
            </a:r>
            <a:r>
              <a:rPr lang="en-GB" b="0" dirty="0" smtClean="0"/>
              <a:t>1/8 </a:t>
            </a:r>
            <a:r>
              <a:rPr lang="en-GB" b="0" dirty="0"/>
              <a:t>of the entire </a:t>
            </a:r>
            <a:r>
              <a:rPr lang="en-GB" b="0" dirty="0" smtClean="0"/>
              <a:t>territory being threatened</a:t>
            </a:r>
            <a:r>
              <a:rPr lang="en-GB" sz="2400" b="0" dirty="0"/>
              <a:t>	</a:t>
            </a:r>
          </a:p>
          <a:p>
            <a:pPr marL="44450" indent="0">
              <a:buNone/>
            </a:pPr>
            <a:r>
              <a:rPr lang="en-GB" sz="2400" b="0" dirty="0"/>
              <a:t>	</a:t>
            </a:r>
          </a:p>
        </p:txBody>
      </p:sp>
      <p:sp>
        <p:nvSpPr>
          <p:cNvPr id="23" name="Content Placeholder 1"/>
          <p:cNvSpPr txBox="1">
            <a:spLocks/>
          </p:cNvSpPr>
          <p:nvPr/>
        </p:nvSpPr>
        <p:spPr>
          <a:xfrm>
            <a:off x="1124879" y="4086216"/>
            <a:ext cx="8208962" cy="746852"/>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None/>
            </a:pPr>
            <a:r>
              <a:rPr lang="en-GB" b="0" dirty="0" smtClean="0"/>
              <a:t>↑ </a:t>
            </a:r>
            <a:r>
              <a:rPr lang="en-GB" b="0" dirty="0"/>
              <a:t>number of </a:t>
            </a:r>
            <a:r>
              <a:rPr lang="en-GB" b="0" dirty="0" smtClean="0"/>
              <a:t>days with </a:t>
            </a:r>
            <a:r>
              <a:rPr lang="en-GB" b="0" dirty="0"/>
              <a:t>thunderstorms mainly in the East of Slovenia 	</a:t>
            </a:r>
          </a:p>
          <a:p>
            <a:pPr marL="44450" indent="0">
              <a:buNone/>
            </a:pPr>
            <a:r>
              <a:rPr lang="en-GB" sz="2400" b="0" dirty="0"/>
              <a:t>	</a:t>
            </a:r>
          </a:p>
        </p:txBody>
      </p:sp>
      <p:sp>
        <p:nvSpPr>
          <p:cNvPr id="17" name="TextBox 16"/>
          <p:cNvSpPr txBox="1"/>
          <p:nvPr/>
        </p:nvSpPr>
        <p:spPr>
          <a:xfrm>
            <a:off x="5457056" y="6622665"/>
            <a:ext cx="5319068" cy="261610"/>
          </a:xfrm>
          <a:prstGeom prst="rect">
            <a:avLst/>
          </a:prstGeom>
          <a:noFill/>
        </p:spPr>
        <p:txBody>
          <a:bodyPr wrap="square" rtlCol="0">
            <a:spAutoFit/>
          </a:bodyPr>
          <a:lstStyle/>
          <a:p>
            <a:r>
              <a:rPr lang="en-GB" sz="1100" dirty="0" smtClean="0"/>
              <a:t>All icons © the </a:t>
            </a:r>
            <a:r>
              <a:rPr lang="en-GB" sz="1100" dirty="0"/>
              <a:t>noun project: </a:t>
            </a:r>
            <a:r>
              <a:rPr lang="en-GB" sz="1100" dirty="0">
                <a:hlinkClick r:id="rId8"/>
              </a:rPr>
              <a:t>https://thenounproject.com</a:t>
            </a:r>
            <a:r>
              <a:rPr lang="en-GB" sz="1100" dirty="0" smtClean="0">
                <a:hlinkClick r:id="rId8"/>
              </a:rPr>
              <a:t>/</a:t>
            </a:r>
            <a:r>
              <a:rPr lang="en-GB" sz="1100" dirty="0" smtClean="0"/>
              <a:t> </a:t>
            </a:r>
            <a:endParaRPr lang="en-GB" sz="11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075" y="333375"/>
            <a:ext cx="9078913" cy="1054100"/>
          </a:xfrm>
        </p:spPr>
        <p:txBody>
          <a:bodyPr/>
          <a:lstStyle/>
          <a:p>
            <a:pPr>
              <a:defRPr/>
            </a:pPr>
            <a:r>
              <a:rPr lang="en-GB" spc="150" dirty="0"/>
              <a:t>Extreme weather events and Infrastructure damage</a:t>
            </a:r>
            <a:endParaRPr lang="en-GB" dirty="0"/>
          </a:p>
        </p:txBody>
      </p:sp>
      <p:sp>
        <p:nvSpPr>
          <p:cNvPr id="98307" name="Slide Number Placeholder 3"/>
          <p:cNvSpPr>
            <a:spLocks noGrp="1"/>
          </p:cNvSpPr>
          <p:nvPr>
            <p:ph type="sldNum" sz="quarter" idx="12"/>
          </p:nvPr>
        </p:nvSpPr>
        <p:spPr bwMode="auto">
          <a:noFill/>
          <a:ln>
            <a:miter lim="800000"/>
            <a:headEnd/>
            <a:tailEnd/>
          </a:ln>
        </p:spPr>
        <p:txBody>
          <a:bodyPr/>
          <a:lstStyle/>
          <a:p>
            <a:fld id="{34BE9556-DAE6-458B-8F95-268E738B6954}" type="slidenum">
              <a:rPr lang="en-GB" altLang="en-US"/>
              <a:pPr/>
              <a:t>42</a:t>
            </a:fld>
            <a:endParaRPr lang="en-GB" altLang="en-US"/>
          </a:p>
        </p:txBody>
      </p:sp>
      <p:sp>
        <p:nvSpPr>
          <p:cNvPr id="7" name="Content Placeholder 1"/>
          <p:cNvSpPr txBox="1">
            <a:spLocks/>
          </p:cNvSpPr>
          <p:nvPr/>
        </p:nvSpPr>
        <p:spPr>
          <a:xfrm>
            <a:off x="1064568" y="2204864"/>
            <a:ext cx="8352928" cy="678184"/>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None/>
            </a:pPr>
            <a:r>
              <a:rPr lang="en-GB" b="0" dirty="0"/>
              <a:t>From 2010-2018 there have been 272 occurrences of extreme weather events 	</a:t>
            </a:r>
          </a:p>
        </p:txBody>
      </p:sp>
      <p:sp>
        <p:nvSpPr>
          <p:cNvPr id="9" name="Content Placeholder 1"/>
          <p:cNvSpPr txBox="1">
            <a:spLocks/>
          </p:cNvSpPr>
          <p:nvPr/>
        </p:nvSpPr>
        <p:spPr>
          <a:xfrm>
            <a:off x="1044177" y="3717031"/>
            <a:ext cx="8517335" cy="905992"/>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None/>
            </a:pPr>
            <a:r>
              <a:rPr lang="en-GB" b="0" dirty="0" smtClean="0"/>
              <a:t>In 2014 freezing rain storm caused considerable damage </a:t>
            </a:r>
            <a:r>
              <a:rPr lang="en-GB" b="0" dirty="0"/>
              <a:t>to forests and forest roads, as well as energy infrastructure. 	</a:t>
            </a:r>
          </a:p>
        </p:txBody>
      </p:sp>
      <p:sp>
        <p:nvSpPr>
          <p:cNvPr id="17" name="Content Placeholder 1"/>
          <p:cNvSpPr txBox="1">
            <a:spLocks/>
          </p:cNvSpPr>
          <p:nvPr/>
        </p:nvSpPr>
        <p:spPr>
          <a:xfrm>
            <a:off x="1064568" y="5661247"/>
            <a:ext cx="8509242" cy="872631"/>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None/>
            </a:pPr>
            <a:r>
              <a:rPr lang="en-GB" b="0" dirty="0" smtClean="0"/>
              <a:t>Up </a:t>
            </a:r>
            <a:r>
              <a:rPr lang="en-GB" b="0" dirty="0"/>
              <a:t>to </a:t>
            </a:r>
            <a:r>
              <a:rPr lang="en-GB" b="0" dirty="0" smtClean="0"/>
              <a:t>800 </a:t>
            </a:r>
            <a:r>
              <a:rPr lang="en-GB" b="0" dirty="0"/>
              <a:t>million </a:t>
            </a:r>
            <a:r>
              <a:rPr lang="en-GB" b="0" dirty="0" smtClean="0"/>
              <a:t>dollars (~650 million euros) in overall losses to Slovenia’s economy 2012 </a:t>
            </a:r>
            <a:r>
              <a:rPr lang="en-GB" b="0" dirty="0"/>
              <a:t>– </a:t>
            </a:r>
            <a:r>
              <a:rPr lang="en-GB" b="0" dirty="0" smtClean="0"/>
              <a:t>2017 from </a:t>
            </a:r>
            <a:r>
              <a:rPr lang="en-GB" b="0" dirty="0"/>
              <a:t>natural hazards</a:t>
            </a:r>
          </a:p>
        </p:txBody>
      </p:sp>
      <p:sp>
        <p:nvSpPr>
          <p:cNvPr id="13" name="Content Placeholder 1"/>
          <p:cNvSpPr txBox="1">
            <a:spLocks/>
          </p:cNvSpPr>
          <p:nvPr/>
        </p:nvSpPr>
        <p:spPr>
          <a:xfrm>
            <a:off x="57150" y="1559768"/>
            <a:ext cx="8667750" cy="573088"/>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Font typeface="Wingdings 2" panose="05020102010507070707" pitchFamily="18" charset="2"/>
              <a:buNone/>
              <a:defRPr/>
            </a:pPr>
            <a:r>
              <a:rPr lang="en-GB" sz="2800" dirty="0" smtClean="0">
                <a:solidFill>
                  <a:schemeClr val="accent1">
                    <a:lumMod val="75000"/>
                  </a:schemeClr>
                </a:solidFill>
                <a:cs typeface="Calibri" panose="020F0502020204030204" pitchFamily="34" charset="0"/>
              </a:rPr>
              <a:t>Evidence in Slovenia:</a:t>
            </a:r>
            <a:endParaRPr lang="en-GB" sz="2800" dirty="0">
              <a:solidFill>
                <a:schemeClr val="accent1">
                  <a:lumMod val="75000"/>
                </a:schemeClr>
              </a:solidFill>
              <a:cs typeface="Calibri" panose="020F0502020204030204" pitchFamily="34" charset="0"/>
            </a:endParaRPr>
          </a:p>
          <a:p>
            <a:pPr marL="44450" indent="0">
              <a:buFont typeface="Wingdings 2" panose="05020102010507070707" pitchFamily="18" charset="2"/>
              <a:buNone/>
              <a:defRPr/>
            </a:pPr>
            <a:endParaRPr lang="en-GB" sz="2800" dirty="0" smtClean="0"/>
          </a:p>
        </p:txBody>
      </p:sp>
      <p:pic>
        <p:nvPicPr>
          <p:cNvPr id="12" name="Picture 24" descr="Image result for infrastructur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582" y="5661247"/>
            <a:ext cx="763986" cy="76398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496" y="2231879"/>
            <a:ext cx="621056" cy="621056"/>
          </a:xfrm>
          <a:prstGeom prst="rect">
            <a:avLst/>
          </a:prstGeom>
        </p:spPr>
      </p:pic>
      <p:pic>
        <p:nvPicPr>
          <p:cNvPr id="15" name="Picture 8"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0472" y="2924943"/>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2"/>
          <p:cNvSpPr txBox="1">
            <a:spLocks/>
          </p:cNvSpPr>
          <p:nvPr/>
        </p:nvSpPr>
        <p:spPr>
          <a:xfrm>
            <a:off x="1116183" y="4509119"/>
            <a:ext cx="8517337" cy="900551"/>
          </a:xfrm>
          <a:prstGeom prst="rect">
            <a:avLst/>
          </a:prstGeom>
        </p:spPr>
        <p:txBody>
          <a:bodyPr/>
          <a:lstStyle>
            <a:lvl1pPr marL="422051" indent="-422051" algn="l" defTabSz="1125472" rtl="0" eaLnBrk="1" latinLnBrk="0" hangingPunct="1">
              <a:spcBef>
                <a:spcPct val="20000"/>
              </a:spcBef>
              <a:buFont typeface="Arial" pitchFamily="34" charset="0"/>
              <a:buChar char="•"/>
              <a:defRPr sz="4000" kern="1200">
                <a:solidFill>
                  <a:srgbClr val="008173"/>
                </a:solidFill>
                <a:latin typeface="Calibri" panose="020F0502020204030204" pitchFamily="34" charset="0"/>
                <a:ea typeface="+mn-ea"/>
                <a:cs typeface="Calibri" panose="020F0502020204030204" pitchFamily="34" charset="0"/>
              </a:defRPr>
            </a:lvl1pPr>
            <a:lvl2pPr marL="914446" indent="-351710" algn="l" defTabSz="1125472" rtl="0" eaLnBrk="1" latinLnBrk="0" hangingPunct="1">
              <a:spcBef>
                <a:spcPct val="20000"/>
              </a:spcBef>
              <a:buFont typeface="Arial" pitchFamily="34" charset="0"/>
              <a:buChar char="–"/>
              <a:defRPr sz="3600" kern="1200">
                <a:solidFill>
                  <a:srgbClr val="008173"/>
                </a:solidFill>
                <a:latin typeface="Calibri" panose="020F0502020204030204" pitchFamily="34" charset="0"/>
                <a:ea typeface="+mn-ea"/>
                <a:cs typeface="Calibri" panose="020F0502020204030204" pitchFamily="34" charset="0"/>
              </a:defRPr>
            </a:lvl2pPr>
            <a:lvl3pPr marL="1406839" indent="-281368" algn="l" defTabSz="1125472" rtl="0" eaLnBrk="1" latinLnBrk="0" hangingPunct="1">
              <a:spcBef>
                <a:spcPct val="20000"/>
              </a:spcBef>
              <a:buFont typeface="Arial" pitchFamily="34" charset="0"/>
              <a:buChar char="•"/>
              <a:defRPr sz="3200" kern="1200">
                <a:solidFill>
                  <a:srgbClr val="008173"/>
                </a:solidFill>
                <a:latin typeface="Calibri" panose="020F0502020204030204" pitchFamily="34" charset="0"/>
                <a:ea typeface="+mn-ea"/>
                <a:cs typeface="Calibri" panose="020F0502020204030204" pitchFamily="34" charset="0"/>
              </a:defRPr>
            </a:lvl3pPr>
            <a:lvl4pPr marL="1969575" indent="-281368" algn="l" defTabSz="1125472" rtl="0" eaLnBrk="1" latinLnBrk="0" hangingPunct="1">
              <a:spcBef>
                <a:spcPct val="20000"/>
              </a:spcBef>
              <a:buFont typeface="Arial" pitchFamily="34" charset="0"/>
              <a:buChar char="–"/>
              <a:defRPr sz="2800" kern="1200">
                <a:solidFill>
                  <a:srgbClr val="008173"/>
                </a:solidFill>
                <a:latin typeface="Calibri" panose="020F0502020204030204" pitchFamily="34" charset="0"/>
                <a:ea typeface="+mn-ea"/>
                <a:cs typeface="Calibri" panose="020F0502020204030204" pitchFamily="34" charset="0"/>
              </a:defRPr>
            </a:lvl4pPr>
            <a:lvl5pPr marL="2532312" indent="-281368" algn="l" defTabSz="1125472" rtl="0" eaLnBrk="1" latinLnBrk="0" hangingPunct="1">
              <a:spcBef>
                <a:spcPct val="20000"/>
              </a:spcBef>
              <a:buFont typeface="Arial" pitchFamily="34" charset="0"/>
              <a:buChar char="»"/>
              <a:defRPr sz="2800" kern="1200">
                <a:solidFill>
                  <a:srgbClr val="008173"/>
                </a:solidFill>
                <a:latin typeface="Calibri" panose="020F0502020204030204" pitchFamily="34" charset="0"/>
                <a:ea typeface="+mn-ea"/>
                <a:cs typeface="Calibri" panose="020F0502020204030204" pitchFamily="34" charset="0"/>
              </a:defRPr>
            </a:lvl5pPr>
            <a:lvl6pPr marL="3095047"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783"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519"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254"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9pPr>
          </a:lstStyle>
          <a:p>
            <a:pPr marL="0" indent="0">
              <a:buNone/>
            </a:pPr>
            <a:r>
              <a:rPr lang="en-GB" sz="2000" b="0" spc="150" dirty="0">
                <a:solidFill>
                  <a:schemeClr val="tx2"/>
                </a:solidFill>
                <a:latin typeface="+mn-lt"/>
                <a:cs typeface="+mn-cs"/>
              </a:rPr>
              <a:t>In </a:t>
            </a:r>
            <a:r>
              <a:rPr lang="en-GB" sz="2000" b="0" spc="150" dirty="0" smtClean="0">
                <a:solidFill>
                  <a:schemeClr val="tx2"/>
                </a:solidFill>
                <a:latin typeface="+mn-lt"/>
                <a:cs typeface="+mn-cs"/>
              </a:rPr>
              <a:t>2012 </a:t>
            </a:r>
            <a:r>
              <a:rPr lang="en-GB" sz="2000" b="0" spc="150" dirty="0">
                <a:solidFill>
                  <a:schemeClr val="tx2"/>
                </a:solidFill>
                <a:latin typeface="+mn-lt"/>
                <a:cs typeface="+mn-cs"/>
              </a:rPr>
              <a:t>more than 100 municipalities </a:t>
            </a:r>
            <a:r>
              <a:rPr lang="en-GB" sz="2000" b="0" spc="150" dirty="0" smtClean="0">
                <a:solidFill>
                  <a:schemeClr val="tx2"/>
                </a:solidFill>
                <a:latin typeface="+mn-lt"/>
                <a:cs typeface="+mn-cs"/>
              </a:rPr>
              <a:t>affected </a:t>
            </a:r>
            <a:r>
              <a:rPr lang="en-GB" sz="2000" b="0" spc="150" dirty="0">
                <a:solidFill>
                  <a:schemeClr val="tx2"/>
                </a:solidFill>
                <a:latin typeface="+mn-lt"/>
                <a:cs typeface="+mn-cs"/>
              </a:rPr>
              <a:t>by </a:t>
            </a:r>
            <a:r>
              <a:rPr lang="en-GB" sz="2000" b="0" spc="150" dirty="0" smtClean="0">
                <a:solidFill>
                  <a:schemeClr val="tx2"/>
                </a:solidFill>
                <a:latin typeface="+mn-lt"/>
                <a:cs typeface="+mn-cs"/>
              </a:rPr>
              <a:t>floods causing </a:t>
            </a:r>
            <a:r>
              <a:rPr lang="en-GB" sz="2000" b="0" spc="150" dirty="0">
                <a:solidFill>
                  <a:schemeClr val="tx2"/>
                </a:solidFill>
                <a:latin typeface="+mn-lt"/>
                <a:cs typeface="+mn-cs"/>
              </a:rPr>
              <a:t>damage to agricultural areas, industry, civil engineering </a:t>
            </a:r>
            <a:r>
              <a:rPr lang="en-GB" sz="2000" b="0" spc="150" dirty="0" smtClean="0">
                <a:solidFill>
                  <a:schemeClr val="tx2"/>
                </a:solidFill>
                <a:latin typeface="+mn-lt"/>
                <a:cs typeface="+mn-cs"/>
              </a:rPr>
              <a:t>works, water </a:t>
            </a:r>
            <a:r>
              <a:rPr lang="en-GB" sz="2000" b="0" spc="150" dirty="0">
                <a:solidFill>
                  <a:schemeClr val="tx2"/>
                </a:solidFill>
                <a:latin typeface="+mn-lt"/>
                <a:cs typeface="+mn-cs"/>
              </a:rPr>
              <a:t>courses and buildings 	</a:t>
            </a:r>
          </a:p>
          <a:p>
            <a:pPr marL="0" indent="0">
              <a:buNone/>
            </a:pPr>
            <a:r>
              <a:rPr lang="en-GB" sz="2000" b="0" spc="150" dirty="0" smtClean="0">
                <a:solidFill>
                  <a:schemeClr val="tx2"/>
                </a:solidFill>
                <a:latin typeface="+mn-lt"/>
                <a:cs typeface="+mn-cs"/>
              </a:rPr>
              <a:t> </a:t>
            </a:r>
            <a:r>
              <a:rPr lang="en-GB" sz="2000" b="0" dirty="0"/>
              <a:t>	</a:t>
            </a:r>
          </a:p>
        </p:txBody>
      </p:sp>
      <p:sp>
        <p:nvSpPr>
          <p:cNvPr id="19" name="Content Placeholder 1"/>
          <p:cNvSpPr txBox="1">
            <a:spLocks/>
          </p:cNvSpPr>
          <p:nvPr/>
        </p:nvSpPr>
        <p:spPr>
          <a:xfrm>
            <a:off x="1064568" y="2955055"/>
            <a:ext cx="8589343" cy="905992"/>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0" indent="0">
              <a:buNone/>
              <a:defRPr/>
            </a:pPr>
            <a:r>
              <a:rPr lang="en-GB" b="0" dirty="0" smtClean="0"/>
              <a:t>In SE &amp; SW Slovenia</a:t>
            </a:r>
            <a:r>
              <a:rPr lang="en-GB" b="0" dirty="0"/>
              <a:t>, groundwater levels at certain locations reached the lowest values on </a:t>
            </a:r>
            <a:r>
              <a:rPr lang="en-GB" b="0" dirty="0" smtClean="0"/>
              <a:t>record</a:t>
            </a:r>
            <a:endParaRPr lang="en-GB" b="0" dirty="0"/>
          </a:p>
        </p:txBody>
      </p:sp>
      <p:pic>
        <p:nvPicPr>
          <p:cNvPr id="6146" name="Picture 2" descr="https://d30y9cdsu7xlg0.cloudfront.net/png/11157-200.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2480" y="3788614"/>
            <a:ext cx="720080" cy="72008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d30y9cdsu7xlg0.cloudfront.net/png/595162-200.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2571" y="4661707"/>
            <a:ext cx="759989" cy="75998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457056" y="6622665"/>
            <a:ext cx="5319068" cy="261610"/>
          </a:xfrm>
          <a:prstGeom prst="rect">
            <a:avLst/>
          </a:prstGeom>
          <a:noFill/>
        </p:spPr>
        <p:txBody>
          <a:bodyPr wrap="square" rtlCol="0">
            <a:spAutoFit/>
          </a:bodyPr>
          <a:lstStyle/>
          <a:p>
            <a:r>
              <a:rPr lang="en-GB" sz="1100" dirty="0" smtClean="0"/>
              <a:t>All icons © the </a:t>
            </a:r>
            <a:r>
              <a:rPr lang="en-GB" sz="1100" dirty="0"/>
              <a:t>noun project: </a:t>
            </a:r>
            <a:r>
              <a:rPr lang="en-GB" sz="1100" dirty="0">
                <a:hlinkClick r:id="rId8"/>
              </a:rPr>
              <a:t>https://thenounproject.com</a:t>
            </a:r>
            <a:r>
              <a:rPr lang="en-GB" sz="1100" dirty="0" smtClean="0">
                <a:hlinkClick r:id="rId8"/>
              </a:rPr>
              <a:t>/</a:t>
            </a:r>
            <a:r>
              <a:rPr lang="en-GB" sz="1100" dirty="0" smtClean="0"/>
              <a:t> </a:t>
            </a:r>
            <a:endParaRPr lang="en-GB" sz="11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075" y="333375"/>
            <a:ext cx="9078913" cy="1054100"/>
          </a:xfrm>
        </p:spPr>
        <p:txBody>
          <a:bodyPr/>
          <a:lstStyle/>
          <a:p>
            <a:pPr>
              <a:defRPr/>
            </a:pPr>
            <a:r>
              <a:rPr lang="en-GB" dirty="0" smtClean="0"/>
              <a:t>Food security</a:t>
            </a:r>
            <a:endParaRPr lang="en-GB" dirty="0"/>
          </a:p>
        </p:txBody>
      </p:sp>
      <p:sp>
        <p:nvSpPr>
          <p:cNvPr id="100355" name="Slide Number Placeholder 3"/>
          <p:cNvSpPr>
            <a:spLocks noGrp="1"/>
          </p:cNvSpPr>
          <p:nvPr>
            <p:ph type="sldNum" sz="quarter" idx="12"/>
          </p:nvPr>
        </p:nvSpPr>
        <p:spPr bwMode="auto">
          <a:noFill/>
          <a:ln>
            <a:miter lim="800000"/>
            <a:headEnd/>
            <a:tailEnd/>
          </a:ln>
        </p:spPr>
        <p:txBody>
          <a:bodyPr/>
          <a:lstStyle/>
          <a:p>
            <a:fld id="{96AC4CF8-751B-4670-BCA4-4F95929F8F11}" type="slidenum">
              <a:rPr lang="en-GB" altLang="en-US"/>
              <a:pPr/>
              <a:t>43</a:t>
            </a:fld>
            <a:endParaRPr lang="en-GB" altLang="en-US"/>
          </a:p>
        </p:txBody>
      </p:sp>
      <p:sp>
        <p:nvSpPr>
          <p:cNvPr id="12" name="Content Placeholder 1"/>
          <p:cNvSpPr txBox="1">
            <a:spLocks/>
          </p:cNvSpPr>
          <p:nvPr/>
        </p:nvSpPr>
        <p:spPr>
          <a:xfrm>
            <a:off x="1429880" y="2404262"/>
            <a:ext cx="8153400" cy="528265"/>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None/>
            </a:pPr>
            <a:r>
              <a:rPr lang="en-GB" sz="2400" b="0" dirty="0"/>
              <a:t>E</a:t>
            </a:r>
            <a:r>
              <a:rPr lang="en-GB" sz="2400" b="0" dirty="0" smtClean="0"/>
              <a:t>xtreme </a:t>
            </a:r>
            <a:r>
              <a:rPr lang="en-GB" sz="2400" b="0" dirty="0"/>
              <a:t>weather </a:t>
            </a:r>
            <a:r>
              <a:rPr lang="en-GB" sz="2400" b="0" dirty="0" smtClean="0"/>
              <a:t>events</a:t>
            </a:r>
            <a:r>
              <a:rPr lang="en-GB" sz="2400" b="0" dirty="0"/>
              <a:t> </a:t>
            </a:r>
            <a:r>
              <a:rPr lang="en-GB" sz="2400" b="0" dirty="0" smtClean="0"/>
              <a:t>affecting crop yields </a:t>
            </a:r>
            <a:r>
              <a:rPr lang="en-GB" sz="2400" b="0" dirty="0"/>
              <a:t>	</a:t>
            </a:r>
          </a:p>
        </p:txBody>
      </p:sp>
      <p:sp>
        <p:nvSpPr>
          <p:cNvPr id="13" name="Content Placeholder 1"/>
          <p:cNvSpPr txBox="1">
            <a:spLocks/>
          </p:cNvSpPr>
          <p:nvPr/>
        </p:nvSpPr>
        <p:spPr>
          <a:xfrm>
            <a:off x="57150" y="1600200"/>
            <a:ext cx="8667750" cy="573088"/>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Font typeface="Wingdings 2" panose="05020102010507070707" pitchFamily="18" charset="2"/>
              <a:buNone/>
              <a:defRPr/>
            </a:pPr>
            <a:r>
              <a:rPr lang="en-GB" sz="2800" u="sng" dirty="0" smtClean="0">
                <a:solidFill>
                  <a:schemeClr val="accent1">
                    <a:lumMod val="75000"/>
                  </a:schemeClr>
                </a:solidFill>
                <a:cs typeface="Calibri" panose="020F0502020204030204" pitchFamily="34" charset="0"/>
              </a:rPr>
              <a:t>Characteristics</a:t>
            </a:r>
            <a:endParaRPr lang="en-GB" sz="2800" u="sng" dirty="0">
              <a:solidFill>
                <a:schemeClr val="accent1">
                  <a:lumMod val="75000"/>
                </a:schemeClr>
              </a:solidFill>
              <a:cs typeface="Calibri" panose="020F0502020204030204" pitchFamily="34" charset="0"/>
            </a:endParaRPr>
          </a:p>
        </p:txBody>
      </p:sp>
      <p:pic>
        <p:nvPicPr>
          <p:cNvPr id="14" name="Picture 22" descr="Image result for crops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948" y="2173288"/>
            <a:ext cx="973941" cy="973941"/>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1"/>
          <p:cNvSpPr txBox="1">
            <a:spLocks/>
          </p:cNvSpPr>
          <p:nvPr/>
        </p:nvSpPr>
        <p:spPr>
          <a:xfrm>
            <a:off x="1468125" y="5229199"/>
            <a:ext cx="8153400" cy="528265"/>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None/>
            </a:pPr>
            <a:r>
              <a:rPr lang="en-GB" sz="2400" b="0" dirty="0" smtClean="0"/>
              <a:t>Dependency on food imports </a:t>
            </a:r>
            <a:r>
              <a:rPr lang="en-GB" sz="2400" b="0" dirty="0"/>
              <a:t>	</a:t>
            </a:r>
          </a:p>
        </p:txBody>
      </p:sp>
      <p:pic>
        <p:nvPicPr>
          <p:cNvPr id="8196" name="Picture 4" descr="https://d30y9cdsu7xlg0.cloudfront.net/png/5859-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851" y="4930265"/>
            <a:ext cx="1126134" cy="1126134"/>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1"/>
          <p:cNvSpPr txBox="1">
            <a:spLocks/>
          </p:cNvSpPr>
          <p:nvPr/>
        </p:nvSpPr>
        <p:spPr>
          <a:xfrm>
            <a:off x="1429880" y="3816730"/>
            <a:ext cx="8153400" cy="528265"/>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None/>
            </a:pPr>
            <a:r>
              <a:rPr lang="en-GB" sz="2400" b="0" dirty="0" smtClean="0"/>
              <a:t>Abandonment </a:t>
            </a:r>
            <a:r>
              <a:rPr lang="en-GB" sz="2400" b="0" dirty="0"/>
              <a:t>of agricultural </a:t>
            </a:r>
            <a:r>
              <a:rPr lang="en-GB" sz="2400" b="0" dirty="0" smtClean="0"/>
              <a:t>land and land use change  </a:t>
            </a:r>
            <a:endParaRPr lang="en-GB" sz="2400" b="0" dirty="0"/>
          </a:p>
        </p:txBody>
      </p:sp>
      <p:pic>
        <p:nvPicPr>
          <p:cNvPr id="8198" name="Picture 6" descr="https://d30y9cdsu7xlg0.cloudfront.net/png/1476682-2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948" y="3638514"/>
            <a:ext cx="1011876" cy="101187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457056" y="6622665"/>
            <a:ext cx="5319068" cy="261610"/>
          </a:xfrm>
          <a:prstGeom prst="rect">
            <a:avLst/>
          </a:prstGeom>
          <a:noFill/>
        </p:spPr>
        <p:txBody>
          <a:bodyPr wrap="square" rtlCol="0">
            <a:spAutoFit/>
          </a:bodyPr>
          <a:lstStyle/>
          <a:p>
            <a:r>
              <a:rPr lang="en-GB" sz="1100" dirty="0" smtClean="0"/>
              <a:t>All icons © the </a:t>
            </a:r>
            <a:r>
              <a:rPr lang="en-GB" sz="1100" dirty="0"/>
              <a:t>noun project: </a:t>
            </a:r>
            <a:r>
              <a:rPr lang="en-GB" sz="1100" dirty="0">
                <a:hlinkClick r:id="rId6"/>
              </a:rPr>
              <a:t>https://thenounproject.com</a:t>
            </a:r>
            <a:r>
              <a:rPr lang="en-GB" sz="1100" dirty="0" smtClean="0">
                <a:hlinkClick r:id="rId6"/>
              </a:rPr>
              <a:t>/</a:t>
            </a:r>
            <a:r>
              <a:rPr lang="en-GB" sz="1100" dirty="0" smtClean="0"/>
              <a:t> </a:t>
            </a:r>
            <a:endParaRPr lang="en-GB" sz="11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3075" y="333375"/>
            <a:ext cx="9078913" cy="1054100"/>
          </a:xfrm>
        </p:spPr>
        <p:txBody>
          <a:bodyPr/>
          <a:lstStyle/>
          <a:p>
            <a:pPr>
              <a:defRPr/>
            </a:pPr>
            <a:r>
              <a:rPr lang="en-GB" dirty="0" smtClean="0"/>
              <a:t>Food security</a:t>
            </a:r>
            <a:endParaRPr lang="en-GB" dirty="0"/>
          </a:p>
        </p:txBody>
      </p:sp>
      <p:sp>
        <p:nvSpPr>
          <p:cNvPr id="102403" name="Slide Number Placeholder 3"/>
          <p:cNvSpPr>
            <a:spLocks noGrp="1"/>
          </p:cNvSpPr>
          <p:nvPr>
            <p:ph type="sldNum" sz="quarter" idx="12"/>
          </p:nvPr>
        </p:nvSpPr>
        <p:spPr bwMode="auto">
          <a:noFill/>
          <a:ln>
            <a:miter lim="800000"/>
            <a:headEnd/>
            <a:tailEnd/>
          </a:ln>
        </p:spPr>
        <p:txBody>
          <a:bodyPr/>
          <a:lstStyle/>
          <a:p>
            <a:fld id="{DC69BAF4-4E71-4CA0-9717-7DB20A6E0C70}" type="slidenum">
              <a:rPr lang="en-GB" altLang="en-US"/>
              <a:pPr/>
              <a:t>44</a:t>
            </a:fld>
            <a:endParaRPr lang="en-GB" altLang="en-US"/>
          </a:p>
        </p:txBody>
      </p:sp>
      <p:sp>
        <p:nvSpPr>
          <p:cNvPr id="7" name="Content Placeholder 1"/>
          <p:cNvSpPr txBox="1">
            <a:spLocks/>
          </p:cNvSpPr>
          <p:nvPr/>
        </p:nvSpPr>
        <p:spPr>
          <a:xfrm>
            <a:off x="1424642" y="3701539"/>
            <a:ext cx="7814070" cy="885825"/>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None/>
            </a:pPr>
            <a:r>
              <a:rPr lang="en-GB" sz="2400" b="0" dirty="0" smtClean="0"/>
              <a:t>From </a:t>
            </a:r>
            <a:r>
              <a:rPr lang="en-GB" sz="2400" b="0" dirty="0"/>
              <a:t>2006–2015 utilised agricultural area per capita has declined by 5%</a:t>
            </a:r>
          </a:p>
        </p:txBody>
      </p:sp>
      <p:sp>
        <p:nvSpPr>
          <p:cNvPr id="12" name="Content Placeholder 1"/>
          <p:cNvSpPr txBox="1">
            <a:spLocks/>
          </p:cNvSpPr>
          <p:nvPr/>
        </p:nvSpPr>
        <p:spPr>
          <a:xfrm>
            <a:off x="1397000" y="2252664"/>
            <a:ext cx="8308528" cy="1259416"/>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None/>
            </a:pPr>
            <a:r>
              <a:rPr lang="en-GB" sz="2400" b="0" dirty="0"/>
              <a:t>A</a:t>
            </a:r>
            <a:r>
              <a:rPr lang="en-GB" sz="2400" b="0" dirty="0" smtClean="0"/>
              <a:t>bove </a:t>
            </a:r>
            <a:r>
              <a:rPr lang="en-GB" sz="2400" b="0" dirty="0"/>
              <a:t>average </a:t>
            </a:r>
            <a:r>
              <a:rPr lang="en-GB" sz="2400" b="0" dirty="0" smtClean="0"/>
              <a:t>temperature variations affect vegetation period with drought and extreme rainfalls further having an impact on agricultural production</a:t>
            </a:r>
            <a:endParaRPr lang="en-GB" sz="2400" b="0" dirty="0"/>
          </a:p>
        </p:txBody>
      </p:sp>
      <p:sp>
        <p:nvSpPr>
          <p:cNvPr id="13" name="Content Placeholder 1"/>
          <p:cNvSpPr txBox="1">
            <a:spLocks/>
          </p:cNvSpPr>
          <p:nvPr/>
        </p:nvSpPr>
        <p:spPr>
          <a:xfrm>
            <a:off x="57150" y="1600200"/>
            <a:ext cx="8667750" cy="573088"/>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Font typeface="Wingdings 2" panose="05020102010507070707" pitchFamily="18" charset="2"/>
              <a:buNone/>
              <a:defRPr/>
            </a:pPr>
            <a:r>
              <a:rPr lang="en-GB" sz="2800" dirty="0" smtClean="0">
                <a:solidFill>
                  <a:schemeClr val="accent1">
                    <a:lumMod val="75000"/>
                  </a:schemeClr>
                </a:solidFill>
                <a:cs typeface="Calibri" panose="020F0502020204030204" pitchFamily="34" charset="0"/>
              </a:rPr>
              <a:t>Evidence in Slovenia:</a:t>
            </a:r>
            <a:endParaRPr lang="en-GB" sz="2800" dirty="0">
              <a:solidFill>
                <a:schemeClr val="accent1">
                  <a:lumMod val="75000"/>
                </a:schemeClr>
              </a:solidFill>
              <a:cs typeface="Calibri" panose="020F0502020204030204" pitchFamily="34" charset="0"/>
            </a:endParaRPr>
          </a:p>
        </p:txBody>
      </p:sp>
      <p:pic>
        <p:nvPicPr>
          <p:cNvPr id="10" name="Picture 22" descr="Image result for crops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948" y="2173288"/>
            <a:ext cx="973941" cy="9739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d30y9cdsu7xlg0.cloudfront.net/png/5859-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851" y="4930265"/>
            <a:ext cx="1126134" cy="112613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s://d30y9cdsu7xlg0.cloudfront.net/png/1476682-2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948" y="3638514"/>
            <a:ext cx="1011876" cy="1011876"/>
          </a:xfrm>
          <a:prstGeom prst="rect">
            <a:avLst/>
          </a:prstGeom>
          <a:noFill/>
          <a:extLst>
            <a:ext uri="{909E8E84-426E-40DD-AFC4-6F175D3DCCD1}">
              <a14:hiddenFill xmlns:a14="http://schemas.microsoft.com/office/drawing/2010/main">
                <a:solidFill>
                  <a:srgbClr val="FFFFFF"/>
                </a:solidFill>
              </a14:hiddenFill>
            </a:ext>
          </a:extLst>
        </p:spPr>
      </p:pic>
      <p:sp>
        <p:nvSpPr>
          <p:cNvPr id="16" name="Content Placeholder 1"/>
          <p:cNvSpPr txBox="1">
            <a:spLocks/>
          </p:cNvSpPr>
          <p:nvPr/>
        </p:nvSpPr>
        <p:spPr>
          <a:xfrm>
            <a:off x="1397000" y="4975912"/>
            <a:ext cx="7814070" cy="1189392"/>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None/>
            </a:pPr>
            <a:r>
              <a:rPr lang="en-GB" sz="2400" b="0" dirty="0"/>
              <a:t>N</a:t>
            </a:r>
            <a:r>
              <a:rPr lang="en-GB" sz="2400" b="0" dirty="0" smtClean="0"/>
              <a:t>et </a:t>
            </a:r>
            <a:r>
              <a:rPr lang="en-GB" sz="2400" b="0" dirty="0"/>
              <a:t>importer of food </a:t>
            </a:r>
            <a:r>
              <a:rPr lang="en-GB" sz="2400" b="0" dirty="0" smtClean="0"/>
              <a:t>– in 2016 self-sufficiency was </a:t>
            </a:r>
            <a:r>
              <a:rPr lang="en-GB" sz="2400" b="0" dirty="0"/>
              <a:t>the lowest for vegetable (42%), fresh fruit (44%), and potato (55</a:t>
            </a:r>
            <a:r>
              <a:rPr lang="en-GB" sz="2400" b="0" dirty="0" smtClean="0"/>
              <a:t>%)</a:t>
            </a:r>
            <a:r>
              <a:rPr lang="en-GB" sz="2400" b="0" dirty="0"/>
              <a:t>	</a:t>
            </a:r>
          </a:p>
          <a:p>
            <a:pPr marL="44450" indent="0">
              <a:buNone/>
            </a:pPr>
            <a:r>
              <a:rPr lang="en-GB" sz="2400" b="0" dirty="0"/>
              <a:t>	</a:t>
            </a:r>
          </a:p>
        </p:txBody>
      </p:sp>
      <p:sp>
        <p:nvSpPr>
          <p:cNvPr id="11" name="TextBox 10"/>
          <p:cNvSpPr txBox="1"/>
          <p:nvPr/>
        </p:nvSpPr>
        <p:spPr>
          <a:xfrm>
            <a:off x="5457056" y="6622665"/>
            <a:ext cx="5319068" cy="261610"/>
          </a:xfrm>
          <a:prstGeom prst="rect">
            <a:avLst/>
          </a:prstGeom>
          <a:noFill/>
        </p:spPr>
        <p:txBody>
          <a:bodyPr wrap="square" rtlCol="0">
            <a:spAutoFit/>
          </a:bodyPr>
          <a:lstStyle/>
          <a:p>
            <a:r>
              <a:rPr lang="en-GB" sz="1100" dirty="0" smtClean="0"/>
              <a:t>All icons © the </a:t>
            </a:r>
            <a:r>
              <a:rPr lang="en-GB" sz="1100" dirty="0"/>
              <a:t>noun project: </a:t>
            </a:r>
            <a:r>
              <a:rPr lang="en-GB" sz="1100" dirty="0">
                <a:hlinkClick r:id="rId6"/>
              </a:rPr>
              <a:t>https://thenounproject.com</a:t>
            </a:r>
            <a:r>
              <a:rPr lang="en-GB" sz="1100" dirty="0" smtClean="0">
                <a:hlinkClick r:id="rId6"/>
              </a:rPr>
              <a:t>/</a:t>
            </a:r>
            <a:r>
              <a:rPr lang="en-GB" sz="1100" dirty="0" smtClean="0"/>
              <a:t> </a:t>
            </a:r>
            <a:endParaRPr lang="en-GB" sz="11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4025" y="290513"/>
            <a:ext cx="9110663" cy="762000"/>
          </a:xfrm>
        </p:spPr>
        <p:txBody>
          <a:bodyPr>
            <a:noAutofit/>
          </a:bodyPr>
          <a:lstStyle/>
          <a:p>
            <a:pPr algn="ctr">
              <a:defRPr/>
            </a:pPr>
            <a:r>
              <a:rPr lang="en-GB" sz="3200" b="0" cap="all" spc="200" dirty="0">
                <a:latin typeface="+mj-lt"/>
                <a:ea typeface="+mj-ea"/>
                <a:cs typeface="+mj-cs"/>
              </a:rPr>
              <a:t>Working Session </a:t>
            </a:r>
            <a:r>
              <a:rPr lang="en-GB" sz="3200" b="0" cap="all" spc="200" dirty="0" smtClean="0">
                <a:latin typeface="+mj-lt"/>
                <a:ea typeface="+mj-ea"/>
                <a:cs typeface="+mj-cs"/>
              </a:rPr>
              <a:t>1: </a:t>
            </a:r>
            <a:r>
              <a:rPr lang="en-GB" sz="3200" b="0" cap="all" spc="200" dirty="0">
                <a:latin typeface="+mj-lt"/>
                <a:ea typeface="+mj-ea"/>
                <a:cs typeface="+mj-cs"/>
              </a:rPr>
              <a:t>Identifying </a:t>
            </a:r>
            <a:r>
              <a:rPr lang="en-GB" sz="3200" b="0" cap="all" spc="200" dirty="0" smtClean="0">
                <a:latin typeface="+mj-lt"/>
                <a:ea typeface="+mj-ea"/>
                <a:cs typeface="+mj-cs"/>
              </a:rPr>
              <a:t>risks and opportunities </a:t>
            </a:r>
            <a:endParaRPr lang="en-GB" sz="3200" b="0" cap="all" spc="200" dirty="0">
              <a:latin typeface="+mj-lt"/>
              <a:ea typeface="+mj-ea"/>
              <a:cs typeface="+mj-cs"/>
            </a:endParaRPr>
          </a:p>
        </p:txBody>
      </p:sp>
      <p:grpSp>
        <p:nvGrpSpPr>
          <p:cNvPr id="104451" name="Group 6"/>
          <p:cNvGrpSpPr>
            <a:grpSpLocks/>
          </p:cNvGrpSpPr>
          <p:nvPr/>
        </p:nvGrpSpPr>
        <p:grpSpPr bwMode="auto">
          <a:xfrm>
            <a:off x="992188" y="1844675"/>
            <a:ext cx="6881812" cy="4387850"/>
            <a:chOff x="598488" y="1818609"/>
            <a:chExt cx="8469312" cy="5400968"/>
          </a:xfrm>
        </p:grpSpPr>
        <p:pic>
          <p:nvPicPr>
            <p:cNvPr id="104452" name="Picture 3"/>
            <p:cNvPicPr>
              <a:picLocks noChangeAspect="1"/>
            </p:cNvPicPr>
            <p:nvPr/>
          </p:nvPicPr>
          <p:blipFill>
            <a:blip r:embed="rId3"/>
            <a:srcRect/>
            <a:stretch>
              <a:fillRect/>
            </a:stretch>
          </p:blipFill>
          <p:spPr bwMode="auto">
            <a:xfrm>
              <a:off x="1935484" y="1818609"/>
              <a:ext cx="7132316" cy="5263649"/>
            </a:xfrm>
            <a:prstGeom prst="rect">
              <a:avLst/>
            </a:prstGeom>
            <a:noFill/>
            <a:ln w="9525">
              <a:noFill/>
              <a:miter lim="800000"/>
              <a:headEnd/>
              <a:tailEnd/>
            </a:ln>
          </p:spPr>
        </p:pic>
        <p:sp>
          <p:nvSpPr>
            <p:cNvPr id="6" name="Text Placeholder 3"/>
            <p:cNvSpPr txBox="1">
              <a:spLocks/>
            </p:cNvSpPr>
            <p:nvPr/>
          </p:nvSpPr>
          <p:spPr>
            <a:xfrm>
              <a:off x="598488" y="6944058"/>
              <a:ext cx="3682734" cy="275519"/>
            </a:xfrm>
            <a:prstGeom prst="rect">
              <a:avLst/>
            </a:prstGeom>
          </p:spPr>
          <p:txBody>
            <a:bodyPr/>
            <a:lstStyle>
              <a:lvl1pPr marL="0" indent="0" algn="l" defTabSz="1125472" rtl="0" eaLnBrk="1" latinLnBrk="0" hangingPunct="1">
                <a:spcBef>
                  <a:spcPct val="20000"/>
                </a:spcBef>
                <a:buFont typeface="Arial" pitchFamily="34" charset="0"/>
                <a:buNone/>
                <a:defRPr sz="1100" kern="1200">
                  <a:solidFill>
                    <a:srgbClr val="008173"/>
                  </a:solidFill>
                  <a:latin typeface="Calibri" panose="020F0502020204030204" pitchFamily="34" charset="0"/>
                  <a:ea typeface="+mn-ea"/>
                  <a:cs typeface="Calibri" panose="020F0502020204030204" pitchFamily="34" charset="0"/>
                </a:defRPr>
              </a:lvl1pPr>
              <a:lvl2pPr marL="914446" indent="-351710" algn="l" defTabSz="1125472" rtl="0" eaLnBrk="1" latinLnBrk="0" hangingPunct="1">
                <a:spcBef>
                  <a:spcPct val="20000"/>
                </a:spcBef>
                <a:buFont typeface="Arial" pitchFamily="34" charset="0"/>
                <a:buChar char="–"/>
                <a:defRPr sz="1000" kern="1200">
                  <a:solidFill>
                    <a:srgbClr val="006654"/>
                  </a:solidFill>
                  <a:latin typeface="+mn-lt"/>
                  <a:ea typeface="+mn-ea"/>
                  <a:cs typeface="+mn-cs"/>
                </a:defRPr>
              </a:lvl2pPr>
              <a:lvl3pPr marL="1406839" indent="-281368" algn="l" defTabSz="1125472" rtl="0" eaLnBrk="1" latinLnBrk="0" hangingPunct="1">
                <a:spcBef>
                  <a:spcPct val="20000"/>
                </a:spcBef>
                <a:buFont typeface="Arial" pitchFamily="34" charset="0"/>
                <a:buChar char="•"/>
                <a:defRPr sz="1000" kern="1200">
                  <a:solidFill>
                    <a:srgbClr val="006654"/>
                  </a:solidFill>
                  <a:latin typeface="+mn-lt"/>
                  <a:ea typeface="+mn-ea"/>
                  <a:cs typeface="+mn-cs"/>
                </a:defRPr>
              </a:lvl3pPr>
              <a:lvl4pPr marL="1969575" indent="-281368" algn="l" defTabSz="1125472" rtl="0" eaLnBrk="1" latinLnBrk="0" hangingPunct="1">
                <a:spcBef>
                  <a:spcPct val="20000"/>
                </a:spcBef>
                <a:buFont typeface="Arial" pitchFamily="34" charset="0"/>
                <a:buChar char="–"/>
                <a:defRPr sz="1000" kern="1200">
                  <a:solidFill>
                    <a:srgbClr val="006654"/>
                  </a:solidFill>
                  <a:latin typeface="+mn-lt"/>
                  <a:ea typeface="+mn-ea"/>
                  <a:cs typeface="+mn-cs"/>
                </a:defRPr>
              </a:lvl4pPr>
              <a:lvl5pPr marL="2532312" indent="-281368" algn="l" defTabSz="1125472" rtl="0" eaLnBrk="1" latinLnBrk="0" hangingPunct="1">
                <a:spcBef>
                  <a:spcPct val="20000"/>
                </a:spcBef>
                <a:buFont typeface="Arial" pitchFamily="34" charset="0"/>
                <a:buChar char="»"/>
                <a:defRPr sz="1000" kern="1200">
                  <a:solidFill>
                    <a:srgbClr val="006654"/>
                  </a:solidFill>
                  <a:latin typeface="+mn-lt"/>
                  <a:ea typeface="+mn-ea"/>
                  <a:cs typeface="+mn-cs"/>
                </a:defRPr>
              </a:lvl5pPr>
              <a:lvl6pPr marL="3095047"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783"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519"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254"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9pPr>
            </a:lstStyle>
            <a:p>
              <a:pPr>
                <a:defRPr/>
              </a:pPr>
              <a:r>
                <a:rPr lang="en-GB" sz="894" b="0" dirty="0">
                  <a:solidFill>
                    <a:schemeClr val="accent1">
                      <a:lumMod val="75000"/>
                    </a:schemeClr>
                  </a:solidFill>
                </a:rPr>
                <a:t>Source</a:t>
              </a:r>
              <a:r>
                <a:rPr lang="en-GB" sz="894" dirty="0">
                  <a:solidFill>
                    <a:schemeClr val="accent1">
                      <a:lumMod val="75000"/>
                    </a:schemeClr>
                  </a:solidFill>
                </a:rPr>
                <a:t>: http://kingofwallpapers.com/</a:t>
              </a:r>
              <a:endParaRPr lang="en-GB" sz="894" b="0" dirty="0">
                <a:solidFill>
                  <a:schemeClr val="accent1">
                    <a:lumMod val="75000"/>
                  </a:schemeClr>
                </a:solidFill>
              </a:endParaRP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950913" y="563563"/>
            <a:ext cx="7996237" cy="676275"/>
          </a:xfrm>
        </p:spPr>
        <p:txBody>
          <a:bodyPr/>
          <a:lstStyle/>
          <a:p>
            <a:pPr algn="ctr">
              <a:defRPr/>
            </a:pPr>
            <a:r>
              <a:rPr lang="en-GB" sz="3200" b="0" cap="all" spc="200" dirty="0">
                <a:latin typeface="+mj-lt"/>
                <a:ea typeface="+mj-ea"/>
                <a:cs typeface="+mj-cs"/>
              </a:rPr>
              <a:t>Working session 1: introduction</a:t>
            </a:r>
          </a:p>
        </p:txBody>
      </p:sp>
      <p:sp>
        <p:nvSpPr>
          <p:cNvPr id="3" name="Content Placeholder 2"/>
          <p:cNvSpPr>
            <a:spLocks noGrp="1"/>
          </p:cNvSpPr>
          <p:nvPr>
            <p:ph sz="quarter" idx="13"/>
          </p:nvPr>
        </p:nvSpPr>
        <p:spPr>
          <a:xfrm>
            <a:off x="250825" y="1844675"/>
            <a:ext cx="9396413" cy="3759200"/>
          </a:xfrm>
        </p:spPr>
        <p:txBody>
          <a:bodyPr/>
          <a:lstStyle/>
          <a:p>
            <a:pPr marL="442913" indent="-398463">
              <a:defRPr/>
            </a:pPr>
            <a:r>
              <a:rPr lang="en-GB" sz="3200" dirty="0">
                <a:solidFill>
                  <a:schemeClr val="tx2"/>
                </a:solidFill>
                <a:latin typeface="+mn-lt"/>
                <a:cs typeface="+mn-cs"/>
              </a:rPr>
              <a:t>This working session aims to stimulate thinking and discussion</a:t>
            </a:r>
          </a:p>
          <a:p>
            <a:pPr marL="442913" indent="-398463">
              <a:defRPr/>
            </a:pPr>
            <a:r>
              <a:rPr lang="en-GB" sz="3200" dirty="0">
                <a:solidFill>
                  <a:schemeClr val="tx2"/>
                </a:solidFill>
                <a:latin typeface="+mn-lt"/>
                <a:cs typeface="+mn-cs"/>
              </a:rPr>
              <a:t>It will use the factsheets developed by the project team and a template to gather views of participants on key risks and opportunities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11188" y="549275"/>
            <a:ext cx="8929687" cy="584200"/>
          </a:xfrm>
        </p:spPr>
        <p:txBody>
          <a:bodyPr>
            <a:noAutofit/>
          </a:bodyPr>
          <a:lstStyle/>
          <a:p>
            <a:pPr algn="ctr">
              <a:defRPr/>
            </a:pPr>
            <a:r>
              <a:rPr lang="en-GB" sz="3200" b="0" cap="all" spc="200" dirty="0">
                <a:latin typeface="+mj-lt"/>
                <a:ea typeface="+mj-ea"/>
                <a:cs typeface="+mj-cs"/>
              </a:rPr>
              <a:t>Working session 1: General approach</a:t>
            </a:r>
          </a:p>
        </p:txBody>
      </p:sp>
      <p:sp>
        <p:nvSpPr>
          <p:cNvPr id="2" name="Text Placeholder 1"/>
          <p:cNvSpPr>
            <a:spLocks noGrp="1"/>
          </p:cNvSpPr>
          <p:nvPr>
            <p:ph type="body" sz="quarter" idx="10"/>
          </p:nvPr>
        </p:nvSpPr>
        <p:spPr>
          <a:xfrm>
            <a:off x="128588" y="1628775"/>
            <a:ext cx="9577387" cy="4968875"/>
          </a:xfrm>
        </p:spPr>
        <p:txBody>
          <a:bodyPr>
            <a:normAutofit fontScale="92500" lnSpcReduction="10000"/>
          </a:bodyPr>
          <a:lstStyle/>
          <a:p>
            <a:pPr marL="442913" indent="-398463">
              <a:defRPr/>
            </a:pPr>
            <a:r>
              <a:rPr lang="en-GB" sz="2800" dirty="0">
                <a:solidFill>
                  <a:schemeClr val="tx2"/>
                </a:solidFill>
                <a:latin typeface="+mn-lt"/>
                <a:cs typeface="+mn-cs"/>
              </a:rPr>
              <a:t>3 groups (defined in advance), each with a facilitator</a:t>
            </a:r>
          </a:p>
          <a:p>
            <a:pPr marL="442913" indent="-398463">
              <a:defRPr/>
            </a:pPr>
            <a:r>
              <a:rPr lang="en-GB" sz="2800" dirty="0">
                <a:solidFill>
                  <a:schemeClr val="tx2"/>
                </a:solidFill>
                <a:latin typeface="+mn-lt"/>
                <a:cs typeface="+mn-cs"/>
              </a:rPr>
              <a:t>3 clusters of implications (6 implications in </a:t>
            </a:r>
            <a:r>
              <a:rPr lang="en-GB" sz="2800" dirty="0" smtClean="0">
                <a:solidFill>
                  <a:schemeClr val="tx2"/>
                </a:solidFill>
                <a:latin typeface="+mn-lt"/>
                <a:cs typeface="+mn-cs"/>
              </a:rPr>
              <a:t>total – 2 implications per grou</a:t>
            </a:r>
            <a:r>
              <a:rPr lang="en-GB" sz="2800" dirty="0">
                <a:solidFill>
                  <a:schemeClr val="tx2"/>
                </a:solidFill>
                <a:latin typeface="+mn-lt"/>
                <a:cs typeface="+mn-cs"/>
              </a:rPr>
              <a:t>p</a:t>
            </a:r>
            <a:r>
              <a:rPr lang="en-GB" sz="2800" dirty="0" smtClean="0">
                <a:solidFill>
                  <a:schemeClr val="tx2"/>
                </a:solidFill>
                <a:latin typeface="+mn-lt"/>
                <a:cs typeface="+mn-cs"/>
              </a:rPr>
              <a:t>)</a:t>
            </a:r>
          </a:p>
          <a:p>
            <a:pPr marL="442913" indent="-398463">
              <a:buClr>
                <a:schemeClr val="accent1">
                  <a:lumMod val="75000"/>
                </a:schemeClr>
              </a:buClr>
              <a:defRPr/>
            </a:pPr>
            <a:r>
              <a:rPr lang="en-GB" sz="2800" dirty="0" smtClean="0">
                <a:solidFill>
                  <a:schemeClr val="tx2"/>
                </a:solidFill>
                <a:latin typeface="+mn-lt"/>
                <a:cs typeface="+mn-cs"/>
              </a:rPr>
              <a:t>Group working</a:t>
            </a:r>
            <a:endParaRPr lang="en-GB" sz="2800" dirty="0">
              <a:solidFill>
                <a:schemeClr val="tx2"/>
              </a:solidFill>
              <a:latin typeface="+mn-lt"/>
              <a:cs typeface="+mn-cs"/>
            </a:endParaRPr>
          </a:p>
          <a:p>
            <a:pPr marL="717551" lvl="1" indent="-398463">
              <a:buClr>
                <a:schemeClr val="accent1">
                  <a:lumMod val="75000"/>
                </a:schemeClr>
              </a:buClr>
              <a:defRPr/>
            </a:pPr>
            <a:r>
              <a:rPr lang="en-GB" sz="2475" dirty="0" smtClean="0">
                <a:solidFill>
                  <a:schemeClr val="tx2"/>
                </a:solidFill>
                <a:latin typeface="+mn-lt"/>
                <a:cs typeface="+mn-cs"/>
              </a:rPr>
              <a:t>Introduction from facilitator (5 mins per implication)</a:t>
            </a:r>
          </a:p>
          <a:p>
            <a:pPr marL="717551" lvl="1" indent="-398463">
              <a:buClr>
                <a:schemeClr val="accent1">
                  <a:lumMod val="75000"/>
                </a:schemeClr>
              </a:buClr>
              <a:defRPr/>
            </a:pPr>
            <a:r>
              <a:rPr lang="en-GB" sz="2475" dirty="0" smtClean="0">
                <a:solidFill>
                  <a:schemeClr val="tx2"/>
                </a:solidFill>
                <a:latin typeface="+mn-lt"/>
                <a:cs typeface="+mn-cs"/>
              </a:rPr>
              <a:t>Working individually to identify relevant risks and opportunities (10 mins per implication)</a:t>
            </a:r>
          </a:p>
          <a:p>
            <a:pPr marL="717551" lvl="1" indent="-398463">
              <a:buClr>
                <a:schemeClr val="accent1">
                  <a:lumMod val="75000"/>
                </a:schemeClr>
              </a:buClr>
              <a:defRPr/>
            </a:pPr>
            <a:r>
              <a:rPr lang="en-GB" sz="2475" dirty="0" smtClean="0">
                <a:solidFill>
                  <a:schemeClr val="tx2"/>
                </a:solidFill>
                <a:latin typeface="+mn-lt"/>
                <a:cs typeface="+mn-cs"/>
              </a:rPr>
              <a:t>Group working to </a:t>
            </a:r>
            <a:r>
              <a:rPr lang="en-GB" sz="2475" dirty="0">
                <a:solidFill>
                  <a:schemeClr val="tx2"/>
                </a:solidFill>
                <a:latin typeface="+mn-lt"/>
                <a:cs typeface="+mn-cs"/>
              </a:rPr>
              <a:t>discuss similarities / differences on </a:t>
            </a:r>
            <a:r>
              <a:rPr lang="en-GB" sz="2475" dirty="0" smtClean="0">
                <a:solidFill>
                  <a:schemeClr val="tx2"/>
                </a:solidFill>
                <a:latin typeface="+mn-lt"/>
                <a:cs typeface="+mn-cs"/>
              </a:rPr>
              <a:t>identified </a:t>
            </a:r>
            <a:r>
              <a:rPr lang="en-GB" sz="2475" dirty="0">
                <a:solidFill>
                  <a:schemeClr val="tx2"/>
                </a:solidFill>
                <a:latin typeface="+mn-lt"/>
                <a:cs typeface="+mn-cs"/>
              </a:rPr>
              <a:t>risks and </a:t>
            </a:r>
            <a:r>
              <a:rPr lang="en-GB" sz="2475" dirty="0" smtClean="0">
                <a:solidFill>
                  <a:schemeClr val="tx2"/>
                </a:solidFill>
                <a:latin typeface="+mn-lt"/>
                <a:cs typeface="+mn-cs"/>
              </a:rPr>
              <a:t>opportunities and fill worksheet (20 mins per implication)</a:t>
            </a:r>
          </a:p>
          <a:p>
            <a:pPr marL="717551" lvl="1" indent="-398463">
              <a:buClr>
                <a:schemeClr val="accent1">
                  <a:lumMod val="75000"/>
                </a:schemeClr>
              </a:buClr>
              <a:defRPr/>
            </a:pPr>
            <a:r>
              <a:rPr lang="en-GB" sz="2475" dirty="0" smtClean="0">
                <a:solidFill>
                  <a:schemeClr val="tx2"/>
                </a:solidFill>
                <a:latin typeface="+mn-lt"/>
                <a:cs typeface="+mn-cs"/>
              </a:rPr>
              <a:t>Once worksheets completed for both implications - group </a:t>
            </a:r>
            <a:r>
              <a:rPr lang="en-GB" sz="2475" dirty="0">
                <a:solidFill>
                  <a:schemeClr val="tx2"/>
                </a:solidFill>
                <a:latin typeface="+mn-lt"/>
                <a:cs typeface="+mn-cs"/>
              </a:rPr>
              <a:t>to select </a:t>
            </a:r>
            <a:r>
              <a:rPr lang="en-GB" sz="2475" dirty="0" smtClean="0">
                <a:solidFill>
                  <a:schemeClr val="tx2"/>
                </a:solidFill>
                <a:latin typeface="+mn-lt"/>
                <a:cs typeface="+mn-cs"/>
              </a:rPr>
              <a:t>up to 3 </a:t>
            </a:r>
            <a:r>
              <a:rPr lang="en-GB" sz="2475" dirty="0">
                <a:solidFill>
                  <a:schemeClr val="tx2"/>
                </a:solidFill>
                <a:latin typeface="+mn-lt"/>
                <a:cs typeface="+mn-cs"/>
              </a:rPr>
              <a:t>risks and 3 opportunities per implication </a:t>
            </a:r>
            <a:r>
              <a:rPr lang="en-GB" sz="2475" dirty="0" smtClean="0">
                <a:solidFill>
                  <a:schemeClr val="tx2"/>
                </a:solidFill>
                <a:latin typeface="+mn-lt"/>
                <a:cs typeface="+mn-cs"/>
              </a:rPr>
              <a:t>(10 mins)</a:t>
            </a:r>
            <a:endParaRPr lang="en-GB" sz="2475" dirty="0">
              <a:solidFill>
                <a:schemeClr val="tx2"/>
              </a:solidFill>
              <a:latin typeface="+mn-lt"/>
              <a:cs typeface="+mn-cs"/>
            </a:endParaRPr>
          </a:p>
          <a:p>
            <a:pPr marL="717551" lvl="1" indent="-398463">
              <a:defRPr/>
            </a:pPr>
            <a:endParaRPr lang="en-GB" sz="2475" dirty="0">
              <a:solidFill>
                <a:schemeClr val="tx2"/>
              </a:solidFill>
              <a:latin typeface="+mn-lt"/>
              <a:cs typeface="+mn-cs"/>
            </a:endParaRPr>
          </a:p>
          <a:p>
            <a:pPr lvl="1">
              <a:defRPr/>
            </a:pPr>
            <a:endParaRPr lang="en-GB" dirty="0" smtClean="0"/>
          </a:p>
          <a:p>
            <a:pPr marL="0" indent="0">
              <a:buFont typeface="Wingdings 2" pitchFamily="18" charset="2"/>
              <a:buNone/>
              <a:defRPr/>
            </a:pPr>
            <a:endParaRPr lang="en-GB"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31825" y="563563"/>
            <a:ext cx="8642350" cy="676275"/>
          </a:xfrm>
        </p:spPr>
        <p:txBody>
          <a:bodyPr/>
          <a:lstStyle/>
          <a:p>
            <a:pPr algn="ctr">
              <a:defRPr/>
            </a:pPr>
            <a:r>
              <a:rPr lang="en-GB" sz="3200" b="0" cap="all" spc="200" dirty="0">
                <a:latin typeface="+mj-lt"/>
                <a:ea typeface="+mj-ea"/>
                <a:cs typeface="+mj-cs"/>
              </a:rPr>
              <a:t>Working session 1: </a:t>
            </a:r>
            <a:r>
              <a:rPr lang="en-GB" sz="3200" b="0" cap="all" spc="200" dirty="0" smtClean="0">
                <a:latin typeface="+mj-lt"/>
                <a:ea typeface="+mj-ea"/>
                <a:cs typeface="+mj-cs"/>
              </a:rPr>
              <a:t>overview</a:t>
            </a:r>
            <a:endParaRPr lang="en-GB" sz="3200" b="0" cap="all" spc="200" dirty="0">
              <a:latin typeface="+mj-lt"/>
              <a:ea typeface="+mj-ea"/>
              <a:cs typeface="+mj-cs"/>
            </a:endParaRPr>
          </a:p>
        </p:txBody>
      </p:sp>
      <p:sp>
        <p:nvSpPr>
          <p:cNvPr id="3" name="Content Placeholder 2"/>
          <p:cNvSpPr>
            <a:spLocks noGrp="1"/>
          </p:cNvSpPr>
          <p:nvPr>
            <p:ph sz="quarter" idx="13"/>
          </p:nvPr>
        </p:nvSpPr>
        <p:spPr>
          <a:xfrm>
            <a:off x="136525" y="1773238"/>
            <a:ext cx="9496425" cy="4679950"/>
          </a:xfrm>
        </p:spPr>
        <p:txBody>
          <a:bodyPr>
            <a:normAutofit fontScale="92500" lnSpcReduction="10000"/>
          </a:bodyPr>
          <a:lstStyle/>
          <a:p>
            <a:pPr marL="0" indent="0">
              <a:buFont typeface="Wingdings 2" pitchFamily="18" charset="2"/>
              <a:buNone/>
              <a:defRPr/>
            </a:pPr>
            <a:r>
              <a:rPr lang="en-GB" sz="3200" dirty="0">
                <a:solidFill>
                  <a:schemeClr val="accent1">
                    <a:lumMod val="75000"/>
                  </a:schemeClr>
                </a:solidFill>
                <a:latin typeface="+mn-lt"/>
              </a:rPr>
              <a:t>For each implication in the cluster discuss the ways in which they have effects in the region and identify: </a:t>
            </a:r>
          </a:p>
          <a:p>
            <a:pPr marL="1430338" indent="-420688">
              <a:defRPr/>
            </a:pPr>
            <a:r>
              <a:rPr lang="en-GB" sz="2800" dirty="0">
                <a:solidFill>
                  <a:schemeClr val="accent1">
                    <a:lumMod val="75000"/>
                  </a:schemeClr>
                </a:solidFill>
                <a:latin typeface="+mn-lt"/>
              </a:rPr>
              <a:t>Who (which groups in society, types of business, etc.) / what (environmental receptors, ecosystems, resource types, </a:t>
            </a:r>
            <a:r>
              <a:rPr lang="en-GB" sz="2800" dirty="0" err="1">
                <a:solidFill>
                  <a:schemeClr val="accent1">
                    <a:lumMod val="75000"/>
                  </a:schemeClr>
                </a:solidFill>
                <a:latin typeface="+mn-lt"/>
              </a:rPr>
              <a:t>etc</a:t>
            </a:r>
            <a:r>
              <a:rPr lang="en-GB" sz="2800" dirty="0">
                <a:solidFill>
                  <a:schemeClr val="accent1">
                    <a:lumMod val="75000"/>
                  </a:schemeClr>
                </a:solidFill>
                <a:latin typeface="+mn-lt"/>
              </a:rPr>
              <a:t>) is likely to be affected by a risk or opportunity?</a:t>
            </a:r>
          </a:p>
          <a:p>
            <a:pPr marL="1430338" indent="-420688">
              <a:defRPr/>
            </a:pPr>
            <a:r>
              <a:rPr lang="en-GB" sz="2800" dirty="0">
                <a:solidFill>
                  <a:schemeClr val="accent1">
                    <a:lumMod val="75000"/>
                  </a:schemeClr>
                </a:solidFill>
                <a:latin typeface="+mn-lt"/>
              </a:rPr>
              <a:t>What is the geographical scale(s) (regional, local, etc.) of a risk or opportunity? </a:t>
            </a:r>
          </a:p>
          <a:p>
            <a:pPr marL="1430338" indent="-420688">
              <a:defRPr/>
            </a:pPr>
            <a:r>
              <a:rPr lang="en-GB" sz="2800" dirty="0">
                <a:solidFill>
                  <a:schemeClr val="accent1">
                    <a:lumMod val="75000"/>
                  </a:schemeClr>
                </a:solidFill>
                <a:latin typeface="+mn-lt"/>
              </a:rPr>
              <a:t>What is the timeframe which a risk or opportunity is expected to occur?</a:t>
            </a:r>
          </a:p>
          <a:p>
            <a:pPr marL="442913" indent="-357188">
              <a:defRPr/>
            </a:pPr>
            <a:endParaRPr lang="en-GB" sz="2800" dirty="0">
              <a:solidFill>
                <a:schemeClr val="tx2"/>
              </a:solidFill>
              <a:latin typeface="+mn-lt"/>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81000" y="485775"/>
            <a:ext cx="9137650" cy="676275"/>
          </a:xfrm>
        </p:spPr>
        <p:txBody>
          <a:bodyPr/>
          <a:lstStyle/>
          <a:p>
            <a:pPr algn="ctr">
              <a:defRPr/>
            </a:pPr>
            <a:r>
              <a:rPr lang="en-GB" sz="3200" b="0" cap="all" spc="200" dirty="0">
                <a:latin typeface="+mj-lt"/>
                <a:ea typeface="+mj-ea"/>
                <a:cs typeface="+mj-cs"/>
              </a:rPr>
              <a:t>Working session 1 Outcome</a:t>
            </a:r>
          </a:p>
        </p:txBody>
      </p:sp>
      <p:sp>
        <p:nvSpPr>
          <p:cNvPr id="3" name="Content Placeholder 2"/>
          <p:cNvSpPr>
            <a:spLocks noGrp="1"/>
          </p:cNvSpPr>
          <p:nvPr>
            <p:ph sz="quarter" idx="13"/>
          </p:nvPr>
        </p:nvSpPr>
        <p:spPr>
          <a:xfrm>
            <a:off x="381000" y="1601788"/>
            <a:ext cx="9136063" cy="3259137"/>
          </a:xfrm>
        </p:spPr>
        <p:txBody>
          <a:bodyPr/>
          <a:lstStyle/>
          <a:p>
            <a:pPr marL="457200" indent="-457200">
              <a:defRPr/>
            </a:pPr>
            <a:r>
              <a:rPr lang="en-GB" sz="2800" dirty="0" smtClean="0">
                <a:solidFill>
                  <a:schemeClr val="accent1">
                    <a:lumMod val="75000"/>
                  </a:schemeClr>
                </a:solidFill>
                <a:latin typeface="+mn-lt"/>
              </a:rPr>
              <a:t>Completed worksheets of risks and opportunities</a:t>
            </a:r>
          </a:p>
          <a:p>
            <a:pPr marL="457200" indent="-457200">
              <a:defRPr/>
            </a:pPr>
            <a:r>
              <a:rPr lang="en-GB" sz="2800" i="1" dirty="0" smtClean="0">
                <a:solidFill>
                  <a:schemeClr val="accent1">
                    <a:lumMod val="75000"/>
                  </a:schemeClr>
                </a:solidFill>
                <a:latin typeface="+mn-lt"/>
              </a:rPr>
              <a:t>Selection of up to 3 priority risks </a:t>
            </a:r>
            <a:r>
              <a:rPr lang="en-GB" sz="2800" i="1" dirty="0">
                <a:solidFill>
                  <a:schemeClr val="accent1">
                    <a:lumMod val="75000"/>
                  </a:schemeClr>
                </a:solidFill>
                <a:latin typeface="+mn-lt"/>
              </a:rPr>
              <a:t>and up to 3 </a:t>
            </a:r>
            <a:r>
              <a:rPr lang="en-GB" sz="2800" i="1" dirty="0" smtClean="0">
                <a:solidFill>
                  <a:schemeClr val="accent1">
                    <a:lumMod val="75000"/>
                  </a:schemeClr>
                </a:solidFill>
                <a:latin typeface="+mn-lt"/>
              </a:rPr>
              <a:t>priority opportunities</a:t>
            </a:r>
            <a:r>
              <a:rPr lang="en-GB" sz="2800" dirty="0" smtClean="0">
                <a:solidFill>
                  <a:schemeClr val="accent1">
                    <a:lumMod val="75000"/>
                  </a:schemeClr>
                </a:solidFill>
                <a:latin typeface="+mn-lt"/>
              </a:rPr>
              <a:t> </a:t>
            </a:r>
            <a:r>
              <a:rPr lang="en-GB" sz="2800" dirty="0">
                <a:solidFill>
                  <a:schemeClr val="accent1">
                    <a:lumMod val="75000"/>
                  </a:schemeClr>
                </a:solidFill>
                <a:latin typeface="+mn-lt"/>
              </a:rPr>
              <a:t>for the environment or environmental policy of each </a:t>
            </a:r>
            <a:r>
              <a:rPr lang="en-GB" sz="2800" dirty="0" smtClean="0">
                <a:solidFill>
                  <a:schemeClr val="accent1">
                    <a:lumMod val="75000"/>
                  </a:schemeClr>
                </a:solidFill>
                <a:latin typeface="+mn-lt"/>
              </a:rPr>
              <a:t>implication (use sticky dots)</a:t>
            </a:r>
            <a:endParaRPr lang="en-GB" sz="2400" dirty="0">
              <a:solidFill>
                <a:schemeClr val="accent1">
                  <a:lumMod val="75000"/>
                </a:schemeClr>
              </a:solidFill>
              <a:latin typeface="+mn-lt"/>
            </a:endParaRPr>
          </a:p>
          <a:p>
            <a:pPr marL="0" indent="0">
              <a:buFont typeface="Wingdings 2" pitchFamily="18" charset="2"/>
              <a:buNone/>
              <a:defRPr/>
            </a:pPr>
            <a:endParaRPr lang="en-GB"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682224231"/>
              </p:ext>
            </p:extLst>
          </p:nvPr>
        </p:nvGraphicFramePr>
        <p:xfrm>
          <a:off x="381000" y="4375328"/>
          <a:ext cx="8899870" cy="1850669"/>
        </p:xfrm>
        <a:graphic>
          <a:graphicData uri="http://schemas.openxmlformats.org/drawingml/2006/table">
            <a:tbl>
              <a:tblPr firstRow="1" firstCol="1" bandRow="1">
                <a:tableStyleId>{5C22544A-7EE6-4342-B048-85BDC9FD1C3A}</a:tableStyleId>
              </a:tblPr>
              <a:tblGrid>
                <a:gridCol w="3485189"/>
                <a:gridCol w="1806673"/>
                <a:gridCol w="1804894"/>
                <a:gridCol w="1803114"/>
              </a:tblGrid>
              <a:tr h="510996">
                <a:tc gridSpan="4">
                  <a:txBody>
                    <a:bodyPr/>
                    <a:lstStyle/>
                    <a:p>
                      <a:pPr>
                        <a:lnSpc>
                          <a:spcPct val="107000"/>
                        </a:lnSpc>
                        <a:spcBef>
                          <a:spcPts val="600"/>
                        </a:spcBef>
                        <a:spcAft>
                          <a:spcPts val="600"/>
                        </a:spcAft>
                      </a:pPr>
                      <a:r>
                        <a:rPr lang="en-GB" sz="1800" kern="1200" dirty="0" smtClean="0">
                          <a:effectLst/>
                          <a:latin typeface="+mn-lt"/>
                          <a:ea typeface="+mn-ea"/>
                          <a:cs typeface="+mn-cs"/>
                        </a:rPr>
                        <a:t>Increasing</a:t>
                      </a:r>
                      <a:r>
                        <a:rPr lang="en-GB" sz="1800" kern="1200" baseline="0" dirty="0" smtClean="0">
                          <a:effectLst/>
                          <a:latin typeface="+mn-lt"/>
                          <a:ea typeface="+mn-ea"/>
                          <a:cs typeface="+mn-cs"/>
                        </a:rPr>
                        <a:t> environmental burden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hMerge="1">
                  <a:txBody>
                    <a:bodyPr/>
                    <a:lstStyle/>
                    <a:p>
                      <a:endParaRPr lang="en-GB"/>
                    </a:p>
                  </a:txBody>
                  <a:tcPr/>
                </a:tc>
                <a:tc hMerge="1">
                  <a:txBody>
                    <a:bodyPr/>
                    <a:lstStyle/>
                    <a:p>
                      <a:endParaRPr lang="en-GB"/>
                    </a:p>
                  </a:txBody>
                  <a:tcPr/>
                </a:tc>
                <a:tc hMerge="1">
                  <a:txBody>
                    <a:bodyPr/>
                    <a:lstStyle/>
                    <a:p>
                      <a:endParaRPr lang="en-GB"/>
                    </a:p>
                  </a:txBody>
                  <a:tcPr/>
                </a:tc>
              </a:tr>
              <a:tr h="732708">
                <a:tc>
                  <a:txBody>
                    <a:bodyPr/>
                    <a:lstStyle/>
                    <a:p>
                      <a:pPr>
                        <a:lnSpc>
                          <a:spcPct val="107000"/>
                        </a:lnSpc>
                        <a:spcBef>
                          <a:spcPts val="600"/>
                        </a:spcBef>
                        <a:spcAft>
                          <a:spcPts val="600"/>
                        </a:spcAft>
                      </a:pPr>
                      <a:r>
                        <a:rPr lang="en-GB" sz="1600" dirty="0" smtClean="0">
                          <a:effectLst/>
                        </a:rPr>
                        <a:t>Potential risks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a:lnSpc>
                          <a:spcPct val="107000"/>
                        </a:lnSpc>
                        <a:spcBef>
                          <a:spcPts val="600"/>
                        </a:spcBef>
                        <a:spcAft>
                          <a:spcPts val="600"/>
                        </a:spcAft>
                      </a:pPr>
                      <a:r>
                        <a:rPr lang="en-GB" sz="1100" dirty="0">
                          <a:effectLst/>
                        </a:rPr>
                        <a:t>Who / what is likely to be affected?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nSpc>
                          <a:spcPct val="107000"/>
                        </a:lnSpc>
                        <a:spcBef>
                          <a:spcPts val="600"/>
                        </a:spcBef>
                        <a:spcAft>
                          <a:spcPts val="600"/>
                        </a:spcAft>
                      </a:pPr>
                      <a:r>
                        <a:rPr lang="en-GB" sz="1100" dirty="0">
                          <a:effectLst/>
                        </a:rPr>
                        <a:t>Geographical scale(s)</a:t>
                      </a:r>
                    </a:p>
                    <a:p>
                      <a:pPr>
                        <a:lnSpc>
                          <a:spcPct val="107000"/>
                        </a:lnSpc>
                        <a:spcBef>
                          <a:spcPts val="600"/>
                        </a:spcBef>
                        <a:spcAft>
                          <a:spcPts val="600"/>
                        </a:spcAft>
                      </a:pPr>
                      <a:r>
                        <a:rPr lang="en-GB" sz="1100" dirty="0">
                          <a:effectLst/>
                        </a:rPr>
                        <a:t>(Whole </a:t>
                      </a:r>
                      <a:r>
                        <a:rPr lang="en-GB" sz="1100" dirty="0" smtClean="0">
                          <a:effectLst/>
                        </a:rPr>
                        <a:t>country, </a:t>
                      </a:r>
                      <a:r>
                        <a:rPr lang="en-GB" sz="1100" dirty="0">
                          <a:effectLst/>
                        </a:rPr>
                        <a:t>specific </a:t>
                      </a:r>
                      <a:r>
                        <a:rPr lang="en-GB" sz="1100" dirty="0" smtClean="0">
                          <a:effectLst/>
                        </a:rPr>
                        <a:t>region</a:t>
                      </a:r>
                      <a:r>
                        <a:rPr lang="en-GB" sz="1100" baseline="0" dirty="0" smtClean="0">
                          <a:effectLst/>
                        </a:rPr>
                        <a:t>, urban / rural </a:t>
                      </a:r>
                      <a:r>
                        <a:rPr lang="en-GB" sz="1100" dirty="0" smtClean="0">
                          <a:effectLst/>
                        </a:rPr>
                        <a:t>etc</a:t>
                      </a:r>
                      <a:r>
                        <a:rPr lang="en-GB" sz="1100" dirty="0">
                          <a:effectLst/>
                        </a:rPr>
                        <a: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nSpc>
                          <a:spcPct val="107000"/>
                        </a:lnSpc>
                        <a:spcBef>
                          <a:spcPts val="600"/>
                        </a:spcBef>
                        <a:spcAft>
                          <a:spcPts val="600"/>
                        </a:spcAft>
                      </a:pPr>
                      <a:r>
                        <a:rPr lang="en-GB" sz="1100" dirty="0">
                          <a:effectLst/>
                        </a:rPr>
                        <a:t>Timeframe which risk is expected to occur</a:t>
                      </a:r>
                    </a:p>
                    <a:p>
                      <a:pPr>
                        <a:lnSpc>
                          <a:spcPct val="107000"/>
                        </a:lnSpc>
                        <a:spcBef>
                          <a:spcPts val="600"/>
                        </a:spcBef>
                        <a:spcAft>
                          <a:spcPts val="600"/>
                        </a:spcAft>
                      </a:pPr>
                      <a:r>
                        <a:rPr lang="en-GB" sz="1100" dirty="0">
                          <a:effectLst/>
                        </a:rPr>
                        <a:t>(Short, Medium, Long)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r>
              <a:tr h="606965">
                <a:tc>
                  <a:txBody>
                    <a:bodyPr/>
                    <a:lstStyle/>
                    <a:p>
                      <a:r>
                        <a:rPr lang="en-GB" sz="1600" b="0" i="0" u="none" strike="noStrike" kern="1200" baseline="0" dirty="0" smtClean="0">
                          <a:solidFill>
                            <a:schemeClr val="lt1"/>
                          </a:solidFill>
                          <a:latin typeface="+mn-lt"/>
                          <a:ea typeface="+mn-ea"/>
                          <a:cs typeface="+mn-cs"/>
                        </a:rPr>
                        <a:t>Increased risks for aquatic ecosystems </a:t>
                      </a:r>
                      <a:r>
                        <a:rPr lang="en-GB" sz="1800" b="0" i="0" u="none" strike="noStrike" kern="1200" baseline="0" dirty="0" smtClean="0">
                          <a:solidFill>
                            <a:schemeClr val="lt1"/>
                          </a:solidFill>
                          <a:latin typeface="+mn-lt"/>
                          <a:ea typeface="+mn-ea"/>
                          <a:cs typeface="+mn-cs"/>
                        </a:rPr>
                        <a:t>	</a:t>
                      </a:r>
                    </a:p>
                  </a:txBody>
                  <a:tcPr marL="55721" marR="55721" marT="0" marB="0"/>
                </a:tc>
                <a:tc>
                  <a:txBody>
                    <a:bodyPr/>
                    <a:lstStyle/>
                    <a:p>
                      <a:pPr>
                        <a:lnSpc>
                          <a:spcPct val="107000"/>
                        </a:lnSpc>
                        <a:spcBef>
                          <a:spcPts val="600"/>
                        </a:spcBef>
                        <a:spcAft>
                          <a:spcPts val="6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nSpc>
                          <a:spcPct val="107000"/>
                        </a:lnSpc>
                        <a:spcBef>
                          <a:spcPts val="600"/>
                        </a:spcBef>
                        <a:spcAft>
                          <a:spcPts val="600"/>
                        </a:spcAft>
                      </a:pPr>
                      <a:r>
                        <a:rPr lang="en-GB" sz="900">
                          <a:effectLst/>
                        </a:rPr>
                        <a:t> </a:t>
                      </a:r>
                      <a:endParaRPr lang="en-GB" sz="9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nSpc>
                          <a:spcPct val="107000"/>
                        </a:lnSpc>
                        <a:spcBef>
                          <a:spcPts val="600"/>
                        </a:spcBef>
                        <a:spcAft>
                          <a:spcPts val="600"/>
                        </a:spcAft>
                      </a:pPr>
                      <a:r>
                        <a:rPr lang="en-GB" sz="900" dirty="0">
                          <a:effectLst/>
                        </a:rPr>
                        <a:t> </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88950" y="476250"/>
            <a:ext cx="9137650" cy="676275"/>
          </a:xfrm>
        </p:spPr>
        <p:txBody>
          <a:bodyPr/>
          <a:lstStyle/>
          <a:p>
            <a:pPr>
              <a:defRPr/>
            </a:pPr>
            <a:r>
              <a:rPr lang="en-GB" sz="3200" b="0" cap="all" spc="200" dirty="0">
                <a:latin typeface="+mj-lt"/>
                <a:ea typeface="+mj-ea"/>
                <a:cs typeface="+mj-cs"/>
              </a:rPr>
              <a:t>Value added / Participants take away</a:t>
            </a:r>
          </a:p>
        </p:txBody>
      </p:sp>
      <p:sp>
        <p:nvSpPr>
          <p:cNvPr id="3" name="Content Placeholder 2"/>
          <p:cNvSpPr>
            <a:spLocks noGrp="1"/>
          </p:cNvSpPr>
          <p:nvPr>
            <p:ph sz="quarter" idx="13"/>
          </p:nvPr>
        </p:nvSpPr>
        <p:spPr>
          <a:xfrm>
            <a:off x="344488" y="1989138"/>
            <a:ext cx="9137650" cy="4141787"/>
          </a:xfrm>
        </p:spPr>
        <p:txBody>
          <a:bodyPr>
            <a:noAutofit/>
          </a:bodyPr>
          <a:lstStyle/>
          <a:p>
            <a:pPr>
              <a:defRPr/>
            </a:pPr>
            <a:r>
              <a:rPr lang="en-GB" sz="2400" dirty="0">
                <a:solidFill>
                  <a:schemeClr val="tx2"/>
                </a:solidFill>
                <a:latin typeface="+mn-lt"/>
                <a:cs typeface="+mn-cs"/>
              </a:rPr>
              <a:t>Improved knowledge and understanding of the risks and opportunities from GMTs to Slovenia’s environment and </a:t>
            </a:r>
            <a:r>
              <a:rPr lang="en-GB" sz="2400" dirty="0" smtClean="0">
                <a:solidFill>
                  <a:schemeClr val="tx2"/>
                </a:solidFill>
                <a:latin typeface="+mn-lt"/>
                <a:cs typeface="+mn-cs"/>
              </a:rPr>
              <a:t>strategic goals</a:t>
            </a:r>
            <a:endParaRPr lang="en-GB" sz="2400" dirty="0">
              <a:solidFill>
                <a:schemeClr val="tx2"/>
              </a:solidFill>
              <a:latin typeface="+mn-lt"/>
              <a:cs typeface="+mn-cs"/>
            </a:endParaRPr>
          </a:p>
          <a:p>
            <a:pPr>
              <a:defRPr/>
            </a:pPr>
            <a:r>
              <a:rPr lang="en-GB" sz="2400" dirty="0">
                <a:solidFill>
                  <a:schemeClr val="tx2"/>
                </a:solidFill>
                <a:latin typeface="+mn-lt"/>
                <a:cs typeface="+mn-cs"/>
              </a:rPr>
              <a:t>Materials and knowledge related to the risks and opportunities from GMT implications considered a priority and may need to be integrated into national </a:t>
            </a:r>
            <a:r>
              <a:rPr lang="en-GB" sz="2400" dirty="0" smtClean="0">
                <a:solidFill>
                  <a:schemeClr val="tx2"/>
                </a:solidFill>
                <a:latin typeface="+mn-lt"/>
                <a:cs typeface="+mn-cs"/>
              </a:rPr>
              <a:t>responses</a:t>
            </a:r>
            <a:endParaRPr lang="en-GB" sz="2400" dirty="0">
              <a:solidFill>
                <a:schemeClr val="tx2"/>
              </a:solidFill>
              <a:latin typeface="+mn-lt"/>
              <a:cs typeface="+mn-cs"/>
            </a:endParaRPr>
          </a:p>
          <a:p>
            <a:pPr>
              <a:defRPr/>
            </a:pPr>
            <a:r>
              <a:rPr lang="en-US" sz="2400" dirty="0">
                <a:solidFill>
                  <a:schemeClr val="tx2"/>
                </a:solidFill>
                <a:latin typeface="+mn-lt"/>
                <a:cs typeface="+mn-cs"/>
              </a:rPr>
              <a:t>Possibility to follow up with activities </a:t>
            </a:r>
            <a:r>
              <a:rPr lang="en-US" sz="2400" dirty="0" smtClean="0">
                <a:solidFill>
                  <a:schemeClr val="tx2"/>
                </a:solidFill>
                <a:latin typeface="+mn-lt"/>
                <a:cs typeface="+mn-cs"/>
              </a:rPr>
              <a:t>for </a:t>
            </a:r>
            <a:r>
              <a:rPr lang="en-US" sz="2400" dirty="0">
                <a:solidFill>
                  <a:schemeClr val="tx2"/>
                </a:solidFill>
                <a:latin typeface="+mn-lt"/>
                <a:cs typeface="+mn-cs"/>
              </a:rPr>
              <a:t>example in the process of </a:t>
            </a:r>
            <a:r>
              <a:rPr lang="en-US" sz="2400" dirty="0" smtClean="0">
                <a:solidFill>
                  <a:schemeClr val="tx2"/>
                </a:solidFill>
                <a:latin typeface="+mn-lt"/>
                <a:cs typeface="+mn-cs"/>
              </a:rPr>
              <a:t>state </a:t>
            </a:r>
            <a:r>
              <a:rPr lang="en-US" sz="2400" dirty="0">
                <a:solidFill>
                  <a:schemeClr val="tx2"/>
                </a:solidFill>
                <a:latin typeface="+mn-lt"/>
                <a:cs typeface="+mn-cs"/>
              </a:rPr>
              <a:t>of the environment </a:t>
            </a:r>
            <a:r>
              <a:rPr lang="en-US" sz="2400" dirty="0" smtClean="0">
                <a:solidFill>
                  <a:schemeClr val="tx2"/>
                </a:solidFill>
                <a:latin typeface="+mn-lt"/>
                <a:cs typeface="+mn-cs"/>
              </a:rPr>
              <a:t>reporting</a:t>
            </a:r>
            <a:endParaRPr lang="en-US" sz="2400" dirty="0">
              <a:solidFill>
                <a:schemeClr val="tx2"/>
              </a:solidFill>
              <a:latin typeface="+mn-lt"/>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60388" y="333375"/>
            <a:ext cx="9110662" cy="762000"/>
          </a:xfrm>
        </p:spPr>
        <p:txBody>
          <a:bodyPr>
            <a:noAutofit/>
          </a:bodyPr>
          <a:lstStyle/>
          <a:p>
            <a:pPr algn="ctr">
              <a:defRPr/>
            </a:pPr>
            <a:r>
              <a:rPr lang="en-GB" sz="3200" b="0" cap="all" spc="200" dirty="0">
                <a:latin typeface="+mj-lt"/>
                <a:ea typeface="+mj-ea"/>
                <a:cs typeface="+mj-cs"/>
              </a:rPr>
              <a:t>Working Session 2: assessment of risks and opportunities</a:t>
            </a:r>
          </a:p>
          <a:p>
            <a:pPr algn="ctr">
              <a:defRPr/>
            </a:pPr>
            <a:endParaRPr lang="en-GB" sz="3200" b="0" cap="all" spc="200" dirty="0">
              <a:latin typeface="+mj-lt"/>
              <a:ea typeface="+mj-ea"/>
              <a:cs typeface="+mj-cs"/>
            </a:endParaRPr>
          </a:p>
        </p:txBody>
      </p:sp>
      <p:grpSp>
        <p:nvGrpSpPr>
          <p:cNvPr id="116739" name="Group 6"/>
          <p:cNvGrpSpPr>
            <a:grpSpLocks/>
          </p:cNvGrpSpPr>
          <p:nvPr/>
        </p:nvGrpSpPr>
        <p:grpSpPr bwMode="auto">
          <a:xfrm>
            <a:off x="992188" y="1844675"/>
            <a:ext cx="6881812" cy="4387850"/>
            <a:chOff x="598488" y="1818609"/>
            <a:chExt cx="8469312" cy="5400968"/>
          </a:xfrm>
        </p:grpSpPr>
        <p:pic>
          <p:nvPicPr>
            <p:cNvPr id="116740" name="Picture 3"/>
            <p:cNvPicPr>
              <a:picLocks noChangeAspect="1"/>
            </p:cNvPicPr>
            <p:nvPr/>
          </p:nvPicPr>
          <p:blipFill>
            <a:blip r:embed="rId3"/>
            <a:srcRect/>
            <a:stretch>
              <a:fillRect/>
            </a:stretch>
          </p:blipFill>
          <p:spPr bwMode="auto">
            <a:xfrm>
              <a:off x="1935484" y="1818609"/>
              <a:ext cx="7132316" cy="5263649"/>
            </a:xfrm>
            <a:prstGeom prst="rect">
              <a:avLst/>
            </a:prstGeom>
            <a:noFill/>
            <a:ln w="9525">
              <a:noFill/>
              <a:miter lim="800000"/>
              <a:headEnd/>
              <a:tailEnd/>
            </a:ln>
          </p:spPr>
        </p:pic>
        <p:sp>
          <p:nvSpPr>
            <p:cNvPr id="6" name="Text Placeholder 3"/>
            <p:cNvSpPr txBox="1">
              <a:spLocks/>
            </p:cNvSpPr>
            <p:nvPr/>
          </p:nvSpPr>
          <p:spPr>
            <a:xfrm>
              <a:off x="598488" y="6944058"/>
              <a:ext cx="3682734" cy="275519"/>
            </a:xfrm>
            <a:prstGeom prst="rect">
              <a:avLst/>
            </a:prstGeom>
          </p:spPr>
          <p:txBody>
            <a:bodyPr/>
            <a:lstStyle>
              <a:lvl1pPr marL="0" indent="0" algn="l" defTabSz="1125472" rtl="0" eaLnBrk="1" latinLnBrk="0" hangingPunct="1">
                <a:spcBef>
                  <a:spcPct val="20000"/>
                </a:spcBef>
                <a:buFont typeface="Arial" pitchFamily="34" charset="0"/>
                <a:buNone/>
                <a:defRPr sz="1100" kern="1200">
                  <a:solidFill>
                    <a:srgbClr val="008173"/>
                  </a:solidFill>
                  <a:latin typeface="Calibri" panose="020F0502020204030204" pitchFamily="34" charset="0"/>
                  <a:ea typeface="+mn-ea"/>
                  <a:cs typeface="Calibri" panose="020F0502020204030204" pitchFamily="34" charset="0"/>
                </a:defRPr>
              </a:lvl1pPr>
              <a:lvl2pPr marL="914446" indent="-351710" algn="l" defTabSz="1125472" rtl="0" eaLnBrk="1" latinLnBrk="0" hangingPunct="1">
                <a:spcBef>
                  <a:spcPct val="20000"/>
                </a:spcBef>
                <a:buFont typeface="Arial" pitchFamily="34" charset="0"/>
                <a:buChar char="–"/>
                <a:defRPr sz="1000" kern="1200">
                  <a:solidFill>
                    <a:srgbClr val="006654"/>
                  </a:solidFill>
                  <a:latin typeface="+mn-lt"/>
                  <a:ea typeface="+mn-ea"/>
                  <a:cs typeface="+mn-cs"/>
                </a:defRPr>
              </a:lvl2pPr>
              <a:lvl3pPr marL="1406839" indent="-281368" algn="l" defTabSz="1125472" rtl="0" eaLnBrk="1" latinLnBrk="0" hangingPunct="1">
                <a:spcBef>
                  <a:spcPct val="20000"/>
                </a:spcBef>
                <a:buFont typeface="Arial" pitchFamily="34" charset="0"/>
                <a:buChar char="•"/>
                <a:defRPr sz="1000" kern="1200">
                  <a:solidFill>
                    <a:srgbClr val="006654"/>
                  </a:solidFill>
                  <a:latin typeface="+mn-lt"/>
                  <a:ea typeface="+mn-ea"/>
                  <a:cs typeface="+mn-cs"/>
                </a:defRPr>
              </a:lvl3pPr>
              <a:lvl4pPr marL="1969575" indent="-281368" algn="l" defTabSz="1125472" rtl="0" eaLnBrk="1" latinLnBrk="0" hangingPunct="1">
                <a:spcBef>
                  <a:spcPct val="20000"/>
                </a:spcBef>
                <a:buFont typeface="Arial" pitchFamily="34" charset="0"/>
                <a:buChar char="–"/>
                <a:defRPr sz="1000" kern="1200">
                  <a:solidFill>
                    <a:srgbClr val="006654"/>
                  </a:solidFill>
                  <a:latin typeface="+mn-lt"/>
                  <a:ea typeface="+mn-ea"/>
                  <a:cs typeface="+mn-cs"/>
                </a:defRPr>
              </a:lvl4pPr>
              <a:lvl5pPr marL="2532312" indent="-281368" algn="l" defTabSz="1125472" rtl="0" eaLnBrk="1" latinLnBrk="0" hangingPunct="1">
                <a:spcBef>
                  <a:spcPct val="20000"/>
                </a:spcBef>
                <a:buFont typeface="Arial" pitchFamily="34" charset="0"/>
                <a:buChar char="»"/>
                <a:defRPr sz="1000" kern="1200">
                  <a:solidFill>
                    <a:srgbClr val="006654"/>
                  </a:solidFill>
                  <a:latin typeface="+mn-lt"/>
                  <a:ea typeface="+mn-ea"/>
                  <a:cs typeface="+mn-cs"/>
                </a:defRPr>
              </a:lvl5pPr>
              <a:lvl6pPr marL="3095047"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783"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519"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254"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9pPr>
            </a:lstStyle>
            <a:p>
              <a:pPr>
                <a:defRPr/>
              </a:pPr>
              <a:r>
                <a:rPr lang="en-GB" sz="894" b="0" dirty="0">
                  <a:solidFill>
                    <a:schemeClr val="accent1">
                      <a:lumMod val="75000"/>
                    </a:schemeClr>
                  </a:solidFill>
                </a:rPr>
                <a:t>Source</a:t>
              </a:r>
              <a:r>
                <a:rPr lang="en-GB" sz="894" dirty="0">
                  <a:solidFill>
                    <a:schemeClr val="accent1">
                      <a:lumMod val="75000"/>
                    </a:schemeClr>
                  </a:solidFill>
                </a:rPr>
                <a:t>: http://kingofwallpapers.com/</a:t>
              </a:r>
              <a:endParaRPr lang="en-GB" sz="894" b="0" dirty="0">
                <a:solidFill>
                  <a:schemeClr val="accent1">
                    <a:lumMod val="75000"/>
                  </a:schemeClr>
                </a:solidFill>
              </a:endParaRPr>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58788" y="563563"/>
            <a:ext cx="9137650" cy="676275"/>
          </a:xfrm>
        </p:spPr>
        <p:txBody>
          <a:bodyPr/>
          <a:lstStyle/>
          <a:p>
            <a:pPr algn="ctr">
              <a:defRPr/>
            </a:pPr>
            <a:r>
              <a:rPr lang="en-GB" sz="3200" b="0" cap="all" spc="200" dirty="0">
                <a:latin typeface="+mj-lt"/>
                <a:ea typeface="+mj-ea"/>
                <a:cs typeface="+mj-cs"/>
              </a:rPr>
              <a:t>Working session </a:t>
            </a:r>
            <a:r>
              <a:rPr lang="en-GB" sz="3200" b="0" cap="all" spc="200" dirty="0" smtClean="0">
                <a:latin typeface="+mj-lt"/>
                <a:ea typeface="+mj-ea"/>
                <a:cs typeface="+mj-cs"/>
              </a:rPr>
              <a:t>2: </a:t>
            </a:r>
            <a:r>
              <a:rPr lang="en-GB" sz="3200" b="0" cap="all" spc="200" dirty="0">
                <a:latin typeface="+mj-lt"/>
                <a:ea typeface="+mj-ea"/>
                <a:cs typeface="+mj-cs"/>
              </a:rPr>
              <a:t>Introduction</a:t>
            </a:r>
          </a:p>
        </p:txBody>
      </p:sp>
      <p:sp>
        <p:nvSpPr>
          <p:cNvPr id="3" name="Content Placeholder 2"/>
          <p:cNvSpPr>
            <a:spLocks noGrp="1"/>
          </p:cNvSpPr>
          <p:nvPr>
            <p:ph sz="quarter" idx="13"/>
          </p:nvPr>
        </p:nvSpPr>
        <p:spPr>
          <a:xfrm>
            <a:off x="128588" y="1844675"/>
            <a:ext cx="9577387" cy="4608513"/>
          </a:xfrm>
        </p:spPr>
        <p:txBody>
          <a:bodyPr/>
          <a:lstStyle/>
          <a:p>
            <a:pPr marL="449263" indent="-404813">
              <a:defRPr/>
            </a:pPr>
            <a:r>
              <a:rPr lang="en-GB" sz="3000" dirty="0">
                <a:solidFill>
                  <a:schemeClr val="tx2"/>
                </a:solidFill>
                <a:latin typeface="+mn-lt"/>
                <a:cs typeface="+mn-cs"/>
              </a:rPr>
              <a:t>Working session based on outcomes of working session </a:t>
            </a:r>
            <a:r>
              <a:rPr lang="en-GB" sz="3000" dirty="0" smtClean="0">
                <a:solidFill>
                  <a:schemeClr val="tx2"/>
                </a:solidFill>
                <a:latin typeface="+mn-lt"/>
                <a:cs typeface="+mn-cs"/>
              </a:rPr>
              <a:t>1</a:t>
            </a:r>
            <a:endParaRPr lang="en-GB" sz="3000" dirty="0">
              <a:solidFill>
                <a:schemeClr val="tx2"/>
              </a:solidFill>
              <a:latin typeface="+mn-lt"/>
              <a:cs typeface="+mn-cs"/>
            </a:endParaRPr>
          </a:p>
          <a:p>
            <a:pPr marL="449263" indent="-404813">
              <a:defRPr/>
            </a:pPr>
            <a:r>
              <a:rPr lang="en-GB" sz="3000" dirty="0">
                <a:solidFill>
                  <a:schemeClr val="tx2"/>
                </a:solidFill>
                <a:latin typeface="+mn-lt"/>
                <a:cs typeface="+mn-cs"/>
              </a:rPr>
              <a:t>This working session aims carry out an assessment of each risk and opportunity based on the available evidence and expert’s judgement</a:t>
            </a:r>
            <a:endParaRPr lang="en-GB" sz="3000" dirty="0" smtClean="0">
              <a:solidFill>
                <a:schemeClr val="tx2"/>
              </a:solidFill>
              <a:latin typeface="+mn-lt"/>
              <a:cs typeface="+mn-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58788" y="563563"/>
            <a:ext cx="9137650" cy="676275"/>
          </a:xfrm>
        </p:spPr>
        <p:txBody>
          <a:bodyPr/>
          <a:lstStyle/>
          <a:p>
            <a:pPr algn="ctr">
              <a:defRPr/>
            </a:pPr>
            <a:r>
              <a:rPr lang="en-GB" sz="3200" b="0" cap="all" spc="200" dirty="0">
                <a:latin typeface="+mj-lt"/>
                <a:ea typeface="+mj-ea"/>
                <a:cs typeface="+mj-cs"/>
              </a:rPr>
              <a:t>Working session 2: </a:t>
            </a:r>
            <a:r>
              <a:rPr lang="en-GB" sz="3200" b="0" cap="all" spc="200" dirty="0" smtClean="0">
                <a:latin typeface="+mj-lt"/>
                <a:ea typeface="+mj-ea"/>
                <a:cs typeface="+mj-cs"/>
              </a:rPr>
              <a:t>general approach</a:t>
            </a:r>
            <a:endParaRPr lang="en-GB" sz="3200" b="0" cap="all" spc="200" dirty="0">
              <a:latin typeface="+mj-lt"/>
              <a:ea typeface="+mj-ea"/>
              <a:cs typeface="+mj-cs"/>
            </a:endParaRPr>
          </a:p>
        </p:txBody>
      </p:sp>
      <p:sp>
        <p:nvSpPr>
          <p:cNvPr id="3" name="Content Placeholder 2"/>
          <p:cNvSpPr>
            <a:spLocks noGrp="1"/>
          </p:cNvSpPr>
          <p:nvPr>
            <p:ph sz="quarter" idx="13"/>
          </p:nvPr>
        </p:nvSpPr>
        <p:spPr>
          <a:xfrm>
            <a:off x="239713" y="1773238"/>
            <a:ext cx="9575800" cy="4535487"/>
          </a:xfrm>
        </p:spPr>
        <p:txBody>
          <a:bodyPr>
            <a:normAutofit fontScale="92500" lnSpcReduction="20000"/>
          </a:bodyPr>
          <a:lstStyle/>
          <a:p>
            <a:pPr marL="449263" indent="-404813">
              <a:defRPr/>
            </a:pPr>
            <a:r>
              <a:rPr lang="en-GB" sz="3000" dirty="0">
                <a:solidFill>
                  <a:schemeClr val="tx2"/>
                </a:solidFill>
                <a:latin typeface="+mn-lt"/>
                <a:cs typeface="+mn-cs"/>
              </a:rPr>
              <a:t>3 groups (defined in advance), each with a facilitator</a:t>
            </a:r>
          </a:p>
          <a:p>
            <a:pPr marL="449263" indent="-404813">
              <a:defRPr/>
            </a:pPr>
            <a:r>
              <a:rPr lang="en-GB" sz="3000" dirty="0">
                <a:solidFill>
                  <a:schemeClr val="tx2"/>
                </a:solidFill>
                <a:latin typeface="+mn-lt"/>
                <a:cs typeface="+mn-cs"/>
              </a:rPr>
              <a:t>3 clusters of implications (6 implications in total)</a:t>
            </a:r>
          </a:p>
          <a:p>
            <a:pPr marL="442913" indent="-398463">
              <a:defRPr/>
            </a:pPr>
            <a:r>
              <a:rPr lang="en-GB" sz="3000" dirty="0">
                <a:solidFill>
                  <a:schemeClr val="tx2"/>
                </a:solidFill>
                <a:latin typeface="+mn-lt"/>
                <a:cs typeface="+mn-cs"/>
              </a:rPr>
              <a:t>Group working</a:t>
            </a:r>
          </a:p>
          <a:p>
            <a:pPr marL="717551" lvl="1" indent="-398463">
              <a:buClr>
                <a:schemeClr val="accent1">
                  <a:lumMod val="75000"/>
                </a:schemeClr>
              </a:buClr>
              <a:defRPr/>
            </a:pPr>
            <a:r>
              <a:rPr lang="en-GB" sz="2475" dirty="0" smtClean="0">
                <a:solidFill>
                  <a:schemeClr val="tx2"/>
                </a:solidFill>
                <a:latin typeface="+mn-lt"/>
              </a:rPr>
              <a:t>Working </a:t>
            </a:r>
            <a:r>
              <a:rPr lang="en-GB" sz="2475" dirty="0">
                <a:solidFill>
                  <a:schemeClr val="tx2"/>
                </a:solidFill>
                <a:latin typeface="+mn-lt"/>
              </a:rPr>
              <a:t>individually to </a:t>
            </a:r>
            <a:r>
              <a:rPr lang="en-GB" sz="2475" dirty="0" smtClean="0">
                <a:solidFill>
                  <a:schemeClr val="tx2"/>
                </a:solidFill>
                <a:latin typeface="+mn-lt"/>
              </a:rPr>
              <a:t>assess prioritised </a:t>
            </a:r>
            <a:r>
              <a:rPr lang="en-GB" sz="2475" dirty="0">
                <a:solidFill>
                  <a:schemeClr val="tx2"/>
                </a:solidFill>
                <a:latin typeface="+mn-lt"/>
              </a:rPr>
              <a:t>risks and opportunities (10 mins per implication)</a:t>
            </a:r>
          </a:p>
          <a:p>
            <a:pPr marL="717551" lvl="1" indent="-398463">
              <a:buClr>
                <a:schemeClr val="accent1">
                  <a:lumMod val="75000"/>
                </a:schemeClr>
              </a:buClr>
              <a:defRPr/>
            </a:pPr>
            <a:r>
              <a:rPr lang="en-GB" sz="2475" dirty="0">
                <a:solidFill>
                  <a:schemeClr val="tx2"/>
                </a:solidFill>
                <a:latin typeface="+mn-lt"/>
              </a:rPr>
              <a:t>Group working to discuss similarities / differences </a:t>
            </a:r>
            <a:r>
              <a:rPr lang="en-GB" sz="2475" dirty="0" smtClean="0">
                <a:solidFill>
                  <a:schemeClr val="tx2"/>
                </a:solidFill>
                <a:latin typeface="+mn-lt"/>
              </a:rPr>
              <a:t>on assessing prioritised </a:t>
            </a:r>
            <a:r>
              <a:rPr lang="en-GB" sz="2475" dirty="0">
                <a:solidFill>
                  <a:schemeClr val="tx2"/>
                </a:solidFill>
                <a:latin typeface="+mn-lt"/>
              </a:rPr>
              <a:t>risks and opportunities (20 mins per implication)</a:t>
            </a:r>
          </a:p>
          <a:p>
            <a:pPr marL="717551" lvl="1" indent="-398463">
              <a:buClr>
                <a:schemeClr val="accent1">
                  <a:lumMod val="75000"/>
                </a:schemeClr>
              </a:buClr>
              <a:defRPr/>
            </a:pPr>
            <a:r>
              <a:rPr lang="en-GB" sz="2500" dirty="0">
                <a:solidFill>
                  <a:schemeClr val="tx2"/>
                </a:solidFill>
                <a:latin typeface="+mn-lt"/>
              </a:rPr>
              <a:t>Experts review all assessments </a:t>
            </a:r>
            <a:r>
              <a:rPr lang="en-GB" sz="2500" dirty="0" smtClean="0">
                <a:solidFill>
                  <a:schemeClr val="tx2"/>
                </a:solidFill>
                <a:latin typeface="+mn-lt"/>
              </a:rPr>
              <a:t>within their group and </a:t>
            </a:r>
            <a:r>
              <a:rPr lang="en-GB" sz="2500" dirty="0">
                <a:solidFill>
                  <a:schemeClr val="tx2"/>
                </a:solidFill>
                <a:latin typeface="+mn-lt"/>
              </a:rPr>
              <a:t>by using sticky dots indicate those risks / opportunities they consider most important (each expert has 6 dots</a:t>
            </a:r>
            <a:r>
              <a:rPr lang="en-GB" sz="2500" dirty="0" smtClean="0">
                <a:solidFill>
                  <a:schemeClr val="tx2"/>
                </a:solidFill>
                <a:latin typeface="+mn-lt"/>
              </a:rPr>
              <a:t>) Time available: 15 mins</a:t>
            </a:r>
            <a:endParaRPr lang="en-GB" sz="2500" dirty="0">
              <a:solidFill>
                <a:schemeClr val="tx2"/>
              </a:solidFill>
              <a:latin typeface="+mn-lt"/>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5925" y="1776413"/>
            <a:ext cx="5203825" cy="4484687"/>
          </a:xfrm>
        </p:spPr>
        <p:txBody>
          <a:bodyPr wrap="square" numCol="1" anchor="t" anchorCtr="0" compatLnSpc="1">
            <a:prstTxWarp prst="textNoShape">
              <a:avLst/>
            </a:prstTxWarp>
            <a:normAutofit fontScale="92500"/>
          </a:bodyPr>
          <a:lstStyle/>
          <a:p>
            <a:r>
              <a:rPr lang="en-GB" sz="2900" dirty="0" smtClean="0">
                <a:solidFill>
                  <a:srgbClr val="376092"/>
                </a:solidFill>
                <a:latin typeface="+mn-lt"/>
                <a:ea typeface="Calibri" pitchFamily="34" charset="0"/>
              </a:rPr>
              <a:t>A standard risk assessment</a:t>
            </a:r>
          </a:p>
          <a:p>
            <a:r>
              <a:rPr lang="en-GB" sz="2900" i="1" dirty="0" smtClean="0">
                <a:solidFill>
                  <a:srgbClr val="376092"/>
                </a:solidFill>
                <a:latin typeface="+mn-lt"/>
                <a:ea typeface="Calibri" pitchFamily="34" charset="0"/>
              </a:rPr>
              <a:t>For magnitude apply (+) for opportunity or (–)</a:t>
            </a:r>
            <a:r>
              <a:rPr lang="en-GB" sz="2900" dirty="0" smtClean="0">
                <a:solidFill>
                  <a:srgbClr val="376092"/>
                </a:solidFill>
                <a:latin typeface="+mn-lt"/>
                <a:ea typeface="Calibri" pitchFamily="34" charset="0"/>
              </a:rPr>
              <a:t> for </a:t>
            </a:r>
            <a:r>
              <a:rPr lang="en-GB" sz="2900" i="1" dirty="0" smtClean="0">
                <a:solidFill>
                  <a:srgbClr val="376092"/>
                </a:solidFill>
                <a:latin typeface="+mn-lt"/>
                <a:ea typeface="Calibri" pitchFamily="34" charset="0"/>
              </a:rPr>
              <a:t>risk</a:t>
            </a:r>
          </a:p>
          <a:p>
            <a:r>
              <a:rPr lang="en-GB" sz="2900" i="1" dirty="0" smtClean="0">
                <a:solidFill>
                  <a:srgbClr val="376092"/>
                </a:solidFill>
                <a:latin typeface="+mn-lt"/>
                <a:ea typeface="Calibri" pitchFamily="34" charset="0"/>
              </a:rPr>
              <a:t>For likelihood apply (</a:t>
            </a:r>
            <a:r>
              <a:rPr lang="en-GB" sz="2900" dirty="0" smtClean="0">
                <a:solidFill>
                  <a:srgbClr val="376092"/>
                </a:solidFill>
                <a:latin typeface="+mn-lt"/>
                <a:ea typeface="Calibri" pitchFamily="34" charset="0"/>
              </a:rPr>
              <a:t>●)</a:t>
            </a:r>
            <a:endParaRPr lang="en-GB" sz="2900" i="1" dirty="0" smtClean="0">
              <a:solidFill>
                <a:srgbClr val="376092"/>
              </a:solidFill>
              <a:latin typeface="+mn-lt"/>
              <a:ea typeface="Calibri" pitchFamily="34" charset="0"/>
            </a:endParaRPr>
          </a:p>
          <a:p>
            <a:r>
              <a:rPr lang="en-GB" sz="2900" i="1" dirty="0" smtClean="0">
                <a:solidFill>
                  <a:srgbClr val="376092"/>
                </a:solidFill>
                <a:latin typeface="+mn-lt"/>
                <a:ea typeface="Calibri" pitchFamily="34" charset="0"/>
              </a:rPr>
              <a:t>3 levels of magnitude and likelihood: </a:t>
            </a:r>
          </a:p>
          <a:p>
            <a:pPr lvl="1">
              <a:buClr>
                <a:srgbClr val="376092"/>
              </a:buClr>
            </a:pPr>
            <a:r>
              <a:rPr lang="en-GB" sz="2600" dirty="0" smtClean="0">
                <a:solidFill>
                  <a:srgbClr val="376092"/>
                </a:solidFill>
                <a:latin typeface="+mn-lt"/>
                <a:ea typeface="Calibri" pitchFamily="34" charset="0"/>
              </a:rPr>
              <a:t>High (+++ / - - - or ●●●)</a:t>
            </a:r>
          </a:p>
          <a:p>
            <a:pPr lvl="1">
              <a:buClr>
                <a:srgbClr val="376092"/>
              </a:buClr>
            </a:pPr>
            <a:r>
              <a:rPr lang="en-GB" sz="2600" dirty="0" smtClean="0">
                <a:solidFill>
                  <a:srgbClr val="376092"/>
                </a:solidFill>
                <a:latin typeface="+mn-lt"/>
                <a:ea typeface="Calibri" pitchFamily="34" charset="0"/>
              </a:rPr>
              <a:t>Medium (++ / - - or </a:t>
            </a:r>
            <a:r>
              <a:rPr lang="en-GB" sz="2600" b="1" dirty="0" smtClean="0">
                <a:solidFill>
                  <a:srgbClr val="376092"/>
                </a:solidFill>
                <a:latin typeface="+mn-lt"/>
                <a:ea typeface="Calibri" pitchFamily="34" charset="0"/>
              </a:rPr>
              <a:t>●●</a:t>
            </a:r>
            <a:r>
              <a:rPr lang="en-GB" sz="2600" dirty="0" smtClean="0">
                <a:solidFill>
                  <a:srgbClr val="376092"/>
                </a:solidFill>
                <a:latin typeface="+mn-lt"/>
                <a:ea typeface="Calibri" pitchFamily="34" charset="0"/>
              </a:rPr>
              <a:t>)</a:t>
            </a:r>
          </a:p>
          <a:p>
            <a:pPr lvl="1">
              <a:buClr>
                <a:srgbClr val="376092"/>
              </a:buClr>
            </a:pPr>
            <a:r>
              <a:rPr lang="en-GB" sz="2600" dirty="0" smtClean="0">
                <a:solidFill>
                  <a:srgbClr val="376092"/>
                </a:solidFill>
                <a:latin typeface="+mn-lt"/>
                <a:ea typeface="Calibri" pitchFamily="34" charset="0"/>
              </a:rPr>
              <a:t>Low (+ / – or ●)</a:t>
            </a:r>
          </a:p>
          <a:p>
            <a:pPr lvl="1"/>
            <a:endParaRPr lang="en-GB" sz="2600" b="1" dirty="0" smtClean="0">
              <a:ea typeface="Calibri" pitchFamily="34" charset="0"/>
            </a:endParaRPr>
          </a:p>
          <a:p>
            <a:pPr lvl="1"/>
            <a:endParaRPr lang="en-GB" sz="2600" i="1" dirty="0" smtClean="0">
              <a:ea typeface="Calibri" pitchFamily="34" charset="0"/>
            </a:endParaRPr>
          </a:p>
        </p:txBody>
      </p:sp>
      <p:sp>
        <p:nvSpPr>
          <p:cNvPr id="8" name="Text Placeholder 7"/>
          <p:cNvSpPr>
            <a:spLocks noGrp="1"/>
          </p:cNvSpPr>
          <p:nvPr>
            <p:ph type="body" sz="quarter" idx="11"/>
          </p:nvPr>
        </p:nvSpPr>
        <p:spPr>
          <a:xfrm>
            <a:off x="615950" y="549275"/>
            <a:ext cx="8753475" cy="595313"/>
          </a:xfrm>
        </p:spPr>
        <p:txBody>
          <a:bodyPr/>
          <a:lstStyle/>
          <a:p>
            <a:pPr algn="ctr">
              <a:defRPr/>
            </a:pPr>
            <a:r>
              <a:rPr lang="en-GB" sz="3200" b="0" cap="all" spc="200" dirty="0">
                <a:latin typeface="+mj-lt"/>
                <a:ea typeface="+mj-ea"/>
                <a:cs typeface="+mj-cs"/>
              </a:rPr>
              <a:t>Working session </a:t>
            </a:r>
            <a:r>
              <a:rPr lang="sl-SI" sz="3200" b="0" cap="all" spc="200" dirty="0" smtClean="0">
                <a:latin typeface="+mj-lt"/>
                <a:ea typeface="+mj-ea"/>
                <a:cs typeface="+mj-cs"/>
              </a:rPr>
              <a:t>2</a:t>
            </a:r>
            <a:r>
              <a:rPr lang="en-GB" sz="3200" b="0" cap="all" spc="200" dirty="0" smtClean="0">
                <a:latin typeface="+mj-lt"/>
                <a:ea typeface="+mj-ea"/>
                <a:cs typeface="+mj-cs"/>
              </a:rPr>
              <a:t>: </a:t>
            </a:r>
            <a:r>
              <a:rPr lang="en-GB" sz="3200" b="0" cap="all" spc="200" dirty="0">
                <a:latin typeface="+mj-lt"/>
                <a:ea typeface="+mj-ea"/>
                <a:cs typeface="+mj-cs"/>
              </a:rPr>
              <a:t>Activities</a:t>
            </a:r>
          </a:p>
          <a:p>
            <a:pPr>
              <a:defRPr/>
            </a:pPr>
            <a:endParaRPr lang="en-GB" dirty="0"/>
          </a:p>
        </p:txBody>
      </p:sp>
      <p:pic>
        <p:nvPicPr>
          <p:cNvPr id="122884" name="Content Placeholder 4"/>
          <p:cNvPicPr>
            <a:picLocks noGrp="1"/>
          </p:cNvPicPr>
          <p:nvPr>
            <p:ph sz="quarter" idx="4294967295"/>
          </p:nvPr>
        </p:nvPicPr>
        <p:blipFill>
          <a:blip r:embed="rId3"/>
          <a:srcRect/>
          <a:stretch>
            <a:fillRect/>
          </a:stretch>
        </p:blipFill>
        <p:spPr bwMode="auto">
          <a:xfrm>
            <a:off x="5835650" y="2016125"/>
            <a:ext cx="3925888" cy="4005263"/>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84188" y="520700"/>
            <a:ext cx="9137650" cy="676275"/>
          </a:xfrm>
        </p:spPr>
        <p:txBody>
          <a:bodyPr/>
          <a:lstStyle/>
          <a:p>
            <a:pPr algn="ctr">
              <a:defRPr/>
            </a:pPr>
            <a:r>
              <a:rPr lang="en-GB" sz="3200" b="0" cap="all" spc="200" dirty="0">
                <a:latin typeface="+mj-lt"/>
                <a:ea typeface="+mj-ea"/>
                <a:cs typeface="+mj-cs"/>
              </a:rPr>
              <a:t>Working session </a:t>
            </a:r>
            <a:r>
              <a:rPr lang="sl-SI" sz="3200" b="0" cap="all" spc="200" dirty="0" smtClean="0">
                <a:latin typeface="+mj-lt"/>
                <a:ea typeface="+mj-ea"/>
                <a:cs typeface="+mj-cs"/>
              </a:rPr>
              <a:t>2</a:t>
            </a:r>
            <a:r>
              <a:rPr lang="en-GB" sz="3200" b="0" cap="all" spc="200" dirty="0" smtClean="0">
                <a:latin typeface="+mj-lt"/>
                <a:ea typeface="+mj-ea"/>
                <a:cs typeface="+mj-cs"/>
              </a:rPr>
              <a:t> </a:t>
            </a:r>
            <a:r>
              <a:rPr lang="en-GB" sz="3200" b="0" cap="all" spc="200" dirty="0">
                <a:latin typeface="+mj-lt"/>
                <a:ea typeface="+mj-ea"/>
                <a:cs typeface="+mj-cs"/>
              </a:rPr>
              <a:t>Outcome</a:t>
            </a:r>
          </a:p>
          <a:p>
            <a:pPr>
              <a:defRPr/>
            </a:pPr>
            <a:endParaRPr lang="en-GB" dirty="0"/>
          </a:p>
        </p:txBody>
      </p:sp>
      <p:sp>
        <p:nvSpPr>
          <p:cNvPr id="3" name="Content Placeholder 2"/>
          <p:cNvSpPr>
            <a:spLocks noGrp="1"/>
          </p:cNvSpPr>
          <p:nvPr>
            <p:ph sz="quarter" idx="13"/>
          </p:nvPr>
        </p:nvSpPr>
        <p:spPr>
          <a:xfrm>
            <a:off x="381000" y="1806575"/>
            <a:ext cx="9345613" cy="3054350"/>
          </a:xfrm>
        </p:spPr>
        <p:txBody>
          <a:bodyPr>
            <a:normAutofit fontScale="92500"/>
          </a:bodyPr>
          <a:lstStyle/>
          <a:p>
            <a:pPr marL="0" indent="0">
              <a:buFont typeface="Wingdings 2" pitchFamily="18" charset="2"/>
              <a:buNone/>
              <a:defRPr/>
            </a:pPr>
            <a:r>
              <a:rPr lang="en-GB" dirty="0" smtClean="0">
                <a:solidFill>
                  <a:schemeClr val="accent1">
                    <a:lumMod val="75000"/>
                  </a:schemeClr>
                </a:solidFill>
                <a:latin typeface="+mn-lt"/>
              </a:rPr>
              <a:t>Completed assessment worksheets</a:t>
            </a:r>
          </a:p>
          <a:p>
            <a:pPr marL="0" indent="0">
              <a:buFont typeface="Wingdings 2" pitchFamily="18" charset="2"/>
              <a:buNone/>
              <a:defRPr/>
            </a:pPr>
            <a:endParaRPr lang="en-GB" dirty="0">
              <a:solidFill>
                <a:schemeClr val="accent1">
                  <a:lumMod val="75000"/>
                </a:schemeClr>
              </a:solidFill>
              <a:latin typeface="+mn-lt"/>
            </a:endParaRPr>
          </a:p>
          <a:p>
            <a:pPr marL="0" indent="0">
              <a:buFont typeface="Wingdings 2" pitchFamily="18" charset="2"/>
              <a:buNone/>
              <a:defRPr/>
            </a:pPr>
            <a:r>
              <a:rPr lang="en-GB" dirty="0">
                <a:solidFill>
                  <a:schemeClr val="accent1">
                    <a:lumMod val="75000"/>
                  </a:schemeClr>
                </a:solidFill>
                <a:latin typeface="+mn-lt"/>
              </a:rPr>
              <a:t>Based on the assessment and sticky-dot exercise one most important risk and one most important opportunity for each implication is selected to consider in working session 3</a:t>
            </a:r>
          </a:p>
          <a:p>
            <a:pPr>
              <a:defRPr/>
            </a:pPr>
            <a:endParaRPr lang="en-GB" dirty="0"/>
          </a:p>
        </p:txBody>
      </p:sp>
      <p:sp>
        <p:nvSpPr>
          <p:cNvPr id="4" name="Text Placeholder 3"/>
          <p:cNvSpPr>
            <a:spLocks noGrp="1"/>
          </p:cNvSpPr>
          <p:nvPr>
            <p:ph type="body" sz="quarter" idx="14"/>
          </p:nvPr>
        </p:nvSpPr>
        <p:spPr>
          <a:xfrm>
            <a:off x="485775" y="6249988"/>
            <a:ext cx="2992438" cy="274637"/>
          </a:xfrm>
        </p:spPr>
        <p:txBody>
          <a:bodyPr/>
          <a:lstStyle/>
          <a:p>
            <a:pPr>
              <a:defRPr/>
            </a:pPr>
            <a:endParaRPr lang="en-GB"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4025" y="290513"/>
            <a:ext cx="9110663" cy="1050925"/>
          </a:xfrm>
        </p:spPr>
        <p:txBody>
          <a:bodyPr>
            <a:noAutofit/>
          </a:bodyPr>
          <a:lstStyle/>
          <a:p>
            <a:pPr algn="ctr">
              <a:defRPr/>
            </a:pPr>
            <a:r>
              <a:rPr lang="en-GB" sz="3200" b="0" cap="all" spc="200" dirty="0">
                <a:latin typeface="+mj-lt"/>
                <a:ea typeface="+mj-ea"/>
                <a:cs typeface="+mj-cs"/>
              </a:rPr>
              <a:t>Working Session </a:t>
            </a:r>
            <a:r>
              <a:rPr lang="en-GB" sz="3200" b="0" cap="all" spc="200" dirty="0" smtClean="0">
                <a:latin typeface="+mj-lt"/>
                <a:ea typeface="+mj-ea"/>
                <a:cs typeface="+mj-cs"/>
              </a:rPr>
              <a:t>3: Responses to risks and opportunities </a:t>
            </a:r>
            <a:endParaRPr lang="en-GB" sz="3200" b="0" cap="all" spc="200" dirty="0">
              <a:latin typeface="+mj-lt"/>
              <a:ea typeface="+mj-ea"/>
              <a:cs typeface="+mj-cs"/>
            </a:endParaRPr>
          </a:p>
        </p:txBody>
      </p:sp>
      <p:grpSp>
        <p:nvGrpSpPr>
          <p:cNvPr id="126979" name="Group 3"/>
          <p:cNvGrpSpPr>
            <a:grpSpLocks/>
          </p:cNvGrpSpPr>
          <p:nvPr/>
        </p:nvGrpSpPr>
        <p:grpSpPr bwMode="auto">
          <a:xfrm>
            <a:off x="477838" y="1917700"/>
            <a:ext cx="7291387" cy="4419600"/>
            <a:chOff x="629539" y="1643221"/>
            <a:chExt cx="8973816" cy="5439037"/>
          </a:xfrm>
        </p:grpSpPr>
        <p:pic>
          <p:nvPicPr>
            <p:cNvPr id="126980" name="Picture 4"/>
            <p:cNvPicPr>
              <a:picLocks noChangeAspect="1"/>
            </p:cNvPicPr>
            <p:nvPr/>
          </p:nvPicPr>
          <p:blipFill>
            <a:blip r:embed="rId3"/>
            <a:srcRect/>
            <a:stretch>
              <a:fillRect/>
            </a:stretch>
          </p:blipFill>
          <p:spPr bwMode="auto">
            <a:xfrm>
              <a:off x="2471039" y="1643221"/>
              <a:ext cx="7132316" cy="5263649"/>
            </a:xfrm>
            <a:prstGeom prst="rect">
              <a:avLst/>
            </a:prstGeom>
            <a:noFill/>
            <a:ln w="9525">
              <a:noFill/>
              <a:miter lim="800000"/>
              <a:headEnd/>
              <a:tailEnd/>
            </a:ln>
          </p:spPr>
        </p:pic>
        <p:sp>
          <p:nvSpPr>
            <p:cNvPr id="6" name="Text Placeholder 3"/>
            <p:cNvSpPr txBox="1">
              <a:spLocks/>
            </p:cNvSpPr>
            <p:nvPr/>
          </p:nvSpPr>
          <p:spPr>
            <a:xfrm>
              <a:off x="629539" y="6806790"/>
              <a:ext cx="3682918" cy="275468"/>
            </a:xfrm>
            <a:prstGeom prst="rect">
              <a:avLst/>
            </a:prstGeom>
          </p:spPr>
          <p:txBody>
            <a:bodyPr/>
            <a:lstStyle>
              <a:lvl1pPr marL="0" indent="0" algn="l" defTabSz="1125472" rtl="0" eaLnBrk="1" latinLnBrk="0" hangingPunct="1">
                <a:spcBef>
                  <a:spcPct val="20000"/>
                </a:spcBef>
                <a:buFont typeface="Arial" pitchFamily="34" charset="0"/>
                <a:buNone/>
                <a:defRPr sz="1100" kern="1200">
                  <a:solidFill>
                    <a:srgbClr val="008173"/>
                  </a:solidFill>
                  <a:latin typeface="Calibri" panose="020F0502020204030204" pitchFamily="34" charset="0"/>
                  <a:ea typeface="+mn-ea"/>
                  <a:cs typeface="Calibri" panose="020F0502020204030204" pitchFamily="34" charset="0"/>
                </a:defRPr>
              </a:lvl1pPr>
              <a:lvl2pPr marL="914446" indent="-351710" algn="l" defTabSz="1125472" rtl="0" eaLnBrk="1" latinLnBrk="0" hangingPunct="1">
                <a:spcBef>
                  <a:spcPct val="20000"/>
                </a:spcBef>
                <a:buFont typeface="Arial" pitchFamily="34" charset="0"/>
                <a:buChar char="–"/>
                <a:defRPr sz="1000" kern="1200">
                  <a:solidFill>
                    <a:srgbClr val="006654"/>
                  </a:solidFill>
                  <a:latin typeface="+mn-lt"/>
                  <a:ea typeface="+mn-ea"/>
                  <a:cs typeface="+mn-cs"/>
                </a:defRPr>
              </a:lvl2pPr>
              <a:lvl3pPr marL="1406839" indent="-281368" algn="l" defTabSz="1125472" rtl="0" eaLnBrk="1" latinLnBrk="0" hangingPunct="1">
                <a:spcBef>
                  <a:spcPct val="20000"/>
                </a:spcBef>
                <a:buFont typeface="Arial" pitchFamily="34" charset="0"/>
                <a:buChar char="•"/>
                <a:defRPr sz="1000" kern="1200">
                  <a:solidFill>
                    <a:srgbClr val="006654"/>
                  </a:solidFill>
                  <a:latin typeface="+mn-lt"/>
                  <a:ea typeface="+mn-ea"/>
                  <a:cs typeface="+mn-cs"/>
                </a:defRPr>
              </a:lvl3pPr>
              <a:lvl4pPr marL="1969575" indent="-281368" algn="l" defTabSz="1125472" rtl="0" eaLnBrk="1" latinLnBrk="0" hangingPunct="1">
                <a:spcBef>
                  <a:spcPct val="20000"/>
                </a:spcBef>
                <a:buFont typeface="Arial" pitchFamily="34" charset="0"/>
                <a:buChar char="–"/>
                <a:defRPr sz="1000" kern="1200">
                  <a:solidFill>
                    <a:srgbClr val="006654"/>
                  </a:solidFill>
                  <a:latin typeface="+mn-lt"/>
                  <a:ea typeface="+mn-ea"/>
                  <a:cs typeface="+mn-cs"/>
                </a:defRPr>
              </a:lvl4pPr>
              <a:lvl5pPr marL="2532312" indent="-281368" algn="l" defTabSz="1125472" rtl="0" eaLnBrk="1" latinLnBrk="0" hangingPunct="1">
                <a:spcBef>
                  <a:spcPct val="20000"/>
                </a:spcBef>
                <a:buFont typeface="Arial" pitchFamily="34" charset="0"/>
                <a:buChar char="»"/>
                <a:defRPr sz="1000" kern="1200">
                  <a:solidFill>
                    <a:srgbClr val="006654"/>
                  </a:solidFill>
                  <a:latin typeface="+mn-lt"/>
                  <a:ea typeface="+mn-ea"/>
                  <a:cs typeface="+mn-cs"/>
                </a:defRPr>
              </a:lvl5pPr>
              <a:lvl6pPr marL="3095047"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783"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519"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254"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9pPr>
            </a:lstStyle>
            <a:p>
              <a:pPr>
                <a:defRPr/>
              </a:pPr>
              <a:r>
                <a:rPr lang="en-GB" sz="894" b="0" dirty="0">
                  <a:solidFill>
                    <a:schemeClr val="accent1">
                      <a:lumMod val="75000"/>
                    </a:schemeClr>
                  </a:solidFill>
                </a:rPr>
                <a:t>Source</a:t>
              </a:r>
              <a:r>
                <a:rPr lang="en-GB" sz="894" dirty="0">
                  <a:solidFill>
                    <a:schemeClr val="accent1">
                      <a:lumMod val="75000"/>
                    </a:schemeClr>
                  </a:solidFill>
                </a:rPr>
                <a:t>: http://kingofwallpapers.com/</a:t>
              </a:r>
              <a:endParaRPr lang="en-GB" sz="894" b="0" dirty="0">
                <a:solidFill>
                  <a:schemeClr val="accent1">
                    <a:lumMod val="75000"/>
                  </a:schemeClr>
                </a:solidFill>
              </a:endParaRPr>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85775" y="563563"/>
            <a:ext cx="9137650" cy="676275"/>
          </a:xfrm>
        </p:spPr>
        <p:txBody>
          <a:bodyPr/>
          <a:lstStyle/>
          <a:p>
            <a:pPr algn="ctr">
              <a:defRPr/>
            </a:pPr>
            <a:r>
              <a:rPr lang="en-GB" sz="3200" b="0" cap="all" spc="200" dirty="0">
                <a:latin typeface="+mj-lt"/>
                <a:ea typeface="+mj-ea"/>
                <a:cs typeface="+mj-cs"/>
              </a:rPr>
              <a:t>Working session </a:t>
            </a:r>
            <a:r>
              <a:rPr lang="en-GB" sz="3200" b="0" cap="all" spc="200" dirty="0" smtClean="0">
                <a:latin typeface="+mj-lt"/>
                <a:ea typeface="+mj-ea"/>
                <a:cs typeface="+mj-cs"/>
              </a:rPr>
              <a:t>3: </a:t>
            </a:r>
            <a:r>
              <a:rPr lang="en-GB" sz="3200" b="0" cap="all" spc="200" dirty="0">
                <a:latin typeface="+mj-lt"/>
                <a:ea typeface="+mj-ea"/>
                <a:cs typeface="+mj-cs"/>
              </a:rPr>
              <a:t>Introduction</a:t>
            </a:r>
          </a:p>
        </p:txBody>
      </p:sp>
      <p:sp>
        <p:nvSpPr>
          <p:cNvPr id="3" name="Content Placeholder 2"/>
          <p:cNvSpPr>
            <a:spLocks noGrp="1"/>
          </p:cNvSpPr>
          <p:nvPr>
            <p:ph sz="quarter" idx="13"/>
          </p:nvPr>
        </p:nvSpPr>
        <p:spPr>
          <a:xfrm>
            <a:off x="344488" y="1844675"/>
            <a:ext cx="9137650" cy="3759200"/>
          </a:xfrm>
        </p:spPr>
        <p:txBody>
          <a:bodyPr>
            <a:noAutofit/>
          </a:bodyPr>
          <a:lstStyle/>
          <a:p>
            <a:pPr marL="449263" indent="-404813">
              <a:lnSpc>
                <a:spcPct val="90000"/>
              </a:lnSpc>
              <a:defRPr/>
            </a:pPr>
            <a:r>
              <a:rPr lang="en-GB" sz="3200" dirty="0">
                <a:solidFill>
                  <a:schemeClr val="tx2"/>
                </a:solidFill>
                <a:latin typeface="+mn-lt"/>
                <a:cs typeface="+mn-cs"/>
              </a:rPr>
              <a:t>Working session based on outcomes of Working sessions 1 &amp; </a:t>
            </a:r>
            <a:r>
              <a:rPr lang="en-GB" sz="3200" dirty="0" smtClean="0">
                <a:solidFill>
                  <a:schemeClr val="tx2"/>
                </a:solidFill>
                <a:latin typeface="+mn-lt"/>
                <a:cs typeface="+mn-cs"/>
              </a:rPr>
              <a:t>2</a:t>
            </a:r>
          </a:p>
          <a:p>
            <a:pPr marL="449263" indent="-404813">
              <a:lnSpc>
                <a:spcPct val="90000"/>
              </a:lnSpc>
              <a:defRPr/>
            </a:pPr>
            <a:endParaRPr lang="en-GB" sz="3200" dirty="0">
              <a:solidFill>
                <a:schemeClr val="tx2"/>
              </a:solidFill>
              <a:latin typeface="+mn-lt"/>
              <a:cs typeface="+mn-cs"/>
            </a:endParaRPr>
          </a:p>
          <a:p>
            <a:pPr marL="449263" indent="-404813">
              <a:lnSpc>
                <a:spcPct val="90000"/>
              </a:lnSpc>
              <a:defRPr/>
            </a:pPr>
            <a:r>
              <a:rPr lang="en-GB" sz="3200" dirty="0">
                <a:solidFill>
                  <a:schemeClr val="tx2"/>
                </a:solidFill>
                <a:latin typeface="+mn-lt"/>
                <a:cs typeface="+mn-cs"/>
              </a:rPr>
              <a:t>Groups reflect on what the key </a:t>
            </a:r>
            <a:r>
              <a:rPr lang="en-GB" sz="3200" dirty="0" smtClean="0">
                <a:solidFill>
                  <a:schemeClr val="tx2"/>
                </a:solidFill>
                <a:latin typeface="+mn-lt"/>
                <a:cs typeface="+mn-cs"/>
              </a:rPr>
              <a:t>response </a:t>
            </a:r>
            <a:r>
              <a:rPr lang="en-GB" sz="3200" dirty="0">
                <a:solidFill>
                  <a:schemeClr val="tx2"/>
                </a:solidFill>
                <a:latin typeface="+mn-lt"/>
                <a:cs typeface="+mn-cs"/>
              </a:rPr>
              <a:t>gaps and needs might be to manage identified risks / maximise opportunities</a:t>
            </a:r>
            <a:r>
              <a:rPr lang="en-GB" sz="3200" dirty="0" smtClean="0">
                <a:solidFill>
                  <a:schemeClr val="tx2"/>
                </a:solidFill>
                <a:latin typeface="+mn-lt"/>
                <a:cs typeface="+mn-cs"/>
              </a:rPr>
              <a:t>.</a:t>
            </a:r>
            <a:endParaRPr lang="en-GB" sz="3200" dirty="0">
              <a:solidFill>
                <a:schemeClr val="tx2"/>
              </a:solidFill>
              <a:latin typeface="+mn-lt"/>
              <a:cs typeface="+mn-cs"/>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15925" y="520700"/>
            <a:ext cx="9137650" cy="676275"/>
          </a:xfrm>
        </p:spPr>
        <p:txBody>
          <a:bodyPr/>
          <a:lstStyle/>
          <a:p>
            <a:pPr algn="ctr">
              <a:defRPr/>
            </a:pPr>
            <a:r>
              <a:rPr lang="en-GB" sz="3200" b="0" cap="all" spc="200" dirty="0">
                <a:latin typeface="+mj-lt"/>
                <a:ea typeface="+mj-ea"/>
                <a:cs typeface="+mj-cs"/>
              </a:rPr>
              <a:t>Working session </a:t>
            </a:r>
            <a:r>
              <a:rPr lang="en-GB" sz="3200" b="0" cap="all" spc="200" dirty="0" smtClean="0">
                <a:latin typeface="+mj-lt"/>
                <a:ea typeface="+mj-ea"/>
                <a:cs typeface="+mj-cs"/>
              </a:rPr>
              <a:t>3: </a:t>
            </a:r>
            <a:r>
              <a:rPr lang="en-GB" sz="3200" b="0" cap="all" spc="200" dirty="0">
                <a:latin typeface="+mj-lt"/>
                <a:ea typeface="+mj-ea"/>
                <a:cs typeface="+mj-cs"/>
              </a:rPr>
              <a:t>General approach </a:t>
            </a:r>
          </a:p>
        </p:txBody>
      </p:sp>
      <p:sp>
        <p:nvSpPr>
          <p:cNvPr id="3" name="Content Placeholder 2"/>
          <p:cNvSpPr>
            <a:spLocks noGrp="1"/>
          </p:cNvSpPr>
          <p:nvPr>
            <p:ph sz="quarter" idx="13"/>
          </p:nvPr>
        </p:nvSpPr>
        <p:spPr>
          <a:xfrm>
            <a:off x="273050" y="1916113"/>
            <a:ext cx="9136063" cy="4392612"/>
          </a:xfrm>
        </p:spPr>
        <p:txBody>
          <a:bodyPr>
            <a:normAutofit lnSpcReduction="10000"/>
          </a:bodyPr>
          <a:lstStyle/>
          <a:p>
            <a:pPr>
              <a:defRPr/>
            </a:pPr>
            <a:r>
              <a:rPr lang="en-GB" sz="2925" dirty="0">
                <a:solidFill>
                  <a:schemeClr val="accent1">
                    <a:lumMod val="75000"/>
                  </a:schemeClr>
                </a:solidFill>
                <a:latin typeface="+mn-lt"/>
              </a:rPr>
              <a:t>Experts work individually then reconvene in group from Working Session 3</a:t>
            </a:r>
          </a:p>
          <a:p>
            <a:pPr>
              <a:defRPr/>
            </a:pPr>
            <a:r>
              <a:rPr lang="en-GB" sz="2925" dirty="0">
                <a:solidFill>
                  <a:schemeClr val="accent1">
                    <a:lumMod val="75000"/>
                  </a:schemeClr>
                </a:solidFill>
                <a:latin typeface="+mn-lt"/>
              </a:rPr>
              <a:t>Session is structured in two sub-sessions:</a:t>
            </a:r>
          </a:p>
          <a:p>
            <a:pPr lvl="1">
              <a:defRPr/>
            </a:pPr>
            <a:r>
              <a:rPr lang="en-GB" sz="2600" dirty="0">
                <a:solidFill>
                  <a:schemeClr val="accent1">
                    <a:lumMod val="75000"/>
                  </a:schemeClr>
                </a:solidFill>
                <a:latin typeface="+mn-lt"/>
              </a:rPr>
              <a:t>experts </a:t>
            </a:r>
            <a:r>
              <a:rPr lang="en-GB" sz="2600" b="1" i="1" dirty="0">
                <a:solidFill>
                  <a:schemeClr val="accent1">
                    <a:lumMod val="75000"/>
                  </a:schemeClr>
                </a:solidFill>
                <a:latin typeface="+mn-lt"/>
              </a:rPr>
              <a:t>individually </a:t>
            </a:r>
            <a:r>
              <a:rPr lang="en-GB" sz="2600" dirty="0">
                <a:solidFill>
                  <a:schemeClr val="accent1">
                    <a:lumMod val="75000"/>
                  </a:schemeClr>
                </a:solidFill>
                <a:latin typeface="+mn-lt"/>
              </a:rPr>
              <a:t>reflect on the risks and opportunities from  the ‘cluster’ they </a:t>
            </a:r>
            <a:r>
              <a:rPr lang="en-GB" sz="2600" dirty="0" smtClean="0">
                <a:solidFill>
                  <a:schemeClr val="accent1">
                    <a:lumMod val="75000"/>
                  </a:schemeClr>
                </a:solidFill>
                <a:latin typeface="+mn-lt"/>
              </a:rPr>
              <a:t>were </a:t>
            </a:r>
            <a:r>
              <a:rPr lang="en-GB" sz="2600" dirty="0">
                <a:solidFill>
                  <a:schemeClr val="accent1">
                    <a:lumMod val="75000"/>
                  </a:schemeClr>
                </a:solidFill>
                <a:latin typeface="+mn-lt"/>
              </a:rPr>
              <a:t>assigned in Working Session </a:t>
            </a:r>
            <a:r>
              <a:rPr lang="en-GB" sz="2600" dirty="0" smtClean="0">
                <a:solidFill>
                  <a:schemeClr val="accent1">
                    <a:lumMod val="75000"/>
                  </a:schemeClr>
                </a:solidFill>
                <a:latin typeface="+mn-lt"/>
              </a:rPr>
              <a:t>1&amp;2 </a:t>
            </a:r>
            <a:r>
              <a:rPr lang="en-GB" sz="2600" dirty="0" smtClean="0">
                <a:solidFill>
                  <a:schemeClr val="tx2"/>
                </a:solidFill>
                <a:latin typeface="+mn-lt"/>
              </a:rPr>
              <a:t>(20 mins)</a:t>
            </a:r>
            <a:endParaRPr lang="en-GB" sz="2200" dirty="0">
              <a:solidFill>
                <a:schemeClr val="accent1">
                  <a:lumMod val="75000"/>
                </a:schemeClr>
              </a:solidFill>
              <a:latin typeface="+mn-lt"/>
            </a:endParaRPr>
          </a:p>
          <a:p>
            <a:pPr lvl="1">
              <a:defRPr/>
            </a:pPr>
            <a:r>
              <a:rPr lang="en-GB" sz="2600" dirty="0">
                <a:solidFill>
                  <a:schemeClr val="accent1">
                    <a:lumMod val="75000"/>
                  </a:schemeClr>
                </a:solidFill>
                <a:latin typeface="+mn-lt"/>
              </a:rPr>
              <a:t>Group working to </a:t>
            </a:r>
            <a:r>
              <a:rPr lang="en-GB" sz="2600" dirty="0" smtClean="0">
                <a:solidFill>
                  <a:schemeClr val="accent1">
                    <a:lumMod val="75000"/>
                  </a:schemeClr>
                </a:solidFill>
                <a:latin typeface="+mn-lt"/>
              </a:rPr>
              <a:t>discuss similarities / differences in identified response gaps and needs &amp; </a:t>
            </a:r>
            <a:r>
              <a:rPr lang="en-GB" sz="2600" dirty="0">
                <a:solidFill>
                  <a:schemeClr val="accent1">
                    <a:lumMod val="75000"/>
                  </a:schemeClr>
                </a:solidFill>
                <a:latin typeface="+mn-lt"/>
              </a:rPr>
              <a:t>complete </a:t>
            </a:r>
            <a:r>
              <a:rPr lang="en-GB" sz="2600" dirty="0" smtClean="0">
                <a:solidFill>
                  <a:schemeClr val="accent1">
                    <a:lumMod val="75000"/>
                  </a:schemeClr>
                </a:solidFill>
                <a:latin typeface="+mn-lt"/>
              </a:rPr>
              <a:t>worksheets (55 mins)</a:t>
            </a:r>
            <a:endParaRPr lang="en-GB" sz="2600" dirty="0">
              <a:solidFill>
                <a:schemeClr val="accent1">
                  <a:lumMod val="75000"/>
                </a:schemeClr>
              </a:solidFill>
              <a:latin typeface="+mn-lt"/>
            </a:endParaRPr>
          </a:p>
          <a:p>
            <a:pPr lvl="1">
              <a:defRPr/>
            </a:pPr>
            <a:r>
              <a:rPr lang="en-GB" sz="2600" dirty="0">
                <a:solidFill>
                  <a:schemeClr val="accent1">
                    <a:lumMod val="75000"/>
                  </a:schemeClr>
                </a:solidFill>
                <a:latin typeface="+mn-lt"/>
              </a:rPr>
              <a:t>Groups reconvene for </a:t>
            </a:r>
            <a:r>
              <a:rPr lang="en-GB" sz="2600" dirty="0" smtClean="0">
                <a:solidFill>
                  <a:schemeClr val="accent1">
                    <a:lumMod val="75000"/>
                  </a:schemeClr>
                </a:solidFill>
                <a:latin typeface="+mn-lt"/>
              </a:rPr>
              <a:t>full </a:t>
            </a:r>
            <a:r>
              <a:rPr lang="en-GB" sz="2600" dirty="0">
                <a:solidFill>
                  <a:schemeClr val="accent1">
                    <a:lumMod val="75000"/>
                  </a:schemeClr>
                </a:solidFill>
                <a:latin typeface="+mn-lt"/>
              </a:rPr>
              <a:t>plenary </a:t>
            </a:r>
            <a:r>
              <a:rPr lang="en-GB" sz="2600" dirty="0" smtClean="0">
                <a:solidFill>
                  <a:schemeClr val="accent1">
                    <a:lumMod val="75000"/>
                  </a:schemeClr>
                </a:solidFill>
                <a:latin typeface="+mn-lt"/>
              </a:rPr>
              <a:t>(15 mins)</a:t>
            </a:r>
            <a:endParaRPr lang="en-GB" sz="2600" dirty="0">
              <a:latin typeface="+mn-lt"/>
            </a:endParaRPr>
          </a:p>
          <a:p>
            <a:pPr>
              <a:defRPr/>
            </a:pPr>
            <a:endParaRPr lang="en-GB"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88950" y="476250"/>
            <a:ext cx="9137650" cy="676275"/>
          </a:xfrm>
        </p:spPr>
        <p:txBody>
          <a:bodyPr/>
          <a:lstStyle/>
          <a:p>
            <a:pPr algn="ctr">
              <a:defRPr/>
            </a:pPr>
            <a:r>
              <a:rPr lang="en-GB" sz="3200" b="0" cap="all" spc="200" dirty="0">
                <a:latin typeface="+mj-lt"/>
                <a:ea typeface="+mj-ea"/>
                <a:cs typeface="+mj-cs"/>
              </a:rPr>
              <a:t>Working session </a:t>
            </a:r>
            <a:r>
              <a:rPr lang="en-GB" sz="3200" b="0" cap="all" spc="200" dirty="0" smtClean="0">
                <a:latin typeface="+mj-lt"/>
                <a:ea typeface="+mj-ea"/>
                <a:cs typeface="+mj-cs"/>
              </a:rPr>
              <a:t>3: </a:t>
            </a:r>
            <a:r>
              <a:rPr lang="en-GB" sz="3200" b="0" cap="all" spc="200" dirty="0">
                <a:latin typeface="+mj-lt"/>
                <a:ea typeface="+mj-ea"/>
                <a:cs typeface="+mj-cs"/>
              </a:rPr>
              <a:t>Activities </a:t>
            </a:r>
          </a:p>
        </p:txBody>
      </p:sp>
      <p:sp>
        <p:nvSpPr>
          <p:cNvPr id="3" name="Content Placeholder 2"/>
          <p:cNvSpPr>
            <a:spLocks noGrp="1"/>
          </p:cNvSpPr>
          <p:nvPr>
            <p:ph sz="quarter" idx="13"/>
          </p:nvPr>
        </p:nvSpPr>
        <p:spPr>
          <a:xfrm>
            <a:off x="273050" y="1628775"/>
            <a:ext cx="9353550" cy="4975225"/>
          </a:xfrm>
        </p:spPr>
        <p:txBody>
          <a:bodyPr>
            <a:normAutofit fontScale="70000" lnSpcReduction="20000"/>
          </a:bodyPr>
          <a:lstStyle/>
          <a:p>
            <a:pPr marL="44450" indent="0">
              <a:spcAft>
                <a:spcPts val="600"/>
              </a:spcAft>
              <a:buFont typeface="Wingdings 2" pitchFamily="18" charset="2"/>
              <a:buNone/>
              <a:defRPr/>
            </a:pPr>
            <a:r>
              <a:rPr lang="en-GB" sz="4000" dirty="0">
                <a:solidFill>
                  <a:schemeClr val="accent1">
                    <a:lumMod val="75000"/>
                  </a:schemeClr>
                </a:solidFill>
                <a:latin typeface="+mn-lt"/>
              </a:rPr>
              <a:t>Experts should consider the following questions:</a:t>
            </a:r>
          </a:p>
          <a:p>
            <a:pPr>
              <a:spcAft>
                <a:spcPts val="300"/>
              </a:spcAft>
              <a:defRPr/>
            </a:pPr>
            <a:r>
              <a:rPr lang="en-GB" sz="3600" dirty="0">
                <a:solidFill>
                  <a:schemeClr val="accent1">
                    <a:lumMod val="75000"/>
                  </a:schemeClr>
                </a:solidFill>
                <a:latin typeface="+mn-lt"/>
              </a:rPr>
              <a:t>Do responses exist that relate to the risks or opportunities? </a:t>
            </a:r>
          </a:p>
          <a:p>
            <a:pPr>
              <a:defRPr/>
            </a:pPr>
            <a:r>
              <a:rPr lang="en-GB" sz="3600" dirty="0">
                <a:solidFill>
                  <a:schemeClr val="accent1">
                    <a:lumMod val="75000"/>
                  </a:schemeClr>
                </a:solidFill>
                <a:latin typeface="+mn-lt"/>
              </a:rPr>
              <a:t>If they do exist, to what extent do these responses address the identified risks and opportunities? </a:t>
            </a:r>
          </a:p>
          <a:p>
            <a:pPr lvl="1">
              <a:buClr>
                <a:schemeClr val="accent1">
                  <a:lumMod val="75000"/>
                </a:schemeClr>
              </a:buClr>
              <a:defRPr/>
            </a:pPr>
            <a:r>
              <a:rPr lang="en-GB" sz="3200" dirty="0">
                <a:solidFill>
                  <a:schemeClr val="accent1">
                    <a:lumMod val="75000"/>
                  </a:schemeClr>
                </a:solidFill>
                <a:latin typeface="+mn-lt"/>
              </a:rPr>
              <a:t>What opportunities may be missed given current responses? </a:t>
            </a:r>
          </a:p>
          <a:p>
            <a:pPr lvl="1">
              <a:buClr>
                <a:schemeClr val="accent1">
                  <a:lumMod val="75000"/>
                </a:schemeClr>
              </a:buClr>
              <a:defRPr/>
            </a:pPr>
            <a:r>
              <a:rPr lang="en-GB" sz="3200" dirty="0">
                <a:solidFill>
                  <a:schemeClr val="accent1">
                    <a:lumMod val="75000"/>
                  </a:schemeClr>
                </a:solidFill>
                <a:latin typeface="+mn-lt"/>
              </a:rPr>
              <a:t>Which emerging and future risks do not appear to be considered by current responses? </a:t>
            </a:r>
          </a:p>
          <a:p>
            <a:pPr>
              <a:spcAft>
                <a:spcPts val="300"/>
              </a:spcAft>
              <a:defRPr/>
            </a:pPr>
            <a:r>
              <a:rPr lang="en-GB" sz="3600" dirty="0">
                <a:solidFill>
                  <a:schemeClr val="accent1">
                    <a:lumMod val="75000"/>
                  </a:schemeClr>
                </a:solidFill>
                <a:latin typeface="+mn-lt"/>
              </a:rPr>
              <a:t>What new responses or changes to existing responses or planning might be needed to prepare for identified risks, and cope with them should they occur (recognising that not all risk can be prevented)? </a:t>
            </a:r>
          </a:p>
          <a:p>
            <a:pPr>
              <a:defRPr/>
            </a:pPr>
            <a:r>
              <a:rPr lang="en-GB" sz="3600" dirty="0">
                <a:solidFill>
                  <a:schemeClr val="accent1">
                    <a:lumMod val="75000"/>
                  </a:schemeClr>
                </a:solidFill>
                <a:latin typeface="+mn-lt"/>
              </a:rPr>
              <a:t>What new responses or changes to existing responses or planning might be needed to maximise opportunities?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381000" y="508000"/>
            <a:ext cx="9137650" cy="676275"/>
          </a:xfrm>
        </p:spPr>
        <p:txBody>
          <a:bodyPr/>
          <a:lstStyle/>
          <a:p>
            <a:pPr algn="ctr">
              <a:defRPr/>
            </a:pPr>
            <a:r>
              <a:rPr lang="en-GB" sz="3200" b="0" cap="all" spc="200" dirty="0">
                <a:latin typeface="+mj-lt"/>
                <a:ea typeface="+mj-ea"/>
                <a:cs typeface="+mj-cs"/>
              </a:rPr>
              <a:t>Working session </a:t>
            </a:r>
            <a:r>
              <a:rPr lang="sl-SI" sz="3200" b="0" cap="all" spc="200" smtClean="0">
                <a:latin typeface="+mj-lt"/>
                <a:ea typeface="+mj-ea"/>
                <a:cs typeface="+mj-cs"/>
              </a:rPr>
              <a:t>3</a:t>
            </a:r>
            <a:r>
              <a:rPr lang="en-GB" sz="3200" b="0" cap="all" spc="200" smtClean="0">
                <a:latin typeface="+mj-lt"/>
                <a:ea typeface="+mj-ea"/>
                <a:cs typeface="+mj-cs"/>
              </a:rPr>
              <a:t>: </a:t>
            </a:r>
            <a:r>
              <a:rPr lang="en-GB" sz="3200" b="0" cap="all" spc="200" dirty="0">
                <a:latin typeface="+mj-lt"/>
                <a:ea typeface="+mj-ea"/>
                <a:cs typeface="+mj-cs"/>
              </a:rPr>
              <a:t>Outcomes </a:t>
            </a:r>
          </a:p>
        </p:txBody>
      </p:sp>
      <p:sp>
        <p:nvSpPr>
          <p:cNvPr id="3" name="Content Placeholder 2"/>
          <p:cNvSpPr>
            <a:spLocks noGrp="1"/>
          </p:cNvSpPr>
          <p:nvPr>
            <p:ph sz="quarter" idx="13"/>
          </p:nvPr>
        </p:nvSpPr>
        <p:spPr>
          <a:xfrm>
            <a:off x="381000" y="1549400"/>
            <a:ext cx="9136063" cy="3659188"/>
          </a:xfrm>
        </p:spPr>
        <p:txBody>
          <a:bodyPr/>
          <a:lstStyle/>
          <a:p>
            <a:pPr marL="0" indent="0">
              <a:buFont typeface="Wingdings 2" pitchFamily="18" charset="2"/>
              <a:buNone/>
              <a:defRPr/>
            </a:pPr>
            <a:endParaRPr lang="en-GB" sz="1950" dirty="0"/>
          </a:p>
          <a:p>
            <a:pPr marL="0" indent="0">
              <a:buFont typeface="Wingdings 2" pitchFamily="18" charset="2"/>
              <a:buNone/>
              <a:defRPr/>
            </a:pPr>
            <a:r>
              <a:rPr lang="en-GB" sz="2925" dirty="0">
                <a:solidFill>
                  <a:schemeClr val="accent1">
                    <a:lumMod val="75000"/>
                  </a:schemeClr>
                </a:solidFill>
                <a:latin typeface="+mn-lt"/>
              </a:rPr>
              <a:t>Completed worksheets of the key </a:t>
            </a:r>
            <a:r>
              <a:rPr lang="en-GB" sz="2925" dirty="0" smtClean="0">
                <a:solidFill>
                  <a:schemeClr val="accent1">
                    <a:lumMod val="75000"/>
                  </a:schemeClr>
                </a:solidFill>
                <a:latin typeface="+mn-lt"/>
              </a:rPr>
              <a:t>response </a:t>
            </a:r>
            <a:r>
              <a:rPr lang="en-GB" sz="2925" dirty="0">
                <a:solidFill>
                  <a:schemeClr val="accent1">
                    <a:lumMod val="75000"/>
                  </a:schemeClr>
                </a:solidFill>
                <a:latin typeface="+mn-lt"/>
              </a:rPr>
              <a:t>gaps and needs identified for each risk and opportunity per implications cluster</a:t>
            </a:r>
          </a:p>
        </p:txBody>
      </p:sp>
      <p:sp>
        <p:nvSpPr>
          <p:cNvPr id="4" name="Text Placeholder 3"/>
          <p:cNvSpPr>
            <a:spLocks noGrp="1"/>
          </p:cNvSpPr>
          <p:nvPr>
            <p:ph type="body" sz="quarter" idx="14"/>
          </p:nvPr>
        </p:nvSpPr>
        <p:spPr>
          <a:xfrm>
            <a:off x="485775" y="6249988"/>
            <a:ext cx="2992438" cy="274637"/>
          </a:xfrm>
        </p:spPr>
        <p:txBody>
          <a:bodyPr/>
          <a:lstStyle/>
          <a:p>
            <a:pPr>
              <a:defRPr/>
            </a:pP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3675" y="1647825"/>
            <a:ext cx="9439275" cy="4084638"/>
          </a:xfrm>
        </p:spPr>
        <p:txBody>
          <a:bodyPr>
            <a:noAutofit/>
          </a:bodyPr>
          <a:lstStyle/>
          <a:p>
            <a:pPr>
              <a:spcAft>
                <a:spcPts val="600"/>
              </a:spcAft>
              <a:defRPr/>
            </a:pPr>
            <a:r>
              <a:rPr lang="en-GB" sz="2800" dirty="0" smtClean="0"/>
              <a:t>The agenda is intended to provide time for open discussion and exchange</a:t>
            </a:r>
          </a:p>
          <a:p>
            <a:pPr>
              <a:spcAft>
                <a:spcPts val="600"/>
              </a:spcAft>
              <a:defRPr/>
            </a:pPr>
            <a:r>
              <a:rPr lang="en-GB" sz="2800" dirty="0" smtClean="0"/>
              <a:t>Everyone should have an opportunity to contribute and all views are valid</a:t>
            </a:r>
          </a:p>
          <a:p>
            <a:pPr>
              <a:spcAft>
                <a:spcPts val="600"/>
              </a:spcAft>
              <a:defRPr/>
            </a:pPr>
            <a:r>
              <a:rPr lang="en-GB" sz="2800" dirty="0" smtClean="0"/>
              <a:t>Feel free to express views</a:t>
            </a:r>
          </a:p>
          <a:p>
            <a:pPr>
              <a:spcAft>
                <a:spcPts val="600"/>
              </a:spcAft>
              <a:defRPr/>
            </a:pPr>
            <a:r>
              <a:rPr lang="en-GB" sz="2800" dirty="0" smtClean="0"/>
              <a:t>Specific contributions not attributed to individuals</a:t>
            </a:r>
          </a:p>
          <a:p>
            <a:pPr>
              <a:spcAft>
                <a:spcPts val="600"/>
              </a:spcAft>
              <a:defRPr/>
            </a:pPr>
            <a:r>
              <a:rPr lang="en-GB" sz="2800" dirty="0" smtClean="0"/>
              <a:t>Opportunity to review and comment on workshop outputs</a:t>
            </a:r>
            <a:endParaRPr lang="en-GB" sz="2800" dirty="0"/>
          </a:p>
        </p:txBody>
      </p:sp>
      <p:sp>
        <p:nvSpPr>
          <p:cNvPr id="3" name="Title 2"/>
          <p:cNvSpPr>
            <a:spLocks noGrp="1"/>
          </p:cNvSpPr>
          <p:nvPr>
            <p:ph type="title"/>
          </p:nvPr>
        </p:nvSpPr>
        <p:spPr/>
        <p:txBody>
          <a:bodyPr/>
          <a:lstStyle/>
          <a:p>
            <a:pPr>
              <a:defRPr/>
            </a:pPr>
            <a:r>
              <a:rPr lang="en-GB" dirty="0" smtClean="0"/>
              <a:t>Workshop principles</a:t>
            </a:r>
            <a:endParaRPr lang="en-GB" dirty="0"/>
          </a:p>
        </p:txBody>
      </p:sp>
      <p:sp>
        <p:nvSpPr>
          <p:cNvPr id="24580" name="Slide Number Placeholder 3"/>
          <p:cNvSpPr>
            <a:spLocks noGrp="1"/>
          </p:cNvSpPr>
          <p:nvPr>
            <p:ph type="sldNum" sz="quarter" idx="12"/>
          </p:nvPr>
        </p:nvSpPr>
        <p:spPr bwMode="auto">
          <a:noFill/>
          <a:ln>
            <a:miter lim="800000"/>
            <a:headEnd/>
            <a:tailEnd/>
          </a:ln>
        </p:spPr>
        <p:txBody>
          <a:bodyPr/>
          <a:lstStyle/>
          <a:p>
            <a:fld id="{14056A54-8D45-4D3B-85BE-4F6267FA612B}" type="slidenum">
              <a:rPr lang="en-GB" altLang="en-US"/>
              <a:pPr/>
              <a:t>6</a:t>
            </a:fld>
            <a:endParaRPr lang="en-GB" alt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759700" y="2892425"/>
            <a:ext cx="1733550" cy="1646238"/>
          </a:xfrm>
        </p:spPr>
        <p:txBody>
          <a:bodyPr/>
          <a:lstStyle/>
          <a:p>
            <a:pPr>
              <a:defRPr/>
            </a:pPr>
            <a:r>
              <a:rPr lang="en-GB" dirty="0" smtClean="0"/>
              <a:t>Thank you!</a:t>
            </a:r>
            <a:endParaRPr lang="en-GB" dirty="0"/>
          </a:p>
        </p:txBody>
      </p:sp>
      <p:sp>
        <p:nvSpPr>
          <p:cNvPr id="3" name="Title 2"/>
          <p:cNvSpPr>
            <a:spLocks noGrp="1"/>
          </p:cNvSpPr>
          <p:nvPr>
            <p:ph type="title"/>
          </p:nvPr>
        </p:nvSpPr>
        <p:spPr>
          <a:xfrm>
            <a:off x="412750" y="2892425"/>
            <a:ext cx="6851650" cy="1646238"/>
          </a:xfrm>
        </p:spPr>
        <p:txBody>
          <a:bodyPr/>
          <a:lstStyle/>
          <a:p>
            <a:pPr>
              <a:defRPr/>
            </a:pPr>
            <a:r>
              <a:rPr lang="en-GB" dirty="0" smtClean="0"/>
              <a:t>Closing reflections</a:t>
            </a:r>
            <a:endParaRPr lang="en-GB" dirty="0"/>
          </a:p>
        </p:txBody>
      </p:sp>
      <p:sp>
        <p:nvSpPr>
          <p:cNvPr id="137220" name="Slide Number Placeholder 3"/>
          <p:cNvSpPr>
            <a:spLocks noGrp="1"/>
          </p:cNvSpPr>
          <p:nvPr>
            <p:ph type="sldNum" sz="quarter" idx="11"/>
          </p:nvPr>
        </p:nvSpPr>
        <p:spPr bwMode="auto">
          <a:noFill/>
          <a:ln>
            <a:miter lim="800000"/>
            <a:headEnd/>
            <a:tailEnd/>
          </a:ln>
        </p:spPr>
        <p:txBody>
          <a:bodyPr/>
          <a:lstStyle/>
          <a:p>
            <a:fld id="{F4C11EF8-C348-4D42-8BC7-A87D7B0F9D27}" type="slidenum">
              <a:rPr lang="en-GB" altLang="en-US"/>
              <a:pPr/>
              <a:t>60</a:t>
            </a:fld>
            <a:endParaRPr lang="en-GB"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GB" dirty="0" smtClean="0"/>
              <a:t>Outline agenda</a:t>
            </a:r>
            <a:endParaRPr lang="en-GB" dirty="0"/>
          </a:p>
        </p:txBody>
      </p:sp>
      <p:sp>
        <p:nvSpPr>
          <p:cNvPr id="26627" name="Slide Number Placeholder 3"/>
          <p:cNvSpPr>
            <a:spLocks noGrp="1"/>
          </p:cNvSpPr>
          <p:nvPr>
            <p:ph type="sldNum" sz="quarter" idx="12"/>
          </p:nvPr>
        </p:nvSpPr>
        <p:spPr bwMode="auto">
          <a:noFill/>
          <a:ln>
            <a:miter lim="800000"/>
            <a:headEnd/>
            <a:tailEnd/>
          </a:ln>
        </p:spPr>
        <p:txBody>
          <a:bodyPr/>
          <a:lstStyle/>
          <a:p>
            <a:fld id="{8EB46007-525A-4266-BD15-6B506D3AE5BA}" type="slidenum">
              <a:rPr lang="en-GB" altLang="en-US"/>
              <a:pPr/>
              <a:t>7</a:t>
            </a:fld>
            <a:endParaRPr lang="en-GB" altLang="en-US"/>
          </a:p>
        </p:txBody>
      </p:sp>
      <p:graphicFrame>
        <p:nvGraphicFramePr>
          <p:cNvPr id="6" name="Content Placeholder 3"/>
          <p:cNvGraphicFramePr>
            <a:graphicFrameLocks noGrp="1"/>
          </p:cNvGraphicFramePr>
          <p:nvPr>
            <p:ph idx="4294967295"/>
            <p:extLst>
              <p:ext uri="{D42A27DB-BD31-4B8C-83A1-F6EECF244321}">
                <p14:modId xmlns:p14="http://schemas.microsoft.com/office/powerpoint/2010/main" val="381325059"/>
              </p:ext>
            </p:extLst>
          </p:nvPr>
        </p:nvGraphicFramePr>
        <p:xfrm>
          <a:off x="273050" y="1951038"/>
          <a:ext cx="9280524" cy="3998912"/>
        </p:xfrm>
        <a:graphic>
          <a:graphicData uri="http://schemas.openxmlformats.org/drawingml/2006/table">
            <a:tbl>
              <a:tblPr firstRow="1" bandRow="1">
                <a:tableStyleId>{5C22544A-7EE6-4342-B048-85BDC9FD1C3A}</a:tableStyleId>
              </a:tblPr>
              <a:tblGrid>
                <a:gridCol w="927548">
                  <a:extLst>
                    <a:ext uri="{9D8B030D-6E8A-4147-A177-3AD203B41FA5}"/>
                  </a:extLst>
                </a:gridCol>
                <a:gridCol w="3800366">
                  <a:extLst>
                    <a:ext uri="{9D8B030D-6E8A-4147-A177-3AD203B41FA5}"/>
                  </a:extLst>
                </a:gridCol>
                <a:gridCol w="4552610">
                  <a:extLst>
                    <a:ext uri="{9D8B030D-6E8A-4147-A177-3AD203B41FA5}"/>
                  </a:extLst>
                </a:gridCol>
              </a:tblGrid>
              <a:tr h="452345">
                <a:tc>
                  <a:txBody>
                    <a:bodyPr/>
                    <a:lstStyle/>
                    <a:p>
                      <a:pPr algn="l"/>
                      <a:r>
                        <a:rPr lang="en-GB" sz="2000" b="1" dirty="0">
                          <a:solidFill>
                            <a:schemeClr val="bg1"/>
                          </a:solidFill>
                        </a:rPr>
                        <a:t>Item</a:t>
                      </a:r>
                    </a:p>
                  </a:txBody>
                  <a:tcPr marL="91441" marR="91441" marT="45724" marB="45724" anchor="ctr">
                    <a:solidFill>
                      <a:schemeClr val="accent1">
                        <a:lumMod val="60000"/>
                        <a:lumOff val="40000"/>
                      </a:schemeClr>
                    </a:solidFill>
                  </a:tcPr>
                </a:tc>
                <a:tc>
                  <a:txBody>
                    <a:bodyPr/>
                    <a:lstStyle/>
                    <a:p>
                      <a:pPr algn="l"/>
                      <a:r>
                        <a:rPr lang="en-GB" sz="2000" b="1" dirty="0">
                          <a:solidFill>
                            <a:schemeClr val="bg1"/>
                          </a:solidFill>
                        </a:rPr>
                        <a:t>Title</a:t>
                      </a:r>
                    </a:p>
                  </a:txBody>
                  <a:tcPr marL="91441" marR="91441" marT="45724" marB="45724" anchor="ctr">
                    <a:solidFill>
                      <a:schemeClr val="accent1">
                        <a:lumMod val="60000"/>
                        <a:lumOff val="40000"/>
                      </a:schemeClr>
                    </a:solidFill>
                  </a:tcPr>
                </a:tc>
                <a:tc>
                  <a:txBody>
                    <a:bodyPr/>
                    <a:lstStyle/>
                    <a:p>
                      <a:pPr algn="l"/>
                      <a:endParaRPr lang="en-GB" sz="2000" b="1" baseline="0" dirty="0">
                        <a:solidFill>
                          <a:schemeClr val="bg1"/>
                        </a:solidFill>
                      </a:endParaRPr>
                    </a:p>
                  </a:txBody>
                  <a:tcPr marL="91441" marR="91441" marT="45724" marB="45724" anchor="ctr">
                    <a:solidFill>
                      <a:schemeClr val="accent1">
                        <a:lumMod val="60000"/>
                        <a:lumOff val="40000"/>
                      </a:schemeClr>
                    </a:solidFill>
                  </a:tcPr>
                </a:tc>
                <a:extLst>
                  <a:ext uri="{0D108BD9-81ED-4DB2-BD59-A6C34878D82A}"/>
                </a:extLst>
              </a:tr>
              <a:tr h="1310912">
                <a:tc>
                  <a:txBody>
                    <a:bodyPr/>
                    <a:lstStyle/>
                    <a:p>
                      <a:pPr algn="l"/>
                      <a:r>
                        <a:rPr lang="en-GB" sz="2000" b="1" dirty="0">
                          <a:solidFill>
                            <a:schemeClr val="bg1"/>
                          </a:solidFill>
                        </a:rPr>
                        <a:t>1 &amp; 2</a:t>
                      </a:r>
                    </a:p>
                  </a:txBody>
                  <a:tcPr marL="91441" marR="91441" marT="45724" marB="45724" anchor="ctr">
                    <a:solidFill>
                      <a:schemeClr val="accent1">
                        <a:lumMod val="75000"/>
                      </a:schemeClr>
                    </a:solidFill>
                  </a:tcPr>
                </a:tc>
                <a:tc>
                  <a:txBody>
                    <a:bodyPr/>
                    <a:lstStyle/>
                    <a:p>
                      <a:pPr algn="l"/>
                      <a:r>
                        <a:rPr lang="en-GB" sz="2000" b="1" baseline="0" dirty="0">
                          <a:solidFill>
                            <a:schemeClr val="bg1"/>
                          </a:solidFill>
                        </a:rPr>
                        <a:t>Arrival, </a:t>
                      </a:r>
                      <a:r>
                        <a:rPr lang="en-GB" sz="2000" b="1" baseline="0" dirty="0" smtClean="0">
                          <a:solidFill>
                            <a:schemeClr val="bg1"/>
                          </a:solidFill>
                        </a:rPr>
                        <a:t>Introductions &amp; Welcome</a:t>
                      </a:r>
                      <a:endParaRPr lang="en-GB" sz="2000" b="1" dirty="0">
                        <a:solidFill>
                          <a:schemeClr val="bg1"/>
                        </a:solidFill>
                      </a:endParaRPr>
                    </a:p>
                  </a:txBody>
                  <a:tcPr marL="91441" marR="91441" marT="45724" marB="45724" anchor="ct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baseline="0" dirty="0" smtClean="0">
                          <a:solidFill>
                            <a:schemeClr val="bg1"/>
                          </a:solidFill>
                        </a:rPr>
                        <a:t>Presentations/introductions:</a:t>
                      </a:r>
                      <a:r>
                        <a:rPr lang="en-GB" sz="1800" b="1" kern="1200" dirty="0" smtClean="0">
                          <a:solidFill>
                            <a:schemeClr val="dk1"/>
                          </a:solidFill>
                          <a:effectLst/>
                          <a:latin typeface="+mn-lt"/>
                          <a:ea typeface="+mn-ea"/>
                          <a:cs typeface="+mn-cs"/>
                        </a:rPr>
                        <a:t> </a:t>
                      </a:r>
                      <a:r>
                        <a:rPr lang="en-GB" sz="2000" b="1" kern="1200" baseline="0" dirty="0" smtClean="0">
                          <a:solidFill>
                            <a:schemeClr val="bg1"/>
                          </a:solidFill>
                          <a:latin typeface="+mn-lt"/>
                          <a:ea typeface="+mn-ea"/>
                          <a:cs typeface="+mn-cs"/>
                        </a:rPr>
                        <a:t>Ministry of the Environment and Spatial Planning and </a:t>
                      </a:r>
                      <a:r>
                        <a:rPr lang="en-GB" sz="2000" b="1" baseline="0" dirty="0" smtClean="0">
                          <a:solidFill>
                            <a:schemeClr val="bg1"/>
                          </a:solidFill>
                        </a:rPr>
                        <a:t>CEP</a:t>
                      </a:r>
                    </a:p>
                  </a:txBody>
                  <a:tcPr marL="91441" marR="91441" marT="45724" marB="45724" anchor="ctr">
                    <a:solidFill>
                      <a:schemeClr val="accent1">
                        <a:lumMod val="75000"/>
                      </a:schemeClr>
                    </a:solidFill>
                  </a:tcPr>
                </a:tc>
                <a:extLst>
                  <a:ext uri="{0D108BD9-81ED-4DB2-BD59-A6C34878D82A}"/>
                </a:extLst>
              </a:tr>
              <a:tr h="782367">
                <a:tc>
                  <a:txBody>
                    <a:bodyPr/>
                    <a:lstStyle/>
                    <a:p>
                      <a:pPr algn="l"/>
                      <a:r>
                        <a:rPr lang="en-GB" sz="2000" b="1" dirty="0" smtClean="0">
                          <a:solidFill>
                            <a:schemeClr val="bg1"/>
                          </a:solidFill>
                        </a:rPr>
                        <a:t>3</a:t>
                      </a:r>
                      <a:endParaRPr lang="en-GB" sz="2000" b="1" dirty="0">
                        <a:solidFill>
                          <a:schemeClr val="bg1"/>
                        </a:solidFill>
                      </a:endParaRPr>
                    </a:p>
                  </a:txBody>
                  <a:tcPr marL="91441" marR="91441" marT="45724" marB="45724" anchor="ctr">
                    <a:solidFill>
                      <a:schemeClr val="accent1">
                        <a:lumMod val="75000"/>
                      </a:schemeClr>
                    </a:solidFill>
                  </a:tcPr>
                </a:tc>
                <a:tc>
                  <a:txBody>
                    <a:bodyPr/>
                    <a:lstStyle/>
                    <a:p>
                      <a:pPr algn="l"/>
                      <a:r>
                        <a:rPr lang="en-GB" sz="2000" b="1" kern="1200" baseline="0" dirty="0" smtClean="0">
                          <a:solidFill>
                            <a:schemeClr val="bg1"/>
                          </a:solidFill>
                          <a:latin typeface="+mn-lt"/>
                          <a:ea typeface="+mn-ea"/>
                          <a:cs typeface="+mn-cs"/>
                        </a:rPr>
                        <a:t>Setting the scene</a:t>
                      </a:r>
                      <a:endParaRPr lang="en-GB" sz="2000" b="1" kern="1200" baseline="0" dirty="0">
                        <a:solidFill>
                          <a:schemeClr val="bg1"/>
                        </a:solidFill>
                        <a:latin typeface="+mn-lt"/>
                        <a:ea typeface="+mn-ea"/>
                        <a:cs typeface="+mn-cs"/>
                      </a:endParaRPr>
                    </a:p>
                  </a:txBody>
                  <a:tcPr marL="91441" marR="91441" marT="45724" marB="45724" anchor="ctr">
                    <a:solidFill>
                      <a:schemeClr val="accent1">
                        <a:lumMod val="75000"/>
                      </a:schemeClr>
                    </a:solidFill>
                  </a:tcPr>
                </a:tc>
                <a:tc>
                  <a:txBody>
                    <a:bodyPr/>
                    <a:lstStyle/>
                    <a:p>
                      <a:pPr algn="l"/>
                      <a:r>
                        <a:rPr lang="en-GB" sz="2000" b="1" baseline="0" dirty="0" smtClean="0">
                          <a:solidFill>
                            <a:schemeClr val="bg1"/>
                          </a:solidFill>
                        </a:rPr>
                        <a:t>Presentations by EEA and CEP</a:t>
                      </a:r>
                    </a:p>
                  </a:txBody>
                  <a:tcPr marL="91441" marR="91441" marT="45724" marB="45724" anchor="ctr">
                    <a:solidFill>
                      <a:schemeClr val="accent1">
                        <a:lumMod val="75000"/>
                      </a:schemeClr>
                    </a:solidFill>
                  </a:tcPr>
                </a:tc>
                <a:extLst>
                  <a:ext uri="{0D108BD9-81ED-4DB2-BD59-A6C34878D82A}"/>
                </a:extLst>
              </a:tr>
              <a:tr h="752108">
                <a:tc>
                  <a:txBody>
                    <a:bodyPr/>
                    <a:lstStyle/>
                    <a:p>
                      <a:pPr algn="l"/>
                      <a:r>
                        <a:rPr lang="en-GB" sz="2000" b="1" dirty="0" smtClean="0">
                          <a:solidFill>
                            <a:schemeClr val="bg1"/>
                          </a:solidFill>
                        </a:rPr>
                        <a:t>4</a:t>
                      </a:r>
                      <a:endParaRPr lang="en-GB" sz="2000" b="1" dirty="0">
                        <a:solidFill>
                          <a:schemeClr val="bg1"/>
                        </a:solidFill>
                      </a:endParaRPr>
                    </a:p>
                  </a:txBody>
                  <a:tcPr marL="91441" marR="91441" marT="45724" marB="45724" anchor="ctr">
                    <a:solidFill>
                      <a:schemeClr val="accent1">
                        <a:lumMod val="75000"/>
                      </a:schemeClr>
                    </a:solidFill>
                  </a:tcPr>
                </a:tc>
                <a:tc>
                  <a:txBody>
                    <a:bodyPr/>
                    <a:lstStyle/>
                    <a:p>
                      <a:pPr algn="l"/>
                      <a:r>
                        <a:rPr lang="en-GB" sz="2000" b="1" kern="1200" baseline="0" dirty="0" smtClean="0">
                          <a:solidFill>
                            <a:schemeClr val="bg1"/>
                          </a:solidFill>
                          <a:latin typeface="+mn-lt"/>
                          <a:ea typeface="+mn-ea"/>
                          <a:cs typeface="+mn-cs"/>
                        </a:rPr>
                        <a:t>Linking implications to national evidence</a:t>
                      </a:r>
                      <a:endParaRPr lang="en-GB" sz="2000" b="1" kern="1200" baseline="0" dirty="0">
                        <a:solidFill>
                          <a:schemeClr val="bg1"/>
                        </a:solidFill>
                        <a:latin typeface="+mn-lt"/>
                        <a:ea typeface="+mn-ea"/>
                        <a:cs typeface="+mn-cs"/>
                      </a:endParaRPr>
                    </a:p>
                  </a:txBody>
                  <a:tcPr marL="91441" marR="91441" marT="45724" marB="45724" anchor="ctr">
                    <a:solidFill>
                      <a:schemeClr val="accent1">
                        <a:lumMod val="75000"/>
                      </a:schemeClr>
                    </a:solidFill>
                  </a:tcPr>
                </a:tc>
                <a:tc>
                  <a:txBody>
                    <a:bodyPr/>
                    <a:lstStyle/>
                    <a:p>
                      <a:pPr algn="l"/>
                      <a:r>
                        <a:rPr lang="en-GB" sz="2000" b="1" dirty="0" smtClean="0">
                          <a:solidFill>
                            <a:schemeClr val="bg1"/>
                          </a:solidFill>
                        </a:rPr>
                        <a:t>Presentations</a:t>
                      </a:r>
                      <a:r>
                        <a:rPr lang="en-GB" sz="2000" b="1" baseline="0" dirty="0" smtClean="0">
                          <a:solidFill>
                            <a:schemeClr val="bg1"/>
                          </a:solidFill>
                        </a:rPr>
                        <a:t> by </a:t>
                      </a:r>
                      <a:r>
                        <a:rPr lang="en-GB" sz="2000" b="1" dirty="0" smtClean="0">
                          <a:solidFill>
                            <a:schemeClr val="bg1"/>
                          </a:solidFill>
                        </a:rPr>
                        <a:t>CEP</a:t>
                      </a:r>
                    </a:p>
                  </a:txBody>
                  <a:tcPr marL="91441" marR="91441" marT="45724" marB="45724" anchor="ctr">
                    <a:solidFill>
                      <a:schemeClr val="accent1">
                        <a:lumMod val="75000"/>
                      </a:schemeClr>
                    </a:solidFill>
                  </a:tcPr>
                </a:tc>
                <a:extLst>
                  <a:ext uri="{0D108BD9-81ED-4DB2-BD59-A6C34878D82A}"/>
                </a:extLst>
              </a:tr>
              <a:tr h="701180">
                <a:tc>
                  <a:txBody>
                    <a:bodyPr/>
                    <a:lstStyle/>
                    <a:p>
                      <a:pPr algn="l"/>
                      <a:r>
                        <a:rPr lang="en-GB" sz="2000" b="1" dirty="0" smtClean="0">
                          <a:solidFill>
                            <a:schemeClr val="bg1"/>
                          </a:solidFill>
                        </a:rPr>
                        <a:t>5 &amp; 6</a:t>
                      </a:r>
                      <a:endParaRPr lang="en-GB" sz="2000" b="1" dirty="0">
                        <a:solidFill>
                          <a:schemeClr val="bg1"/>
                        </a:solidFill>
                      </a:endParaRPr>
                    </a:p>
                  </a:txBody>
                  <a:tcPr marL="91441" marR="91441" marT="45724" marB="45724" anchor="ctr">
                    <a:solidFill>
                      <a:schemeClr val="accent6">
                        <a:lumMod val="75000"/>
                      </a:schemeClr>
                    </a:solidFill>
                  </a:tcPr>
                </a:tc>
                <a:tc>
                  <a:txBody>
                    <a:bodyPr/>
                    <a:lstStyle/>
                    <a:p>
                      <a:pPr algn="l"/>
                      <a:r>
                        <a:rPr lang="en-GB" sz="2000" b="1" dirty="0" smtClean="0">
                          <a:solidFill>
                            <a:schemeClr val="bg1"/>
                          </a:solidFill>
                        </a:rPr>
                        <a:t>Working session 1: Identifying risks and opportunities</a:t>
                      </a:r>
                      <a:endParaRPr lang="en-GB" sz="2000" b="1" dirty="0">
                        <a:solidFill>
                          <a:schemeClr val="bg1"/>
                        </a:solidFill>
                      </a:endParaRPr>
                    </a:p>
                  </a:txBody>
                  <a:tcPr marL="91441" marR="91441" marT="45724" marB="45724" anchor="ctr">
                    <a:solidFill>
                      <a:schemeClr val="accent6">
                        <a:lumMod val="75000"/>
                      </a:schemeClr>
                    </a:solidFill>
                  </a:tcPr>
                </a:tc>
                <a:tc>
                  <a:txBody>
                    <a:bodyPr/>
                    <a:lstStyle/>
                    <a:p>
                      <a:pPr algn="l"/>
                      <a:r>
                        <a:rPr lang="en-GB" sz="2000" b="1" dirty="0" smtClean="0">
                          <a:solidFill>
                            <a:schemeClr val="bg1"/>
                          </a:solidFill>
                        </a:rPr>
                        <a:t>Working session and plenary </a:t>
                      </a:r>
                    </a:p>
                  </a:txBody>
                  <a:tcPr marL="91441" marR="91441" marT="45724" marB="45724" anchor="ctr">
                    <a:solidFill>
                      <a:schemeClr val="accent6">
                        <a:lumMod val="75000"/>
                      </a:schemeClr>
                    </a:solid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GB" dirty="0" smtClean="0"/>
              <a:t>Outline agenda</a:t>
            </a:r>
            <a:endParaRPr lang="en-GB" dirty="0"/>
          </a:p>
        </p:txBody>
      </p:sp>
      <p:sp>
        <p:nvSpPr>
          <p:cNvPr id="28675" name="Slide Number Placeholder 3"/>
          <p:cNvSpPr>
            <a:spLocks noGrp="1"/>
          </p:cNvSpPr>
          <p:nvPr>
            <p:ph type="sldNum" sz="quarter" idx="12"/>
          </p:nvPr>
        </p:nvSpPr>
        <p:spPr bwMode="auto">
          <a:noFill/>
          <a:ln>
            <a:miter lim="800000"/>
            <a:headEnd/>
            <a:tailEnd/>
          </a:ln>
        </p:spPr>
        <p:txBody>
          <a:bodyPr/>
          <a:lstStyle/>
          <a:p>
            <a:fld id="{C68603AA-D8E0-4251-9EDF-9E938393890C}" type="slidenum">
              <a:rPr lang="en-GB" altLang="en-US"/>
              <a:pPr/>
              <a:t>8</a:t>
            </a:fld>
            <a:endParaRPr lang="en-GB" altLang="en-US"/>
          </a:p>
        </p:txBody>
      </p:sp>
      <p:graphicFrame>
        <p:nvGraphicFramePr>
          <p:cNvPr id="6" name="Content Placeholder 3"/>
          <p:cNvGraphicFramePr>
            <a:graphicFrameLocks noGrp="1"/>
          </p:cNvGraphicFramePr>
          <p:nvPr>
            <p:ph idx="4294967295"/>
          </p:nvPr>
        </p:nvGraphicFramePr>
        <p:xfrm>
          <a:off x="312738" y="2081213"/>
          <a:ext cx="9280524" cy="3566954"/>
        </p:xfrm>
        <a:graphic>
          <a:graphicData uri="http://schemas.openxmlformats.org/drawingml/2006/table">
            <a:tbl>
              <a:tblPr firstRow="1" bandRow="1">
                <a:tableStyleId>{5C22544A-7EE6-4342-B048-85BDC9FD1C3A}</a:tableStyleId>
              </a:tblPr>
              <a:tblGrid>
                <a:gridCol w="927548">
                  <a:extLst>
                    <a:ext uri="{9D8B030D-6E8A-4147-A177-3AD203B41FA5}"/>
                  </a:extLst>
                </a:gridCol>
                <a:gridCol w="3800366">
                  <a:extLst>
                    <a:ext uri="{9D8B030D-6E8A-4147-A177-3AD203B41FA5}"/>
                  </a:extLst>
                </a:gridCol>
                <a:gridCol w="4552610">
                  <a:extLst>
                    <a:ext uri="{9D8B030D-6E8A-4147-A177-3AD203B41FA5}"/>
                  </a:extLst>
                </a:gridCol>
              </a:tblGrid>
              <a:tr h="452099">
                <a:tc>
                  <a:txBody>
                    <a:bodyPr/>
                    <a:lstStyle/>
                    <a:p>
                      <a:pPr algn="l"/>
                      <a:r>
                        <a:rPr lang="en-GB" sz="2000" b="1" dirty="0">
                          <a:solidFill>
                            <a:schemeClr val="bg1"/>
                          </a:solidFill>
                        </a:rPr>
                        <a:t>Item</a:t>
                      </a:r>
                    </a:p>
                  </a:txBody>
                  <a:tcPr marL="91441" marR="91441" marT="45699" marB="45699" anchor="ctr">
                    <a:solidFill>
                      <a:schemeClr val="accent1">
                        <a:lumMod val="60000"/>
                        <a:lumOff val="40000"/>
                      </a:schemeClr>
                    </a:solidFill>
                  </a:tcPr>
                </a:tc>
                <a:tc>
                  <a:txBody>
                    <a:bodyPr/>
                    <a:lstStyle/>
                    <a:p>
                      <a:pPr algn="l"/>
                      <a:r>
                        <a:rPr lang="en-GB" sz="2000" b="1" dirty="0">
                          <a:solidFill>
                            <a:schemeClr val="bg1"/>
                          </a:solidFill>
                        </a:rPr>
                        <a:t>Title</a:t>
                      </a:r>
                    </a:p>
                  </a:txBody>
                  <a:tcPr marL="91441" marR="91441" marT="45699" marB="45699" anchor="ctr">
                    <a:solidFill>
                      <a:schemeClr val="accent1">
                        <a:lumMod val="60000"/>
                        <a:lumOff val="40000"/>
                      </a:schemeClr>
                    </a:solidFill>
                  </a:tcPr>
                </a:tc>
                <a:tc>
                  <a:txBody>
                    <a:bodyPr/>
                    <a:lstStyle/>
                    <a:p>
                      <a:pPr algn="l"/>
                      <a:endParaRPr lang="en-GB" sz="2000" b="1" baseline="0" dirty="0">
                        <a:solidFill>
                          <a:schemeClr val="bg1"/>
                        </a:solidFill>
                      </a:endParaRPr>
                    </a:p>
                  </a:txBody>
                  <a:tcPr marL="91441" marR="91441" marT="45699" marB="45699" anchor="ctr">
                    <a:solidFill>
                      <a:schemeClr val="accent1">
                        <a:lumMod val="60000"/>
                        <a:lumOff val="40000"/>
                      </a:schemeClr>
                    </a:solidFill>
                  </a:tcPr>
                </a:tc>
                <a:extLst>
                  <a:ext uri="{0D108BD9-81ED-4DB2-BD59-A6C34878D82A}"/>
                </a:extLst>
              </a:tr>
              <a:tr h="1310588">
                <a:tc>
                  <a:txBody>
                    <a:bodyPr/>
                    <a:lstStyle/>
                    <a:p>
                      <a:pPr algn="l"/>
                      <a:r>
                        <a:rPr lang="en-GB" sz="2000" b="1" dirty="0" smtClean="0">
                          <a:solidFill>
                            <a:schemeClr val="bg1"/>
                          </a:solidFill>
                        </a:rPr>
                        <a:t>7,8</a:t>
                      </a:r>
                      <a:r>
                        <a:rPr lang="en-GB" sz="2000" b="1" baseline="0" dirty="0" smtClean="0">
                          <a:solidFill>
                            <a:schemeClr val="bg1"/>
                          </a:solidFill>
                        </a:rPr>
                        <a:t> &amp; 9</a:t>
                      </a:r>
                      <a:endParaRPr lang="en-GB" sz="2000" b="1" dirty="0">
                        <a:solidFill>
                          <a:schemeClr val="bg1"/>
                        </a:solidFill>
                      </a:endParaRPr>
                    </a:p>
                  </a:txBody>
                  <a:tcPr marL="91441" marR="91441" marT="45699" marB="45699" anchor="ctr">
                    <a:solidFill>
                      <a:schemeClr val="accent6">
                        <a:lumMod val="75000"/>
                      </a:schemeClr>
                    </a:solidFill>
                  </a:tcPr>
                </a:tc>
                <a:tc>
                  <a:txBody>
                    <a:bodyPr/>
                    <a:lstStyle/>
                    <a:p>
                      <a:pPr marL="0" marR="0" lvl="0" indent="0" algn="l" defTabSz="1125472" rtl="0" eaLnBrk="1" fontAlgn="auto" latinLnBrk="0" hangingPunct="1">
                        <a:lnSpc>
                          <a:spcPct val="100000"/>
                        </a:lnSpc>
                        <a:spcBef>
                          <a:spcPts val="0"/>
                        </a:spcBef>
                        <a:spcAft>
                          <a:spcPts val="0"/>
                        </a:spcAft>
                        <a:buClrTx/>
                        <a:buSzTx/>
                        <a:buFontTx/>
                        <a:buNone/>
                        <a:tabLst/>
                        <a:defRPr/>
                      </a:pPr>
                      <a:r>
                        <a:rPr lang="en-GB" sz="2000" b="1" kern="1200" baseline="0" dirty="0" smtClean="0">
                          <a:solidFill>
                            <a:schemeClr val="bg1"/>
                          </a:solidFill>
                          <a:latin typeface="+mn-lt"/>
                          <a:ea typeface="+mn-ea"/>
                          <a:cs typeface="+mn-cs"/>
                        </a:rPr>
                        <a:t>Working session 2: Assessment of risks and opportunities (magnitude, likelihood and time scales of effects)</a:t>
                      </a:r>
                    </a:p>
                  </a:txBody>
                  <a:tcPr marL="91441" marR="91441" marT="45699" marB="45699" anchor="ctr">
                    <a:solidFill>
                      <a:schemeClr val="accent6">
                        <a:lumMod val="75000"/>
                      </a:schemeClr>
                    </a:solidFill>
                  </a:tcPr>
                </a:tc>
                <a:tc>
                  <a:txBody>
                    <a:bodyPr/>
                    <a:lstStyle/>
                    <a:p>
                      <a:pPr algn="l"/>
                      <a:r>
                        <a:rPr lang="en-GB" sz="2000" b="1" dirty="0" smtClean="0">
                          <a:solidFill>
                            <a:schemeClr val="bg1"/>
                          </a:solidFill>
                        </a:rPr>
                        <a:t>Working session </a:t>
                      </a:r>
                      <a:endParaRPr lang="en-GB" sz="2000" b="1" dirty="0">
                        <a:solidFill>
                          <a:schemeClr val="bg1"/>
                        </a:solidFill>
                      </a:endParaRPr>
                    </a:p>
                  </a:txBody>
                  <a:tcPr marL="91441" marR="91441" marT="45699" marB="45699" anchor="ctr">
                    <a:solidFill>
                      <a:schemeClr val="accent6">
                        <a:lumMod val="75000"/>
                      </a:schemeClr>
                    </a:solidFill>
                  </a:tcPr>
                </a:tc>
              </a:tr>
              <a:tr h="1052560">
                <a:tc>
                  <a:txBody>
                    <a:bodyPr/>
                    <a:lstStyle/>
                    <a:p>
                      <a:pPr algn="l"/>
                      <a:r>
                        <a:rPr lang="en-GB" sz="2000" b="1" dirty="0" smtClean="0">
                          <a:solidFill>
                            <a:schemeClr val="bg1"/>
                          </a:solidFill>
                        </a:rPr>
                        <a:t>10,11 &amp; 12</a:t>
                      </a:r>
                      <a:endParaRPr lang="en-GB" sz="2000" b="1" dirty="0">
                        <a:solidFill>
                          <a:schemeClr val="bg1"/>
                        </a:solidFill>
                      </a:endParaRPr>
                    </a:p>
                  </a:txBody>
                  <a:tcPr marL="91441" marR="91441" marT="45699" marB="45699" anchor="ctr">
                    <a:solidFill>
                      <a:schemeClr val="accent6">
                        <a:lumMod val="75000"/>
                      </a:schemeClr>
                    </a:solidFill>
                  </a:tcPr>
                </a:tc>
                <a:tc>
                  <a:txBody>
                    <a:bodyPr/>
                    <a:lstStyle/>
                    <a:p>
                      <a:pPr marL="0" marR="0" lvl="0" indent="0" algn="l" defTabSz="1125472" rtl="0" eaLnBrk="1" fontAlgn="auto" latinLnBrk="0" hangingPunct="1">
                        <a:lnSpc>
                          <a:spcPct val="100000"/>
                        </a:lnSpc>
                        <a:spcBef>
                          <a:spcPts val="0"/>
                        </a:spcBef>
                        <a:spcAft>
                          <a:spcPts val="0"/>
                        </a:spcAft>
                        <a:buClrTx/>
                        <a:buSzTx/>
                        <a:buFontTx/>
                        <a:buNone/>
                        <a:tabLst/>
                        <a:defRPr/>
                      </a:pPr>
                      <a:r>
                        <a:rPr lang="en-GB" sz="2000" b="1" kern="1200" baseline="0" dirty="0" smtClean="0">
                          <a:solidFill>
                            <a:schemeClr val="bg1"/>
                          </a:solidFill>
                          <a:latin typeface="+mn-lt"/>
                          <a:ea typeface="+mn-ea"/>
                          <a:cs typeface="+mn-cs"/>
                        </a:rPr>
                        <a:t>Working session 3: Responses to risks and opportunities </a:t>
                      </a:r>
                    </a:p>
                  </a:txBody>
                  <a:tcPr marL="91441" marR="91441" marT="45699" marB="45699" anchor="ctr">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baseline="0" dirty="0" smtClean="0">
                          <a:solidFill>
                            <a:schemeClr val="bg1"/>
                          </a:solidFill>
                        </a:rPr>
                        <a:t>Working session</a:t>
                      </a:r>
                    </a:p>
                  </a:txBody>
                  <a:tcPr marL="91441" marR="91441" marT="45699" marB="45699" anchor="ctr">
                    <a:solidFill>
                      <a:schemeClr val="accent6">
                        <a:lumMod val="75000"/>
                      </a:schemeClr>
                    </a:solidFill>
                  </a:tcPr>
                </a:tc>
                <a:extLst>
                  <a:ext uri="{0D108BD9-81ED-4DB2-BD59-A6C34878D82A}"/>
                </a:extLst>
              </a:tr>
              <a:tr h="751697">
                <a:tc>
                  <a:txBody>
                    <a:bodyPr/>
                    <a:lstStyle/>
                    <a:p>
                      <a:pPr algn="l"/>
                      <a:r>
                        <a:rPr lang="en-GB" sz="2000" b="1" dirty="0" smtClean="0">
                          <a:solidFill>
                            <a:schemeClr val="bg1"/>
                          </a:solidFill>
                        </a:rPr>
                        <a:t>13</a:t>
                      </a:r>
                      <a:endParaRPr lang="en-GB" sz="2000" b="1" dirty="0">
                        <a:solidFill>
                          <a:schemeClr val="bg1"/>
                        </a:solidFill>
                      </a:endParaRPr>
                    </a:p>
                  </a:txBody>
                  <a:tcPr marL="91441" marR="91441" marT="45699" marB="45699" anchor="ctr">
                    <a:solidFill>
                      <a:schemeClr val="accent1">
                        <a:lumMod val="75000"/>
                      </a:schemeClr>
                    </a:solidFill>
                  </a:tcPr>
                </a:tc>
                <a:tc>
                  <a:txBody>
                    <a:bodyPr/>
                    <a:lstStyle/>
                    <a:p>
                      <a:pPr algn="l"/>
                      <a:r>
                        <a:rPr lang="en-GB" sz="2000" b="1" dirty="0" smtClean="0">
                          <a:solidFill>
                            <a:schemeClr val="bg1"/>
                          </a:solidFill>
                        </a:rPr>
                        <a:t>Reflections and next steps</a:t>
                      </a:r>
                      <a:endParaRPr lang="en-GB" sz="2000" b="1" dirty="0">
                        <a:solidFill>
                          <a:schemeClr val="bg1"/>
                        </a:solidFill>
                      </a:endParaRPr>
                    </a:p>
                  </a:txBody>
                  <a:tcPr marL="91441" marR="91441" marT="45699" marB="45699" anchor="ctr">
                    <a:solidFill>
                      <a:schemeClr val="accent1">
                        <a:lumMod val="75000"/>
                      </a:schemeClr>
                    </a:solidFill>
                  </a:tcPr>
                </a:tc>
                <a:tc>
                  <a:txBody>
                    <a:bodyPr/>
                    <a:lstStyle/>
                    <a:p>
                      <a:pPr algn="l"/>
                      <a:endParaRPr lang="en-GB" sz="2000" b="1" dirty="0" smtClean="0">
                        <a:solidFill>
                          <a:schemeClr val="bg1"/>
                        </a:solidFill>
                      </a:endParaRPr>
                    </a:p>
                  </a:txBody>
                  <a:tcPr marL="91441" marR="91441" marT="45699" marB="45699" anchor="ctr">
                    <a:solidFill>
                      <a:schemeClr val="accent1">
                        <a:lumMod val="75000"/>
                      </a:schemeClr>
                    </a:solid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GB" dirty="0" smtClean="0"/>
              <a:t>Introduction</a:t>
            </a:r>
            <a:r>
              <a:rPr lang="lv-LV" dirty="0" smtClean="0"/>
              <a:t>s</a:t>
            </a:r>
            <a:endParaRPr lang="en-GB" dirty="0"/>
          </a:p>
        </p:txBody>
      </p:sp>
      <p:sp>
        <p:nvSpPr>
          <p:cNvPr id="30723" name="Slide Number Placeholder 3"/>
          <p:cNvSpPr>
            <a:spLocks noGrp="1"/>
          </p:cNvSpPr>
          <p:nvPr>
            <p:ph type="sldNum" sz="quarter" idx="12"/>
          </p:nvPr>
        </p:nvSpPr>
        <p:spPr bwMode="auto">
          <a:noFill/>
          <a:ln>
            <a:miter lim="800000"/>
            <a:headEnd/>
            <a:tailEnd/>
          </a:ln>
        </p:spPr>
        <p:txBody>
          <a:bodyPr/>
          <a:lstStyle/>
          <a:p>
            <a:fld id="{F16C8BFA-1B0C-424D-9F68-6C376E585B94}" type="slidenum">
              <a:rPr lang="en-GB" altLang="en-US"/>
              <a:pPr/>
              <a:t>9</a:t>
            </a:fld>
            <a:endParaRPr lang="en-GB" altLang="en-US"/>
          </a:p>
        </p:txBody>
      </p:sp>
      <p:sp>
        <p:nvSpPr>
          <p:cNvPr id="6" name="Text Placeholder 3"/>
          <p:cNvSpPr txBox="1">
            <a:spLocks/>
          </p:cNvSpPr>
          <p:nvPr/>
        </p:nvSpPr>
        <p:spPr>
          <a:xfrm>
            <a:off x="403225" y="6165850"/>
            <a:ext cx="6586538" cy="377825"/>
          </a:xfrm>
          <a:prstGeom prst="rect">
            <a:avLst/>
          </a:prstGeom>
        </p:spPr>
        <p:txBody>
          <a:bodyPr/>
          <a:lstStyle>
            <a:lvl1pPr marL="273050" indent="-228600" algn="l" rtl="0" eaLnBrk="0" fontAlgn="base" hangingPunct="0">
              <a:spcBef>
                <a:spcPct val="20000"/>
              </a:spcBef>
              <a:spcAft>
                <a:spcPct val="0"/>
              </a:spcAft>
              <a:buClr>
                <a:schemeClr val="accent1"/>
              </a:buClr>
              <a:buFont typeface="Wingdings 2" panose="05020102010507070707" pitchFamily="18" charset="2"/>
              <a:buChar char=""/>
              <a:defRPr sz="2000" kern="1200" spc="150">
                <a:solidFill>
                  <a:schemeClr val="tx2"/>
                </a:solidFill>
                <a:latin typeface="+mn-lt"/>
                <a:ea typeface="+mn-ea"/>
                <a:cs typeface="+mn-cs"/>
              </a:defRPr>
            </a:lvl1pPr>
            <a:lvl2pPr marL="547688" indent="-182563" algn="l" rtl="0" eaLnBrk="0" fontAlgn="base" hangingPunct="0">
              <a:spcBef>
                <a:spcPct val="20000"/>
              </a:spcBef>
              <a:spcAft>
                <a:spcPct val="0"/>
              </a:spcAft>
              <a:buClr>
                <a:schemeClr val="accent2"/>
              </a:buClr>
              <a:buFont typeface="Wingdings" panose="05000000000000000000" pitchFamily="2" charset="2"/>
              <a:buChar char="§"/>
              <a:defRPr kern="1200" spc="100">
                <a:solidFill>
                  <a:schemeClr val="tx2"/>
                </a:solidFill>
                <a:latin typeface="+mn-lt"/>
                <a:ea typeface="+mn-ea"/>
                <a:cs typeface="+mn-cs"/>
              </a:defRPr>
            </a:lvl2pPr>
            <a:lvl3pPr marL="822325" indent="-182563" algn="l" rtl="0" eaLnBrk="0" fontAlgn="base" hangingPunct="0">
              <a:spcBef>
                <a:spcPct val="20000"/>
              </a:spcBef>
              <a:spcAft>
                <a:spcPct val="0"/>
              </a:spcAft>
              <a:buClr>
                <a:srgbClr val="A8CDD7"/>
              </a:buClr>
              <a:buFont typeface="Wingdings" panose="05000000000000000000" pitchFamily="2" charset="2"/>
              <a:buChar char="§"/>
              <a:defRPr sz="1600" kern="1200" spc="100">
                <a:solidFill>
                  <a:schemeClr val="tx2"/>
                </a:solidFill>
                <a:latin typeface="+mn-lt"/>
                <a:ea typeface="+mn-ea"/>
                <a:cs typeface="+mn-cs"/>
              </a:defRPr>
            </a:lvl3pPr>
            <a:lvl4pPr marL="1096963" indent="-182563" algn="l" rtl="0" eaLnBrk="0" fontAlgn="base" hangingPunct="0">
              <a:spcBef>
                <a:spcPct val="20000"/>
              </a:spcBef>
              <a:spcAft>
                <a:spcPct val="0"/>
              </a:spcAft>
              <a:buClr>
                <a:srgbClr val="C0BEAF"/>
              </a:buClr>
              <a:buFont typeface="Wingdings" panose="05000000000000000000" pitchFamily="2" charset="2"/>
              <a:buChar char="§"/>
              <a:defRPr sz="1400" kern="1200">
                <a:solidFill>
                  <a:schemeClr val="tx2"/>
                </a:solidFill>
                <a:latin typeface="+mn-lt"/>
                <a:ea typeface="+mn-ea"/>
                <a:cs typeface="+mn-cs"/>
              </a:defRPr>
            </a:lvl4pPr>
            <a:lvl5pPr marL="1279525" indent="-182563" algn="l" rtl="0" eaLnBrk="0" fontAlgn="base" hangingPunct="0">
              <a:spcBef>
                <a:spcPct val="20000"/>
              </a:spcBef>
              <a:spcAft>
                <a:spcPct val="0"/>
              </a:spcAft>
              <a:buClr>
                <a:srgbClr val="E8B7B7"/>
              </a:buClr>
              <a:buFont typeface="Wingdings" panose="05000000000000000000"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4450" indent="0">
              <a:buFont typeface="Wingdings 2" panose="05020102010507070707" pitchFamily="18" charset="2"/>
              <a:buNone/>
              <a:defRPr/>
            </a:pPr>
            <a:r>
              <a:rPr lang="en-GB" sz="1200" b="0" dirty="0" smtClean="0"/>
              <a:t>Source: </a:t>
            </a:r>
            <a:r>
              <a:rPr lang="en-GB" sz="1200" b="0" dirty="0" smtClean="0">
                <a:hlinkClick r:id="rId3"/>
              </a:rPr>
              <a:t>http://housecentral.info</a:t>
            </a:r>
            <a:r>
              <a:rPr lang="en-GB" sz="1200" b="0" dirty="0" smtClean="0"/>
              <a:t> – royalty free clipart</a:t>
            </a:r>
            <a:endParaRPr lang="en-GB" sz="1200" b="0" dirty="0"/>
          </a:p>
        </p:txBody>
      </p:sp>
      <p:pic>
        <p:nvPicPr>
          <p:cNvPr id="30725" name="Content Placeholder 5"/>
          <p:cNvPicPr>
            <a:picLocks noGrp="1" noChangeAspect="1"/>
          </p:cNvPicPr>
          <p:nvPr>
            <p:ph sz="quarter" idx="4294967295"/>
          </p:nvPr>
        </p:nvPicPr>
        <p:blipFill>
          <a:blip r:embed="rId4"/>
          <a:srcRect b="5865"/>
          <a:stretch>
            <a:fillRect/>
          </a:stretch>
        </p:blipFill>
        <p:spPr bwMode="auto">
          <a:xfrm>
            <a:off x="2601913" y="1844675"/>
            <a:ext cx="4699000" cy="3538538"/>
          </a:xfrm>
        </p:spPr>
      </p:pic>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Custom 1">
      <a:dk1>
        <a:sysClr val="windowText" lastClr="000000"/>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Apothecary</Template>
  <TotalTime>8806</TotalTime>
  <Words>6184</Words>
  <Application>Microsoft Office PowerPoint</Application>
  <PresentationFormat>A4 Paper (210x297 mm)</PresentationFormat>
  <Paragraphs>790</Paragraphs>
  <Slides>60</Slides>
  <Notes>60</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Calibri</vt:lpstr>
      <vt:lpstr>Franklin Gothic Medium</vt:lpstr>
      <vt:lpstr>Open Sans</vt:lpstr>
      <vt:lpstr>Times</vt:lpstr>
      <vt:lpstr>Times New Roman</vt:lpstr>
      <vt:lpstr>Webdings</vt:lpstr>
      <vt:lpstr>Wingdings</vt:lpstr>
      <vt:lpstr>Wingdings 2</vt:lpstr>
      <vt:lpstr>Grid</vt:lpstr>
      <vt:lpstr>  Influence of global megatrends on the state of environment in Slovenia:  assessment of risks and opportunities,  response needs &amp; gaps  </vt:lpstr>
      <vt:lpstr>PowerPoint Presentation</vt:lpstr>
      <vt:lpstr>Workshop facilitators</vt:lpstr>
      <vt:lpstr>Workshop objectives and outcomes</vt:lpstr>
      <vt:lpstr>PowerPoint Presentation</vt:lpstr>
      <vt:lpstr>Workshop principles</vt:lpstr>
      <vt:lpstr>Outline agenda</vt:lpstr>
      <vt:lpstr>Outline agenda</vt:lpstr>
      <vt:lpstr>Introductions</vt:lpstr>
      <vt:lpstr>Setting the scene</vt:lpstr>
      <vt:lpstr>EEA Presentation on GMTs and SOER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 introduction </vt:lpstr>
      <vt:lpstr>Overview of methodological approach</vt:lpstr>
      <vt:lpstr>Project timeline </vt:lpstr>
      <vt:lpstr>Project introduction </vt:lpstr>
      <vt:lpstr>PowerPoint Presentation</vt:lpstr>
      <vt:lpstr>PowerPoint Presentation</vt:lpstr>
      <vt:lpstr>PowerPoint Presentation</vt:lpstr>
      <vt:lpstr>Linking implications to  national evidence</vt:lpstr>
      <vt:lpstr>PowerPoint Presentation</vt:lpstr>
      <vt:lpstr>PowerPoint Presentation</vt:lpstr>
      <vt:lpstr>PowerPoint Presentation</vt:lpstr>
      <vt:lpstr>PowerPoint Presentation</vt:lpstr>
      <vt:lpstr>PowerPoint Presentation</vt:lpstr>
      <vt:lpstr>Implication factsheets</vt:lpstr>
      <vt:lpstr>Increasing environmental burden</vt:lpstr>
      <vt:lpstr>Increasing environmental burden</vt:lpstr>
      <vt:lpstr>Pressure on water quality and supply</vt:lpstr>
      <vt:lpstr>Pressure on water quality and supply</vt:lpstr>
      <vt:lpstr>Economic and Energy import dependence</vt:lpstr>
      <vt:lpstr>Economic and Energy import dependence</vt:lpstr>
      <vt:lpstr>Increased privatisation of natural resources</vt:lpstr>
      <vt:lpstr>Increased privatisation of natural resources</vt:lpstr>
      <vt:lpstr>Extreme weather events and Infrastructure damage</vt:lpstr>
      <vt:lpstr>Extreme weather events and Infrastructure damage</vt:lpstr>
      <vt:lpstr>Food security</vt:lpstr>
      <vt:lpstr>Food security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Closing reflections</vt:lpstr>
    </vt:vector>
  </TitlesOfParts>
  <Company>DTI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hfesting</dc:creator>
  <cp:lastModifiedBy>miha</cp:lastModifiedBy>
  <cp:revision>534</cp:revision>
  <dcterms:created xsi:type="dcterms:W3CDTF">2009-01-13T11:38:14Z</dcterms:created>
  <dcterms:modified xsi:type="dcterms:W3CDTF">2018-04-11T13:14:56Z</dcterms:modified>
</cp:coreProperties>
</file>