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Default Extension="vml" ContentType="application/vnd.openxmlformats-officedocument.vmlDrawing"/>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Default Extension="bin" ContentType="application/vnd.openxmlformats-officedocument.oleObject"/>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6" r:id="rId2"/>
    <p:sldId id="257" r:id="rId3"/>
    <p:sldId id="259" r:id="rId4"/>
    <p:sldId id="274" r:id="rId5"/>
    <p:sldId id="263" r:id="rId6"/>
    <p:sldId id="260" r:id="rId7"/>
    <p:sldId id="268" r:id="rId8"/>
    <p:sldId id="265" r:id="rId9"/>
    <p:sldId id="269" r:id="rId10"/>
    <p:sldId id="275" r:id="rId11"/>
    <p:sldId id="276" r:id="rId12"/>
    <p:sldId id="277" r:id="rId13"/>
    <p:sldId id="278" r:id="rId14"/>
    <p:sldId id="273" r:id="rId15"/>
    <p:sldId id="258" r:id="rId16"/>
  </p:sldIdLst>
  <p:sldSz cx="9144000" cy="6858000" type="screen4x3"/>
  <p:notesSz cx="6662738" cy="9906000"/>
  <p:defaultTextStyle>
    <a:defPPr>
      <a:defRPr lang="en-GB"/>
    </a:defPPr>
    <a:lvl1pPr algn="l" rtl="0" fontAlgn="base">
      <a:spcBef>
        <a:spcPct val="0"/>
      </a:spcBef>
      <a:spcAft>
        <a:spcPct val="0"/>
      </a:spcAft>
      <a:defRPr kern="1200">
        <a:solidFill>
          <a:schemeClr val="tx1"/>
        </a:solidFill>
        <a:latin typeface="Tahoma" pitchFamily="34" charset="0"/>
        <a:ea typeface="+mn-ea"/>
        <a:cs typeface="+mn-cs"/>
      </a:defRPr>
    </a:lvl1pPr>
    <a:lvl2pPr marL="457200" algn="l" rtl="0" fontAlgn="base">
      <a:spcBef>
        <a:spcPct val="0"/>
      </a:spcBef>
      <a:spcAft>
        <a:spcPct val="0"/>
      </a:spcAft>
      <a:defRPr kern="1200">
        <a:solidFill>
          <a:schemeClr val="tx1"/>
        </a:solidFill>
        <a:latin typeface="Tahoma" pitchFamily="34" charset="0"/>
        <a:ea typeface="+mn-ea"/>
        <a:cs typeface="+mn-cs"/>
      </a:defRPr>
    </a:lvl2pPr>
    <a:lvl3pPr marL="914400" algn="l" rtl="0" fontAlgn="base">
      <a:spcBef>
        <a:spcPct val="0"/>
      </a:spcBef>
      <a:spcAft>
        <a:spcPct val="0"/>
      </a:spcAft>
      <a:defRPr kern="1200">
        <a:solidFill>
          <a:schemeClr val="tx1"/>
        </a:solidFill>
        <a:latin typeface="Tahoma" pitchFamily="34" charset="0"/>
        <a:ea typeface="+mn-ea"/>
        <a:cs typeface="+mn-cs"/>
      </a:defRPr>
    </a:lvl3pPr>
    <a:lvl4pPr marL="1371600" algn="l" rtl="0" fontAlgn="base">
      <a:spcBef>
        <a:spcPct val="0"/>
      </a:spcBef>
      <a:spcAft>
        <a:spcPct val="0"/>
      </a:spcAft>
      <a:defRPr kern="1200">
        <a:solidFill>
          <a:schemeClr val="tx1"/>
        </a:solidFill>
        <a:latin typeface="Tahoma" pitchFamily="34" charset="0"/>
        <a:ea typeface="+mn-ea"/>
        <a:cs typeface="+mn-cs"/>
      </a:defRPr>
    </a:lvl4pPr>
    <a:lvl5pPr marL="1828800" algn="l" rtl="0" fontAlgn="base">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FF66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83636" autoAdjust="0"/>
  </p:normalViewPr>
  <p:slideViewPr>
    <p:cSldViewPr>
      <p:cViewPr>
        <p:scale>
          <a:sx n="66" d="100"/>
          <a:sy n="66" d="100"/>
        </p:scale>
        <p:origin x="-2850" y="-7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7663" cy="495300"/>
          </a:xfrm>
          <a:prstGeom prst="rect">
            <a:avLst/>
          </a:prstGeom>
        </p:spPr>
        <p:txBody>
          <a:bodyPr vert="horz" lIns="91440" tIns="45720" rIns="91440" bIns="45720" rtlCol="0"/>
          <a:lstStyle>
            <a:lvl1pPr algn="l">
              <a:defRPr sz="1200"/>
            </a:lvl1pPr>
          </a:lstStyle>
          <a:p>
            <a:endParaRPr lang="sl-SI"/>
          </a:p>
        </p:txBody>
      </p:sp>
      <p:sp>
        <p:nvSpPr>
          <p:cNvPr id="3" name="Date Placeholder 2"/>
          <p:cNvSpPr>
            <a:spLocks noGrp="1"/>
          </p:cNvSpPr>
          <p:nvPr>
            <p:ph type="dt" sz="quarter" idx="1"/>
          </p:nvPr>
        </p:nvSpPr>
        <p:spPr>
          <a:xfrm>
            <a:off x="3773488" y="0"/>
            <a:ext cx="2887662" cy="495300"/>
          </a:xfrm>
          <a:prstGeom prst="rect">
            <a:avLst/>
          </a:prstGeom>
        </p:spPr>
        <p:txBody>
          <a:bodyPr vert="horz" lIns="91440" tIns="45720" rIns="91440" bIns="45720" rtlCol="0"/>
          <a:lstStyle>
            <a:lvl1pPr algn="r">
              <a:defRPr sz="1200"/>
            </a:lvl1pPr>
          </a:lstStyle>
          <a:p>
            <a:fld id="{EF3F218B-E59D-4502-8657-8327574E18A8}" type="datetimeFigureOut">
              <a:rPr lang="sl-SI" smtClean="0"/>
              <a:pPr/>
              <a:t>3.7.2012</a:t>
            </a:fld>
            <a:endParaRPr lang="sl-SI"/>
          </a:p>
        </p:txBody>
      </p:sp>
      <p:sp>
        <p:nvSpPr>
          <p:cNvPr id="4" name="Footer Placeholder 3"/>
          <p:cNvSpPr>
            <a:spLocks noGrp="1"/>
          </p:cNvSpPr>
          <p:nvPr>
            <p:ph type="ftr" sz="quarter" idx="2"/>
          </p:nvPr>
        </p:nvSpPr>
        <p:spPr>
          <a:xfrm>
            <a:off x="0" y="9409113"/>
            <a:ext cx="2887663" cy="495300"/>
          </a:xfrm>
          <a:prstGeom prst="rect">
            <a:avLst/>
          </a:prstGeom>
        </p:spPr>
        <p:txBody>
          <a:bodyPr vert="horz" lIns="91440" tIns="45720" rIns="91440" bIns="45720" rtlCol="0" anchor="b"/>
          <a:lstStyle>
            <a:lvl1pPr algn="l">
              <a:defRPr sz="1200"/>
            </a:lvl1pPr>
          </a:lstStyle>
          <a:p>
            <a:endParaRPr lang="sl-SI"/>
          </a:p>
        </p:txBody>
      </p:sp>
      <p:sp>
        <p:nvSpPr>
          <p:cNvPr id="5" name="Slide Number Placeholder 4"/>
          <p:cNvSpPr>
            <a:spLocks noGrp="1"/>
          </p:cNvSpPr>
          <p:nvPr>
            <p:ph type="sldNum" sz="quarter" idx="3"/>
          </p:nvPr>
        </p:nvSpPr>
        <p:spPr>
          <a:xfrm>
            <a:off x="3773488" y="9409113"/>
            <a:ext cx="2887662" cy="495300"/>
          </a:xfrm>
          <a:prstGeom prst="rect">
            <a:avLst/>
          </a:prstGeom>
        </p:spPr>
        <p:txBody>
          <a:bodyPr vert="horz" lIns="91440" tIns="45720" rIns="91440" bIns="45720" rtlCol="0" anchor="b"/>
          <a:lstStyle>
            <a:lvl1pPr algn="r">
              <a:defRPr sz="1200"/>
            </a:lvl1pPr>
          </a:lstStyle>
          <a:p>
            <a:fld id="{81624CCD-3A5C-41EA-B264-ED7A14216CF6}" type="slidenum">
              <a:rPr lang="sl-SI" smtClean="0"/>
              <a:pPr/>
              <a:t>‹#›</a:t>
            </a:fld>
            <a:endParaRPr lang="sl-SI"/>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7186" cy="495300"/>
          </a:xfrm>
          <a:prstGeom prst="rect">
            <a:avLst/>
          </a:prstGeom>
        </p:spPr>
        <p:txBody>
          <a:bodyPr vert="horz" wrap="square" lIns="91440" tIns="45720" rIns="91440" bIns="45720" numCol="1" anchor="t" anchorCtr="0" compatLnSpc="1">
            <a:prstTxWarp prst="textNoShape">
              <a:avLst/>
            </a:prstTxWarp>
          </a:bodyPr>
          <a:lstStyle>
            <a:lvl1pPr>
              <a:defRPr sz="1200"/>
            </a:lvl1pPr>
          </a:lstStyle>
          <a:p>
            <a:endParaRPr lang="sl-SI"/>
          </a:p>
        </p:txBody>
      </p:sp>
      <p:sp>
        <p:nvSpPr>
          <p:cNvPr id="3" name="Date Placeholder 2"/>
          <p:cNvSpPr>
            <a:spLocks noGrp="1"/>
          </p:cNvSpPr>
          <p:nvPr>
            <p:ph type="dt" idx="1"/>
          </p:nvPr>
        </p:nvSpPr>
        <p:spPr>
          <a:xfrm>
            <a:off x="3774010" y="0"/>
            <a:ext cx="2887186" cy="4953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A21448D1-33A5-4450-B250-9D95FE474679}" type="datetimeFigureOut">
              <a:rPr lang="sl-SI"/>
              <a:pPr/>
              <a:t>3.7.2012</a:t>
            </a:fld>
            <a:endParaRPr lang="sl-SI"/>
          </a:p>
        </p:txBody>
      </p:sp>
      <p:sp>
        <p:nvSpPr>
          <p:cNvPr id="4" name="Slide Image Placeholder 3"/>
          <p:cNvSpPr>
            <a:spLocks noGrp="1" noRot="1" noChangeAspect="1"/>
          </p:cNvSpPr>
          <p:nvPr>
            <p:ph type="sldImg" idx="2"/>
          </p:nvPr>
        </p:nvSpPr>
        <p:spPr>
          <a:xfrm>
            <a:off x="855663" y="742950"/>
            <a:ext cx="4953000" cy="3714750"/>
          </a:xfrm>
          <a:prstGeom prst="rect">
            <a:avLst/>
          </a:prstGeom>
          <a:noFill/>
          <a:ln w="12700">
            <a:solidFill>
              <a:prstClr val="black"/>
            </a:solidFill>
          </a:ln>
        </p:spPr>
        <p:txBody>
          <a:bodyPr vert="horz" lIns="91440" tIns="45720" rIns="91440" bIns="45720" rtlCol="0" anchor="ctr"/>
          <a:lstStyle/>
          <a:p>
            <a:pPr lvl="0"/>
            <a:endParaRPr lang="sl-SI" noProof="0" smtClean="0"/>
          </a:p>
        </p:txBody>
      </p:sp>
      <p:sp>
        <p:nvSpPr>
          <p:cNvPr id="5" name="Notes Placeholder 4"/>
          <p:cNvSpPr>
            <a:spLocks noGrp="1"/>
          </p:cNvSpPr>
          <p:nvPr>
            <p:ph type="body" sz="quarter" idx="3"/>
          </p:nvPr>
        </p:nvSpPr>
        <p:spPr>
          <a:xfrm>
            <a:off x="666274" y="4705350"/>
            <a:ext cx="5330190" cy="44577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smtClean="0"/>
          </a:p>
        </p:txBody>
      </p:sp>
      <p:sp>
        <p:nvSpPr>
          <p:cNvPr id="6" name="Footer Placeholder 5"/>
          <p:cNvSpPr>
            <a:spLocks noGrp="1"/>
          </p:cNvSpPr>
          <p:nvPr>
            <p:ph type="ftr" sz="quarter" idx="4"/>
          </p:nvPr>
        </p:nvSpPr>
        <p:spPr>
          <a:xfrm>
            <a:off x="0" y="9408981"/>
            <a:ext cx="2887186" cy="495300"/>
          </a:xfrm>
          <a:prstGeom prst="rect">
            <a:avLst/>
          </a:prstGeom>
        </p:spPr>
        <p:txBody>
          <a:bodyPr vert="horz" wrap="square" lIns="91440" tIns="45720" rIns="91440" bIns="45720" numCol="1" anchor="b" anchorCtr="0" compatLnSpc="1">
            <a:prstTxWarp prst="textNoShape">
              <a:avLst/>
            </a:prstTxWarp>
          </a:bodyPr>
          <a:lstStyle>
            <a:lvl1pPr>
              <a:defRPr sz="1200"/>
            </a:lvl1pPr>
          </a:lstStyle>
          <a:p>
            <a:endParaRPr lang="sl-SI"/>
          </a:p>
        </p:txBody>
      </p:sp>
      <p:sp>
        <p:nvSpPr>
          <p:cNvPr id="7" name="Slide Number Placeholder 6"/>
          <p:cNvSpPr>
            <a:spLocks noGrp="1"/>
          </p:cNvSpPr>
          <p:nvPr>
            <p:ph type="sldNum" sz="quarter" idx="5"/>
          </p:nvPr>
        </p:nvSpPr>
        <p:spPr>
          <a:xfrm>
            <a:off x="3774010" y="9408981"/>
            <a:ext cx="2887186" cy="4953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B5085E61-3E7F-460A-9F07-316D2568FCCA}" type="slidenum">
              <a:rPr lang="sl-SI"/>
              <a:pPr/>
              <a:t>‹#›</a:t>
            </a:fld>
            <a:endParaRPr lang="sl-SI"/>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sl-SI"/>
          </a:p>
        </p:txBody>
      </p:sp>
      <p:sp>
        <p:nvSpPr>
          <p:cNvPr id="4" name="Slide Number Placeholder 3"/>
          <p:cNvSpPr>
            <a:spLocks noGrp="1"/>
          </p:cNvSpPr>
          <p:nvPr>
            <p:ph type="sldNum" sz="quarter" idx="10"/>
          </p:nvPr>
        </p:nvSpPr>
        <p:spPr/>
        <p:txBody>
          <a:bodyPr/>
          <a:lstStyle/>
          <a:p>
            <a:fld id="{B5085E61-3E7F-460A-9F07-316D2568FCCA}" type="slidenum">
              <a:rPr lang="sl-SI" smtClean="0"/>
              <a:pPr/>
              <a:t>1</a:t>
            </a:fld>
            <a:endParaRPr lang="sl-SI"/>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r>
              <a:rPr lang="sl-SI" sz="1200" kern="1200" dirty="0" smtClean="0">
                <a:solidFill>
                  <a:schemeClr val="tx1"/>
                </a:solidFill>
                <a:latin typeface="+mn-lt"/>
                <a:ea typeface="+mn-ea"/>
                <a:cs typeface="+mn-cs"/>
              </a:rPr>
              <a:t>Pri tem je potrebno upoštevati, da se ugotovljene obremenitve ne odražajo vedno v rezultatih </a:t>
            </a:r>
            <a:r>
              <a:rPr lang="sl-SI" sz="1200" kern="1200" dirty="0" err="1" smtClean="0">
                <a:solidFill>
                  <a:schemeClr val="tx1"/>
                </a:solidFill>
                <a:latin typeface="+mn-lt"/>
                <a:ea typeface="+mn-ea"/>
                <a:cs typeface="+mn-cs"/>
              </a:rPr>
              <a:t>monitoringa</a:t>
            </a:r>
            <a:r>
              <a:rPr lang="sl-SI" sz="1200" kern="1200" dirty="0" smtClean="0">
                <a:solidFill>
                  <a:schemeClr val="tx1"/>
                </a:solidFill>
                <a:latin typeface="+mn-lt"/>
                <a:ea typeface="+mn-ea"/>
                <a:cs typeface="+mn-cs"/>
              </a:rPr>
              <a:t> kakovosti voda.</a:t>
            </a:r>
          </a:p>
          <a:p>
            <a:r>
              <a:rPr lang="sl-SI" sz="1200" kern="1200" dirty="0" smtClean="0">
                <a:solidFill>
                  <a:schemeClr val="tx1"/>
                </a:solidFill>
                <a:latin typeface="+mn-lt"/>
                <a:ea typeface="+mn-ea"/>
                <a:cs typeface="+mn-cs"/>
              </a:rPr>
              <a:t/>
            </a:r>
            <a:br>
              <a:rPr lang="sl-SI" sz="1200" kern="1200" dirty="0" smtClean="0">
                <a:solidFill>
                  <a:schemeClr val="tx1"/>
                </a:solidFill>
                <a:latin typeface="+mn-lt"/>
                <a:ea typeface="+mn-ea"/>
                <a:cs typeface="+mn-cs"/>
              </a:rPr>
            </a:br>
            <a:r>
              <a:rPr lang="sl-SI" sz="1200" kern="1200" dirty="0" smtClean="0">
                <a:solidFill>
                  <a:schemeClr val="tx1"/>
                </a:solidFill>
                <a:latin typeface="+mn-lt"/>
                <a:ea typeface="+mn-ea"/>
                <a:cs typeface="+mn-cs"/>
              </a:rPr>
              <a:t> </a:t>
            </a:r>
          </a:p>
          <a:p>
            <a:endParaRPr lang="sl-SI" dirty="0"/>
          </a:p>
        </p:txBody>
      </p:sp>
      <p:sp>
        <p:nvSpPr>
          <p:cNvPr id="4" name="Ograda številke diapozitiva 3"/>
          <p:cNvSpPr>
            <a:spLocks noGrp="1"/>
          </p:cNvSpPr>
          <p:nvPr>
            <p:ph type="sldNum" sz="quarter" idx="10"/>
          </p:nvPr>
        </p:nvSpPr>
        <p:spPr/>
        <p:txBody>
          <a:bodyPr/>
          <a:lstStyle/>
          <a:p>
            <a:fld id="{B5085E61-3E7F-460A-9F07-316D2568FCCA}" type="slidenum">
              <a:rPr lang="sl-SI" smtClean="0"/>
              <a:pPr/>
              <a:t>10</a:t>
            </a:fld>
            <a:endParaRPr lang="sl-SI"/>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r>
              <a:rPr lang="sl-SI" sz="1200" kern="1200" dirty="0" smtClean="0">
                <a:solidFill>
                  <a:schemeClr val="tx1"/>
                </a:solidFill>
                <a:latin typeface="+mn-lt"/>
                <a:ea typeface="+mn-ea"/>
                <a:cs typeface="+mn-cs"/>
              </a:rPr>
              <a:t>Vir podatkov za vrednotenje pomembnih obremenitev iz razpršenih virov onesnaženja s sredstvi za varstvo rastlin so podatki o registriranih prodanih aktivnih snoveh za leto 2004 (Fitosanitarna uprava RS). Ker so bili dobljeni podatki v obliki skupne količine prodane posamezne aktivne snovi za celotno Slovenijo, je bila s pomočjo podatkov iz leta 2003 o skupinah in podskupinah sredstev za varstvo rastlin prodanih na občine, narejena prostorska ocena (po občinah) porazdelitve skupne količine posamezne aktivne snovi (Slika 1‑4).Posamezni aktivni snovi so bile pripisane tudi tiste klasifikacije rabe zemljišč Ministrstva za kmetijstvo, gozdarstvo in prehrano (MKGP), na katerih se posamezna aktivna snov uporablja. Podatkom prodane posamezne aktivne snovi po občinah in klasifikaciji rabe zemljišč, kjer se posamezna aktivna snov uporablja, je sledila GIS analiza, ki je kot rezultat podala oceno količine aktivne snovi na enoto površine (</a:t>
            </a:r>
            <a:r>
              <a:rPr lang="sl-SI" sz="1200" kern="1200" dirty="0" err="1" smtClean="0">
                <a:solidFill>
                  <a:schemeClr val="tx1"/>
                </a:solidFill>
                <a:latin typeface="+mn-lt"/>
                <a:ea typeface="+mn-ea"/>
                <a:cs typeface="+mn-cs"/>
              </a:rPr>
              <a:t>kg</a:t>
            </a:r>
            <a:r>
              <a:rPr lang="sl-SI" sz="1200" kern="1200" dirty="0" smtClean="0">
                <a:solidFill>
                  <a:schemeClr val="tx1"/>
                </a:solidFill>
                <a:latin typeface="+mn-lt"/>
                <a:ea typeface="+mn-ea"/>
                <a:cs typeface="+mn-cs"/>
              </a:rPr>
              <a:t>/ha) in količine (</a:t>
            </a:r>
            <a:r>
              <a:rPr lang="sl-SI" sz="1200" kern="1200" dirty="0" err="1" smtClean="0">
                <a:solidFill>
                  <a:schemeClr val="tx1"/>
                </a:solidFill>
                <a:latin typeface="+mn-lt"/>
                <a:ea typeface="+mn-ea"/>
                <a:cs typeface="+mn-cs"/>
              </a:rPr>
              <a:t>kg</a:t>
            </a:r>
            <a:r>
              <a:rPr lang="sl-SI" sz="1200" kern="1200" dirty="0" smtClean="0">
                <a:solidFill>
                  <a:schemeClr val="tx1"/>
                </a:solidFill>
                <a:latin typeface="+mn-lt"/>
                <a:ea typeface="+mn-ea"/>
                <a:cs typeface="+mn-cs"/>
              </a:rPr>
              <a:t>) posamezne aktivne snovi v zaledju neposrednega prispevnega območja posameznega vodnega telesa površinskih voda (Slika 1‑5). Iz osnovnih podatkov o rabi kmetijskih površin po MKGP klasifikaciji so bile izločene površine, na katerih poteka ekološko kmetovanje.</a:t>
            </a:r>
          </a:p>
          <a:p>
            <a:endParaRPr lang="sl-SI" sz="1200" kern="1200" dirty="0" smtClean="0">
              <a:solidFill>
                <a:schemeClr val="tx1"/>
              </a:solidFill>
              <a:latin typeface="+mn-lt"/>
              <a:ea typeface="+mn-ea"/>
              <a:cs typeface="+mn-cs"/>
            </a:endParaRPr>
          </a:p>
          <a:p>
            <a:endParaRPr lang="sl-SI" sz="1200" kern="1200" dirty="0" smtClean="0">
              <a:solidFill>
                <a:schemeClr val="tx1"/>
              </a:solidFill>
              <a:latin typeface="+mn-lt"/>
              <a:ea typeface="+mn-ea"/>
              <a:cs typeface="+mn-cs"/>
            </a:endParaRPr>
          </a:p>
          <a:p>
            <a:r>
              <a:rPr lang="sl-SI" sz="1200" kern="1200" dirty="0" smtClean="0">
                <a:solidFill>
                  <a:schemeClr val="tx1"/>
                </a:solidFill>
                <a:latin typeface="+mn-lt"/>
                <a:ea typeface="+mn-ea"/>
                <a:cs typeface="+mn-cs"/>
              </a:rPr>
              <a:t> </a:t>
            </a:r>
          </a:p>
          <a:p>
            <a:endParaRPr lang="sl-SI" dirty="0"/>
          </a:p>
        </p:txBody>
      </p:sp>
      <p:sp>
        <p:nvSpPr>
          <p:cNvPr id="4" name="Ograda številke diapozitiva 3"/>
          <p:cNvSpPr>
            <a:spLocks noGrp="1"/>
          </p:cNvSpPr>
          <p:nvPr>
            <p:ph type="sldNum" sz="quarter" idx="10"/>
          </p:nvPr>
        </p:nvSpPr>
        <p:spPr/>
        <p:txBody>
          <a:bodyPr/>
          <a:lstStyle/>
          <a:p>
            <a:fld id="{B5085E61-3E7F-460A-9F07-316D2568FCCA}" type="slidenum">
              <a:rPr lang="sl-SI" smtClean="0"/>
              <a:pPr/>
              <a:t>11</a:t>
            </a:fld>
            <a:endParaRPr lang="sl-SI"/>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pPr marL="0" indent="0" eaLnBrk="1" hangingPunct="1">
              <a:lnSpc>
                <a:spcPct val="80000"/>
              </a:lnSpc>
              <a:buFontTx/>
              <a:buNone/>
            </a:pPr>
            <a:r>
              <a:rPr lang="sl-SI" sz="1200" dirty="0" smtClean="0"/>
              <a:t>sredstva za varstvo rastlin (podatki o prodaji sredstev za varstvo rastlin, ocena </a:t>
            </a:r>
          </a:p>
          <a:p>
            <a:pPr marL="0" indent="0" eaLnBrk="1" hangingPunct="1">
              <a:lnSpc>
                <a:spcPct val="80000"/>
              </a:lnSpc>
              <a:buFontTx/>
              <a:buNone/>
            </a:pPr>
            <a:r>
              <a:rPr lang="sl-SI" sz="1200" dirty="0" smtClean="0"/>
              <a:t>  obremenitev glede na količine sredstev za varstvo rastlin in glede na rabo zemljišč na   </a:t>
            </a:r>
          </a:p>
          <a:p>
            <a:pPr marL="0" indent="0" eaLnBrk="1" hangingPunct="1">
              <a:lnSpc>
                <a:spcPct val="80000"/>
              </a:lnSpc>
              <a:buFontTx/>
              <a:buNone/>
            </a:pPr>
            <a:r>
              <a:rPr lang="sl-SI" sz="1200" dirty="0" smtClean="0"/>
              <a:t>  prispevni površini VTPV, korelacija z </a:t>
            </a:r>
            <a:r>
              <a:rPr lang="sl-SI" sz="1200" dirty="0" err="1" smtClean="0"/>
              <a:t>monitoring</a:t>
            </a:r>
            <a:r>
              <a:rPr lang="sl-SI" sz="1200" dirty="0" smtClean="0"/>
              <a:t> podatki) </a:t>
            </a:r>
          </a:p>
          <a:p>
            <a:endParaRPr lang="sl-SI" dirty="0"/>
          </a:p>
        </p:txBody>
      </p:sp>
      <p:sp>
        <p:nvSpPr>
          <p:cNvPr id="4" name="Ograda številke diapozitiva 3"/>
          <p:cNvSpPr>
            <a:spLocks noGrp="1"/>
          </p:cNvSpPr>
          <p:nvPr>
            <p:ph type="sldNum" sz="quarter" idx="10"/>
          </p:nvPr>
        </p:nvSpPr>
        <p:spPr/>
        <p:txBody>
          <a:bodyPr/>
          <a:lstStyle/>
          <a:p>
            <a:fld id="{B5085E61-3E7F-460A-9F07-316D2568FCCA}" type="slidenum">
              <a:rPr lang="sl-SI" smtClean="0"/>
              <a:pPr/>
              <a:t>12</a:t>
            </a:fld>
            <a:endParaRPr lang="sl-SI"/>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sl-SI"/>
          </a:p>
        </p:txBody>
      </p:sp>
      <p:sp>
        <p:nvSpPr>
          <p:cNvPr id="4" name="Slide Number Placeholder 3"/>
          <p:cNvSpPr>
            <a:spLocks noGrp="1"/>
          </p:cNvSpPr>
          <p:nvPr>
            <p:ph type="sldNum" sz="quarter" idx="10"/>
          </p:nvPr>
        </p:nvSpPr>
        <p:spPr/>
        <p:txBody>
          <a:bodyPr/>
          <a:lstStyle/>
          <a:p>
            <a:fld id="{B5085E61-3E7F-460A-9F07-316D2568FCCA}" type="slidenum">
              <a:rPr lang="sl-SI" smtClean="0"/>
              <a:pPr/>
              <a:t>14</a:t>
            </a:fld>
            <a:endParaRPr lang="sl-SI"/>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sl-SI"/>
          </a:p>
        </p:txBody>
      </p:sp>
      <p:sp>
        <p:nvSpPr>
          <p:cNvPr id="4" name="Slide Number Placeholder 3"/>
          <p:cNvSpPr>
            <a:spLocks noGrp="1"/>
          </p:cNvSpPr>
          <p:nvPr>
            <p:ph type="sldNum" sz="quarter" idx="10"/>
          </p:nvPr>
        </p:nvSpPr>
        <p:spPr/>
        <p:txBody>
          <a:bodyPr/>
          <a:lstStyle/>
          <a:p>
            <a:fld id="{B5085E61-3E7F-460A-9F07-316D2568FCCA}" type="slidenum">
              <a:rPr lang="sl-SI" smtClean="0"/>
              <a:pPr/>
              <a:t>15</a:t>
            </a:fld>
            <a:endParaRPr lang="sl-SI"/>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sl-SI"/>
          </a:p>
        </p:txBody>
      </p:sp>
      <p:sp>
        <p:nvSpPr>
          <p:cNvPr id="4" name="Slide Number Placeholder 3"/>
          <p:cNvSpPr>
            <a:spLocks noGrp="1"/>
          </p:cNvSpPr>
          <p:nvPr>
            <p:ph type="sldNum" sz="quarter" idx="10"/>
          </p:nvPr>
        </p:nvSpPr>
        <p:spPr/>
        <p:txBody>
          <a:bodyPr/>
          <a:lstStyle/>
          <a:p>
            <a:fld id="{B5085E61-3E7F-460A-9F07-316D2568FCCA}" type="slidenum">
              <a:rPr lang="sl-SI" smtClean="0"/>
              <a:pPr/>
              <a:t>2</a:t>
            </a:fld>
            <a:endParaRPr lang="sl-SI"/>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p:spPr>
      </p:sp>
      <p:sp>
        <p:nvSpPr>
          <p:cNvPr id="17411" name="Notes Placeholder 2"/>
          <p:cNvSpPr>
            <a:spLocks noGrp="1"/>
          </p:cNvSpPr>
          <p:nvPr>
            <p:ph type="body" idx="1"/>
          </p:nvPr>
        </p:nvSpPr>
        <p:spPr bwMode="auto">
          <a:noFill/>
        </p:spPr>
        <p:txBody>
          <a:bodyPr/>
          <a:lstStyle/>
          <a:p>
            <a:pPr eaLnBrk="1" hangingPunct="1">
              <a:spcBef>
                <a:spcPct val="0"/>
              </a:spcBef>
            </a:pPr>
            <a:r>
              <a:rPr lang="sl-SI" dirty="0" smtClean="0"/>
              <a:t>Odločba 2455/2001/ES = </a:t>
            </a:r>
            <a:r>
              <a:rPr lang="sl-SI" b="1" dirty="0" smtClean="0">
                <a:solidFill>
                  <a:srgbClr val="FF0000"/>
                </a:solidFill>
              </a:rPr>
              <a:t>prvi seznam prednostnih snovi</a:t>
            </a:r>
            <a:r>
              <a:rPr lang="sl-SI" dirty="0" smtClean="0"/>
              <a:t>, opredelitev 33 snovi ali skupine snovi ki predstavljajo velik pomen za evropske vode. Na tem seznamu je bilo 11 snovi opredeljenih kot prednostne nevarne snovi in za katere se zahteva ustavitev ali postopna odprava odvajanja, emisij in uhajanja v primernem časovnem razporedu, ki ne presega 20 let. Nadaljnjih 14 snovi, ki so bile opredeljene za podrobnejši pregled. Njihov status je bil obravnavan v predlogu Komisije o okoljskih standardih kakovosti, ki so postale Direktiva o okoljskih standardih kakovosti (direktiva 2008/105/ES).</a:t>
            </a:r>
          </a:p>
          <a:p>
            <a:pPr eaLnBrk="1" hangingPunct="1">
              <a:spcBef>
                <a:spcPct val="0"/>
              </a:spcBef>
            </a:pPr>
            <a:r>
              <a:rPr lang="en-US" b="1" dirty="0" smtClean="0"/>
              <a:t>Priority Substances</a:t>
            </a:r>
            <a:endParaRPr lang="en-US" dirty="0" smtClean="0"/>
          </a:p>
          <a:p>
            <a:pPr eaLnBrk="1" hangingPunct="1">
              <a:spcBef>
                <a:spcPct val="0"/>
              </a:spcBef>
            </a:pPr>
            <a:r>
              <a:rPr lang="en-US" dirty="0" smtClean="0"/>
              <a:t>33 substances or groups of substances are on the list of priority substances for which environmental quality standards were set in 2008, including selected existing chemicals, plant protection products, biocides, metals and other groups like </a:t>
            </a:r>
            <a:r>
              <a:rPr lang="en-US" dirty="0" err="1" smtClean="0"/>
              <a:t>Polyaromatic</a:t>
            </a:r>
            <a:r>
              <a:rPr lang="en-US" dirty="0" smtClean="0"/>
              <a:t> Hydrocarbons (PAH) that are mainly incineration by-products and </a:t>
            </a:r>
            <a:r>
              <a:rPr lang="en-US" dirty="0" err="1" smtClean="0"/>
              <a:t>Polybrominated</a:t>
            </a:r>
            <a:r>
              <a:rPr lang="en-US" dirty="0" smtClean="0"/>
              <a:t> </a:t>
            </a:r>
            <a:r>
              <a:rPr lang="en-US" dirty="0" err="1" smtClean="0"/>
              <a:t>Biphenylethers</a:t>
            </a:r>
            <a:r>
              <a:rPr lang="en-US" dirty="0" smtClean="0"/>
              <a:t> (PBDE) that are used as flame retardants. The complete list is given below.</a:t>
            </a:r>
          </a:p>
          <a:p>
            <a:pPr eaLnBrk="1" hangingPunct="1">
              <a:spcBef>
                <a:spcPct val="0"/>
              </a:spcBef>
            </a:pPr>
            <a:endParaRPr lang="sl-SI" dirty="0" smtClean="0"/>
          </a:p>
        </p:txBody>
      </p:sp>
      <p:sp>
        <p:nvSpPr>
          <p:cNvPr id="17412" name="Slide Number Placeholder 3"/>
          <p:cNvSpPr>
            <a:spLocks noGrp="1"/>
          </p:cNvSpPr>
          <p:nvPr>
            <p:ph type="sldNum" sz="quarter" idx="5"/>
          </p:nvPr>
        </p:nvSpPr>
        <p:spPr bwMode="auto">
          <a:noFill/>
          <a:ln>
            <a:miter lim="800000"/>
            <a:headEnd/>
            <a:tailEnd/>
          </a:ln>
        </p:spPr>
        <p:txBody>
          <a:bodyPr/>
          <a:lstStyle/>
          <a:p>
            <a:fld id="{E084FEE0-8671-4174-AE0A-07ED049E2279}" type="slidenum">
              <a:rPr lang="sl-SI"/>
              <a:pPr/>
              <a:t>3</a:t>
            </a:fld>
            <a:endParaRPr lang="sl-SI"/>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r>
              <a:rPr lang="sl-SI" dirty="0" smtClean="0"/>
              <a:t>Doseganje</a:t>
            </a:r>
            <a:r>
              <a:rPr lang="sl-SI" baseline="0" dirty="0" smtClean="0"/>
              <a:t> dobrega stanja to je kemijskega in ekološkega stanja določa tudi cilja postopno zmanjševanje onesnaževanja s PS ter ustavitev ali postopna odprava emisij, odvajanja in uhajanja PNS</a:t>
            </a:r>
          </a:p>
          <a:p>
            <a:r>
              <a:rPr lang="sl-SI" baseline="0" dirty="0" smtClean="0"/>
              <a:t>Cilja sta za enkrat določena na osnovi analize obremenitev in ocene vplivov človekovega delovanja na stanje voda. Rezultati analize obremenitev bodo predstavljeni v nadaljevanju predstavitve.</a:t>
            </a:r>
          </a:p>
          <a:p>
            <a:r>
              <a:rPr lang="sl-SI" baseline="0" dirty="0" smtClean="0"/>
              <a:t>Za lažje razumevanje si najprej oglejmo metodologijo priprave načrta upravljanja voda  2009 – 2015 in programa ukrepov upravljanja voda 2011 – 2015</a:t>
            </a:r>
            <a:endParaRPr lang="sl-SI" dirty="0"/>
          </a:p>
        </p:txBody>
      </p:sp>
      <p:sp>
        <p:nvSpPr>
          <p:cNvPr id="4" name="Ograda številke diapozitiva 3"/>
          <p:cNvSpPr>
            <a:spLocks noGrp="1"/>
          </p:cNvSpPr>
          <p:nvPr>
            <p:ph type="sldNum" sz="quarter" idx="10"/>
          </p:nvPr>
        </p:nvSpPr>
        <p:spPr/>
        <p:txBody>
          <a:bodyPr/>
          <a:lstStyle/>
          <a:p>
            <a:fld id="{B5085E61-3E7F-460A-9F07-316D2568FCCA}" type="slidenum">
              <a:rPr lang="sl-SI" smtClean="0"/>
              <a:pPr/>
              <a:t>4</a:t>
            </a:fld>
            <a:endParaRPr lang="sl-SI"/>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sl-SI"/>
          </a:p>
        </p:txBody>
      </p:sp>
      <p:sp>
        <p:nvSpPr>
          <p:cNvPr id="4" name="Slide Number Placeholder 3"/>
          <p:cNvSpPr>
            <a:spLocks noGrp="1"/>
          </p:cNvSpPr>
          <p:nvPr>
            <p:ph type="sldNum" sz="quarter" idx="10"/>
          </p:nvPr>
        </p:nvSpPr>
        <p:spPr/>
        <p:txBody>
          <a:bodyPr/>
          <a:lstStyle/>
          <a:p>
            <a:fld id="{B5085E61-3E7F-460A-9F07-316D2568FCCA}" type="slidenum">
              <a:rPr lang="sl-SI" smtClean="0"/>
              <a:pPr/>
              <a:t>5</a:t>
            </a:fld>
            <a:endParaRPr lang="sl-SI"/>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p:spPr>
      </p:sp>
      <p:sp>
        <p:nvSpPr>
          <p:cNvPr id="18435" name="Notes Placeholder 2"/>
          <p:cNvSpPr>
            <a:spLocks noGrp="1"/>
          </p:cNvSpPr>
          <p:nvPr>
            <p:ph type="body" idx="1"/>
          </p:nvPr>
        </p:nvSpPr>
        <p:spPr bwMode="auto">
          <a:noFill/>
        </p:spPr>
        <p:txBody>
          <a:bodyPr/>
          <a:lstStyle/>
          <a:p>
            <a:pPr eaLnBrk="1" hangingPunct="1"/>
            <a:r>
              <a:rPr lang="sl-SI" dirty="0" smtClean="0">
                <a:latin typeface="Arial" charset="0"/>
              </a:rPr>
              <a:t>VTPV …. </a:t>
            </a:r>
            <a:r>
              <a:rPr lang="sl-SI" dirty="0" err="1" smtClean="0">
                <a:latin typeface="Arial" charset="0"/>
              </a:rPr>
              <a:t>Hg</a:t>
            </a:r>
            <a:r>
              <a:rPr lang="sl-SI" dirty="0" smtClean="0">
                <a:latin typeface="Arial" charset="0"/>
              </a:rPr>
              <a:t> – sediment</a:t>
            </a:r>
          </a:p>
          <a:p>
            <a:pPr eaLnBrk="1" hangingPunct="1"/>
            <a:r>
              <a:rPr lang="sl-SI" dirty="0" smtClean="0">
                <a:latin typeface="Arial" charset="0"/>
              </a:rPr>
              <a:t>VTPV …. TBT – enkraten izpust iz točkovnega vira</a:t>
            </a:r>
          </a:p>
          <a:p>
            <a:pPr eaLnBrk="1" hangingPunct="1"/>
            <a:r>
              <a:rPr lang="sl-SI" dirty="0" smtClean="0">
                <a:latin typeface="Arial" charset="0"/>
              </a:rPr>
              <a:t>VTPV …. TBT na morju: sediment </a:t>
            </a:r>
          </a:p>
        </p:txBody>
      </p:sp>
      <p:sp>
        <p:nvSpPr>
          <p:cNvPr id="18436" name="Slide Number Placeholder 3"/>
          <p:cNvSpPr>
            <a:spLocks noGrp="1"/>
          </p:cNvSpPr>
          <p:nvPr>
            <p:ph type="sldNum" sz="quarter" idx="5"/>
          </p:nvPr>
        </p:nvSpPr>
        <p:spPr bwMode="auto">
          <a:noFill/>
          <a:ln>
            <a:miter lim="800000"/>
            <a:headEnd/>
            <a:tailEnd/>
          </a:ln>
        </p:spPr>
        <p:txBody>
          <a:bodyPr/>
          <a:lstStyle/>
          <a:p>
            <a:fld id="{612DDFB7-E8FA-4EFB-A82C-3A3BA41F23CB}" type="slidenum">
              <a:rPr lang="sl-SI"/>
              <a:pPr/>
              <a:t>6</a:t>
            </a:fld>
            <a:endParaRPr lang="sl-SI"/>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r>
              <a:rPr lang="sl-SI" dirty="0" smtClean="0"/>
              <a:t>Analiza obremenitev in presoja vplivov  za področje onesnaževanja voda je zajela</a:t>
            </a:r>
            <a:r>
              <a:rPr lang="sl-SI" baseline="0" dirty="0" smtClean="0"/>
              <a:t> tako točkovne kot razpršene vire onesnaževanja. V okviru točkovnih virov so bile obravnavane emisije snovi iz industrijskih naprav in komunalnih čistilnih naprav, ki se zbirajo na ARSO. Obravnavana je bila tudi ogroženost zaradi nesreč in </a:t>
            </a:r>
            <a:r>
              <a:rPr lang="sl-SI" baseline="0" dirty="0" err="1" smtClean="0"/>
              <a:t>incidentnih</a:t>
            </a:r>
            <a:r>
              <a:rPr lang="sl-SI" baseline="0" dirty="0" smtClean="0"/>
              <a:t> dogodkov.  V okviru razpršenih virov onesnaževanja je bilo obravnavano onesnaževanje iz kmetijstva in iz poselitve, ki nima urejene </a:t>
            </a:r>
            <a:r>
              <a:rPr lang="sl-SI" baseline="0" dirty="0" err="1" smtClean="0"/>
              <a:t>odvodnje</a:t>
            </a:r>
            <a:r>
              <a:rPr lang="sl-SI" baseline="0" dirty="0" smtClean="0"/>
              <a:t> komunalne odpadne vode. Ocena vplivov onesnaževanja je bila za prednosten in prednostno nevarne snovi pripravljena za industrijsko odpadno vodo in za emisije iz kmetijstva.</a:t>
            </a:r>
            <a:endParaRPr lang="sl-SI" dirty="0"/>
          </a:p>
        </p:txBody>
      </p:sp>
      <p:sp>
        <p:nvSpPr>
          <p:cNvPr id="4" name="Ograda številke diapozitiva 3"/>
          <p:cNvSpPr>
            <a:spLocks noGrp="1"/>
          </p:cNvSpPr>
          <p:nvPr>
            <p:ph type="sldNum" sz="quarter" idx="10"/>
          </p:nvPr>
        </p:nvSpPr>
        <p:spPr/>
        <p:txBody>
          <a:bodyPr/>
          <a:lstStyle/>
          <a:p>
            <a:fld id="{B5085E61-3E7F-460A-9F07-316D2568FCCA}" type="slidenum">
              <a:rPr lang="sl-SI" smtClean="0"/>
              <a:pPr/>
              <a:t>7</a:t>
            </a:fld>
            <a:endParaRPr lang="sl-SI"/>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p:spPr>
      </p:sp>
      <p:sp>
        <p:nvSpPr>
          <p:cNvPr id="19459" name="Notes Placeholder 2"/>
          <p:cNvSpPr>
            <a:spLocks noGrp="1"/>
          </p:cNvSpPr>
          <p:nvPr>
            <p:ph type="body" idx="1"/>
          </p:nvPr>
        </p:nvSpPr>
        <p:spPr bwMode="auto">
          <a:noFill/>
        </p:spPr>
        <p:txBody>
          <a:bodyPr/>
          <a:lstStyle/>
          <a:p>
            <a:pPr eaLnBrk="1" hangingPunct="1"/>
            <a:r>
              <a:rPr lang="sl-SI" baseline="0" dirty="0" smtClean="0"/>
              <a:t>Analiza obremenitev in ocene vplivov iz  industrijskih naprav kaže, da kljub temu, da se število industrijskih naprav počasi narašča se število industrijskih naprav, ki emitirajo PS oziroma PNS z leti zmanjšuje. V okviru obratovalnega </a:t>
            </a:r>
            <a:r>
              <a:rPr lang="sl-SI" baseline="0" dirty="0" err="1" smtClean="0"/>
              <a:t>monitoringa</a:t>
            </a:r>
            <a:r>
              <a:rPr lang="sl-SI" baseline="0" dirty="0" smtClean="0"/>
              <a:t>  se je na teh iztokih spremljalo 18 parametrov definiranih kot PS ali PNS.  Podatki za leto 2007 kažejo, da se je v letu 2007 iz iztokov neposredno v okolje iz iztokov, v kanalizacijo, ki še ni priključena na KČN odvedlo….</a:t>
            </a:r>
            <a:endParaRPr lang="sl-SI" dirty="0" smtClean="0"/>
          </a:p>
        </p:txBody>
      </p:sp>
      <p:sp>
        <p:nvSpPr>
          <p:cNvPr id="19460" name="Slide Number Placeholder 3"/>
          <p:cNvSpPr>
            <a:spLocks noGrp="1"/>
          </p:cNvSpPr>
          <p:nvPr>
            <p:ph type="sldNum" sz="quarter" idx="5"/>
          </p:nvPr>
        </p:nvSpPr>
        <p:spPr bwMode="auto">
          <a:noFill/>
          <a:ln>
            <a:miter lim="800000"/>
            <a:headEnd/>
            <a:tailEnd/>
          </a:ln>
        </p:spPr>
        <p:txBody>
          <a:bodyPr/>
          <a:lstStyle/>
          <a:p>
            <a:fld id="{9FBB5ECE-46AB-49C1-A0C8-393873542004}" type="slidenum">
              <a:rPr lang="sl-SI"/>
              <a:pPr/>
              <a:t>8</a:t>
            </a:fld>
            <a:endParaRPr lang="sl-SI"/>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r>
              <a:rPr lang="sl-SI" dirty="0" smtClean="0"/>
              <a:t>Analiza obremenitev na kaže </a:t>
            </a:r>
            <a:endParaRPr lang="sl-SI" dirty="0"/>
          </a:p>
        </p:txBody>
      </p:sp>
      <p:sp>
        <p:nvSpPr>
          <p:cNvPr id="4" name="Ograda številke diapozitiva 3"/>
          <p:cNvSpPr>
            <a:spLocks noGrp="1"/>
          </p:cNvSpPr>
          <p:nvPr>
            <p:ph type="sldNum" sz="quarter" idx="10"/>
          </p:nvPr>
        </p:nvSpPr>
        <p:spPr/>
        <p:txBody>
          <a:bodyPr/>
          <a:lstStyle/>
          <a:p>
            <a:fld id="{B5085E61-3E7F-460A-9F07-316D2568FCCA}" type="slidenum">
              <a:rPr lang="sl-SI" smtClean="0"/>
              <a:pPr/>
              <a:t>9</a:t>
            </a:fld>
            <a:endParaRPr lang="sl-SI"/>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4400"/>
            </a:lvl1pPr>
          </a:lstStyle>
          <a:p>
            <a:r>
              <a:rPr lang="en-US" dirty="0" smtClean="0"/>
              <a:t>Click to edit Master title style</a:t>
            </a:r>
            <a:endParaRPr lang="sl-SI"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sl-SI"/>
          </a:p>
        </p:txBody>
      </p:sp>
      <p:sp>
        <p:nvSpPr>
          <p:cNvPr id="4" name="Rectangle 4"/>
          <p:cNvSpPr>
            <a:spLocks noGrp="1" noChangeArrowheads="1"/>
          </p:cNvSpPr>
          <p:nvPr>
            <p:ph type="dt" sz="half" idx="10"/>
          </p:nvPr>
        </p:nvSpPr>
        <p:spPr>
          <a:ln/>
        </p:spPr>
        <p:txBody>
          <a:bodyPr/>
          <a:lstStyle>
            <a:lvl1pPr>
              <a:defRPr/>
            </a:lvl1pPr>
          </a:lstStyle>
          <a:p>
            <a:endParaRPr lang="sl-SI"/>
          </a:p>
        </p:txBody>
      </p:sp>
      <p:sp>
        <p:nvSpPr>
          <p:cNvPr id="5" name="Rectangle 5"/>
          <p:cNvSpPr>
            <a:spLocks noGrp="1" noChangeArrowheads="1"/>
          </p:cNvSpPr>
          <p:nvPr>
            <p:ph type="ftr" sz="quarter" idx="11"/>
          </p:nvPr>
        </p:nvSpPr>
        <p:spPr>
          <a:ln/>
        </p:spPr>
        <p:txBody>
          <a:bodyPr/>
          <a:lstStyle>
            <a:lvl1pPr>
              <a:defRPr/>
            </a:lvl1pPr>
          </a:lstStyle>
          <a:p>
            <a:endParaRPr lang="sl-SI"/>
          </a:p>
        </p:txBody>
      </p:sp>
      <p:sp>
        <p:nvSpPr>
          <p:cNvPr id="6" name="Rectangle 6"/>
          <p:cNvSpPr>
            <a:spLocks noGrp="1" noChangeArrowheads="1"/>
          </p:cNvSpPr>
          <p:nvPr>
            <p:ph type="sldNum" sz="quarter" idx="12"/>
          </p:nvPr>
        </p:nvSpPr>
        <p:spPr>
          <a:ln/>
        </p:spPr>
        <p:txBody>
          <a:bodyPr/>
          <a:lstStyle>
            <a:lvl1pPr>
              <a:defRPr/>
            </a:lvl1pPr>
          </a:lstStyle>
          <a:p>
            <a:fld id="{46425F8F-2AF0-4CFD-AE94-50531BB36D9E}" type="slidenum">
              <a:rPr lang="en-GB"/>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l-SI"/>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4" name="Rectangle 4"/>
          <p:cNvSpPr>
            <a:spLocks noGrp="1" noChangeArrowheads="1"/>
          </p:cNvSpPr>
          <p:nvPr>
            <p:ph type="dt" sz="half" idx="10"/>
          </p:nvPr>
        </p:nvSpPr>
        <p:spPr>
          <a:ln/>
        </p:spPr>
        <p:txBody>
          <a:bodyPr/>
          <a:lstStyle>
            <a:lvl1pPr>
              <a:defRPr/>
            </a:lvl1pPr>
          </a:lstStyle>
          <a:p>
            <a:endParaRPr lang="sl-SI"/>
          </a:p>
        </p:txBody>
      </p:sp>
      <p:sp>
        <p:nvSpPr>
          <p:cNvPr id="5" name="Rectangle 5"/>
          <p:cNvSpPr>
            <a:spLocks noGrp="1" noChangeArrowheads="1"/>
          </p:cNvSpPr>
          <p:nvPr>
            <p:ph type="ftr" sz="quarter" idx="11"/>
          </p:nvPr>
        </p:nvSpPr>
        <p:spPr>
          <a:ln/>
        </p:spPr>
        <p:txBody>
          <a:bodyPr/>
          <a:lstStyle>
            <a:lvl1pPr>
              <a:defRPr/>
            </a:lvl1pPr>
          </a:lstStyle>
          <a:p>
            <a:endParaRPr lang="sl-SI"/>
          </a:p>
        </p:txBody>
      </p:sp>
      <p:sp>
        <p:nvSpPr>
          <p:cNvPr id="6" name="Rectangle 6"/>
          <p:cNvSpPr>
            <a:spLocks noGrp="1" noChangeArrowheads="1"/>
          </p:cNvSpPr>
          <p:nvPr>
            <p:ph type="sldNum" sz="quarter" idx="12"/>
          </p:nvPr>
        </p:nvSpPr>
        <p:spPr>
          <a:ln/>
        </p:spPr>
        <p:txBody>
          <a:bodyPr/>
          <a:lstStyle>
            <a:lvl1pPr>
              <a:defRPr/>
            </a:lvl1pPr>
          </a:lstStyle>
          <a:p>
            <a:fld id="{5316B1A8-3E5E-4B4E-8E3B-A345E7B2EBB3}" type="slidenum">
              <a:rPr lang="en-GB"/>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sl-SI"/>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4" name="Rectangle 4"/>
          <p:cNvSpPr>
            <a:spLocks noGrp="1" noChangeArrowheads="1"/>
          </p:cNvSpPr>
          <p:nvPr>
            <p:ph type="dt" sz="half" idx="10"/>
          </p:nvPr>
        </p:nvSpPr>
        <p:spPr>
          <a:ln/>
        </p:spPr>
        <p:txBody>
          <a:bodyPr/>
          <a:lstStyle>
            <a:lvl1pPr>
              <a:defRPr/>
            </a:lvl1pPr>
          </a:lstStyle>
          <a:p>
            <a:endParaRPr lang="sl-SI"/>
          </a:p>
        </p:txBody>
      </p:sp>
      <p:sp>
        <p:nvSpPr>
          <p:cNvPr id="5" name="Rectangle 5"/>
          <p:cNvSpPr>
            <a:spLocks noGrp="1" noChangeArrowheads="1"/>
          </p:cNvSpPr>
          <p:nvPr>
            <p:ph type="ftr" sz="quarter" idx="11"/>
          </p:nvPr>
        </p:nvSpPr>
        <p:spPr>
          <a:ln/>
        </p:spPr>
        <p:txBody>
          <a:bodyPr/>
          <a:lstStyle>
            <a:lvl1pPr>
              <a:defRPr/>
            </a:lvl1pPr>
          </a:lstStyle>
          <a:p>
            <a:endParaRPr lang="sl-SI"/>
          </a:p>
        </p:txBody>
      </p:sp>
      <p:sp>
        <p:nvSpPr>
          <p:cNvPr id="6" name="Rectangle 6"/>
          <p:cNvSpPr>
            <a:spLocks noGrp="1" noChangeArrowheads="1"/>
          </p:cNvSpPr>
          <p:nvPr>
            <p:ph type="sldNum" sz="quarter" idx="12"/>
          </p:nvPr>
        </p:nvSpPr>
        <p:spPr>
          <a:ln/>
        </p:spPr>
        <p:txBody>
          <a:bodyPr/>
          <a:lstStyle>
            <a:lvl1pPr>
              <a:defRPr/>
            </a:lvl1pPr>
          </a:lstStyle>
          <a:p>
            <a:fld id="{46F52FB1-9DBC-4246-9569-CBF17E09A27A}"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sl-SI"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4" name="Rectangle 4"/>
          <p:cNvSpPr>
            <a:spLocks noGrp="1" noChangeArrowheads="1"/>
          </p:cNvSpPr>
          <p:nvPr>
            <p:ph type="dt" sz="half" idx="10"/>
          </p:nvPr>
        </p:nvSpPr>
        <p:spPr>
          <a:ln/>
        </p:spPr>
        <p:txBody>
          <a:bodyPr/>
          <a:lstStyle>
            <a:lvl1pPr>
              <a:defRPr/>
            </a:lvl1pPr>
          </a:lstStyle>
          <a:p>
            <a:endParaRPr lang="sl-SI"/>
          </a:p>
        </p:txBody>
      </p:sp>
      <p:sp>
        <p:nvSpPr>
          <p:cNvPr id="5" name="Rectangle 5"/>
          <p:cNvSpPr>
            <a:spLocks noGrp="1" noChangeArrowheads="1"/>
          </p:cNvSpPr>
          <p:nvPr>
            <p:ph type="ftr" sz="quarter" idx="11"/>
          </p:nvPr>
        </p:nvSpPr>
        <p:spPr>
          <a:ln/>
        </p:spPr>
        <p:txBody>
          <a:bodyPr/>
          <a:lstStyle>
            <a:lvl1pPr>
              <a:defRPr/>
            </a:lvl1pPr>
          </a:lstStyle>
          <a:p>
            <a:endParaRPr lang="sl-SI"/>
          </a:p>
        </p:txBody>
      </p:sp>
      <p:sp>
        <p:nvSpPr>
          <p:cNvPr id="6" name="Rectangle 6"/>
          <p:cNvSpPr>
            <a:spLocks noGrp="1" noChangeArrowheads="1"/>
          </p:cNvSpPr>
          <p:nvPr>
            <p:ph type="sldNum" sz="quarter" idx="12"/>
          </p:nvPr>
        </p:nvSpPr>
        <p:spPr>
          <a:ln/>
        </p:spPr>
        <p:txBody>
          <a:bodyPr/>
          <a:lstStyle>
            <a:lvl1pPr>
              <a:defRPr/>
            </a:lvl1pPr>
          </a:lstStyle>
          <a:p>
            <a:fld id="{30E1F5CE-5BC0-45C1-A82B-EE3B2C169E42}" type="slidenum">
              <a:rPr lang="en-GB"/>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sl-SI"/>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sl-SI"/>
          </a:p>
        </p:txBody>
      </p:sp>
      <p:sp>
        <p:nvSpPr>
          <p:cNvPr id="5" name="Rectangle 5"/>
          <p:cNvSpPr>
            <a:spLocks noGrp="1" noChangeArrowheads="1"/>
          </p:cNvSpPr>
          <p:nvPr>
            <p:ph type="ftr" sz="quarter" idx="11"/>
          </p:nvPr>
        </p:nvSpPr>
        <p:spPr>
          <a:ln/>
        </p:spPr>
        <p:txBody>
          <a:bodyPr/>
          <a:lstStyle>
            <a:lvl1pPr>
              <a:defRPr/>
            </a:lvl1pPr>
          </a:lstStyle>
          <a:p>
            <a:endParaRPr lang="sl-SI"/>
          </a:p>
        </p:txBody>
      </p:sp>
      <p:sp>
        <p:nvSpPr>
          <p:cNvPr id="6" name="Rectangle 6"/>
          <p:cNvSpPr>
            <a:spLocks noGrp="1" noChangeArrowheads="1"/>
          </p:cNvSpPr>
          <p:nvPr>
            <p:ph type="sldNum" sz="quarter" idx="12"/>
          </p:nvPr>
        </p:nvSpPr>
        <p:spPr>
          <a:ln/>
        </p:spPr>
        <p:txBody>
          <a:bodyPr/>
          <a:lstStyle>
            <a:lvl1pPr>
              <a:defRPr/>
            </a:lvl1pPr>
          </a:lstStyle>
          <a:p>
            <a:fld id="{B866E446-61E9-477B-B68B-7079CA87A956}"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l-SI"/>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5" name="Rectangle 4"/>
          <p:cNvSpPr>
            <a:spLocks noGrp="1" noChangeArrowheads="1"/>
          </p:cNvSpPr>
          <p:nvPr>
            <p:ph type="dt" sz="half" idx="10"/>
          </p:nvPr>
        </p:nvSpPr>
        <p:spPr>
          <a:ln/>
        </p:spPr>
        <p:txBody>
          <a:bodyPr/>
          <a:lstStyle>
            <a:lvl1pPr>
              <a:defRPr/>
            </a:lvl1pPr>
          </a:lstStyle>
          <a:p>
            <a:endParaRPr lang="sl-SI"/>
          </a:p>
        </p:txBody>
      </p:sp>
      <p:sp>
        <p:nvSpPr>
          <p:cNvPr id="6" name="Rectangle 5"/>
          <p:cNvSpPr>
            <a:spLocks noGrp="1" noChangeArrowheads="1"/>
          </p:cNvSpPr>
          <p:nvPr>
            <p:ph type="ftr" sz="quarter" idx="11"/>
          </p:nvPr>
        </p:nvSpPr>
        <p:spPr>
          <a:ln/>
        </p:spPr>
        <p:txBody>
          <a:bodyPr/>
          <a:lstStyle>
            <a:lvl1pPr>
              <a:defRPr/>
            </a:lvl1pPr>
          </a:lstStyle>
          <a:p>
            <a:endParaRPr lang="sl-SI"/>
          </a:p>
        </p:txBody>
      </p:sp>
      <p:sp>
        <p:nvSpPr>
          <p:cNvPr id="7" name="Rectangle 6"/>
          <p:cNvSpPr>
            <a:spLocks noGrp="1" noChangeArrowheads="1"/>
          </p:cNvSpPr>
          <p:nvPr>
            <p:ph type="sldNum" sz="quarter" idx="12"/>
          </p:nvPr>
        </p:nvSpPr>
        <p:spPr>
          <a:ln/>
        </p:spPr>
        <p:txBody>
          <a:bodyPr/>
          <a:lstStyle>
            <a:lvl1pPr>
              <a:defRPr/>
            </a:lvl1pPr>
          </a:lstStyle>
          <a:p>
            <a:fld id="{3221AB26-A897-4E91-8A55-E412306BE5EB}"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sl-SI"/>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7" name="Rectangle 4"/>
          <p:cNvSpPr>
            <a:spLocks noGrp="1" noChangeArrowheads="1"/>
          </p:cNvSpPr>
          <p:nvPr>
            <p:ph type="dt" sz="half" idx="10"/>
          </p:nvPr>
        </p:nvSpPr>
        <p:spPr>
          <a:ln/>
        </p:spPr>
        <p:txBody>
          <a:bodyPr/>
          <a:lstStyle>
            <a:lvl1pPr>
              <a:defRPr/>
            </a:lvl1pPr>
          </a:lstStyle>
          <a:p>
            <a:endParaRPr lang="sl-SI"/>
          </a:p>
        </p:txBody>
      </p:sp>
      <p:sp>
        <p:nvSpPr>
          <p:cNvPr id="8" name="Rectangle 5"/>
          <p:cNvSpPr>
            <a:spLocks noGrp="1" noChangeArrowheads="1"/>
          </p:cNvSpPr>
          <p:nvPr>
            <p:ph type="ftr" sz="quarter" idx="11"/>
          </p:nvPr>
        </p:nvSpPr>
        <p:spPr>
          <a:ln/>
        </p:spPr>
        <p:txBody>
          <a:bodyPr/>
          <a:lstStyle>
            <a:lvl1pPr>
              <a:defRPr/>
            </a:lvl1pPr>
          </a:lstStyle>
          <a:p>
            <a:endParaRPr lang="sl-SI"/>
          </a:p>
        </p:txBody>
      </p:sp>
      <p:sp>
        <p:nvSpPr>
          <p:cNvPr id="9" name="Rectangle 6"/>
          <p:cNvSpPr>
            <a:spLocks noGrp="1" noChangeArrowheads="1"/>
          </p:cNvSpPr>
          <p:nvPr>
            <p:ph type="sldNum" sz="quarter" idx="12"/>
          </p:nvPr>
        </p:nvSpPr>
        <p:spPr>
          <a:ln/>
        </p:spPr>
        <p:txBody>
          <a:bodyPr/>
          <a:lstStyle>
            <a:lvl1pPr>
              <a:defRPr/>
            </a:lvl1pPr>
          </a:lstStyle>
          <a:p>
            <a:fld id="{99D550EF-40CC-47D3-97BE-927DF66D4132}"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l-SI"/>
          </a:p>
        </p:txBody>
      </p:sp>
      <p:sp>
        <p:nvSpPr>
          <p:cNvPr id="3" name="Rectangle 4"/>
          <p:cNvSpPr>
            <a:spLocks noGrp="1" noChangeArrowheads="1"/>
          </p:cNvSpPr>
          <p:nvPr>
            <p:ph type="dt" sz="half" idx="10"/>
          </p:nvPr>
        </p:nvSpPr>
        <p:spPr>
          <a:ln/>
        </p:spPr>
        <p:txBody>
          <a:bodyPr/>
          <a:lstStyle>
            <a:lvl1pPr>
              <a:defRPr/>
            </a:lvl1pPr>
          </a:lstStyle>
          <a:p>
            <a:endParaRPr lang="sl-SI"/>
          </a:p>
        </p:txBody>
      </p:sp>
      <p:sp>
        <p:nvSpPr>
          <p:cNvPr id="4" name="Rectangle 5"/>
          <p:cNvSpPr>
            <a:spLocks noGrp="1" noChangeArrowheads="1"/>
          </p:cNvSpPr>
          <p:nvPr>
            <p:ph type="ftr" sz="quarter" idx="11"/>
          </p:nvPr>
        </p:nvSpPr>
        <p:spPr>
          <a:ln/>
        </p:spPr>
        <p:txBody>
          <a:bodyPr/>
          <a:lstStyle>
            <a:lvl1pPr>
              <a:defRPr/>
            </a:lvl1pPr>
          </a:lstStyle>
          <a:p>
            <a:endParaRPr lang="sl-SI"/>
          </a:p>
        </p:txBody>
      </p:sp>
      <p:sp>
        <p:nvSpPr>
          <p:cNvPr id="5" name="Rectangle 6"/>
          <p:cNvSpPr>
            <a:spLocks noGrp="1" noChangeArrowheads="1"/>
          </p:cNvSpPr>
          <p:nvPr>
            <p:ph type="sldNum" sz="quarter" idx="12"/>
          </p:nvPr>
        </p:nvSpPr>
        <p:spPr>
          <a:ln/>
        </p:spPr>
        <p:txBody>
          <a:bodyPr/>
          <a:lstStyle>
            <a:lvl1pPr>
              <a:defRPr/>
            </a:lvl1pPr>
          </a:lstStyle>
          <a:p>
            <a:fld id="{8F2EB485-CDF7-4013-B610-C4DCAB1A5364}"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sl-SI"/>
          </a:p>
        </p:txBody>
      </p:sp>
      <p:sp>
        <p:nvSpPr>
          <p:cNvPr id="3" name="Rectangle 5"/>
          <p:cNvSpPr>
            <a:spLocks noGrp="1" noChangeArrowheads="1"/>
          </p:cNvSpPr>
          <p:nvPr>
            <p:ph type="ftr" sz="quarter" idx="11"/>
          </p:nvPr>
        </p:nvSpPr>
        <p:spPr>
          <a:ln/>
        </p:spPr>
        <p:txBody>
          <a:bodyPr/>
          <a:lstStyle>
            <a:lvl1pPr>
              <a:defRPr/>
            </a:lvl1pPr>
          </a:lstStyle>
          <a:p>
            <a:endParaRPr lang="sl-SI"/>
          </a:p>
        </p:txBody>
      </p:sp>
      <p:sp>
        <p:nvSpPr>
          <p:cNvPr id="4" name="Rectangle 6"/>
          <p:cNvSpPr>
            <a:spLocks noGrp="1" noChangeArrowheads="1"/>
          </p:cNvSpPr>
          <p:nvPr>
            <p:ph type="sldNum" sz="quarter" idx="12"/>
          </p:nvPr>
        </p:nvSpPr>
        <p:spPr>
          <a:ln/>
        </p:spPr>
        <p:txBody>
          <a:bodyPr/>
          <a:lstStyle>
            <a:lvl1pPr>
              <a:defRPr/>
            </a:lvl1pPr>
          </a:lstStyle>
          <a:p>
            <a:fld id="{D2E1CB14-9246-4471-B2E0-6A8A737CE4C0}"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sl-SI"/>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sl-SI"/>
          </a:p>
        </p:txBody>
      </p:sp>
      <p:sp>
        <p:nvSpPr>
          <p:cNvPr id="6" name="Rectangle 5"/>
          <p:cNvSpPr>
            <a:spLocks noGrp="1" noChangeArrowheads="1"/>
          </p:cNvSpPr>
          <p:nvPr>
            <p:ph type="ftr" sz="quarter" idx="11"/>
          </p:nvPr>
        </p:nvSpPr>
        <p:spPr>
          <a:ln/>
        </p:spPr>
        <p:txBody>
          <a:bodyPr/>
          <a:lstStyle>
            <a:lvl1pPr>
              <a:defRPr/>
            </a:lvl1pPr>
          </a:lstStyle>
          <a:p>
            <a:endParaRPr lang="sl-SI"/>
          </a:p>
        </p:txBody>
      </p:sp>
      <p:sp>
        <p:nvSpPr>
          <p:cNvPr id="7" name="Rectangle 6"/>
          <p:cNvSpPr>
            <a:spLocks noGrp="1" noChangeArrowheads="1"/>
          </p:cNvSpPr>
          <p:nvPr>
            <p:ph type="sldNum" sz="quarter" idx="12"/>
          </p:nvPr>
        </p:nvSpPr>
        <p:spPr>
          <a:ln/>
        </p:spPr>
        <p:txBody>
          <a:bodyPr/>
          <a:lstStyle>
            <a:lvl1pPr>
              <a:defRPr/>
            </a:lvl1pPr>
          </a:lstStyle>
          <a:p>
            <a:fld id="{4D3046B2-0FE4-46D8-BCC0-7A3F2E9F8716}"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sl-SI"/>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l-SI"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sl-SI"/>
          </a:p>
        </p:txBody>
      </p:sp>
      <p:sp>
        <p:nvSpPr>
          <p:cNvPr id="6" name="Rectangle 5"/>
          <p:cNvSpPr>
            <a:spLocks noGrp="1" noChangeArrowheads="1"/>
          </p:cNvSpPr>
          <p:nvPr>
            <p:ph type="ftr" sz="quarter" idx="11"/>
          </p:nvPr>
        </p:nvSpPr>
        <p:spPr>
          <a:ln/>
        </p:spPr>
        <p:txBody>
          <a:bodyPr/>
          <a:lstStyle>
            <a:lvl1pPr>
              <a:defRPr/>
            </a:lvl1pPr>
          </a:lstStyle>
          <a:p>
            <a:endParaRPr lang="sl-SI"/>
          </a:p>
        </p:txBody>
      </p:sp>
      <p:sp>
        <p:nvSpPr>
          <p:cNvPr id="7" name="Rectangle 6"/>
          <p:cNvSpPr>
            <a:spLocks noGrp="1" noChangeArrowheads="1"/>
          </p:cNvSpPr>
          <p:nvPr>
            <p:ph type="sldNum" sz="quarter" idx="12"/>
          </p:nvPr>
        </p:nvSpPr>
        <p:spPr>
          <a:ln/>
        </p:spPr>
        <p:txBody>
          <a:bodyPr/>
          <a:lstStyle>
            <a:lvl1pPr>
              <a:defRPr/>
            </a:lvl1pPr>
          </a:lstStyle>
          <a:p>
            <a:fld id="{F39A7419-896F-4F7A-8E99-3C80301C2BE0}"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sl-SI"/>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sl-SI"/>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D81BB092-6B85-49A2-BF1E-9907A5718244}" type="slidenum">
              <a:rPr lang="en-GB"/>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3200">
          <a:solidFill>
            <a:schemeClr val="tx2"/>
          </a:solidFill>
          <a:latin typeface="+mj-lt"/>
          <a:ea typeface="+mj-ea"/>
          <a:cs typeface="+mj-cs"/>
        </a:defRPr>
      </a:lvl1pPr>
      <a:lvl2pPr algn="ctr" rtl="0" eaLnBrk="0" fontAlgn="base" hangingPunct="0">
        <a:spcBef>
          <a:spcPct val="0"/>
        </a:spcBef>
        <a:spcAft>
          <a:spcPct val="0"/>
        </a:spcAft>
        <a:defRPr sz="3200">
          <a:solidFill>
            <a:schemeClr val="tx2"/>
          </a:solidFill>
          <a:latin typeface="Tahoma" pitchFamily="34" charset="0"/>
        </a:defRPr>
      </a:lvl2pPr>
      <a:lvl3pPr algn="ctr" rtl="0" eaLnBrk="0" fontAlgn="base" hangingPunct="0">
        <a:spcBef>
          <a:spcPct val="0"/>
        </a:spcBef>
        <a:spcAft>
          <a:spcPct val="0"/>
        </a:spcAft>
        <a:defRPr sz="3200">
          <a:solidFill>
            <a:schemeClr val="tx2"/>
          </a:solidFill>
          <a:latin typeface="Tahoma" pitchFamily="34" charset="0"/>
        </a:defRPr>
      </a:lvl3pPr>
      <a:lvl4pPr algn="ctr" rtl="0" eaLnBrk="0" fontAlgn="base" hangingPunct="0">
        <a:spcBef>
          <a:spcPct val="0"/>
        </a:spcBef>
        <a:spcAft>
          <a:spcPct val="0"/>
        </a:spcAft>
        <a:defRPr sz="3200">
          <a:solidFill>
            <a:schemeClr val="tx2"/>
          </a:solidFill>
          <a:latin typeface="Tahoma" pitchFamily="34" charset="0"/>
        </a:defRPr>
      </a:lvl4pPr>
      <a:lvl5pPr algn="ctr" rtl="0" eaLnBrk="0" fontAlgn="base" hangingPunct="0">
        <a:spcBef>
          <a:spcPct val="0"/>
        </a:spcBef>
        <a:spcAft>
          <a:spcPct val="0"/>
        </a:spcAft>
        <a:defRPr sz="3200">
          <a:solidFill>
            <a:schemeClr val="tx2"/>
          </a:solidFill>
          <a:latin typeface="Tahoma" pitchFamily="34" charset="0"/>
        </a:defRPr>
      </a:lvl5pPr>
      <a:lvl6pPr marL="457200" algn="ctr" rtl="0" fontAlgn="base">
        <a:spcBef>
          <a:spcPct val="0"/>
        </a:spcBef>
        <a:spcAft>
          <a:spcPct val="0"/>
        </a:spcAft>
        <a:defRPr sz="4400">
          <a:solidFill>
            <a:schemeClr val="tx2"/>
          </a:solidFill>
          <a:latin typeface="Tahoma" pitchFamily="34" charset="0"/>
        </a:defRPr>
      </a:lvl6pPr>
      <a:lvl7pPr marL="914400" algn="ctr" rtl="0" fontAlgn="base">
        <a:spcBef>
          <a:spcPct val="0"/>
        </a:spcBef>
        <a:spcAft>
          <a:spcPct val="0"/>
        </a:spcAft>
        <a:defRPr sz="4400">
          <a:solidFill>
            <a:schemeClr val="tx2"/>
          </a:solidFill>
          <a:latin typeface="Tahoma" pitchFamily="34" charset="0"/>
        </a:defRPr>
      </a:lvl7pPr>
      <a:lvl8pPr marL="1371600" algn="ctr" rtl="0" fontAlgn="base">
        <a:spcBef>
          <a:spcPct val="0"/>
        </a:spcBef>
        <a:spcAft>
          <a:spcPct val="0"/>
        </a:spcAft>
        <a:defRPr sz="4400">
          <a:solidFill>
            <a:schemeClr val="tx2"/>
          </a:solidFill>
          <a:latin typeface="Tahoma" pitchFamily="34" charset="0"/>
        </a:defRPr>
      </a:lvl8pPr>
      <a:lvl9pPr marL="1828800" algn="ctr"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7.jpeg"/><Relationship Id="rId4" Type="http://schemas.openxmlformats.org/officeDocument/2006/relationships/oleObject" Target="../embeddings/oleObject1.bin"/></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10.jpeg"/><Relationship Id="rId4" Type="http://schemas.openxmlformats.org/officeDocument/2006/relationships/image" Target="../media/image9.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4213" y="2924175"/>
            <a:ext cx="7772400" cy="892175"/>
          </a:xfrm>
        </p:spPr>
        <p:txBody>
          <a:bodyPr/>
          <a:lstStyle/>
          <a:p>
            <a:pPr algn="l" eaLnBrk="1" hangingPunct="1"/>
            <a:r>
              <a:rPr lang="sl-SI" b="1" smtClean="0"/>
              <a:t>Prednostne snovi v luči Načrta upravljanja voda 2009 do 2015</a:t>
            </a:r>
            <a:endParaRPr lang="en-GB" i="1" smtClean="0"/>
          </a:p>
        </p:txBody>
      </p:sp>
      <p:sp>
        <p:nvSpPr>
          <p:cNvPr id="2051" name="Text Box 4"/>
          <p:cNvSpPr txBox="1">
            <a:spLocks noChangeArrowheads="1"/>
          </p:cNvSpPr>
          <p:nvPr/>
        </p:nvSpPr>
        <p:spPr bwMode="auto">
          <a:xfrm>
            <a:off x="755576" y="4509120"/>
            <a:ext cx="4460875" cy="369888"/>
          </a:xfrm>
          <a:prstGeom prst="rect">
            <a:avLst/>
          </a:prstGeom>
          <a:noFill/>
          <a:ln w="9525">
            <a:noFill/>
            <a:miter lim="800000"/>
            <a:headEnd/>
            <a:tailEnd/>
          </a:ln>
        </p:spPr>
        <p:txBody>
          <a:bodyPr wrap="none">
            <a:spAutoFit/>
          </a:bodyPr>
          <a:lstStyle/>
          <a:p>
            <a:r>
              <a:rPr lang="sl-SI" dirty="0"/>
              <a:t>Dr. Tanja Mohorko, </a:t>
            </a:r>
            <a:r>
              <a:rPr lang="sl-SI" dirty="0" err="1"/>
              <a:t>uni</a:t>
            </a:r>
            <a:r>
              <a:rPr lang="sl-SI" dirty="0"/>
              <a:t>. dipl. inž. kem. inž.</a:t>
            </a:r>
            <a:endParaRPr lang="en-GB" dirty="0"/>
          </a:p>
        </p:txBody>
      </p:sp>
      <p:sp>
        <p:nvSpPr>
          <p:cNvPr id="2052" name="Text Box 5"/>
          <p:cNvSpPr txBox="1">
            <a:spLocks noChangeArrowheads="1"/>
          </p:cNvSpPr>
          <p:nvPr/>
        </p:nvSpPr>
        <p:spPr bwMode="auto">
          <a:xfrm>
            <a:off x="3419872" y="6237312"/>
            <a:ext cx="1895475" cy="307975"/>
          </a:xfrm>
          <a:prstGeom prst="rect">
            <a:avLst/>
          </a:prstGeom>
          <a:noFill/>
          <a:ln w="9525">
            <a:noFill/>
            <a:miter lim="800000"/>
            <a:headEnd/>
            <a:tailEnd/>
          </a:ln>
        </p:spPr>
        <p:txBody>
          <a:bodyPr wrap="none">
            <a:spAutoFit/>
          </a:bodyPr>
          <a:lstStyle/>
          <a:p>
            <a:r>
              <a:rPr lang="sl-SI" sz="1400" dirty="0"/>
              <a:t>Ljubljana, 03.07.2012</a:t>
            </a:r>
            <a:endParaRPr lang="en-GB" sz="1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Presoja vplivov: Emisije PS/PNS iz industrijskih naprav</a:t>
            </a:r>
            <a:endParaRPr lang="sl-SI" dirty="0"/>
          </a:p>
        </p:txBody>
      </p:sp>
      <p:sp>
        <p:nvSpPr>
          <p:cNvPr id="3" name="Ograda vsebine 2"/>
          <p:cNvSpPr>
            <a:spLocks noGrp="1"/>
          </p:cNvSpPr>
          <p:nvPr>
            <p:ph idx="1"/>
          </p:nvPr>
        </p:nvSpPr>
        <p:spPr>
          <a:xfrm>
            <a:off x="457200" y="1844824"/>
            <a:ext cx="8229600" cy="4281339"/>
          </a:xfrm>
        </p:spPr>
        <p:txBody>
          <a:bodyPr/>
          <a:lstStyle/>
          <a:p>
            <a:pPr marL="342900" lvl="1" indent="-342900">
              <a:buFontTx/>
              <a:buChar char="•"/>
            </a:pPr>
            <a:r>
              <a:rPr lang="sl-SI" sz="1800" dirty="0" smtClean="0"/>
              <a:t>Izračunane so predvidene maksimalne koncentracije na koncu VTPV</a:t>
            </a:r>
          </a:p>
          <a:p>
            <a:endParaRPr lang="sl-SI" dirty="0"/>
          </a:p>
        </p:txBody>
      </p:sp>
      <p:graphicFrame>
        <p:nvGraphicFramePr>
          <p:cNvPr id="32771" name="Object 3"/>
          <p:cNvGraphicFramePr>
            <a:graphicFrameLocks noChangeAspect="1"/>
          </p:cNvGraphicFramePr>
          <p:nvPr/>
        </p:nvGraphicFramePr>
        <p:xfrm>
          <a:off x="1187624" y="2492896"/>
          <a:ext cx="1439862" cy="690563"/>
        </p:xfrm>
        <a:graphic>
          <a:graphicData uri="http://schemas.openxmlformats.org/presentationml/2006/ole">
            <p:oleObj spid="_x0000_s32771" name="Equation" r:id="rId4" imgW="927000" imgH="444240" progId="Equation.3">
              <p:embed/>
            </p:oleObj>
          </a:graphicData>
        </a:graphic>
      </p:graphicFrame>
      <p:sp>
        <p:nvSpPr>
          <p:cNvPr id="6" name="Text Box 7"/>
          <p:cNvSpPr txBox="1">
            <a:spLocks noChangeArrowheads="1"/>
          </p:cNvSpPr>
          <p:nvPr/>
        </p:nvSpPr>
        <p:spPr bwMode="auto">
          <a:xfrm>
            <a:off x="3203848" y="2420888"/>
            <a:ext cx="4876800" cy="822325"/>
          </a:xfrm>
          <a:prstGeom prst="rect">
            <a:avLst/>
          </a:prstGeom>
          <a:noFill/>
          <a:ln w="28575" algn="ctr">
            <a:noFill/>
            <a:miter lim="800000"/>
            <a:headEnd/>
            <a:tailEnd/>
          </a:ln>
          <a:effectLst/>
        </p:spPr>
        <p:txBody>
          <a:bodyPr>
            <a:spAutoFit/>
          </a:bodyPr>
          <a:lstStyle/>
          <a:p>
            <a:pPr algn="just"/>
            <a:r>
              <a:rPr lang="sl-SI" sz="1200" dirty="0">
                <a:solidFill>
                  <a:schemeClr val="bg2"/>
                </a:solidFill>
              </a:rPr>
              <a:t>C </a:t>
            </a:r>
            <a:r>
              <a:rPr lang="sl-SI" sz="1200" baseline="-25000" dirty="0">
                <a:solidFill>
                  <a:schemeClr val="bg2"/>
                </a:solidFill>
              </a:rPr>
              <a:t>iz. </a:t>
            </a:r>
            <a:r>
              <a:rPr lang="sl-SI" sz="1200" baseline="-25000" dirty="0" err="1">
                <a:solidFill>
                  <a:schemeClr val="bg2"/>
                </a:solidFill>
              </a:rPr>
              <a:t>max</a:t>
            </a:r>
            <a:r>
              <a:rPr lang="sl-SI" sz="1200" dirty="0">
                <a:solidFill>
                  <a:schemeClr val="bg2"/>
                </a:solidFill>
              </a:rPr>
              <a:t> – izračunana maksimalna koncentracija,</a:t>
            </a:r>
          </a:p>
          <a:p>
            <a:pPr algn="just"/>
            <a:r>
              <a:rPr lang="sl-SI" sz="1200" dirty="0" err="1">
                <a:solidFill>
                  <a:schemeClr val="bg2"/>
                </a:solidFill>
              </a:rPr>
              <a:t>M</a:t>
            </a:r>
            <a:r>
              <a:rPr lang="sl-SI" sz="1200" baseline="-25000" dirty="0" err="1">
                <a:solidFill>
                  <a:schemeClr val="bg2"/>
                </a:solidFill>
              </a:rPr>
              <a:t>letna</a:t>
            </a:r>
            <a:r>
              <a:rPr lang="sl-SI" sz="1200" dirty="0">
                <a:solidFill>
                  <a:schemeClr val="bg2"/>
                </a:solidFill>
              </a:rPr>
              <a:t> – letna količina snovi, ki so jo z odvajanjem odpadnih voda izpustili v vodno telo površinske vode vsi točkovni viri onesnaževanja,</a:t>
            </a:r>
          </a:p>
          <a:p>
            <a:pPr algn="just"/>
            <a:r>
              <a:rPr lang="sl-SI" sz="1200" dirty="0">
                <a:solidFill>
                  <a:schemeClr val="bg2"/>
                </a:solidFill>
              </a:rPr>
              <a:t>Q </a:t>
            </a:r>
            <a:r>
              <a:rPr lang="sl-SI" sz="1200" baseline="-25000" dirty="0">
                <a:solidFill>
                  <a:schemeClr val="bg2"/>
                </a:solidFill>
              </a:rPr>
              <a:t>(</a:t>
            </a:r>
            <a:r>
              <a:rPr lang="sl-SI" sz="1200" baseline="-25000" dirty="0" err="1">
                <a:solidFill>
                  <a:schemeClr val="bg2"/>
                </a:solidFill>
              </a:rPr>
              <a:t>np</a:t>
            </a:r>
            <a:r>
              <a:rPr lang="sl-SI" sz="1200" baseline="-25000" dirty="0">
                <a:solidFill>
                  <a:schemeClr val="bg2"/>
                </a:solidFill>
              </a:rPr>
              <a:t>)</a:t>
            </a:r>
            <a:r>
              <a:rPr lang="sl-SI" sz="1200" dirty="0">
                <a:solidFill>
                  <a:schemeClr val="bg2"/>
                </a:solidFill>
              </a:rPr>
              <a:t> – srednji mali dnevni pretok na koncu vodnega telesa</a:t>
            </a:r>
          </a:p>
        </p:txBody>
      </p:sp>
      <p:graphicFrame>
        <p:nvGraphicFramePr>
          <p:cNvPr id="7" name="Group 187"/>
          <p:cNvGraphicFramePr>
            <a:graphicFrameLocks noGrp="1"/>
          </p:cNvGraphicFramePr>
          <p:nvPr/>
        </p:nvGraphicFramePr>
        <p:xfrm>
          <a:off x="755576" y="3501008"/>
          <a:ext cx="5613400" cy="1673481"/>
        </p:xfrm>
        <a:graphic>
          <a:graphicData uri="http://schemas.openxmlformats.org/drawingml/2006/table">
            <a:tbl>
              <a:tblPr/>
              <a:tblGrid>
                <a:gridCol w="2019300"/>
                <a:gridCol w="933450"/>
                <a:gridCol w="933450"/>
                <a:gridCol w="863600"/>
                <a:gridCol w="863600"/>
              </a:tblGrid>
              <a:tr h="352425">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l-SI" sz="12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endParaRP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sl-SI" sz="1200" b="1" i="0" u="none" strike="noStrike" cap="none" normalizeH="0" baseline="0" smtClean="0">
                          <a:ln>
                            <a:noFill/>
                          </a:ln>
                          <a:solidFill>
                            <a:schemeClr val="tx1"/>
                          </a:solidFill>
                          <a:effectLst/>
                          <a:latin typeface="Tahoma" pitchFamily="34" charset="0"/>
                          <a:cs typeface="Tahoma" pitchFamily="34" charset="0"/>
                        </a:rPr>
                        <a:t>Št. VTPV s posamezno velikostjo vpliva</a:t>
                      </a:r>
                    </a:p>
                  </a:txBody>
                  <a:tcPr marL="90000" marR="900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sl-SI"/>
                    </a:p>
                  </a:txBody>
                  <a:tcPr/>
                </a:tc>
                <a:tc hMerge="1">
                  <a:txBody>
                    <a:bodyPr/>
                    <a:lstStyle/>
                    <a:p>
                      <a:endParaRPr lang="sl-SI"/>
                    </a:p>
                  </a:txBody>
                  <a:tcPr/>
                </a:tc>
                <a:tc hMerge="1">
                  <a:txBody>
                    <a:bodyPr/>
                    <a:lstStyle/>
                    <a:p>
                      <a:endParaRPr lang="sl-SI"/>
                    </a:p>
                  </a:txBody>
                  <a:tcPr/>
                </a:tc>
              </a:tr>
              <a:tr h="3524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l-SI" sz="1200" b="1"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Vrsta onesnaženja</a:t>
                      </a:r>
                      <a:endParaRPr kumimoji="0" lang="sl-SI" sz="12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endParaRP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sl-SI" sz="1200" b="1" i="0" u="none" strike="noStrike" cap="none" normalizeH="0" baseline="0" smtClean="0">
                          <a:ln>
                            <a:noFill/>
                          </a:ln>
                          <a:solidFill>
                            <a:schemeClr val="tx1"/>
                          </a:solidFill>
                          <a:effectLst/>
                          <a:latin typeface="Tahoma" pitchFamily="34" charset="0"/>
                          <a:cs typeface="Tahoma" pitchFamily="34" charset="0"/>
                        </a:rPr>
                        <a:t>Ni vpliva</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sl-SI" sz="1200" b="1" i="0" u="none" strike="noStrike" cap="none" normalizeH="0" baseline="0" smtClean="0">
                          <a:ln>
                            <a:noFill/>
                          </a:ln>
                          <a:solidFill>
                            <a:schemeClr val="tx1"/>
                          </a:solidFill>
                          <a:effectLst/>
                          <a:latin typeface="Tahoma" pitchFamily="34" charset="0"/>
                          <a:cs typeface="Tahoma" pitchFamily="34" charset="0"/>
                        </a:rPr>
                        <a:t>Majhen</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sl-SI" sz="1200" b="1" i="0" u="none" strike="noStrike" cap="none" normalizeH="0" baseline="0" smtClean="0">
                          <a:ln>
                            <a:noFill/>
                          </a:ln>
                          <a:solidFill>
                            <a:schemeClr val="tx1"/>
                          </a:solidFill>
                          <a:effectLst/>
                          <a:latin typeface="Tahoma" pitchFamily="34" charset="0"/>
                          <a:cs typeface="Tahoma" pitchFamily="34" charset="0"/>
                        </a:rPr>
                        <a:t>vpliv</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sl-SI" sz="1200" b="1" i="0" u="none" strike="noStrike" cap="none" normalizeH="0" baseline="0" dirty="0" smtClean="0">
                          <a:ln>
                            <a:noFill/>
                          </a:ln>
                          <a:solidFill>
                            <a:schemeClr val="tx1"/>
                          </a:solidFill>
                          <a:effectLst/>
                          <a:latin typeface="Tahoma" pitchFamily="34" charset="0"/>
                          <a:cs typeface="Tahoma" pitchFamily="34" charset="0"/>
                        </a:rPr>
                        <a:t>Zmeren vpliv</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sl-SI" sz="1200" b="1" i="0" u="none" strike="noStrike" cap="none" normalizeH="0" baseline="0" smtClean="0">
                          <a:ln>
                            <a:noFill/>
                          </a:ln>
                          <a:solidFill>
                            <a:schemeClr val="tx1"/>
                          </a:solidFill>
                          <a:effectLst/>
                          <a:latin typeface="Tahoma" pitchFamily="34" charset="0"/>
                          <a:cs typeface="Tahoma" pitchFamily="34" charset="0"/>
                        </a:rPr>
                        <a:t>Velik vpliv</a:t>
                      </a:r>
                    </a:p>
                  </a:txBody>
                  <a:tcPr marL="90000" marR="900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778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l-SI" sz="1200" b="0" i="0" u="none" strike="noStrike" cap="none" normalizeH="0" baseline="0" dirty="0" smtClean="0">
                          <a:ln>
                            <a:noFill/>
                          </a:ln>
                          <a:solidFill>
                            <a:schemeClr val="tx1"/>
                          </a:solidFill>
                          <a:effectLst/>
                          <a:latin typeface="Tahoma" pitchFamily="34" charset="0"/>
                          <a:cs typeface="Tahoma" pitchFamily="34" charset="0"/>
                        </a:rPr>
                        <a:t>O</a:t>
                      </a:r>
                      <a:r>
                        <a:rPr kumimoji="0" lang="sl-SI" sz="12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nesnaževanje s prednostnimi in prednostno nevarnimi snovmi</a:t>
                      </a:r>
                      <a:endParaRPr kumimoji="0" lang="sl-SI" sz="1200" b="0" i="0" u="none" strike="noStrike" cap="none" normalizeH="0" baseline="0" dirty="0" smtClean="0">
                        <a:ln>
                          <a:noFill/>
                        </a:ln>
                        <a:solidFill>
                          <a:schemeClr val="tx1"/>
                        </a:solidFill>
                        <a:effectLst/>
                        <a:latin typeface="Tahoma" pitchFamily="34" charset="0"/>
                      </a:endParaRP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sl-SI" sz="1200" b="0" i="0" u="none" strike="noStrike" cap="none" normalizeH="0" baseline="0" smtClean="0">
                          <a:ln>
                            <a:noFill/>
                          </a:ln>
                          <a:solidFill>
                            <a:schemeClr val="tx1"/>
                          </a:solidFill>
                          <a:effectLst/>
                          <a:latin typeface="Tahoma" pitchFamily="34" charset="0"/>
                        </a:rPr>
                        <a:t>100</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sl-SI" sz="1200" b="0" i="0" u="none" strike="noStrike" cap="none" normalizeH="0" baseline="0" smtClean="0">
                          <a:ln>
                            <a:noFill/>
                          </a:ln>
                          <a:solidFill>
                            <a:schemeClr val="tx1"/>
                          </a:solidFill>
                          <a:effectLst/>
                          <a:latin typeface="Tahoma" pitchFamily="34" charset="0"/>
                        </a:rPr>
                        <a:t>52</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sl-SI" sz="1200" b="0" i="0" u="none" strike="noStrike" cap="none" normalizeH="0" baseline="0" dirty="0" smtClean="0">
                          <a:ln>
                            <a:noFill/>
                          </a:ln>
                          <a:solidFill>
                            <a:schemeClr val="tx1"/>
                          </a:solidFill>
                          <a:effectLst/>
                          <a:latin typeface="Tahoma" pitchFamily="34" charset="0"/>
                        </a:rPr>
                        <a:t>2</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l-SI" sz="1200" b="0" i="0" u="none" strike="noStrike" cap="none" normalizeH="0" baseline="0" dirty="0" smtClean="0">
                          <a:ln>
                            <a:noFill/>
                          </a:ln>
                          <a:solidFill>
                            <a:schemeClr val="tx1"/>
                          </a:solidFill>
                          <a:effectLst/>
                          <a:latin typeface="Arial" charset="0"/>
                        </a:rPr>
                        <a:t>1</a:t>
                      </a:r>
                      <a:endParaRPr kumimoji="0" lang="sl-SI" sz="1200" b="0" i="0" u="none" strike="noStrike" cap="none" normalizeH="0" baseline="0" dirty="0" smtClean="0">
                        <a:ln>
                          <a:noFill/>
                        </a:ln>
                        <a:solidFill>
                          <a:schemeClr val="tx1"/>
                        </a:solidFill>
                        <a:effectLst/>
                        <a:latin typeface="Tahoma" pitchFamily="34" charset="0"/>
                      </a:endParaRPr>
                    </a:p>
                  </a:txBody>
                  <a:tcPr marL="90000" marR="900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8" name="PoljeZBesedilom 7"/>
          <p:cNvSpPr txBox="1"/>
          <p:nvPr/>
        </p:nvSpPr>
        <p:spPr>
          <a:xfrm>
            <a:off x="5796136" y="5517232"/>
            <a:ext cx="2388026" cy="369332"/>
          </a:xfrm>
          <a:prstGeom prst="rect">
            <a:avLst/>
          </a:prstGeom>
          <a:noFill/>
        </p:spPr>
        <p:txBody>
          <a:bodyPr wrap="none" rtlCol="0">
            <a:spAutoFit/>
          </a:bodyPr>
          <a:lstStyle/>
          <a:p>
            <a:r>
              <a:rPr lang="sl-SI" dirty="0" smtClean="0"/>
              <a:t>Meža </a:t>
            </a:r>
            <a:r>
              <a:rPr lang="sl-SI" dirty="0"/>
              <a:t>zaradi emisij </a:t>
            </a:r>
            <a:r>
              <a:rPr lang="sl-SI" dirty="0" err="1" smtClean="0"/>
              <a:t>Cd</a:t>
            </a:r>
            <a:endParaRPr lang="sl-SI" dirty="0"/>
          </a:p>
        </p:txBody>
      </p:sp>
      <p:sp>
        <p:nvSpPr>
          <p:cNvPr id="9" name="PoljeZBesedilom 8"/>
          <p:cNvSpPr txBox="1"/>
          <p:nvPr/>
        </p:nvSpPr>
        <p:spPr>
          <a:xfrm>
            <a:off x="2267744" y="5373216"/>
            <a:ext cx="2942152" cy="923330"/>
          </a:xfrm>
          <a:prstGeom prst="rect">
            <a:avLst/>
          </a:prstGeom>
          <a:noFill/>
        </p:spPr>
        <p:txBody>
          <a:bodyPr wrap="none" rtlCol="0">
            <a:spAutoFit/>
          </a:bodyPr>
          <a:lstStyle/>
          <a:p>
            <a:r>
              <a:rPr lang="sl-SI" dirty="0" smtClean="0"/>
              <a:t>Paka zaradi emisij </a:t>
            </a:r>
            <a:r>
              <a:rPr lang="sl-SI" dirty="0" err="1" smtClean="0"/>
              <a:t>Pb</a:t>
            </a:r>
            <a:r>
              <a:rPr lang="sl-SI" dirty="0" smtClean="0"/>
              <a:t> in </a:t>
            </a:r>
            <a:r>
              <a:rPr lang="sl-SI" dirty="0" err="1" smtClean="0"/>
              <a:t>Hg</a:t>
            </a:r>
            <a:endParaRPr lang="sl-SI" dirty="0" smtClean="0"/>
          </a:p>
          <a:p>
            <a:r>
              <a:rPr lang="sl-SI" dirty="0" smtClean="0"/>
              <a:t>Sotla zaradi emisij </a:t>
            </a:r>
            <a:r>
              <a:rPr lang="sl-SI" dirty="0" err="1" smtClean="0"/>
              <a:t>Pb</a:t>
            </a:r>
            <a:r>
              <a:rPr lang="sl-SI" dirty="0" smtClean="0"/>
              <a:t> </a:t>
            </a:r>
          </a:p>
          <a:p>
            <a:endParaRPr lang="sl-SI" dirty="0"/>
          </a:p>
        </p:txBody>
      </p:sp>
      <p:cxnSp>
        <p:nvCxnSpPr>
          <p:cNvPr id="11" name="Raven puščični konektor 10"/>
          <p:cNvCxnSpPr/>
          <p:nvPr/>
        </p:nvCxnSpPr>
        <p:spPr>
          <a:xfrm>
            <a:off x="6012160" y="4869160"/>
            <a:ext cx="504056" cy="57606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 name="Raven puščični konektor 11"/>
          <p:cNvCxnSpPr/>
          <p:nvPr/>
        </p:nvCxnSpPr>
        <p:spPr>
          <a:xfrm flipH="1">
            <a:off x="4211960" y="4869160"/>
            <a:ext cx="792088" cy="50405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 name="PoljeZBesedilom 13"/>
          <p:cNvSpPr txBox="1"/>
          <p:nvPr/>
        </p:nvSpPr>
        <p:spPr>
          <a:xfrm>
            <a:off x="251520" y="6165304"/>
            <a:ext cx="8717323" cy="584775"/>
          </a:xfrm>
          <a:prstGeom prst="rect">
            <a:avLst/>
          </a:prstGeom>
          <a:noFill/>
        </p:spPr>
        <p:txBody>
          <a:bodyPr wrap="none" rtlCol="0">
            <a:spAutoFit/>
          </a:bodyPr>
          <a:lstStyle/>
          <a:p>
            <a:r>
              <a:rPr lang="sl-SI" sz="1600" dirty="0"/>
              <a:t>Pri tem je potrebno upoštevati, da se ugotovljene obremenitve ne odražajo vedno v rezultatih </a:t>
            </a:r>
            <a:endParaRPr lang="sl-SI" sz="1600" dirty="0" smtClean="0"/>
          </a:p>
          <a:p>
            <a:r>
              <a:rPr lang="sl-SI" sz="1600" dirty="0" err="1" smtClean="0"/>
              <a:t>monitoringa</a:t>
            </a:r>
            <a:r>
              <a:rPr lang="sl-SI" sz="1600" dirty="0" smtClean="0"/>
              <a:t> </a:t>
            </a:r>
            <a:r>
              <a:rPr lang="sl-SI" sz="1600" dirty="0"/>
              <a:t>kakovosti voda</a:t>
            </a:r>
          </a:p>
        </p:txBody>
      </p:sp>
      <p:pic>
        <p:nvPicPr>
          <p:cNvPr id="17" name="Picture 9" descr="IMG_2529 UVT Blosko jezero"/>
          <p:cNvPicPr>
            <a:picLocks noChangeArrowheads="1"/>
          </p:cNvPicPr>
          <p:nvPr/>
        </p:nvPicPr>
        <p:blipFill>
          <a:blip r:embed="rId5" cstate="print"/>
          <a:srcRect/>
          <a:stretch>
            <a:fillRect/>
          </a:stretch>
        </p:blipFill>
        <p:spPr bwMode="auto">
          <a:xfrm>
            <a:off x="6876256" y="3429000"/>
            <a:ext cx="2016224" cy="172819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Analiza obremenitev: onesnaževanje s sredstvi za varstvo rastlin iz kmetijstva</a:t>
            </a:r>
            <a:endParaRPr lang="sl-SI" dirty="0"/>
          </a:p>
        </p:txBody>
      </p:sp>
      <p:cxnSp>
        <p:nvCxnSpPr>
          <p:cNvPr id="8" name="Raven puščični konektor 7"/>
          <p:cNvCxnSpPr>
            <a:stCxn id="5" idx="2"/>
            <a:endCxn id="7" idx="0"/>
          </p:cNvCxnSpPr>
          <p:nvPr/>
        </p:nvCxnSpPr>
        <p:spPr>
          <a:xfrm>
            <a:off x="2398638" y="2556148"/>
            <a:ext cx="3213" cy="80084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 name="Raven puščični konektor 8"/>
          <p:cNvCxnSpPr>
            <a:stCxn id="7" idx="2"/>
            <a:endCxn id="6" idx="0"/>
          </p:cNvCxnSpPr>
          <p:nvPr/>
        </p:nvCxnSpPr>
        <p:spPr>
          <a:xfrm flipH="1">
            <a:off x="2398639" y="4509120"/>
            <a:ext cx="3212" cy="25449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6" name="Skupina 15"/>
          <p:cNvGrpSpPr/>
          <p:nvPr/>
        </p:nvGrpSpPr>
        <p:grpSpPr>
          <a:xfrm>
            <a:off x="755576" y="1412776"/>
            <a:ext cx="7704856" cy="4781920"/>
            <a:chOff x="1138237" y="618754"/>
            <a:chExt cx="7704856" cy="4781920"/>
          </a:xfrm>
        </p:grpSpPr>
        <p:sp>
          <p:nvSpPr>
            <p:cNvPr id="5" name="Pravokotnik 4"/>
            <p:cNvSpPr/>
            <p:nvPr/>
          </p:nvSpPr>
          <p:spPr>
            <a:xfrm>
              <a:off x="1147761" y="1050802"/>
              <a:ext cx="3267075" cy="71132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sl-SI" sz="1400" dirty="0">
                  <a:solidFill>
                    <a:sysClr val="windowText" lastClr="000000"/>
                  </a:solidFill>
                </a:rPr>
                <a:t>Prodane količine aktivnih snovi za Slovenijo (</a:t>
              </a:r>
              <a:r>
                <a:rPr lang="sl-SI" sz="1400" dirty="0" err="1">
                  <a:solidFill>
                    <a:sysClr val="windowText" lastClr="000000"/>
                  </a:solidFill>
                </a:rPr>
                <a:t>kg</a:t>
              </a:r>
              <a:r>
                <a:rPr lang="sl-SI" sz="1400" dirty="0">
                  <a:solidFill>
                    <a:sysClr val="windowText" lastClr="000000"/>
                  </a:solidFill>
                </a:rPr>
                <a:t>/leto)</a:t>
              </a:r>
            </a:p>
            <a:p>
              <a:pPr algn="ctr"/>
              <a:r>
                <a:rPr lang="sl-SI" sz="1400" dirty="0">
                  <a:solidFill>
                    <a:sysClr val="windowText" lastClr="000000"/>
                  </a:solidFill>
                </a:rPr>
                <a:t>(podatki: FURS, 2004 )</a:t>
              </a:r>
            </a:p>
          </p:txBody>
        </p:sp>
        <p:sp>
          <p:nvSpPr>
            <p:cNvPr id="6" name="Pravokotnik 5"/>
            <p:cNvSpPr/>
            <p:nvPr/>
          </p:nvSpPr>
          <p:spPr>
            <a:xfrm>
              <a:off x="1147762" y="3969594"/>
              <a:ext cx="3267075" cy="609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sl-SI" sz="1400">
                  <a:solidFill>
                    <a:sysClr val="windowText" lastClr="000000"/>
                  </a:solidFill>
                </a:rPr>
                <a:t>Ocena količine aktivne</a:t>
              </a:r>
              <a:r>
                <a:rPr lang="sl-SI" sz="1400" baseline="0">
                  <a:solidFill>
                    <a:sysClr val="windowText" lastClr="000000"/>
                  </a:solidFill>
                </a:rPr>
                <a:t> snovi </a:t>
              </a:r>
              <a:r>
                <a:rPr lang="sl-SI" sz="1400">
                  <a:solidFill>
                    <a:sysClr val="windowText" lastClr="000000"/>
                  </a:solidFill>
                </a:rPr>
                <a:t>na</a:t>
              </a:r>
              <a:r>
                <a:rPr lang="sl-SI" sz="1400" baseline="0">
                  <a:solidFill>
                    <a:sysClr val="windowText" lastClr="000000"/>
                  </a:solidFill>
                </a:rPr>
                <a:t> prispevno površino VTPV </a:t>
              </a:r>
              <a:r>
                <a:rPr lang="sl-SI" sz="1400">
                  <a:solidFill>
                    <a:sysClr val="windowText" lastClr="000000"/>
                  </a:solidFill>
                </a:rPr>
                <a:t>(kg/ha)</a:t>
              </a:r>
            </a:p>
          </p:txBody>
        </p:sp>
        <p:sp>
          <p:nvSpPr>
            <p:cNvPr id="7" name="Zaobljeni pravokotnik 6"/>
            <p:cNvSpPr/>
            <p:nvPr/>
          </p:nvSpPr>
          <p:spPr>
            <a:xfrm>
              <a:off x="1642293" y="2562970"/>
              <a:ext cx="2284437" cy="1152128"/>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indent="0" algn="ctr" defTabSz="914400" eaLnBrk="1" fontAlgn="auto" latinLnBrk="0" hangingPunct="1">
                <a:lnSpc>
                  <a:spcPct val="100000"/>
                </a:lnSpc>
                <a:spcBef>
                  <a:spcPts val="0"/>
                </a:spcBef>
                <a:spcAft>
                  <a:spcPts val="0"/>
                </a:spcAft>
                <a:buClrTx/>
                <a:buSzTx/>
                <a:buFontTx/>
                <a:buNone/>
                <a:tabLst/>
                <a:defRPr/>
              </a:pPr>
              <a:r>
                <a:rPr lang="sl-SI" sz="1400" dirty="0">
                  <a:solidFill>
                    <a:sysClr val="windowText" lastClr="000000"/>
                  </a:solidFill>
                  <a:latin typeface="+mn-lt"/>
                  <a:ea typeface="+mn-ea"/>
                  <a:cs typeface="+mn-cs"/>
                </a:rPr>
                <a:t>GIS analiza s slojema dejanske rabe  zemljišč MKGP (brez </a:t>
              </a:r>
              <a:r>
                <a:rPr lang="sl-SI" sz="1400" dirty="0" err="1">
                  <a:solidFill>
                    <a:sysClr val="windowText" lastClr="000000"/>
                  </a:solidFill>
                  <a:latin typeface="+mn-lt"/>
                  <a:ea typeface="+mn-ea"/>
                  <a:cs typeface="+mn-cs"/>
                </a:rPr>
                <a:t>eko</a:t>
              </a:r>
              <a:r>
                <a:rPr lang="sl-SI" sz="1400" dirty="0">
                  <a:solidFill>
                    <a:sysClr val="windowText" lastClr="000000"/>
                  </a:solidFill>
                  <a:latin typeface="+mn-lt"/>
                  <a:ea typeface="+mn-ea"/>
                  <a:cs typeface="+mn-cs"/>
                </a:rPr>
                <a:t>-površin) in masa aktivne snovi po občinah (2004</a:t>
              </a:r>
              <a:r>
                <a:rPr lang="sl-SI" sz="1400" dirty="0" smtClean="0">
                  <a:solidFill>
                    <a:sysClr val="windowText" lastClr="000000"/>
                  </a:solidFill>
                  <a:latin typeface="+mn-lt"/>
                  <a:ea typeface="+mn-ea"/>
                  <a:cs typeface="+mn-cs"/>
                </a:rPr>
                <a:t>)</a:t>
              </a:r>
              <a:endParaRPr lang="sl-SI" sz="1400" dirty="0">
                <a:solidFill>
                  <a:sysClr val="windowText" lastClr="000000"/>
                </a:solidFill>
              </a:endParaRPr>
            </a:p>
          </p:txBody>
        </p:sp>
        <p:cxnSp>
          <p:nvCxnSpPr>
            <p:cNvPr id="10" name="Raven puščični konektor 9"/>
            <p:cNvCxnSpPr>
              <a:stCxn id="6" idx="2"/>
              <a:endCxn id="11" idx="0"/>
            </p:cNvCxnSpPr>
            <p:nvPr/>
          </p:nvCxnSpPr>
          <p:spPr>
            <a:xfrm flipH="1">
              <a:off x="2771775" y="4579194"/>
              <a:ext cx="9525" cy="45000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Pravokotnik 10"/>
            <p:cNvSpPr/>
            <p:nvPr/>
          </p:nvSpPr>
          <p:spPr>
            <a:xfrm>
              <a:off x="1138237" y="5029199"/>
              <a:ext cx="3267075" cy="37147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sl-SI" sz="1400">
                  <a:solidFill>
                    <a:sysClr val="windowText" lastClr="000000"/>
                  </a:solidFill>
                </a:rPr>
                <a:t>Ocena vpliva</a:t>
              </a:r>
            </a:p>
          </p:txBody>
        </p:sp>
        <p:sp>
          <p:nvSpPr>
            <p:cNvPr id="13" name="Pravokotnik 12"/>
            <p:cNvSpPr/>
            <p:nvPr/>
          </p:nvSpPr>
          <p:spPr>
            <a:xfrm>
              <a:off x="4810645" y="618754"/>
              <a:ext cx="4032448" cy="230425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indent="0" algn="l" defTabSz="914400" eaLnBrk="1" fontAlgn="auto" latinLnBrk="0" hangingPunct="1">
                <a:lnSpc>
                  <a:spcPct val="100000"/>
                </a:lnSpc>
                <a:spcBef>
                  <a:spcPts val="0"/>
                </a:spcBef>
                <a:spcAft>
                  <a:spcPts val="0"/>
                </a:spcAft>
                <a:buClrTx/>
                <a:buSzTx/>
                <a:buFontTx/>
                <a:buNone/>
                <a:tabLst/>
                <a:defRPr/>
              </a:pPr>
              <a:r>
                <a:rPr lang="sl-SI" sz="1400" dirty="0">
                  <a:solidFill>
                    <a:sysClr val="windowText" lastClr="000000"/>
                  </a:solidFill>
                </a:rPr>
                <a:t>Presek</a:t>
              </a:r>
              <a:r>
                <a:rPr lang="sl-SI" sz="1400" baseline="0" dirty="0">
                  <a:solidFill>
                    <a:sysClr val="windowText" lastClr="000000"/>
                  </a:solidFill>
                </a:rPr>
                <a:t> </a:t>
              </a:r>
              <a:r>
                <a:rPr lang="sl-SI" sz="1400" dirty="0">
                  <a:solidFill>
                    <a:sysClr val="windowText" lastClr="000000"/>
                  </a:solidFill>
                  <a:latin typeface="+mn-lt"/>
                  <a:ea typeface="+mn-ea"/>
                  <a:cs typeface="+mn-cs"/>
                </a:rPr>
                <a:t>med dobljenimi podatki o registriranih prodanih aktivnih snoveh za leto  ter enim ali </a:t>
              </a:r>
              <a:r>
                <a:rPr lang="sl-SI" sz="1400" dirty="0" err="1">
                  <a:solidFill>
                    <a:sysClr val="windowText" lastClr="000000"/>
                  </a:solidFill>
                  <a:latin typeface="+mn-lt"/>
                  <a:ea typeface="+mn-ea"/>
                  <a:cs typeface="+mn-cs"/>
                </a:rPr>
                <a:t>večimi</a:t>
              </a:r>
              <a:r>
                <a:rPr lang="sl-SI" sz="1400" dirty="0">
                  <a:solidFill>
                    <a:sysClr val="windowText" lastClr="000000"/>
                  </a:solidFill>
                  <a:latin typeface="+mn-lt"/>
                  <a:ea typeface="+mn-ea"/>
                  <a:cs typeface="+mn-cs"/>
                </a:rPr>
                <a:t> naslednjih podatkov:</a:t>
              </a:r>
            </a:p>
            <a:p>
              <a:pPr algn="l"/>
              <a:r>
                <a:rPr lang="sl-SI" sz="1400" u="none" dirty="0">
                  <a:solidFill>
                    <a:sysClr val="windowText" lastClr="000000"/>
                  </a:solidFill>
                  <a:latin typeface="+mn-lt"/>
                  <a:ea typeface="+mn-ea"/>
                  <a:cs typeface="+mn-cs"/>
                </a:rPr>
                <a:t>-  aktivne snovi, ki so jih merili v sklopu </a:t>
              </a:r>
              <a:r>
                <a:rPr lang="sl-SI" sz="1400" u="none" dirty="0" err="1">
                  <a:solidFill>
                    <a:sysClr val="windowText" lastClr="000000"/>
                  </a:solidFill>
                  <a:latin typeface="+mn-lt"/>
                  <a:ea typeface="+mn-ea"/>
                  <a:cs typeface="+mn-cs"/>
                </a:rPr>
                <a:t>monitoringa</a:t>
              </a:r>
              <a:r>
                <a:rPr lang="sl-SI" sz="1400" u="none" dirty="0">
                  <a:solidFill>
                    <a:sysClr val="windowText" lastClr="000000"/>
                  </a:solidFill>
                  <a:latin typeface="+mn-lt"/>
                  <a:ea typeface="+mn-ea"/>
                  <a:cs typeface="+mn-cs"/>
                </a:rPr>
                <a:t> površinskih voda do leta 2003</a:t>
              </a:r>
            </a:p>
            <a:p>
              <a:pPr algn="l"/>
              <a:r>
                <a:rPr lang="sl-SI" sz="1400" u="none" dirty="0">
                  <a:solidFill>
                    <a:sysClr val="windowText" lastClr="000000"/>
                  </a:solidFill>
                  <a:latin typeface="+mn-lt"/>
                  <a:ea typeface="+mn-ea"/>
                  <a:cs typeface="+mn-cs"/>
                </a:rPr>
                <a:t>- aktivne snovi iz seznama Aneks X prednostnih snovi </a:t>
              </a:r>
            </a:p>
            <a:p>
              <a:pPr algn="l"/>
              <a:r>
                <a:rPr lang="sl-SI" sz="1400" u="none" dirty="0">
                  <a:solidFill>
                    <a:sysClr val="windowText" lastClr="000000"/>
                  </a:solidFill>
                </a:rPr>
                <a:t>- nacionalno relevantne snovi</a:t>
              </a:r>
            </a:p>
            <a:p>
              <a:pPr algn="l"/>
              <a:r>
                <a:rPr lang="sl-SI" sz="1400" u="none" dirty="0">
                  <a:solidFill>
                    <a:sysClr val="windowText" lastClr="000000"/>
                  </a:solidFill>
                  <a:latin typeface="+mn-lt"/>
                  <a:ea typeface="+mn-ea"/>
                  <a:cs typeface="+mn-cs"/>
                </a:rPr>
                <a:t>- aktivne snovi velikih prodanih količin v letu 2004 (nad </a:t>
              </a:r>
              <a:r>
                <a:rPr lang="sl-SI" sz="1400" u="none" dirty="0" smtClean="0">
                  <a:solidFill>
                    <a:sysClr val="windowText" lastClr="000000"/>
                  </a:solidFill>
                  <a:latin typeface="+mn-lt"/>
                  <a:ea typeface="+mn-ea"/>
                  <a:cs typeface="+mn-cs"/>
                </a:rPr>
                <a:t>50.000 kg/leto) </a:t>
              </a:r>
              <a:endParaRPr lang="sl-SI" sz="1400" u="none" dirty="0">
                <a:solidFill>
                  <a:sysClr val="windowText" lastClr="000000"/>
                </a:solidFill>
              </a:endParaRPr>
            </a:p>
            <a:p>
              <a:pPr algn="l"/>
              <a:endParaRPr lang="sl-SI" sz="1400" dirty="0">
                <a:solidFill>
                  <a:sysClr val="windowText" lastClr="000000"/>
                </a:solidFill>
              </a:endParaRPr>
            </a:p>
          </p:txBody>
        </p:sp>
        <p:sp>
          <p:nvSpPr>
            <p:cNvPr id="14" name="PoljeZBesedilom 33"/>
            <p:cNvSpPr txBox="1"/>
            <p:nvPr/>
          </p:nvSpPr>
          <p:spPr>
            <a:xfrm>
              <a:off x="3226469" y="1914898"/>
              <a:ext cx="1515736" cy="307777"/>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sl-SI" sz="1400" dirty="0"/>
                <a:t>26 aktivnih snovi</a:t>
              </a:r>
            </a:p>
          </p:txBody>
        </p:sp>
      </p:grpSp>
      <p:sp>
        <p:nvSpPr>
          <p:cNvPr id="17" name="Zaobljeni pravokotnik 16"/>
          <p:cNvSpPr/>
          <p:nvPr/>
        </p:nvSpPr>
        <p:spPr>
          <a:xfrm>
            <a:off x="4427984" y="2420888"/>
            <a:ext cx="3960440" cy="504056"/>
          </a:xfrm>
          <a:prstGeom prst="round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18" name="PoljeZBesedilom 17"/>
          <p:cNvSpPr txBox="1"/>
          <p:nvPr/>
        </p:nvSpPr>
        <p:spPr>
          <a:xfrm>
            <a:off x="4499992" y="3933056"/>
            <a:ext cx="4464496" cy="2677656"/>
          </a:xfrm>
          <a:prstGeom prst="rect">
            <a:avLst/>
          </a:prstGeom>
          <a:noFill/>
          <a:ln>
            <a:solidFill>
              <a:srgbClr val="C00000"/>
            </a:solidFill>
            <a:prstDash val="sysDot"/>
          </a:ln>
        </p:spPr>
        <p:txBody>
          <a:bodyPr wrap="square" rtlCol="0">
            <a:spAutoFit/>
          </a:bodyPr>
          <a:lstStyle/>
          <a:p>
            <a:r>
              <a:rPr lang="sl-SI" sz="1400" u="sng" dirty="0"/>
              <a:t>Aktivna snov ni registrirana v Sloveniji </a:t>
            </a:r>
            <a:r>
              <a:rPr lang="sl-SI" sz="1400" dirty="0" smtClean="0"/>
              <a:t>: </a:t>
            </a:r>
          </a:p>
          <a:p>
            <a:r>
              <a:rPr lang="sl-SI" sz="1400" dirty="0" err="1" smtClean="0"/>
              <a:t>Alaklor</a:t>
            </a:r>
            <a:r>
              <a:rPr lang="sl-SI" sz="1400" dirty="0" smtClean="0"/>
              <a:t>, Atrazin, </a:t>
            </a:r>
            <a:r>
              <a:rPr lang="sl-SI" sz="1400" dirty="0" err="1" smtClean="0"/>
              <a:t>Diuron</a:t>
            </a:r>
            <a:r>
              <a:rPr lang="sl-SI" sz="1400" dirty="0" smtClean="0"/>
              <a:t>, </a:t>
            </a:r>
            <a:r>
              <a:rPr lang="sl-SI" sz="1400" dirty="0" err="1" smtClean="0"/>
              <a:t>Simazin</a:t>
            </a:r>
            <a:r>
              <a:rPr lang="sl-SI" sz="1400" dirty="0" smtClean="0"/>
              <a:t>, </a:t>
            </a:r>
            <a:r>
              <a:rPr lang="sl-SI" sz="1400" dirty="0" err="1" smtClean="0"/>
              <a:t>Heksaklorbenzen</a:t>
            </a:r>
            <a:r>
              <a:rPr lang="sl-SI" sz="1400" dirty="0" smtClean="0"/>
              <a:t>, </a:t>
            </a:r>
            <a:r>
              <a:rPr lang="sl-SI" sz="1400" dirty="0" err="1" smtClean="0"/>
              <a:t>Heksaklorocikloheksan</a:t>
            </a:r>
            <a:r>
              <a:rPr lang="sl-SI" sz="1400" dirty="0" smtClean="0"/>
              <a:t>, </a:t>
            </a:r>
            <a:r>
              <a:rPr lang="sl-SI" sz="1400" dirty="0" err="1" smtClean="0"/>
              <a:t>Heksaklorobutadien</a:t>
            </a:r>
            <a:r>
              <a:rPr lang="sl-SI" sz="1400" dirty="0" smtClean="0"/>
              <a:t>, </a:t>
            </a:r>
            <a:r>
              <a:rPr lang="sl-SI" sz="1400" dirty="0" err="1" smtClean="0"/>
              <a:t>Klorfenvinfos</a:t>
            </a:r>
            <a:r>
              <a:rPr lang="sl-SI" sz="1400" dirty="0" smtClean="0"/>
              <a:t>, 1,2 </a:t>
            </a:r>
            <a:r>
              <a:rPr lang="sl-SI" sz="1400" dirty="0" err="1" smtClean="0"/>
              <a:t>Dikloroetan</a:t>
            </a:r>
            <a:r>
              <a:rPr lang="sl-SI" sz="1400" dirty="0" smtClean="0"/>
              <a:t>, Diklorometan, </a:t>
            </a:r>
            <a:r>
              <a:rPr lang="sl-SI" sz="1400" dirty="0" err="1" smtClean="0"/>
              <a:t>Pentaklorofenol</a:t>
            </a:r>
            <a:endParaRPr lang="sl-SI" sz="1400" dirty="0" smtClean="0"/>
          </a:p>
          <a:p>
            <a:r>
              <a:rPr lang="sl-SI" sz="1400" dirty="0" smtClean="0"/>
              <a:t>(vir: </a:t>
            </a:r>
            <a:r>
              <a:rPr lang="sl-SI" sz="1400" dirty="0" err="1" smtClean="0"/>
              <a:t>Fito</a:t>
            </a:r>
            <a:r>
              <a:rPr lang="sl-SI" sz="1400" dirty="0" smtClean="0"/>
              <a:t>-</a:t>
            </a:r>
            <a:r>
              <a:rPr lang="sl-SI" sz="1400" dirty="0" err="1" smtClean="0"/>
              <a:t>info</a:t>
            </a:r>
            <a:r>
              <a:rPr lang="sl-SI" sz="1400" dirty="0" smtClean="0"/>
              <a:t>, stanje na dan 11.04.2007)</a:t>
            </a:r>
          </a:p>
          <a:p>
            <a:endParaRPr lang="sl-SI" sz="1400" dirty="0">
              <a:solidFill>
                <a:srgbClr val="C00000"/>
              </a:solidFill>
            </a:endParaRPr>
          </a:p>
          <a:p>
            <a:r>
              <a:rPr lang="sl-SI" sz="1400" u="sng" dirty="0" smtClean="0"/>
              <a:t>Ni podatkov o prodaji aktivne snovi v Sloveniji</a:t>
            </a:r>
            <a:r>
              <a:rPr lang="sl-SI" sz="1400" dirty="0" smtClean="0"/>
              <a:t>:</a:t>
            </a:r>
          </a:p>
          <a:p>
            <a:r>
              <a:rPr lang="sl-SI" sz="1400" dirty="0" err="1" smtClean="0"/>
              <a:t>Endosulfan</a:t>
            </a:r>
            <a:r>
              <a:rPr lang="sl-SI" sz="1400" dirty="0"/>
              <a:t>, </a:t>
            </a:r>
            <a:r>
              <a:rPr lang="sl-SI" sz="1400" dirty="0" err="1"/>
              <a:t>Isoproturon</a:t>
            </a:r>
            <a:r>
              <a:rPr lang="sl-SI" sz="1400" dirty="0"/>
              <a:t>, </a:t>
            </a:r>
            <a:r>
              <a:rPr lang="sl-SI" sz="1400" dirty="0" err="1" smtClean="0"/>
              <a:t>Triklorometan</a:t>
            </a:r>
            <a:endParaRPr lang="sl-SI" sz="1400" dirty="0" smtClean="0"/>
          </a:p>
          <a:p>
            <a:endParaRPr lang="sl-SI" sz="1400" dirty="0" smtClean="0"/>
          </a:p>
          <a:p>
            <a:r>
              <a:rPr lang="sl-SI" sz="1400" u="sng" dirty="0" smtClean="0"/>
              <a:t>Vključena v nadaljnjo analizo</a:t>
            </a:r>
            <a:endParaRPr lang="sl-SI" sz="1400" u="sng" dirty="0"/>
          </a:p>
          <a:p>
            <a:r>
              <a:rPr lang="sl-SI" sz="1400" dirty="0" err="1" smtClean="0">
                <a:solidFill>
                  <a:srgbClr val="C00000"/>
                </a:solidFill>
              </a:rPr>
              <a:t>Trifluralin</a:t>
            </a:r>
            <a:r>
              <a:rPr lang="sl-SI" sz="1400" dirty="0" smtClean="0">
                <a:solidFill>
                  <a:srgbClr val="C00000"/>
                </a:solidFill>
              </a:rPr>
              <a:t>, </a:t>
            </a:r>
            <a:r>
              <a:rPr lang="sl-SI" sz="1400" dirty="0" err="1" smtClean="0">
                <a:solidFill>
                  <a:srgbClr val="C00000"/>
                </a:solidFill>
              </a:rPr>
              <a:t>Klorpirifos</a:t>
            </a:r>
            <a:endParaRPr lang="sl-SI" sz="1400" dirty="0"/>
          </a:p>
        </p:txBody>
      </p:sp>
      <p:cxnSp>
        <p:nvCxnSpPr>
          <p:cNvPr id="22" name="Oblika 21"/>
          <p:cNvCxnSpPr>
            <a:stCxn id="17" idx="3"/>
          </p:cNvCxnSpPr>
          <p:nvPr/>
        </p:nvCxnSpPr>
        <p:spPr>
          <a:xfrm>
            <a:off x="8388424" y="2672916"/>
            <a:ext cx="288032" cy="1404156"/>
          </a:xfrm>
          <a:prstGeom prst="bentConnector2">
            <a:avLst/>
          </a:prstGeom>
          <a:ln w="19050">
            <a:solidFill>
              <a:schemeClr val="tx1"/>
            </a:solidFill>
            <a:headEnd type="triangle"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33" name="Raven puščični konektor 32"/>
          <p:cNvCxnSpPr/>
          <p:nvPr/>
        </p:nvCxnSpPr>
        <p:spPr>
          <a:xfrm flipH="1">
            <a:off x="2411761" y="3068960"/>
            <a:ext cx="201622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Presoja vplivov: onesnaževanje s sredstvi za varstvo rastlin iz kmetijstva</a:t>
            </a:r>
            <a:endParaRPr lang="sl-SI" dirty="0"/>
          </a:p>
        </p:txBody>
      </p:sp>
      <p:pic>
        <p:nvPicPr>
          <p:cNvPr id="36866" name="Picture 2" descr="http://upload.wikimedia.org/wikipedia/commons/thumb/0/05/Warning2Pesticides.jpg/220px-Warning2Pesticides.jpg"/>
          <p:cNvPicPr>
            <a:picLocks noChangeAspect="1" noChangeArrowheads="1"/>
          </p:cNvPicPr>
          <p:nvPr/>
        </p:nvPicPr>
        <p:blipFill>
          <a:blip r:embed="rId3" cstate="print"/>
          <a:srcRect/>
          <a:stretch>
            <a:fillRect/>
          </a:stretch>
        </p:blipFill>
        <p:spPr bwMode="auto">
          <a:xfrm>
            <a:off x="251520" y="5661248"/>
            <a:ext cx="1008112" cy="966872"/>
          </a:xfrm>
          <a:prstGeom prst="rect">
            <a:avLst/>
          </a:prstGeom>
          <a:noFill/>
        </p:spPr>
      </p:pic>
      <p:pic>
        <p:nvPicPr>
          <p:cNvPr id="36868" name="Picture 4" descr="http://arch1design.com/blog/wp-content/uploads/2010/10/pesticides1.jpg"/>
          <p:cNvPicPr>
            <a:picLocks noChangeAspect="1" noChangeArrowheads="1"/>
          </p:cNvPicPr>
          <p:nvPr/>
        </p:nvPicPr>
        <p:blipFill>
          <a:blip r:embed="rId4" cstate="print"/>
          <a:srcRect/>
          <a:stretch>
            <a:fillRect/>
          </a:stretch>
        </p:blipFill>
        <p:spPr bwMode="auto">
          <a:xfrm>
            <a:off x="6300192" y="1988840"/>
            <a:ext cx="2627471" cy="1738908"/>
          </a:xfrm>
          <a:prstGeom prst="rect">
            <a:avLst/>
          </a:prstGeom>
          <a:noFill/>
        </p:spPr>
      </p:pic>
      <p:pic>
        <p:nvPicPr>
          <p:cNvPr id="36870" name="Picture 6" descr="http://www.indiatalkies.com/images/pesticides185s.jpg"/>
          <p:cNvPicPr>
            <a:picLocks noChangeAspect="1" noChangeArrowheads="1"/>
          </p:cNvPicPr>
          <p:nvPr/>
        </p:nvPicPr>
        <p:blipFill>
          <a:blip r:embed="rId5" cstate="print"/>
          <a:srcRect/>
          <a:stretch>
            <a:fillRect/>
          </a:stretch>
        </p:blipFill>
        <p:spPr bwMode="auto">
          <a:xfrm>
            <a:off x="7380312" y="5517232"/>
            <a:ext cx="1525076" cy="1124744"/>
          </a:xfrm>
          <a:prstGeom prst="rect">
            <a:avLst/>
          </a:prstGeom>
          <a:noFill/>
        </p:spPr>
      </p:pic>
      <p:sp>
        <p:nvSpPr>
          <p:cNvPr id="33" name="PoljeZBesedilom 32"/>
          <p:cNvSpPr txBox="1"/>
          <p:nvPr/>
        </p:nvSpPr>
        <p:spPr>
          <a:xfrm>
            <a:off x="179512" y="1844824"/>
            <a:ext cx="5976664" cy="1754326"/>
          </a:xfrm>
          <a:prstGeom prst="rect">
            <a:avLst/>
          </a:prstGeom>
          <a:noFill/>
        </p:spPr>
        <p:txBody>
          <a:bodyPr wrap="square" rtlCol="0">
            <a:spAutoFit/>
          </a:bodyPr>
          <a:lstStyle/>
          <a:p>
            <a:r>
              <a:rPr lang="sl-SI" dirty="0" smtClean="0">
                <a:solidFill>
                  <a:schemeClr val="accent6"/>
                </a:solidFill>
              </a:rPr>
              <a:t>Ocena vpliva</a:t>
            </a:r>
            <a:r>
              <a:rPr lang="sl-SI" dirty="0" smtClean="0"/>
              <a:t>: </a:t>
            </a:r>
          </a:p>
          <a:p>
            <a:endParaRPr lang="sl-SI" dirty="0" smtClean="0"/>
          </a:p>
          <a:p>
            <a:r>
              <a:rPr lang="sl-SI" dirty="0" smtClean="0"/>
              <a:t>Velik </a:t>
            </a:r>
            <a:r>
              <a:rPr lang="sl-SI" dirty="0"/>
              <a:t>vpliv na VTPV </a:t>
            </a:r>
            <a:r>
              <a:rPr lang="sl-SI" dirty="0" smtClean="0"/>
              <a:t>- kjer </a:t>
            </a:r>
            <a:r>
              <a:rPr lang="sl-SI" dirty="0"/>
              <a:t>je ocenjena povečana količina prodane aktivne snovi (</a:t>
            </a:r>
            <a:r>
              <a:rPr lang="sl-SI" dirty="0" err="1"/>
              <a:t>kg</a:t>
            </a:r>
            <a:r>
              <a:rPr lang="sl-SI" dirty="0"/>
              <a:t>) in povečane količine prodane aktivne snovi na enoto površine (</a:t>
            </a:r>
            <a:r>
              <a:rPr lang="sl-SI" dirty="0" err="1"/>
              <a:t>kg</a:t>
            </a:r>
            <a:r>
              <a:rPr lang="sl-SI" dirty="0"/>
              <a:t>/ha), za 16 ali več aktivnih snovi na posameznem vodnem telesu</a:t>
            </a:r>
          </a:p>
        </p:txBody>
      </p:sp>
      <p:graphicFrame>
        <p:nvGraphicFramePr>
          <p:cNvPr id="4" name="Group 113"/>
          <p:cNvGraphicFramePr>
            <a:graphicFrameLocks noGrp="1"/>
          </p:cNvGraphicFramePr>
          <p:nvPr/>
        </p:nvGraphicFramePr>
        <p:xfrm>
          <a:off x="1187624" y="4077072"/>
          <a:ext cx="6048375" cy="1490601"/>
        </p:xfrm>
        <a:graphic>
          <a:graphicData uri="http://schemas.openxmlformats.org/drawingml/2006/table">
            <a:tbl>
              <a:tblPr/>
              <a:tblGrid>
                <a:gridCol w="2232025"/>
                <a:gridCol w="1368425"/>
                <a:gridCol w="1295400"/>
                <a:gridCol w="1152525"/>
              </a:tblGrid>
              <a:tr h="352425">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l-SI" sz="12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endParaRP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sl-SI" sz="1200" b="0" i="0" u="none" strike="noStrike" cap="none" normalizeH="0" baseline="0" dirty="0" smtClean="0">
                          <a:ln>
                            <a:noFill/>
                          </a:ln>
                          <a:solidFill>
                            <a:schemeClr val="tx1"/>
                          </a:solidFill>
                          <a:effectLst/>
                          <a:latin typeface="Tahoma" pitchFamily="34" charset="0"/>
                        </a:rPr>
                        <a:t>Št. VPTV s posamezno velikostjo vpliva</a:t>
                      </a:r>
                    </a:p>
                  </a:txBody>
                  <a:tcPr marL="90000" marR="900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sl-SI"/>
                    </a:p>
                  </a:txBody>
                  <a:tcPr/>
                </a:tc>
                <a:tc hMerge="1">
                  <a:txBody>
                    <a:bodyPr/>
                    <a:lstStyle/>
                    <a:p>
                      <a:endParaRPr lang="sl-SI"/>
                    </a:p>
                  </a:txBody>
                  <a:tcPr/>
                </a:tc>
              </a:tr>
              <a:tr h="3524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l-SI" sz="1200" b="1" i="0" u="none" strike="noStrike" cap="none" normalizeH="0" baseline="0" smtClean="0">
                          <a:ln>
                            <a:noFill/>
                          </a:ln>
                          <a:solidFill>
                            <a:schemeClr val="tx1"/>
                          </a:solidFill>
                          <a:effectLst/>
                          <a:latin typeface="Tahoma" pitchFamily="34" charset="0"/>
                          <a:ea typeface="Times New Roman" pitchFamily="18" charset="0"/>
                          <a:cs typeface="Tahoma" pitchFamily="34" charset="0"/>
                        </a:rPr>
                        <a:t>Vrsta onesnaženja</a:t>
                      </a:r>
                      <a:endParaRPr kumimoji="0" lang="sl-SI" sz="1200" b="0" i="0" u="none" strike="noStrike" cap="none" normalizeH="0" baseline="0" smtClean="0">
                        <a:ln>
                          <a:noFill/>
                        </a:ln>
                        <a:solidFill>
                          <a:schemeClr val="tx1"/>
                        </a:solidFill>
                        <a:effectLst/>
                        <a:latin typeface="Tahoma" pitchFamily="34" charset="0"/>
                        <a:ea typeface="Times New Roman" pitchFamily="18" charset="0"/>
                        <a:cs typeface="Tahoma" pitchFamily="34" charset="0"/>
                      </a:endParaRP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sl-SI" sz="1200" b="1" i="0" u="none" strike="noStrike" cap="none" normalizeH="0" baseline="0" smtClean="0">
                          <a:ln>
                            <a:noFill/>
                          </a:ln>
                          <a:solidFill>
                            <a:schemeClr val="tx1"/>
                          </a:solidFill>
                          <a:effectLst/>
                          <a:latin typeface="Tahoma" pitchFamily="34" charset="0"/>
                          <a:cs typeface="Tahoma" pitchFamily="34" charset="0"/>
                        </a:rPr>
                        <a:t>Ni vpliva oz. Majhen</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sl-SI" sz="1200" b="1" i="0" u="none" strike="noStrike" cap="none" normalizeH="0" baseline="0" smtClean="0">
                          <a:ln>
                            <a:noFill/>
                          </a:ln>
                          <a:solidFill>
                            <a:schemeClr val="tx1"/>
                          </a:solidFill>
                          <a:effectLst/>
                          <a:latin typeface="Tahoma" pitchFamily="34" charset="0"/>
                          <a:cs typeface="Tahoma" pitchFamily="34" charset="0"/>
                        </a:rPr>
                        <a:t>vpliv</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sl-SI" sz="1200" b="1" i="0" u="none" strike="noStrike" cap="none" normalizeH="0" baseline="0" smtClean="0">
                          <a:ln>
                            <a:noFill/>
                          </a:ln>
                          <a:solidFill>
                            <a:schemeClr val="tx1"/>
                          </a:solidFill>
                          <a:effectLst/>
                          <a:latin typeface="Tahoma" pitchFamily="34" charset="0"/>
                          <a:cs typeface="Tahoma" pitchFamily="34" charset="0"/>
                        </a:rPr>
                        <a:t>Zmeren vpliv</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sl-SI" sz="1200" b="1" i="0" u="none" strike="noStrike" cap="none" normalizeH="0" baseline="0" smtClean="0">
                          <a:ln>
                            <a:noFill/>
                          </a:ln>
                          <a:solidFill>
                            <a:schemeClr val="tx1"/>
                          </a:solidFill>
                          <a:effectLst/>
                          <a:latin typeface="Tahoma" pitchFamily="34" charset="0"/>
                          <a:cs typeface="Tahoma" pitchFamily="34" charset="0"/>
                        </a:rPr>
                        <a:t>Velik vpliv</a:t>
                      </a:r>
                    </a:p>
                  </a:txBody>
                  <a:tcPr marL="90000" marR="900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778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l-SI" sz="1200" b="0" i="0" u="none" strike="noStrike" cap="none" normalizeH="0" baseline="0" dirty="0" smtClean="0">
                          <a:ln>
                            <a:noFill/>
                          </a:ln>
                          <a:solidFill>
                            <a:schemeClr val="tx1"/>
                          </a:solidFill>
                          <a:effectLst/>
                          <a:latin typeface="Tahoma" pitchFamily="34" charset="0"/>
                        </a:rPr>
                        <a:t>Onesnaženje s sredstvi za varstvo rastlin</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sl-SI" sz="1200" b="0" i="0" u="none" strike="noStrike" cap="none" normalizeH="0" baseline="0" dirty="0" smtClean="0">
                          <a:ln>
                            <a:noFill/>
                          </a:ln>
                          <a:solidFill>
                            <a:schemeClr val="tx1"/>
                          </a:solidFill>
                          <a:effectLst/>
                          <a:latin typeface="Tahoma" pitchFamily="34" charset="0"/>
                        </a:rPr>
                        <a:t>85</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sl-SI" sz="1200" b="0" i="0" u="none" strike="noStrike" cap="none" normalizeH="0" baseline="0" dirty="0" smtClean="0">
                          <a:ln>
                            <a:noFill/>
                          </a:ln>
                          <a:solidFill>
                            <a:schemeClr val="tx1"/>
                          </a:solidFill>
                          <a:effectLst/>
                          <a:latin typeface="Tahoma" pitchFamily="34" charset="0"/>
                        </a:rPr>
                        <a:t>29</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l-SI" sz="1200" b="0" i="0" u="none" strike="noStrike" cap="none" normalizeH="0" baseline="0" dirty="0" smtClean="0">
                          <a:ln>
                            <a:noFill/>
                          </a:ln>
                          <a:solidFill>
                            <a:schemeClr val="tx1"/>
                          </a:solidFill>
                          <a:effectLst/>
                          <a:latin typeface="Tahoma" pitchFamily="34" charset="0"/>
                        </a:rPr>
                        <a:t>41</a:t>
                      </a:r>
                    </a:p>
                  </a:txBody>
                  <a:tcPr marL="90000" marR="900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dirty="0" smtClean="0"/>
              <a:t>Program ukrepov upravljanja voda 2011 - 2015</a:t>
            </a:r>
            <a:endParaRPr lang="sl-SI" dirty="0"/>
          </a:p>
        </p:txBody>
      </p:sp>
      <p:sp>
        <p:nvSpPr>
          <p:cNvPr id="3" name="Content Placeholder 2"/>
          <p:cNvSpPr>
            <a:spLocks noGrp="1"/>
          </p:cNvSpPr>
          <p:nvPr>
            <p:ph idx="1"/>
          </p:nvPr>
        </p:nvSpPr>
        <p:spPr/>
        <p:txBody>
          <a:bodyPr/>
          <a:lstStyle/>
          <a:p>
            <a:pPr>
              <a:spcBef>
                <a:spcPts val="600"/>
              </a:spcBef>
              <a:spcAft>
                <a:spcPts val="600"/>
              </a:spcAft>
              <a:defRPr/>
            </a:pPr>
            <a:r>
              <a:rPr lang="sl-SI" sz="2000" dirty="0" smtClean="0">
                <a:solidFill>
                  <a:srgbClr val="C00000"/>
                </a:solidFill>
              </a:rPr>
              <a:t>Identifikacija vrzeli na področju nadzora nad emisijami snovi </a:t>
            </a:r>
            <a:r>
              <a:rPr lang="sl-SI" sz="2000" dirty="0" smtClean="0">
                <a:cs typeface="Calibri"/>
              </a:rPr>
              <a:t> </a:t>
            </a:r>
          </a:p>
          <a:p>
            <a:pPr>
              <a:spcBef>
                <a:spcPts val="600"/>
              </a:spcBef>
              <a:spcAft>
                <a:spcPts val="600"/>
              </a:spcAft>
              <a:buNone/>
              <a:defRPr/>
            </a:pPr>
            <a:r>
              <a:rPr lang="sl-SI" sz="2000" dirty="0" smtClean="0">
                <a:cs typeface="Calibri"/>
              </a:rPr>
              <a:t>	Ukrepa v okviru PU-NUV: </a:t>
            </a:r>
          </a:p>
          <a:p>
            <a:pPr>
              <a:spcBef>
                <a:spcPts val="600"/>
              </a:spcBef>
              <a:spcAft>
                <a:spcPts val="600"/>
              </a:spcAft>
              <a:buNone/>
              <a:defRPr/>
            </a:pPr>
            <a:r>
              <a:rPr lang="sl-SI" sz="2000" b="1" dirty="0" smtClean="0">
                <a:cs typeface="Calibri"/>
              </a:rPr>
              <a:t>	</a:t>
            </a:r>
            <a:r>
              <a:rPr lang="sl-SI" sz="2000" b="1" dirty="0" smtClean="0"/>
              <a:t>Preveritev sistema nadzora nad emisijami iz točkovnih virov obremenjevanja</a:t>
            </a:r>
          </a:p>
          <a:p>
            <a:pPr marL="363538" indent="0">
              <a:spcBef>
                <a:spcPts val="600"/>
              </a:spcBef>
              <a:spcAft>
                <a:spcPts val="600"/>
              </a:spcAft>
              <a:buNone/>
              <a:defRPr/>
            </a:pPr>
            <a:r>
              <a:rPr lang="sl-SI" sz="2000" b="1" dirty="0" smtClean="0"/>
              <a:t>Preveritev sistema nadzora nad emisijami iz razpršenih virov obremenjevanja</a:t>
            </a:r>
          </a:p>
          <a:p>
            <a:pPr marL="711200" lvl="1" indent="0">
              <a:spcBef>
                <a:spcPts val="600"/>
              </a:spcBef>
              <a:spcAft>
                <a:spcPts val="600"/>
              </a:spcAft>
              <a:buNone/>
              <a:defRPr/>
            </a:pPr>
            <a:r>
              <a:rPr lang="sl-SI" sz="1800" dirty="0" smtClean="0">
                <a:solidFill>
                  <a:srgbClr val="C00000"/>
                </a:solidFill>
              </a:rPr>
              <a:t>Izvajanja kombiniranega pristopa nadzora nad emisijami</a:t>
            </a:r>
            <a:endParaRPr lang="sl-SI" sz="1800" dirty="0" smtClean="0"/>
          </a:p>
          <a:p>
            <a:pPr marL="711200" lvl="1" indent="0">
              <a:spcBef>
                <a:spcPts val="600"/>
              </a:spcBef>
              <a:spcAft>
                <a:spcPts val="600"/>
              </a:spcAft>
              <a:buNone/>
              <a:defRPr/>
            </a:pPr>
            <a:r>
              <a:rPr lang="sl-SI" sz="1800" dirty="0" smtClean="0"/>
              <a:t>Preveritev ustreznosti obstoječih meril za dovoljevanje emisij snovi iz točkovnih virov obremenjevanja in po potrebi določitev meril za dovoljevanje emisij, ki bodo upoštevali dejansko stanje in hidrološke lastnosti vodotoka</a:t>
            </a:r>
          </a:p>
          <a:p>
            <a:pPr marL="711200" lvl="1" indent="0">
              <a:spcBef>
                <a:spcPts val="600"/>
              </a:spcBef>
              <a:spcAft>
                <a:spcPts val="600"/>
              </a:spcAft>
              <a:buNone/>
              <a:defRPr/>
            </a:pPr>
            <a:r>
              <a:rPr lang="sl-SI" sz="1800" dirty="0" smtClean="0"/>
              <a:t>Preveritev ter priprava sprememb oziroma dopolnitev sistemskih rešitev za nadzor nad razpršenimi viri onesnaževanja voda</a:t>
            </a:r>
          </a:p>
          <a:p>
            <a:pPr lvl="1">
              <a:defRPr/>
            </a:pPr>
            <a:endParaRPr lang="sl-SI" sz="1600" dirty="0" smtClean="0">
              <a:solidFill>
                <a:srgbClr val="C000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sl-SI" dirty="0" smtClean="0"/>
              <a:t>Kako naprej?</a:t>
            </a:r>
          </a:p>
        </p:txBody>
      </p:sp>
      <p:sp>
        <p:nvSpPr>
          <p:cNvPr id="3" name="Content Placeholder 2"/>
          <p:cNvSpPr>
            <a:spLocks noGrp="1"/>
          </p:cNvSpPr>
          <p:nvPr>
            <p:ph idx="1"/>
          </p:nvPr>
        </p:nvSpPr>
        <p:spPr>
          <a:xfrm>
            <a:off x="457200" y="2132856"/>
            <a:ext cx="8229600" cy="3993307"/>
          </a:xfrm>
        </p:spPr>
        <p:txBody>
          <a:bodyPr/>
          <a:lstStyle/>
          <a:p>
            <a:pPr>
              <a:spcBef>
                <a:spcPts val="1200"/>
              </a:spcBef>
              <a:spcAft>
                <a:spcPts val="1200"/>
              </a:spcAft>
              <a:buNone/>
              <a:defRPr/>
            </a:pPr>
            <a:r>
              <a:rPr lang="sl-SI" sz="2000" dirty="0" smtClean="0">
                <a:solidFill>
                  <a:srgbClr val="C00000"/>
                </a:solidFill>
              </a:rPr>
              <a:t>	</a:t>
            </a:r>
            <a:r>
              <a:rPr lang="sl-SI" sz="2000" b="1" dirty="0" smtClean="0">
                <a:solidFill>
                  <a:srgbClr val="C00000"/>
                </a:solidFill>
              </a:rPr>
              <a:t>NUV  2015 – 2021:</a:t>
            </a:r>
          </a:p>
          <a:p>
            <a:pPr>
              <a:spcBef>
                <a:spcPts val="1200"/>
              </a:spcBef>
              <a:spcAft>
                <a:spcPts val="1200"/>
              </a:spcAft>
              <a:defRPr/>
            </a:pPr>
            <a:r>
              <a:rPr lang="sl-SI" sz="2000" dirty="0" smtClean="0">
                <a:solidFill>
                  <a:schemeClr val="accent2"/>
                </a:solidFill>
              </a:rPr>
              <a:t>Priprava analize obremenitev in presoja vplivov, ki bo obsegala še druge vire onesnaževanja </a:t>
            </a:r>
            <a:r>
              <a:rPr lang="sl-SI" sz="2000" dirty="0" smtClean="0"/>
              <a:t>(npr. atmosferska </a:t>
            </a:r>
            <a:r>
              <a:rPr lang="sl-SI" sz="2000" dirty="0" err="1" smtClean="0"/>
              <a:t>depozicija</a:t>
            </a:r>
            <a:r>
              <a:rPr lang="sl-SI" sz="2000" dirty="0" smtClean="0"/>
              <a:t>, promet, emisije </a:t>
            </a:r>
            <a:r>
              <a:rPr lang="sl-SI" sz="2000" dirty="0" smtClean="0"/>
              <a:t>PS/PSN in drugih onesnaževal iz </a:t>
            </a:r>
            <a:r>
              <a:rPr lang="sl-SI" sz="2000" dirty="0" smtClean="0"/>
              <a:t>KČN, emisije iz industrijskih naprav, ki niso zavezanci </a:t>
            </a:r>
            <a:r>
              <a:rPr lang="sl-SI" sz="2000" dirty="0" smtClean="0"/>
              <a:t>za </a:t>
            </a:r>
            <a:r>
              <a:rPr lang="sl-SI" sz="2000" dirty="0" smtClean="0"/>
              <a:t>obratovalni monitoring emisij, ipd)</a:t>
            </a:r>
          </a:p>
          <a:p>
            <a:pPr>
              <a:spcBef>
                <a:spcPts val="1200"/>
              </a:spcBef>
              <a:spcAft>
                <a:spcPts val="1200"/>
              </a:spcAft>
              <a:defRPr/>
            </a:pPr>
            <a:r>
              <a:rPr lang="sl-SI" sz="2000" dirty="0" smtClean="0">
                <a:solidFill>
                  <a:schemeClr val="accent2"/>
                </a:solidFill>
              </a:rPr>
              <a:t>Izvedba popisa emisij, izpustov in uhajanja snovi </a:t>
            </a:r>
            <a:r>
              <a:rPr lang="sl-SI" sz="2000" dirty="0" smtClean="0">
                <a:solidFill>
                  <a:schemeClr val="tx2"/>
                </a:solidFill>
              </a:rPr>
              <a:t>glede na tehnična navodila (CIS </a:t>
            </a:r>
            <a:r>
              <a:rPr lang="sl-SI" sz="2000" dirty="0" err="1" smtClean="0">
                <a:solidFill>
                  <a:schemeClr val="tx2"/>
                </a:solidFill>
              </a:rPr>
              <a:t>guidance</a:t>
            </a:r>
            <a:r>
              <a:rPr lang="sl-SI" sz="2000" dirty="0" smtClean="0">
                <a:solidFill>
                  <a:schemeClr val="tx2"/>
                </a:solidFill>
              </a:rPr>
              <a:t> No. 28) </a:t>
            </a:r>
            <a:r>
              <a:rPr lang="sl-SI" sz="2000" dirty="0" smtClean="0">
                <a:cs typeface="Calibri"/>
              </a:rPr>
              <a:t>→  do 22. december 2013</a:t>
            </a:r>
            <a:endParaRPr lang="sl-SI" sz="2000" dirty="0" smtClean="0">
              <a:solidFill>
                <a:schemeClr val="tx2"/>
              </a:solidFill>
            </a:endParaRPr>
          </a:p>
          <a:p>
            <a:pPr>
              <a:spcBef>
                <a:spcPts val="600"/>
              </a:spcBef>
              <a:spcAft>
                <a:spcPts val="600"/>
              </a:spcAft>
              <a:defRPr/>
            </a:pPr>
            <a:endParaRPr lang="sl-SI" sz="1600" dirty="0">
              <a:solidFill>
                <a:srgbClr val="C0000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4"/>
          <p:cNvSpPr>
            <a:spLocks noGrp="1" noChangeArrowheads="1"/>
          </p:cNvSpPr>
          <p:nvPr>
            <p:ph type="ctrTitle"/>
          </p:nvPr>
        </p:nvSpPr>
        <p:spPr>
          <a:xfrm>
            <a:off x="684213" y="2492375"/>
            <a:ext cx="7772400" cy="1154113"/>
          </a:xfrm>
        </p:spPr>
        <p:txBody>
          <a:bodyPr/>
          <a:lstStyle/>
          <a:p>
            <a:pPr algn="l" eaLnBrk="1" hangingPunct="1"/>
            <a:r>
              <a:rPr lang="sl-SI" sz="4000" i="1" smtClean="0"/>
              <a:t>Hvala za pozornost</a:t>
            </a:r>
            <a:endParaRPr lang="en-GB" sz="4000" i="1" smtClean="0"/>
          </a:p>
        </p:txBody>
      </p:sp>
      <p:sp>
        <p:nvSpPr>
          <p:cNvPr id="15363" name="Text Box 6"/>
          <p:cNvSpPr txBox="1">
            <a:spLocks noChangeArrowheads="1"/>
          </p:cNvSpPr>
          <p:nvPr/>
        </p:nvSpPr>
        <p:spPr bwMode="auto">
          <a:xfrm>
            <a:off x="684213" y="4005263"/>
            <a:ext cx="1828449" cy="584775"/>
          </a:xfrm>
          <a:prstGeom prst="rect">
            <a:avLst/>
          </a:prstGeom>
          <a:noFill/>
          <a:ln w="9525">
            <a:noFill/>
            <a:miter lim="800000"/>
            <a:headEnd/>
            <a:tailEnd/>
          </a:ln>
        </p:spPr>
        <p:txBody>
          <a:bodyPr wrap="none">
            <a:spAutoFit/>
          </a:bodyPr>
          <a:lstStyle/>
          <a:p>
            <a:r>
              <a:rPr lang="sl-SI" sz="1600" dirty="0" smtClean="0"/>
              <a:t>Dr. Tanja Mohorko</a:t>
            </a:r>
            <a:endParaRPr lang="sl-SI" sz="1600" dirty="0"/>
          </a:p>
          <a:p>
            <a:r>
              <a:rPr lang="sl-SI" sz="1600" dirty="0" smtClean="0"/>
              <a:t>3.7.2012</a:t>
            </a:r>
            <a:endParaRPr lang="en-GB" sz="1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sl-SI" smtClean="0"/>
              <a:t>Pregled predstavitve</a:t>
            </a:r>
            <a:endParaRPr lang="en-GB" smtClean="0"/>
          </a:p>
        </p:txBody>
      </p:sp>
      <p:sp>
        <p:nvSpPr>
          <p:cNvPr id="3075" name="Rectangle 3"/>
          <p:cNvSpPr>
            <a:spLocks noGrp="1" noChangeArrowheads="1"/>
          </p:cNvSpPr>
          <p:nvPr>
            <p:ph type="body" idx="1"/>
          </p:nvPr>
        </p:nvSpPr>
        <p:spPr>
          <a:xfrm>
            <a:off x="457200" y="1916832"/>
            <a:ext cx="8229600" cy="4209331"/>
          </a:xfrm>
        </p:spPr>
        <p:txBody>
          <a:bodyPr/>
          <a:lstStyle/>
          <a:p>
            <a:pPr eaLnBrk="1" hangingPunct="1">
              <a:spcBef>
                <a:spcPts val="600"/>
              </a:spcBef>
              <a:spcAft>
                <a:spcPts val="600"/>
              </a:spcAft>
            </a:pPr>
            <a:r>
              <a:rPr lang="sl-SI" sz="2400" dirty="0" smtClean="0"/>
              <a:t>Evropska zakonodaja za področje prednostnih snovi</a:t>
            </a:r>
          </a:p>
          <a:p>
            <a:pPr eaLnBrk="1" hangingPunct="1">
              <a:spcBef>
                <a:spcPts val="600"/>
              </a:spcBef>
              <a:spcAft>
                <a:spcPts val="600"/>
              </a:spcAft>
            </a:pPr>
            <a:r>
              <a:rPr lang="sl-SI" sz="2400" dirty="0" smtClean="0"/>
              <a:t>Metodologija priprave NUV 2009 - 2015</a:t>
            </a:r>
          </a:p>
          <a:p>
            <a:pPr eaLnBrk="1" hangingPunct="1">
              <a:spcBef>
                <a:spcPts val="600"/>
              </a:spcBef>
              <a:spcAft>
                <a:spcPts val="600"/>
              </a:spcAft>
            </a:pPr>
            <a:r>
              <a:rPr lang="sl-SI" sz="2400" dirty="0" smtClean="0"/>
              <a:t>Stanje površinskih voda</a:t>
            </a:r>
          </a:p>
          <a:p>
            <a:pPr eaLnBrk="1" hangingPunct="1">
              <a:spcBef>
                <a:spcPts val="600"/>
              </a:spcBef>
              <a:spcAft>
                <a:spcPts val="600"/>
              </a:spcAft>
            </a:pPr>
            <a:r>
              <a:rPr lang="sl-SI" sz="2400" dirty="0" smtClean="0"/>
              <a:t>Prikaz obremenitev in presoja vplivov človekovega delovanja na stanje površinskih voda - viri PS/PNS in njihovi trendi</a:t>
            </a:r>
          </a:p>
          <a:p>
            <a:pPr eaLnBrk="1" hangingPunct="1">
              <a:spcBef>
                <a:spcPts val="600"/>
              </a:spcBef>
              <a:spcAft>
                <a:spcPts val="600"/>
              </a:spcAft>
            </a:pPr>
            <a:r>
              <a:rPr lang="sl-SI" sz="2400" dirty="0" smtClean="0"/>
              <a:t>Okoljski cilji v skladu z vodno direktivo</a:t>
            </a:r>
          </a:p>
          <a:p>
            <a:pPr eaLnBrk="1" hangingPunct="1">
              <a:spcBef>
                <a:spcPts val="600"/>
              </a:spcBef>
              <a:spcAft>
                <a:spcPts val="600"/>
              </a:spcAft>
            </a:pPr>
            <a:r>
              <a:rPr lang="sl-SI" sz="2400" dirty="0" smtClean="0"/>
              <a:t>Kako naprej</a:t>
            </a:r>
            <a:endParaRPr lang="en-GB" sz="24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sl-SI" dirty="0" smtClean="0"/>
              <a:t>Evropska zakonodaja</a:t>
            </a:r>
          </a:p>
        </p:txBody>
      </p:sp>
      <p:sp>
        <p:nvSpPr>
          <p:cNvPr id="3" name="Content Placeholder 2"/>
          <p:cNvSpPr>
            <a:spLocks noGrp="1"/>
          </p:cNvSpPr>
          <p:nvPr>
            <p:ph idx="1"/>
          </p:nvPr>
        </p:nvSpPr>
        <p:spPr>
          <a:xfrm>
            <a:off x="457200" y="1412776"/>
            <a:ext cx="8229600" cy="4637088"/>
          </a:xfrm>
        </p:spPr>
        <p:txBody>
          <a:bodyPr/>
          <a:lstStyle/>
          <a:p>
            <a:pPr marL="895350" indent="-895350" defTabSz="989013" eaLnBrk="1" hangingPunct="1">
              <a:buFontTx/>
              <a:buNone/>
            </a:pPr>
            <a:r>
              <a:rPr lang="sl-SI" sz="1800" u="sng" dirty="0" smtClean="0"/>
              <a:t>Leta 2000</a:t>
            </a:r>
            <a:r>
              <a:rPr lang="sl-SI" sz="1800" dirty="0" smtClean="0"/>
              <a:t>: Vodna direktiva* </a:t>
            </a:r>
            <a:r>
              <a:rPr lang="sl-SI" sz="1800" dirty="0" smtClean="0">
                <a:latin typeface="Calibri" pitchFamily="34" charset="0"/>
                <a:cs typeface="Calibri" pitchFamily="34" charset="0"/>
              </a:rPr>
              <a:t>→</a:t>
            </a:r>
            <a:r>
              <a:rPr lang="sl-SI" sz="1800" dirty="0" smtClean="0"/>
              <a:t> Priloga X: PREDNOSTNE SNOVI</a:t>
            </a:r>
          </a:p>
          <a:p>
            <a:pPr marL="895350" indent="-895350" defTabSz="989013" eaLnBrk="1" hangingPunct="1">
              <a:buFontTx/>
              <a:buNone/>
            </a:pPr>
            <a:endParaRPr lang="sl-SI" sz="1000" dirty="0" smtClean="0"/>
          </a:p>
          <a:p>
            <a:pPr marL="1160463" indent="-1160463" defTabSz="989013" eaLnBrk="1" hangingPunct="1">
              <a:buFontTx/>
              <a:buNone/>
            </a:pPr>
            <a:r>
              <a:rPr lang="sl-SI" sz="1800" u="sng" dirty="0" smtClean="0"/>
              <a:t>Leta 2001</a:t>
            </a:r>
            <a:r>
              <a:rPr lang="sl-SI" sz="1800" dirty="0" smtClean="0"/>
              <a:t>: </a:t>
            </a:r>
            <a:r>
              <a:rPr lang="sl-SI" sz="1600" dirty="0" smtClean="0">
                <a:solidFill>
                  <a:srgbClr val="C00000"/>
                </a:solidFill>
              </a:rPr>
              <a:t>Prvi seznam prednostnih snovi</a:t>
            </a:r>
            <a:r>
              <a:rPr lang="sl-SI" sz="1600" dirty="0" smtClean="0"/>
              <a:t>: </a:t>
            </a:r>
            <a:r>
              <a:rPr lang="it-IT" sz="1600" dirty="0" err="1" smtClean="0"/>
              <a:t>Odločba</a:t>
            </a:r>
            <a:r>
              <a:rPr lang="it-IT" sz="1600" dirty="0" smtClean="0"/>
              <a:t> </a:t>
            </a:r>
            <a:r>
              <a:rPr lang="it-IT" sz="1600" dirty="0" err="1" smtClean="0"/>
              <a:t>št</a:t>
            </a:r>
            <a:r>
              <a:rPr lang="it-IT" sz="1600" dirty="0" smtClean="0"/>
              <a:t>. 2455/2001/ES </a:t>
            </a:r>
            <a:r>
              <a:rPr lang="it-IT" sz="1600" dirty="0" err="1" smtClean="0"/>
              <a:t>Evropskega</a:t>
            </a:r>
            <a:r>
              <a:rPr lang="it-IT" sz="1600" dirty="0" smtClean="0"/>
              <a:t> parlamenta in </a:t>
            </a:r>
            <a:r>
              <a:rPr lang="it-IT" sz="1600" dirty="0" err="1" smtClean="0"/>
              <a:t>Sveta</a:t>
            </a:r>
            <a:r>
              <a:rPr lang="sl-SI" sz="1600" dirty="0" smtClean="0"/>
              <a:t> </a:t>
            </a:r>
            <a:r>
              <a:rPr lang="it-IT" sz="1600" dirty="0" smtClean="0"/>
              <a:t>z </a:t>
            </a:r>
            <a:r>
              <a:rPr lang="it-IT" sz="1600" dirty="0" err="1" smtClean="0"/>
              <a:t>dne</a:t>
            </a:r>
            <a:r>
              <a:rPr lang="it-IT" sz="1600" dirty="0" smtClean="0"/>
              <a:t> 20. </a:t>
            </a:r>
            <a:r>
              <a:rPr lang="it-IT" sz="1600" dirty="0" err="1" smtClean="0"/>
              <a:t>novembra</a:t>
            </a:r>
            <a:r>
              <a:rPr lang="it-IT" sz="1600" dirty="0" smtClean="0"/>
              <a:t> 2001</a:t>
            </a:r>
            <a:r>
              <a:rPr lang="sl-SI" sz="1600" dirty="0" smtClean="0"/>
              <a:t> </a:t>
            </a:r>
            <a:r>
              <a:rPr lang="it-IT" sz="1600" dirty="0" smtClean="0"/>
              <a:t>o </a:t>
            </a:r>
            <a:r>
              <a:rPr lang="it-IT" sz="1600" dirty="0" err="1" smtClean="0"/>
              <a:t>določitvi</a:t>
            </a:r>
            <a:r>
              <a:rPr lang="it-IT" sz="1600" dirty="0" smtClean="0"/>
              <a:t> </a:t>
            </a:r>
            <a:r>
              <a:rPr lang="it-IT" sz="1600" dirty="0" err="1" smtClean="0"/>
              <a:t>seznama</a:t>
            </a:r>
            <a:r>
              <a:rPr lang="it-IT" sz="1600" dirty="0" smtClean="0"/>
              <a:t> </a:t>
            </a:r>
            <a:r>
              <a:rPr lang="it-IT" sz="1600" dirty="0" err="1" smtClean="0"/>
              <a:t>prednostnih</a:t>
            </a:r>
            <a:r>
              <a:rPr lang="it-IT" sz="1600" dirty="0" smtClean="0"/>
              <a:t> </a:t>
            </a:r>
            <a:r>
              <a:rPr lang="it-IT" sz="1600" dirty="0" err="1" smtClean="0"/>
              <a:t>snovi</a:t>
            </a:r>
            <a:r>
              <a:rPr lang="it-IT" sz="1600" dirty="0" smtClean="0"/>
              <a:t> </a:t>
            </a:r>
            <a:r>
              <a:rPr lang="it-IT" sz="1600" dirty="0" err="1" smtClean="0"/>
              <a:t>na</a:t>
            </a:r>
            <a:r>
              <a:rPr lang="it-IT" sz="1600" dirty="0" smtClean="0"/>
              <a:t> </a:t>
            </a:r>
            <a:r>
              <a:rPr lang="it-IT" sz="1600" dirty="0" err="1" smtClean="0"/>
              <a:t>področju</a:t>
            </a:r>
            <a:r>
              <a:rPr lang="it-IT" sz="1600" dirty="0" smtClean="0"/>
              <a:t> </a:t>
            </a:r>
            <a:r>
              <a:rPr lang="it-IT" sz="1600" dirty="0" err="1" smtClean="0"/>
              <a:t>vodne</a:t>
            </a:r>
            <a:r>
              <a:rPr lang="it-IT" sz="1600" dirty="0" smtClean="0"/>
              <a:t> </a:t>
            </a:r>
            <a:r>
              <a:rPr lang="it-IT" sz="1600" dirty="0" err="1" smtClean="0"/>
              <a:t>politike</a:t>
            </a:r>
            <a:r>
              <a:rPr lang="it-IT" sz="1600" dirty="0" smtClean="0"/>
              <a:t> in o </a:t>
            </a:r>
            <a:r>
              <a:rPr lang="it-IT" sz="1600" dirty="0" err="1" smtClean="0"/>
              <a:t>spremembi</a:t>
            </a:r>
            <a:r>
              <a:rPr lang="it-IT" sz="1600" dirty="0" smtClean="0"/>
              <a:t> </a:t>
            </a:r>
            <a:r>
              <a:rPr lang="it-IT" sz="1600" dirty="0" err="1" smtClean="0"/>
              <a:t>Direktive</a:t>
            </a:r>
            <a:r>
              <a:rPr lang="it-IT" sz="1600" dirty="0" smtClean="0"/>
              <a:t> 2000/60/ES</a:t>
            </a:r>
            <a:endParaRPr lang="sl-SI" sz="1600" dirty="0" smtClean="0"/>
          </a:p>
          <a:p>
            <a:pPr marL="895350" indent="-895350" defTabSz="989013" eaLnBrk="1" hangingPunct="1">
              <a:buFontTx/>
              <a:buNone/>
            </a:pPr>
            <a:endParaRPr lang="sl-SI" sz="1000" dirty="0" smtClean="0"/>
          </a:p>
          <a:p>
            <a:pPr marL="895350" indent="-895350" defTabSz="989013" eaLnBrk="1" hangingPunct="1">
              <a:buFontTx/>
              <a:buNone/>
            </a:pPr>
            <a:r>
              <a:rPr lang="sl-SI" sz="1800" u="sng" dirty="0" smtClean="0"/>
              <a:t>Leta 2008</a:t>
            </a:r>
            <a:r>
              <a:rPr lang="sl-SI" sz="1800" dirty="0" smtClean="0"/>
              <a:t>: </a:t>
            </a:r>
            <a:r>
              <a:rPr lang="sl-SI" sz="1800" dirty="0" smtClean="0">
                <a:solidFill>
                  <a:srgbClr val="C00000"/>
                </a:solidFill>
              </a:rPr>
              <a:t>Direktiva (2008/405/ES) o okoljskih standardih kakovosti</a:t>
            </a:r>
            <a:r>
              <a:rPr lang="sl-SI" sz="1800" dirty="0" smtClean="0"/>
              <a:t>**</a:t>
            </a:r>
          </a:p>
          <a:p>
            <a:pPr lvl="2" defTabSz="989013" eaLnBrk="1" hangingPunct="1"/>
            <a:r>
              <a:rPr lang="sl-SI" sz="1300" dirty="0" smtClean="0"/>
              <a:t>Priloge I: okoljski standardi kakovosti v površinskih vodah za 33 prednostnih snovi in ​​8 drugih onesnaževal;</a:t>
            </a:r>
          </a:p>
          <a:p>
            <a:pPr lvl="2" defTabSz="989013" eaLnBrk="1" hangingPunct="1"/>
            <a:r>
              <a:rPr lang="sl-SI" sz="1300" dirty="0" smtClean="0"/>
              <a:t>Priloge II: seznam 33 prednostnih snovi in njihova opredelitev kot prednostno nevarne snovi nadomesti Prilogo X vodne direktive </a:t>
            </a:r>
          </a:p>
          <a:p>
            <a:pPr lvl="2" defTabSz="989013" eaLnBrk="1" hangingPunct="1"/>
            <a:r>
              <a:rPr lang="sl-SI" sz="1300" dirty="0" smtClean="0"/>
              <a:t>možnost uporabe OSK za sediment in </a:t>
            </a:r>
            <a:r>
              <a:rPr lang="sl-SI" sz="1300" dirty="0" err="1" smtClean="0"/>
              <a:t>bioto</a:t>
            </a:r>
            <a:r>
              <a:rPr lang="sl-SI" sz="1300" dirty="0" smtClean="0"/>
              <a:t>, namesto tistih za vodo</a:t>
            </a:r>
          </a:p>
          <a:p>
            <a:pPr lvl="2" defTabSz="989013" eaLnBrk="1" hangingPunct="1"/>
            <a:r>
              <a:rPr lang="sl-SI" sz="1300" dirty="0" smtClean="0"/>
              <a:t>možnost določitve območja mešanja v bližini izpusta</a:t>
            </a:r>
          </a:p>
          <a:p>
            <a:pPr lvl="2" defTabSz="989013" eaLnBrk="1" hangingPunct="1"/>
            <a:r>
              <a:rPr lang="sl-SI" sz="1300" dirty="0" smtClean="0"/>
              <a:t>obveznost DČ: priprava popisa emisij, izpustov in uhajanja snovi iz  Priloge I</a:t>
            </a:r>
          </a:p>
          <a:p>
            <a:pPr lvl="2" defTabSz="989013" eaLnBrk="1" hangingPunct="1"/>
            <a:r>
              <a:rPr lang="sl-SI" sz="1300" dirty="0" smtClean="0"/>
              <a:t>obveznost EK: pregledati in po potrebi dopolniti seznam prednostnih snovi  do 13. januarja 2011</a:t>
            </a:r>
          </a:p>
          <a:p>
            <a:pPr lvl="2" defTabSz="989013" eaLnBrk="1" hangingPunct="1">
              <a:buFontTx/>
              <a:buNone/>
            </a:pPr>
            <a:endParaRPr lang="sl-SI" sz="1000" dirty="0" smtClean="0"/>
          </a:p>
          <a:p>
            <a:pPr marL="1160463" lvl="2" indent="-1160463" defTabSz="989013" eaLnBrk="1" hangingPunct="1">
              <a:buFontTx/>
              <a:buNone/>
            </a:pPr>
            <a:r>
              <a:rPr lang="sl-SI" sz="1800" u="sng" dirty="0" smtClean="0"/>
              <a:t>Leta 2011</a:t>
            </a:r>
            <a:r>
              <a:rPr lang="sl-SI" sz="1800" dirty="0" smtClean="0"/>
              <a:t>: Predlog o spremembi VD in OSK Direktive </a:t>
            </a:r>
            <a:r>
              <a:rPr lang="sl-SI" sz="1800" dirty="0" smtClean="0">
                <a:latin typeface="Calibri" pitchFamily="34" charset="0"/>
                <a:cs typeface="Calibri" pitchFamily="34" charset="0"/>
              </a:rPr>
              <a:t>→ </a:t>
            </a:r>
            <a:r>
              <a:rPr lang="sl-SI" sz="1800" dirty="0" smtClean="0"/>
              <a:t>COM(2011) 876 </a:t>
            </a:r>
            <a:r>
              <a:rPr lang="sl-SI" sz="1800" dirty="0" err="1" smtClean="0"/>
              <a:t>final</a:t>
            </a:r>
            <a:endParaRPr lang="sl-SI" sz="1800" u="sng" dirty="0" smtClean="0"/>
          </a:p>
          <a:p>
            <a:pPr lvl="2" defTabSz="989013" eaLnBrk="1" hangingPunct="1"/>
            <a:endParaRPr lang="sl-SI" sz="1200" dirty="0" smtClean="0"/>
          </a:p>
        </p:txBody>
      </p:sp>
      <p:sp>
        <p:nvSpPr>
          <p:cNvPr id="4100" name="TextBox 3"/>
          <p:cNvSpPr txBox="1">
            <a:spLocks noChangeArrowheads="1"/>
          </p:cNvSpPr>
          <p:nvPr/>
        </p:nvSpPr>
        <p:spPr bwMode="auto">
          <a:xfrm>
            <a:off x="0" y="6176963"/>
            <a:ext cx="9144000" cy="708025"/>
          </a:xfrm>
          <a:prstGeom prst="rect">
            <a:avLst/>
          </a:prstGeom>
          <a:noFill/>
          <a:ln w="9525">
            <a:noFill/>
            <a:miter lim="800000"/>
            <a:headEnd/>
            <a:tailEnd/>
          </a:ln>
        </p:spPr>
        <p:txBody>
          <a:bodyPr>
            <a:spAutoFit/>
          </a:bodyPr>
          <a:lstStyle/>
          <a:p>
            <a:r>
              <a:rPr lang="sl-SI" sz="1000"/>
              <a:t>*Direktiva Evropskega Parlamenta in Sveta 2000/60/ES </a:t>
            </a:r>
            <a:r>
              <a:rPr lang="pl-PL" sz="1000"/>
              <a:t>z dne 23. oktobra 2000 o določitvi  okvira za ukrepe Skupnosti na področju vodne politike</a:t>
            </a:r>
          </a:p>
          <a:p>
            <a:r>
              <a:rPr lang="sl-SI" sz="1000"/>
              <a:t>**Direktiva 2008/105/ES Evropskega Parlamenta in Sveta </a:t>
            </a:r>
            <a:r>
              <a:rPr lang="pl-PL" sz="1000"/>
              <a:t>z dne 16. decembra 2008 </a:t>
            </a:r>
            <a:r>
              <a:rPr lang="sl-SI" sz="1000"/>
              <a:t>o okoljskih standardih kakovosti na področju vodne politike, spremembi in poznejši razveljavitvi direktiv Sveta 82/176/EGS, 83/513/EGS, 84/156/EGS, 84/491/EGS, 86/280/EGS ter spremembi Direktive 2000/60/ES Evropskega parlamenta in Sveta</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own Arrow 5"/>
          <p:cNvSpPr/>
          <p:nvPr/>
        </p:nvSpPr>
        <p:spPr>
          <a:xfrm>
            <a:off x="5148263" y="4292600"/>
            <a:ext cx="360362" cy="16573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sl-SI">
              <a:solidFill>
                <a:srgbClr val="FFFFFF"/>
              </a:solidFill>
            </a:endParaRPr>
          </a:p>
        </p:txBody>
      </p:sp>
      <p:sp>
        <p:nvSpPr>
          <p:cNvPr id="31747" name="Title 1"/>
          <p:cNvSpPr>
            <a:spLocks noGrp="1"/>
          </p:cNvSpPr>
          <p:nvPr>
            <p:ph type="title" idx="4294967295"/>
          </p:nvPr>
        </p:nvSpPr>
        <p:spPr/>
        <p:txBody>
          <a:bodyPr/>
          <a:lstStyle/>
          <a:p>
            <a:r>
              <a:rPr lang="sl-SI" dirty="0" smtClean="0"/>
              <a:t>Okoljski cilji za površinske vode </a:t>
            </a:r>
          </a:p>
        </p:txBody>
      </p:sp>
      <p:sp>
        <p:nvSpPr>
          <p:cNvPr id="3" name="Content Placeholder 2"/>
          <p:cNvSpPr>
            <a:spLocks noGrp="1"/>
          </p:cNvSpPr>
          <p:nvPr>
            <p:ph idx="4294967295"/>
          </p:nvPr>
        </p:nvSpPr>
        <p:spPr/>
        <p:txBody>
          <a:bodyPr/>
          <a:lstStyle/>
          <a:p>
            <a:pPr marL="0" indent="0">
              <a:buFontTx/>
              <a:buNone/>
            </a:pPr>
            <a:endParaRPr lang="sl-SI" sz="1800" dirty="0" smtClean="0"/>
          </a:p>
          <a:p>
            <a:pPr marL="0" indent="0">
              <a:buFontTx/>
              <a:buNone/>
            </a:pPr>
            <a:r>
              <a:rPr lang="sl-SI" sz="1800" dirty="0" smtClean="0"/>
              <a:t>Člen 4. a) Vodne direktive (2000/60/ES) </a:t>
            </a:r>
          </a:p>
          <a:p>
            <a:pPr marL="0" indent="0">
              <a:spcBef>
                <a:spcPts val="600"/>
              </a:spcBef>
              <a:spcAft>
                <a:spcPts val="600"/>
              </a:spcAft>
              <a:buFontTx/>
              <a:buNone/>
            </a:pPr>
            <a:endParaRPr lang="sl-SI" sz="1800" dirty="0" smtClean="0"/>
          </a:p>
          <a:p>
            <a:pPr marL="0" indent="0">
              <a:spcBef>
                <a:spcPts val="600"/>
              </a:spcBef>
              <a:spcAft>
                <a:spcPts val="600"/>
              </a:spcAft>
              <a:buFontTx/>
              <a:buNone/>
            </a:pPr>
            <a:r>
              <a:rPr lang="sl-SI" sz="1800" dirty="0" smtClean="0"/>
              <a:t>“Doseganje dobrega stanja ali dobrega ekološkega potenciala voda” in </a:t>
            </a:r>
          </a:p>
          <a:p>
            <a:pPr marL="0" indent="0">
              <a:spcBef>
                <a:spcPts val="600"/>
              </a:spcBef>
              <a:spcAft>
                <a:spcPts val="600"/>
              </a:spcAft>
              <a:buFontTx/>
              <a:buNone/>
            </a:pPr>
            <a:r>
              <a:rPr lang="sl-SI" sz="1800" dirty="0" smtClean="0"/>
              <a:t>“Preprečevanje poslabšanja stanja/potenciala voda”</a:t>
            </a:r>
          </a:p>
          <a:p>
            <a:pPr marL="0" indent="0">
              <a:spcBef>
                <a:spcPts val="600"/>
              </a:spcBef>
              <a:spcAft>
                <a:spcPts val="600"/>
              </a:spcAft>
              <a:buFontTx/>
              <a:buNone/>
            </a:pPr>
            <a:endParaRPr lang="sl-SI" sz="1800" dirty="0" smtClean="0"/>
          </a:p>
          <a:p>
            <a:pPr marL="0" indent="0">
              <a:spcBef>
                <a:spcPts val="600"/>
              </a:spcBef>
              <a:spcAft>
                <a:spcPts val="600"/>
              </a:spcAft>
              <a:buFontTx/>
              <a:buNone/>
            </a:pPr>
            <a:r>
              <a:rPr lang="sl-SI" sz="1800" dirty="0" smtClean="0"/>
              <a:t>»</a:t>
            </a:r>
            <a:r>
              <a:rPr lang="sl-SI" sz="1800" dirty="0" smtClean="0">
                <a:solidFill>
                  <a:srgbClr val="C00000"/>
                </a:solidFill>
              </a:rPr>
              <a:t>Postopno zmanjšanje onesnaževanja s prednostnimi snovmi</a:t>
            </a:r>
            <a:r>
              <a:rPr lang="sl-SI" sz="1800" dirty="0" smtClean="0"/>
              <a:t>« in </a:t>
            </a:r>
          </a:p>
          <a:p>
            <a:pPr marL="0" indent="0">
              <a:spcBef>
                <a:spcPts val="600"/>
              </a:spcBef>
              <a:spcAft>
                <a:spcPts val="600"/>
              </a:spcAft>
              <a:buFontTx/>
              <a:buNone/>
            </a:pPr>
            <a:r>
              <a:rPr lang="sl-SI" sz="1800" dirty="0" smtClean="0"/>
              <a:t>»</a:t>
            </a:r>
            <a:r>
              <a:rPr lang="sl-SI" sz="1800" dirty="0" smtClean="0">
                <a:solidFill>
                  <a:srgbClr val="C00000"/>
                </a:solidFill>
              </a:rPr>
              <a:t>Ustavitev ali postopna odprava emisij, odvajanja in uhajanja prednostnih nevarnih snovi</a:t>
            </a:r>
            <a:r>
              <a:rPr lang="sl-SI" sz="1800" dirty="0" smtClean="0"/>
              <a:t>« </a:t>
            </a:r>
          </a:p>
        </p:txBody>
      </p:sp>
      <p:sp>
        <p:nvSpPr>
          <p:cNvPr id="5" name="Down Arrow 4"/>
          <p:cNvSpPr/>
          <p:nvPr/>
        </p:nvSpPr>
        <p:spPr>
          <a:xfrm>
            <a:off x="3708400" y="4724400"/>
            <a:ext cx="358775" cy="10810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sl-SI">
              <a:solidFill>
                <a:srgbClr val="FFFFFF"/>
              </a:solidFill>
            </a:endParaRPr>
          </a:p>
        </p:txBody>
      </p:sp>
      <p:sp>
        <p:nvSpPr>
          <p:cNvPr id="31750" name="TextBox 3"/>
          <p:cNvSpPr txBox="1">
            <a:spLocks noChangeArrowheads="1"/>
          </p:cNvSpPr>
          <p:nvPr/>
        </p:nvSpPr>
        <p:spPr bwMode="auto">
          <a:xfrm>
            <a:off x="1043608" y="5876925"/>
            <a:ext cx="7149521" cy="369332"/>
          </a:xfrm>
          <a:prstGeom prst="rect">
            <a:avLst/>
          </a:prstGeom>
          <a:noFill/>
          <a:ln w="9525">
            <a:noFill/>
            <a:miter lim="800000"/>
            <a:headEnd/>
            <a:tailEnd/>
          </a:ln>
        </p:spPr>
        <p:txBody>
          <a:bodyPr wrap="none">
            <a:spAutoFit/>
          </a:bodyPr>
          <a:lstStyle/>
          <a:p>
            <a:r>
              <a:rPr lang="sl-SI" dirty="0" smtClean="0"/>
              <a:t>NUV I: Umeščena na VTPV na </a:t>
            </a:r>
            <a:r>
              <a:rPr lang="sl-SI" dirty="0"/>
              <a:t>osnovi rezultatov analize obremenitev</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Line 30"/>
          <p:cNvSpPr>
            <a:spLocks noChangeShapeType="1"/>
          </p:cNvSpPr>
          <p:nvPr/>
        </p:nvSpPr>
        <p:spPr bwMode="auto">
          <a:xfrm flipH="1">
            <a:off x="2700338" y="2708275"/>
            <a:ext cx="1587" cy="1873250"/>
          </a:xfrm>
          <a:prstGeom prst="line">
            <a:avLst/>
          </a:prstGeom>
          <a:noFill/>
          <a:ln w="9525">
            <a:solidFill>
              <a:schemeClr val="tx1"/>
            </a:solidFill>
            <a:round/>
            <a:headEnd/>
            <a:tailEnd type="triangle" w="med" len="med"/>
          </a:ln>
        </p:spPr>
        <p:txBody>
          <a:bodyPr/>
          <a:lstStyle/>
          <a:p>
            <a:endParaRPr lang="sl-SI"/>
          </a:p>
        </p:txBody>
      </p:sp>
      <p:sp>
        <p:nvSpPr>
          <p:cNvPr id="5123" name="Line 30"/>
          <p:cNvSpPr>
            <a:spLocks noChangeShapeType="1"/>
          </p:cNvSpPr>
          <p:nvPr/>
        </p:nvSpPr>
        <p:spPr bwMode="auto">
          <a:xfrm flipH="1">
            <a:off x="4211638" y="2708275"/>
            <a:ext cx="1587" cy="2376488"/>
          </a:xfrm>
          <a:prstGeom prst="line">
            <a:avLst/>
          </a:prstGeom>
          <a:noFill/>
          <a:ln w="9525">
            <a:solidFill>
              <a:schemeClr val="tx1"/>
            </a:solidFill>
            <a:round/>
            <a:headEnd/>
            <a:tailEnd type="triangle" w="med" len="med"/>
          </a:ln>
        </p:spPr>
        <p:txBody>
          <a:bodyPr/>
          <a:lstStyle/>
          <a:p>
            <a:endParaRPr lang="sl-SI"/>
          </a:p>
        </p:txBody>
      </p:sp>
      <p:sp>
        <p:nvSpPr>
          <p:cNvPr id="5124" name="Text Box 10"/>
          <p:cNvSpPr txBox="1">
            <a:spLocks noChangeArrowheads="1"/>
          </p:cNvSpPr>
          <p:nvPr/>
        </p:nvSpPr>
        <p:spPr bwMode="auto">
          <a:xfrm>
            <a:off x="1979613" y="4600575"/>
            <a:ext cx="3024187" cy="307975"/>
          </a:xfrm>
          <a:prstGeom prst="rect">
            <a:avLst/>
          </a:prstGeom>
          <a:solidFill>
            <a:srgbClr val="CCFFFF"/>
          </a:solidFill>
          <a:ln w="9525">
            <a:solidFill>
              <a:schemeClr val="tx1"/>
            </a:solidFill>
            <a:miter lim="800000"/>
            <a:headEnd/>
            <a:tailEnd/>
          </a:ln>
        </p:spPr>
        <p:txBody>
          <a:bodyPr>
            <a:spAutoFit/>
          </a:bodyPr>
          <a:lstStyle/>
          <a:p>
            <a:pPr algn="ctr"/>
            <a:r>
              <a:rPr lang="sl-SI" sz="1400"/>
              <a:t>Dopolnilni ukrepi</a:t>
            </a:r>
            <a:endParaRPr lang="en-GB" sz="1400"/>
          </a:p>
        </p:txBody>
      </p:sp>
      <p:sp>
        <p:nvSpPr>
          <p:cNvPr id="5125" name="Text Box 17"/>
          <p:cNvSpPr txBox="1">
            <a:spLocks noChangeArrowheads="1"/>
          </p:cNvSpPr>
          <p:nvPr/>
        </p:nvSpPr>
        <p:spPr bwMode="auto">
          <a:xfrm>
            <a:off x="107950" y="3284538"/>
            <a:ext cx="1295400" cy="1016000"/>
          </a:xfrm>
          <a:prstGeom prst="rect">
            <a:avLst/>
          </a:prstGeom>
          <a:solidFill>
            <a:schemeClr val="bg1"/>
          </a:solidFill>
          <a:ln w="9525">
            <a:solidFill>
              <a:schemeClr val="tx1"/>
            </a:solidFill>
            <a:miter lim="800000"/>
            <a:headEnd/>
            <a:tailEnd/>
          </a:ln>
        </p:spPr>
        <p:txBody>
          <a:bodyPr>
            <a:spAutoFit/>
          </a:bodyPr>
          <a:lstStyle/>
          <a:p>
            <a:pPr algn="ctr"/>
            <a:r>
              <a:rPr lang="sl-SI" sz="1000"/>
              <a:t>Načrtovani posegi v prostor, ki bodo povzročili fizične spremembe zaradi katerih cilji ne bodo doseženi (4.7)</a:t>
            </a:r>
          </a:p>
        </p:txBody>
      </p:sp>
      <p:sp>
        <p:nvSpPr>
          <p:cNvPr id="5126" name="Text Box 20"/>
          <p:cNvSpPr txBox="1">
            <a:spLocks noChangeArrowheads="1"/>
          </p:cNvSpPr>
          <p:nvPr/>
        </p:nvSpPr>
        <p:spPr bwMode="auto">
          <a:xfrm>
            <a:off x="2266950" y="5108575"/>
            <a:ext cx="2735263" cy="552450"/>
          </a:xfrm>
          <a:prstGeom prst="rect">
            <a:avLst/>
          </a:prstGeom>
          <a:solidFill>
            <a:srgbClr val="CCFFFF"/>
          </a:solidFill>
          <a:ln w="9525">
            <a:solidFill>
              <a:schemeClr val="tx1"/>
            </a:solidFill>
            <a:miter lim="800000"/>
            <a:headEnd/>
            <a:tailEnd/>
          </a:ln>
        </p:spPr>
        <p:txBody>
          <a:bodyPr>
            <a:spAutoFit/>
          </a:bodyPr>
          <a:lstStyle/>
          <a:p>
            <a:pPr algn="ctr"/>
            <a:r>
              <a:rPr lang="sl-SI" sz="1000"/>
              <a:t>Dopolnilni ukrepi</a:t>
            </a:r>
          </a:p>
          <a:p>
            <a:pPr algn="ctr"/>
            <a:r>
              <a:rPr lang="sl-SI" sz="1000"/>
              <a:t>za doseganje dobrega stanja voda</a:t>
            </a:r>
          </a:p>
          <a:p>
            <a:pPr algn="ctr"/>
            <a:r>
              <a:rPr lang="sl-SI" sz="1000"/>
              <a:t>(analiza stroškovne učinkovitosti)</a:t>
            </a:r>
            <a:endParaRPr lang="sl-SI"/>
          </a:p>
        </p:txBody>
      </p:sp>
      <p:sp>
        <p:nvSpPr>
          <p:cNvPr id="5127" name="Text Box 21"/>
          <p:cNvSpPr txBox="1">
            <a:spLocks noChangeArrowheads="1"/>
          </p:cNvSpPr>
          <p:nvPr/>
        </p:nvSpPr>
        <p:spPr bwMode="auto">
          <a:xfrm>
            <a:off x="2268538" y="6146800"/>
            <a:ext cx="2735262" cy="522288"/>
          </a:xfrm>
          <a:prstGeom prst="rect">
            <a:avLst/>
          </a:prstGeom>
          <a:solidFill>
            <a:srgbClr val="CCFFCC"/>
          </a:solidFill>
          <a:ln w="9525">
            <a:solidFill>
              <a:schemeClr val="tx1"/>
            </a:solidFill>
            <a:miter lim="800000"/>
            <a:headEnd/>
            <a:tailEnd/>
          </a:ln>
        </p:spPr>
        <p:txBody>
          <a:bodyPr>
            <a:spAutoFit/>
          </a:bodyPr>
          <a:lstStyle/>
          <a:p>
            <a:pPr algn="ctr"/>
            <a:r>
              <a:rPr lang="sl-SI" sz="1400"/>
              <a:t>Izjeme pri doseganju okoljskih ciljev </a:t>
            </a:r>
            <a:r>
              <a:rPr lang="sl-SI" sz="1200"/>
              <a:t>(4.4; 4.5)</a:t>
            </a:r>
            <a:endParaRPr lang="sl-SI"/>
          </a:p>
        </p:txBody>
      </p:sp>
      <p:sp>
        <p:nvSpPr>
          <p:cNvPr id="5128" name="Text Box 26"/>
          <p:cNvSpPr txBox="1">
            <a:spLocks noChangeArrowheads="1"/>
          </p:cNvSpPr>
          <p:nvPr/>
        </p:nvSpPr>
        <p:spPr bwMode="auto">
          <a:xfrm>
            <a:off x="2266950" y="5703888"/>
            <a:ext cx="2735263" cy="246062"/>
          </a:xfrm>
          <a:prstGeom prst="rect">
            <a:avLst/>
          </a:prstGeom>
          <a:solidFill>
            <a:srgbClr val="CCFFFF"/>
          </a:solidFill>
          <a:ln w="9525" algn="ctr">
            <a:solidFill>
              <a:schemeClr val="tx1"/>
            </a:solidFill>
            <a:miter lim="800000"/>
            <a:headEnd/>
            <a:tailEnd/>
          </a:ln>
        </p:spPr>
        <p:txBody>
          <a:bodyPr>
            <a:spAutoFit/>
          </a:bodyPr>
          <a:lstStyle/>
          <a:p>
            <a:pPr algn="ctr"/>
            <a:r>
              <a:rPr lang="sl-SI" sz="1000"/>
              <a:t>Program stroškovno učinkovitih ukrepov</a:t>
            </a:r>
            <a:endParaRPr lang="sl-SI"/>
          </a:p>
        </p:txBody>
      </p:sp>
      <p:sp>
        <p:nvSpPr>
          <p:cNvPr id="5129" name="Text Box 55"/>
          <p:cNvSpPr txBox="1">
            <a:spLocks noChangeArrowheads="1"/>
          </p:cNvSpPr>
          <p:nvPr/>
        </p:nvSpPr>
        <p:spPr bwMode="auto">
          <a:xfrm>
            <a:off x="1979613" y="4024313"/>
            <a:ext cx="3024187" cy="314325"/>
          </a:xfrm>
          <a:prstGeom prst="rect">
            <a:avLst/>
          </a:prstGeom>
          <a:solidFill>
            <a:schemeClr val="bg1"/>
          </a:solidFill>
          <a:ln w="9525">
            <a:solidFill>
              <a:schemeClr val="tx1"/>
            </a:solidFill>
            <a:miter lim="800000"/>
            <a:headEnd/>
            <a:tailEnd/>
          </a:ln>
        </p:spPr>
        <p:txBody>
          <a:bodyPr>
            <a:spAutoFit/>
          </a:bodyPr>
          <a:lstStyle/>
          <a:p>
            <a:pPr algn="ctr"/>
            <a:r>
              <a:rPr lang="sl-SI" sz="1400"/>
              <a:t>Okoljski cilji NUV</a:t>
            </a:r>
            <a:endParaRPr lang="sl-SI"/>
          </a:p>
        </p:txBody>
      </p:sp>
      <p:sp>
        <p:nvSpPr>
          <p:cNvPr id="5130" name="Text Box 56"/>
          <p:cNvSpPr txBox="1">
            <a:spLocks noChangeArrowheads="1"/>
          </p:cNvSpPr>
          <p:nvPr/>
        </p:nvSpPr>
        <p:spPr bwMode="auto">
          <a:xfrm>
            <a:off x="3708400" y="1341438"/>
            <a:ext cx="2305050" cy="523875"/>
          </a:xfrm>
          <a:prstGeom prst="rect">
            <a:avLst/>
          </a:prstGeom>
          <a:solidFill>
            <a:srgbClr val="FFFF99"/>
          </a:solidFill>
          <a:ln w="9525" algn="ctr">
            <a:solidFill>
              <a:schemeClr val="tx1"/>
            </a:solidFill>
            <a:miter lim="800000"/>
            <a:headEnd/>
            <a:tailEnd/>
          </a:ln>
        </p:spPr>
        <p:txBody>
          <a:bodyPr>
            <a:spAutoFit/>
          </a:bodyPr>
          <a:lstStyle/>
          <a:p>
            <a:pPr algn="ctr"/>
            <a:r>
              <a:rPr lang="sl-SI" sz="1400"/>
              <a:t>Analiza obremenitev in vplivov</a:t>
            </a:r>
            <a:endParaRPr lang="sl-SI" sz="3200"/>
          </a:p>
        </p:txBody>
      </p:sp>
      <p:sp>
        <p:nvSpPr>
          <p:cNvPr id="5131" name="Text Box 58"/>
          <p:cNvSpPr txBox="1">
            <a:spLocks noChangeArrowheads="1"/>
          </p:cNvSpPr>
          <p:nvPr/>
        </p:nvSpPr>
        <p:spPr bwMode="auto">
          <a:xfrm>
            <a:off x="1044575" y="1454150"/>
            <a:ext cx="2230438" cy="554038"/>
          </a:xfrm>
          <a:prstGeom prst="rect">
            <a:avLst/>
          </a:prstGeom>
          <a:solidFill>
            <a:srgbClr val="FFFF99"/>
          </a:solidFill>
          <a:ln w="9525">
            <a:solidFill>
              <a:schemeClr val="tx1"/>
            </a:solidFill>
            <a:miter lim="800000"/>
            <a:headEnd/>
            <a:tailEnd/>
          </a:ln>
        </p:spPr>
        <p:txBody>
          <a:bodyPr>
            <a:spAutoFit/>
          </a:bodyPr>
          <a:lstStyle/>
          <a:p>
            <a:pPr algn="ctr"/>
            <a:r>
              <a:rPr lang="sl-SI" sz="1000"/>
              <a:t>Nabor temeljnih ukrepov, trendov rabe in urejanja ter naravovarstvenih projektov</a:t>
            </a:r>
            <a:endParaRPr lang="sl-SI"/>
          </a:p>
        </p:txBody>
      </p:sp>
      <p:sp>
        <p:nvSpPr>
          <p:cNvPr id="5132" name="Text Box 59"/>
          <p:cNvSpPr txBox="1">
            <a:spLocks noChangeArrowheads="1"/>
          </p:cNvSpPr>
          <p:nvPr/>
        </p:nvSpPr>
        <p:spPr bwMode="auto">
          <a:xfrm>
            <a:off x="1692275" y="2152650"/>
            <a:ext cx="3887788" cy="522288"/>
          </a:xfrm>
          <a:prstGeom prst="rect">
            <a:avLst/>
          </a:prstGeom>
          <a:solidFill>
            <a:schemeClr val="bg1"/>
          </a:solidFill>
          <a:ln w="9525">
            <a:solidFill>
              <a:schemeClr val="tx1"/>
            </a:solidFill>
            <a:miter lim="800000"/>
            <a:headEnd/>
            <a:tailEnd/>
          </a:ln>
        </p:spPr>
        <p:txBody>
          <a:bodyPr>
            <a:spAutoFit/>
          </a:bodyPr>
          <a:lstStyle/>
          <a:p>
            <a:pPr algn="ctr"/>
            <a:r>
              <a:rPr lang="sl-SI" sz="1400"/>
              <a:t>Ocena verjetnosti doseganja okoljskih ciljev  2015</a:t>
            </a:r>
            <a:endParaRPr lang="sl-SI"/>
          </a:p>
        </p:txBody>
      </p:sp>
      <p:sp>
        <p:nvSpPr>
          <p:cNvPr id="5133" name="Line 61"/>
          <p:cNvSpPr>
            <a:spLocks noChangeShapeType="1"/>
          </p:cNvSpPr>
          <p:nvPr/>
        </p:nvSpPr>
        <p:spPr bwMode="auto">
          <a:xfrm>
            <a:off x="3490913" y="1143000"/>
            <a:ext cx="0" cy="1009650"/>
          </a:xfrm>
          <a:prstGeom prst="line">
            <a:avLst/>
          </a:prstGeom>
          <a:noFill/>
          <a:ln w="9525">
            <a:solidFill>
              <a:schemeClr val="tx1"/>
            </a:solidFill>
            <a:round/>
            <a:headEnd/>
            <a:tailEnd type="triangle" w="med" len="med"/>
          </a:ln>
        </p:spPr>
        <p:txBody>
          <a:bodyPr/>
          <a:lstStyle/>
          <a:p>
            <a:endParaRPr lang="sl-SI"/>
          </a:p>
        </p:txBody>
      </p:sp>
      <p:sp>
        <p:nvSpPr>
          <p:cNvPr id="5134" name="Line 62"/>
          <p:cNvSpPr>
            <a:spLocks noChangeShapeType="1"/>
          </p:cNvSpPr>
          <p:nvPr/>
        </p:nvSpPr>
        <p:spPr bwMode="auto">
          <a:xfrm flipV="1">
            <a:off x="3275013" y="1719263"/>
            <a:ext cx="215900" cy="0"/>
          </a:xfrm>
          <a:prstGeom prst="line">
            <a:avLst/>
          </a:prstGeom>
          <a:noFill/>
          <a:ln w="9525">
            <a:solidFill>
              <a:schemeClr val="tx1"/>
            </a:solidFill>
            <a:round/>
            <a:headEnd/>
            <a:tailEnd type="triangle" w="med" len="med"/>
          </a:ln>
        </p:spPr>
        <p:txBody>
          <a:bodyPr/>
          <a:lstStyle/>
          <a:p>
            <a:endParaRPr lang="sl-SI"/>
          </a:p>
        </p:txBody>
      </p:sp>
      <p:sp>
        <p:nvSpPr>
          <p:cNvPr id="5135" name="Text Box 63"/>
          <p:cNvSpPr txBox="1">
            <a:spLocks noChangeArrowheads="1"/>
          </p:cNvSpPr>
          <p:nvPr/>
        </p:nvSpPr>
        <p:spPr bwMode="auto">
          <a:xfrm>
            <a:off x="3130550" y="3376613"/>
            <a:ext cx="2232025" cy="314325"/>
          </a:xfrm>
          <a:prstGeom prst="rect">
            <a:avLst/>
          </a:prstGeom>
          <a:solidFill>
            <a:srgbClr val="FFCC99"/>
          </a:solidFill>
          <a:ln w="9525">
            <a:solidFill>
              <a:schemeClr val="tx1"/>
            </a:solidFill>
            <a:miter lim="800000"/>
            <a:headEnd/>
            <a:tailEnd/>
          </a:ln>
        </p:spPr>
        <p:txBody>
          <a:bodyPr>
            <a:spAutoFit/>
          </a:bodyPr>
          <a:lstStyle/>
          <a:p>
            <a:pPr algn="ctr"/>
            <a:r>
              <a:rPr lang="sl-SI" sz="1400"/>
              <a:t>Pomembne obremenitve</a:t>
            </a:r>
            <a:endParaRPr lang="sl-SI"/>
          </a:p>
        </p:txBody>
      </p:sp>
      <p:sp>
        <p:nvSpPr>
          <p:cNvPr id="5136" name="Text Box 9"/>
          <p:cNvSpPr txBox="1">
            <a:spLocks noChangeArrowheads="1"/>
          </p:cNvSpPr>
          <p:nvPr/>
        </p:nvSpPr>
        <p:spPr bwMode="auto">
          <a:xfrm>
            <a:off x="1835150" y="2943225"/>
            <a:ext cx="3529013" cy="307975"/>
          </a:xfrm>
          <a:prstGeom prst="rect">
            <a:avLst/>
          </a:prstGeom>
          <a:solidFill>
            <a:srgbClr val="FFCC99"/>
          </a:solidFill>
          <a:ln w="9525">
            <a:solidFill>
              <a:schemeClr val="tx1"/>
            </a:solidFill>
            <a:miter lim="800000"/>
            <a:headEnd/>
            <a:tailEnd/>
          </a:ln>
        </p:spPr>
        <p:txBody>
          <a:bodyPr>
            <a:spAutoFit/>
          </a:bodyPr>
          <a:lstStyle/>
          <a:p>
            <a:pPr algn="ctr"/>
            <a:r>
              <a:rPr lang="sl-SI" sz="1400"/>
              <a:t>Pomembne zadeve upravljanja voda</a:t>
            </a:r>
            <a:endParaRPr lang="sl-SI"/>
          </a:p>
        </p:txBody>
      </p:sp>
      <p:sp>
        <p:nvSpPr>
          <p:cNvPr id="5137" name="Text Box 65"/>
          <p:cNvSpPr txBox="1">
            <a:spLocks noChangeArrowheads="1"/>
          </p:cNvSpPr>
          <p:nvPr/>
        </p:nvSpPr>
        <p:spPr bwMode="auto">
          <a:xfrm>
            <a:off x="1547813" y="981075"/>
            <a:ext cx="3887787" cy="307975"/>
          </a:xfrm>
          <a:prstGeom prst="rect">
            <a:avLst/>
          </a:prstGeom>
          <a:solidFill>
            <a:srgbClr val="FFFF99"/>
          </a:solidFill>
          <a:ln w="9525">
            <a:solidFill>
              <a:schemeClr val="tx1"/>
            </a:solidFill>
            <a:miter lim="800000"/>
            <a:headEnd/>
            <a:tailEnd/>
          </a:ln>
        </p:spPr>
        <p:txBody>
          <a:bodyPr>
            <a:spAutoFit/>
          </a:bodyPr>
          <a:lstStyle/>
          <a:p>
            <a:pPr algn="ctr"/>
            <a:r>
              <a:rPr lang="sl-SI" sz="1400"/>
              <a:t>Stanje voda</a:t>
            </a:r>
            <a:endParaRPr lang="en-GB" sz="1400">
              <a:cs typeface="Arial" charset="0"/>
            </a:endParaRPr>
          </a:p>
        </p:txBody>
      </p:sp>
      <p:sp>
        <p:nvSpPr>
          <p:cNvPr id="5138" name="Line 68"/>
          <p:cNvSpPr>
            <a:spLocks noChangeShapeType="1"/>
          </p:cNvSpPr>
          <p:nvPr/>
        </p:nvSpPr>
        <p:spPr bwMode="auto">
          <a:xfrm flipV="1">
            <a:off x="3490913" y="1576388"/>
            <a:ext cx="215900" cy="0"/>
          </a:xfrm>
          <a:prstGeom prst="line">
            <a:avLst/>
          </a:prstGeom>
          <a:noFill/>
          <a:ln w="9525">
            <a:solidFill>
              <a:schemeClr val="tx1"/>
            </a:solidFill>
            <a:round/>
            <a:headEnd type="triangle" w="med" len="med"/>
            <a:tailEnd/>
          </a:ln>
        </p:spPr>
        <p:txBody>
          <a:bodyPr/>
          <a:lstStyle/>
          <a:p>
            <a:endParaRPr lang="sl-SI"/>
          </a:p>
        </p:txBody>
      </p:sp>
      <p:sp>
        <p:nvSpPr>
          <p:cNvPr id="5139" name="Rectangle 69"/>
          <p:cNvSpPr>
            <a:spLocks noChangeArrowheads="1"/>
          </p:cNvSpPr>
          <p:nvPr/>
        </p:nvSpPr>
        <p:spPr bwMode="auto">
          <a:xfrm>
            <a:off x="1835150" y="2943225"/>
            <a:ext cx="3529013" cy="792163"/>
          </a:xfrm>
          <a:prstGeom prst="rect">
            <a:avLst/>
          </a:prstGeom>
          <a:noFill/>
          <a:ln w="12700">
            <a:solidFill>
              <a:schemeClr val="tx1"/>
            </a:solidFill>
            <a:prstDash val="dash"/>
            <a:miter lim="800000"/>
            <a:headEnd/>
            <a:tailEnd/>
          </a:ln>
        </p:spPr>
        <p:txBody>
          <a:bodyPr wrap="none" anchor="ctr"/>
          <a:lstStyle/>
          <a:p>
            <a:endParaRPr lang="sl-SI"/>
          </a:p>
        </p:txBody>
      </p:sp>
      <p:sp>
        <p:nvSpPr>
          <p:cNvPr id="5140" name="Line 42"/>
          <p:cNvSpPr>
            <a:spLocks noChangeShapeType="1"/>
          </p:cNvSpPr>
          <p:nvPr/>
        </p:nvSpPr>
        <p:spPr bwMode="auto">
          <a:xfrm>
            <a:off x="3419475" y="5949950"/>
            <a:ext cx="0" cy="215900"/>
          </a:xfrm>
          <a:prstGeom prst="line">
            <a:avLst/>
          </a:prstGeom>
          <a:noFill/>
          <a:ln w="9525">
            <a:solidFill>
              <a:schemeClr val="tx1"/>
            </a:solidFill>
            <a:round/>
            <a:headEnd/>
            <a:tailEnd type="triangle" w="med" len="med"/>
          </a:ln>
        </p:spPr>
        <p:txBody>
          <a:bodyPr/>
          <a:lstStyle/>
          <a:p>
            <a:endParaRPr lang="sl-SI"/>
          </a:p>
        </p:txBody>
      </p:sp>
      <p:sp>
        <p:nvSpPr>
          <p:cNvPr id="5141" name="Line 33"/>
          <p:cNvSpPr>
            <a:spLocks noChangeShapeType="1"/>
          </p:cNvSpPr>
          <p:nvPr/>
        </p:nvSpPr>
        <p:spPr bwMode="auto">
          <a:xfrm>
            <a:off x="1476375" y="4221163"/>
            <a:ext cx="431800" cy="0"/>
          </a:xfrm>
          <a:prstGeom prst="line">
            <a:avLst/>
          </a:prstGeom>
          <a:noFill/>
          <a:ln w="9525">
            <a:solidFill>
              <a:schemeClr val="tx1"/>
            </a:solidFill>
            <a:round/>
            <a:headEnd/>
            <a:tailEnd type="triangle" w="med" len="med"/>
          </a:ln>
        </p:spPr>
        <p:txBody>
          <a:bodyPr/>
          <a:lstStyle/>
          <a:p>
            <a:endParaRPr lang="sl-SI"/>
          </a:p>
        </p:txBody>
      </p:sp>
      <p:sp>
        <p:nvSpPr>
          <p:cNvPr id="5142" name="Rectangle 54"/>
          <p:cNvSpPr>
            <a:spLocks noChangeArrowheads="1"/>
          </p:cNvSpPr>
          <p:nvPr/>
        </p:nvSpPr>
        <p:spPr bwMode="auto">
          <a:xfrm>
            <a:off x="6804025" y="1700213"/>
            <a:ext cx="2160588" cy="433387"/>
          </a:xfrm>
          <a:prstGeom prst="rect">
            <a:avLst/>
          </a:prstGeom>
          <a:solidFill>
            <a:srgbClr val="99CCFF"/>
          </a:solidFill>
          <a:ln w="9525">
            <a:solidFill>
              <a:schemeClr val="tx1"/>
            </a:solidFill>
            <a:miter lim="800000"/>
            <a:headEnd/>
            <a:tailEnd/>
          </a:ln>
        </p:spPr>
        <p:txBody>
          <a:bodyPr wrap="none" anchor="ctr"/>
          <a:lstStyle/>
          <a:p>
            <a:pPr algn="ctr"/>
            <a:r>
              <a:rPr lang="sl-SI" sz="1400"/>
              <a:t>Stanje površinskih voda</a:t>
            </a:r>
            <a:endParaRPr lang="en-US" sz="1400" b="1">
              <a:cs typeface="Arial" charset="0"/>
            </a:endParaRPr>
          </a:p>
        </p:txBody>
      </p:sp>
      <p:sp>
        <p:nvSpPr>
          <p:cNvPr id="5143" name="Rectangle 13"/>
          <p:cNvSpPr>
            <a:spLocks noChangeArrowheads="1"/>
          </p:cNvSpPr>
          <p:nvPr/>
        </p:nvSpPr>
        <p:spPr bwMode="auto">
          <a:xfrm>
            <a:off x="6804025" y="2205038"/>
            <a:ext cx="2160588" cy="431800"/>
          </a:xfrm>
          <a:prstGeom prst="rect">
            <a:avLst/>
          </a:prstGeom>
          <a:solidFill>
            <a:srgbClr val="FF9933"/>
          </a:solidFill>
          <a:ln w="9525">
            <a:solidFill>
              <a:schemeClr val="tx1"/>
            </a:solidFill>
            <a:miter lim="800000"/>
            <a:headEnd/>
            <a:tailEnd/>
          </a:ln>
        </p:spPr>
        <p:txBody>
          <a:bodyPr wrap="none" anchor="ctr"/>
          <a:lstStyle/>
          <a:p>
            <a:pPr algn="ctr"/>
            <a:r>
              <a:rPr lang="sl-SI" sz="1400">
                <a:solidFill>
                  <a:schemeClr val="bg2"/>
                </a:solidFill>
                <a:cs typeface="Arial" charset="0"/>
              </a:rPr>
              <a:t>Stanje podzemnih voda</a:t>
            </a:r>
            <a:endParaRPr lang="en-US" sz="1400">
              <a:solidFill>
                <a:schemeClr val="bg2"/>
              </a:solidFill>
              <a:cs typeface="Arial" charset="0"/>
            </a:endParaRPr>
          </a:p>
        </p:txBody>
      </p:sp>
      <p:sp>
        <p:nvSpPr>
          <p:cNvPr id="79" name="Bent-Up Arrow 78"/>
          <p:cNvSpPr/>
          <p:nvPr/>
        </p:nvSpPr>
        <p:spPr>
          <a:xfrm rot="10800000" flipH="1">
            <a:off x="5580063" y="1052513"/>
            <a:ext cx="1800225" cy="647700"/>
          </a:xfrm>
          <a:prstGeom prst="bentUpArrow">
            <a:avLst>
              <a:gd name="adj1" fmla="val 6507"/>
              <a:gd name="adj2" fmla="val 7277"/>
              <a:gd name="adj3" fmla="val 1113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sl-SI"/>
          </a:p>
        </p:txBody>
      </p:sp>
      <p:sp>
        <p:nvSpPr>
          <p:cNvPr id="5145" name="Title 1"/>
          <p:cNvSpPr>
            <a:spLocks noGrp="1"/>
          </p:cNvSpPr>
          <p:nvPr>
            <p:ph type="title"/>
          </p:nvPr>
        </p:nvSpPr>
        <p:spPr>
          <a:xfrm>
            <a:off x="539750" y="0"/>
            <a:ext cx="8229600" cy="1143000"/>
          </a:xfrm>
        </p:spPr>
        <p:txBody>
          <a:bodyPr/>
          <a:lstStyle/>
          <a:p>
            <a:pPr eaLnBrk="1" hangingPunct="1"/>
            <a:r>
              <a:rPr lang="sl-SI" dirty="0" smtClean="0"/>
              <a:t>Metodologija NUV in PU - NUV</a:t>
            </a:r>
          </a:p>
        </p:txBody>
      </p:sp>
      <p:sp>
        <p:nvSpPr>
          <p:cNvPr id="5146" name="Text Box 18"/>
          <p:cNvSpPr txBox="1">
            <a:spLocks noChangeArrowheads="1"/>
          </p:cNvSpPr>
          <p:nvPr/>
        </p:nvSpPr>
        <p:spPr bwMode="auto">
          <a:xfrm>
            <a:off x="179388" y="5084763"/>
            <a:ext cx="1944687" cy="554037"/>
          </a:xfrm>
          <a:prstGeom prst="rect">
            <a:avLst/>
          </a:prstGeom>
          <a:solidFill>
            <a:srgbClr val="CCFFFF"/>
          </a:solidFill>
          <a:ln w="9525">
            <a:solidFill>
              <a:schemeClr val="tx1"/>
            </a:solidFill>
            <a:miter lim="800000"/>
            <a:headEnd/>
            <a:tailEnd/>
          </a:ln>
        </p:spPr>
        <p:txBody>
          <a:bodyPr>
            <a:spAutoFit/>
          </a:bodyPr>
          <a:lstStyle/>
          <a:p>
            <a:pPr algn="ctr"/>
            <a:r>
              <a:rPr lang="sl-SI" sz="1000"/>
              <a:t>Dopolnilni ukrepi</a:t>
            </a:r>
          </a:p>
          <a:p>
            <a:pPr algn="ctr"/>
            <a:r>
              <a:rPr lang="sl-SI" sz="1000"/>
              <a:t>za preprečitev poslabšanja stanja</a:t>
            </a:r>
            <a:endParaRPr lang="sl-SI"/>
          </a:p>
        </p:txBody>
      </p:sp>
      <p:sp>
        <p:nvSpPr>
          <p:cNvPr id="5147" name="Text Box 19"/>
          <p:cNvSpPr txBox="1">
            <a:spLocks noChangeArrowheads="1"/>
          </p:cNvSpPr>
          <p:nvPr/>
        </p:nvSpPr>
        <p:spPr bwMode="auto">
          <a:xfrm>
            <a:off x="107950" y="4581525"/>
            <a:ext cx="1698625" cy="400050"/>
          </a:xfrm>
          <a:prstGeom prst="rect">
            <a:avLst/>
          </a:prstGeom>
          <a:solidFill>
            <a:srgbClr val="CCFFFF"/>
          </a:solidFill>
          <a:ln w="9525">
            <a:solidFill>
              <a:schemeClr val="tx1"/>
            </a:solidFill>
            <a:miter lim="800000"/>
            <a:headEnd/>
            <a:tailEnd/>
          </a:ln>
        </p:spPr>
        <p:txBody>
          <a:bodyPr>
            <a:spAutoFit/>
          </a:bodyPr>
          <a:lstStyle/>
          <a:p>
            <a:pPr algn="ctr"/>
            <a:r>
              <a:rPr lang="sl-SI" sz="1000"/>
              <a:t>Drugi dopolnilni </a:t>
            </a:r>
          </a:p>
          <a:p>
            <a:pPr algn="ctr"/>
            <a:r>
              <a:rPr lang="sl-SI" sz="1000"/>
              <a:t>ukrepi</a:t>
            </a:r>
            <a:endParaRPr lang="sl-SI"/>
          </a:p>
        </p:txBody>
      </p:sp>
      <p:sp>
        <p:nvSpPr>
          <p:cNvPr id="5148" name="Line 33"/>
          <p:cNvSpPr>
            <a:spLocks noChangeShapeType="1"/>
          </p:cNvSpPr>
          <p:nvPr/>
        </p:nvSpPr>
        <p:spPr bwMode="auto">
          <a:xfrm flipH="1">
            <a:off x="1476375" y="4797425"/>
            <a:ext cx="431800" cy="0"/>
          </a:xfrm>
          <a:prstGeom prst="line">
            <a:avLst/>
          </a:prstGeom>
          <a:noFill/>
          <a:ln w="9525">
            <a:solidFill>
              <a:schemeClr val="tx1"/>
            </a:solidFill>
            <a:round/>
            <a:headEnd/>
            <a:tailEnd type="triangle" w="med" len="med"/>
          </a:ln>
        </p:spPr>
        <p:txBody>
          <a:bodyPr/>
          <a:lstStyle/>
          <a:p>
            <a:endParaRPr lang="sl-SI"/>
          </a:p>
        </p:txBody>
      </p:sp>
      <p:sp>
        <p:nvSpPr>
          <p:cNvPr id="5149" name="Line 42"/>
          <p:cNvSpPr>
            <a:spLocks noChangeShapeType="1"/>
          </p:cNvSpPr>
          <p:nvPr/>
        </p:nvSpPr>
        <p:spPr bwMode="auto">
          <a:xfrm flipH="1">
            <a:off x="1979613" y="5013325"/>
            <a:ext cx="288925" cy="215900"/>
          </a:xfrm>
          <a:prstGeom prst="line">
            <a:avLst/>
          </a:prstGeom>
          <a:noFill/>
          <a:ln w="9525">
            <a:solidFill>
              <a:schemeClr val="tx1"/>
            </a:solidFill>
            <a:round/>
            <a:headEnd/>
            <a:tailEnd type="triangle" w="med" len="med"/>
          </a:ln>
        </p:spPr>
        <p:txBody>
          <a:bodyPr/>
          <a:lstStyle/>
          <a:p>
            <a:endParaRPr lang="sl-SI"/>
          </a:p>
        </p:txBody>
      </p:sp>
      <p:sp>
        <p:nvSpPr>
          <p:cNvPr id="41" name="Bent-Up Arrow 40"/>
          <p:cNvSpPr/>
          <p:nvPr/>
        </p:nvSpPr>
        <p:spPr>
          <a:xfrm rot="10800000" flipH="1">
            <a:off x="6011863" y="1628775"/>
            <a:ext cx="647700" cy="1584325"/>
          </a:xfrm>
          <a:prstGeom prst="bentUpArrow">
            <a:avLst>
              <a:gd name="adj1" fmla="val 6507"/>
              <a:gd name="adj2" fmla="val 7277"/>
              <a:gd name="adj3" fmla="val 1113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sl-SI"/>
          </a:p>
        </p:txBody>
      </p:sp>
      <p:sp>
        <p:nvSpPr>
          <p:cNvPr id="5151" name="Rectangle 54"/>
          <p:cNvSpPr>
            <a:spLocks noChangeArrowheads="1"/>
          </p:cNvSpPr>
          <p:nvPr/>
        </p:nvSpPr>
        <p:spPr bwMode="auto">
          <a:xfrm>
            <a:off x="6065838" y="3213100"/>
            <a:ext cx="2538412" cy="576263"/>
          </a:xfrm>
          <a:prstGeom prst="rect">
            <a:avLst/>
          </a:prstGeom>
          <a:solidFill>
            <a:srgbClr val="92D050"/>
          </a:solidFill>
          <a:ln w="9525">
            <a:solidFill>
              <a:schemeClr val="tx1"/>
            </a:solidFill>
            <a:miter lim="800000"/>
            <a:headEnd/>
            <a:tailEnd/>
          </a:ln>
        </p:spPr>
        <p:txBody>
          <a:bodyPr anchor="ctr"/>
          <a:lstStyle/>
          <a:p>
            <a:pPr algn="ctr"/>
            <a:r>
              <a:rPr lang="sl-SI" sz="1400"/>
              <a:t>Onesnaževanje:Točkovni in razpršeni viri obremenjevanja</a:t>
            </a:r>
          </a:p>
        </p:txBody>
      </p:sp>
      <p:sp>
        <p:nvSpPr>
          <p:cNvPr id="5152" name="Rectangle 54"/>
          <p:cNvSpPr>
            <a:spLocks noChangeArrowheads="1"/>
          </p:cNvSpPr>
          <p:nvPr/>
        </p:nvSpPr>
        <p:spPr bwMode="auto">
          <a:xfrm>
            <a:off x="6084888" y="3860800"/>
            <a:ext cx="2519362" cy="360363"/>
          </a:xfrm>
          <a:prstGeom prst="rect">
            <a:avLst/>
          </a:prstGeom>
          <a:solidFill>
            <a:srgbClr val="FFFF00"/>
          </a:solidFill>
          <a:ln w="9525">
            <a:solidFill>
              <a:schemeClr val="tx1"/>
            </a:solidFill>
            <a:miter lim="800000"/>
            <a:headEnd/>
            <a:tailEnd/>
          </a:ln>
        </p:spPr>
        <p:txBody>
          <a:bodyPr wrap="none" anchor="ctr"/>
          <a:lstStyle/>
          <a:p>
            <a:pPr algn="ctr"/>
            <a:r>
              <a:rPr lang="sl-SI" sz="1400">
                <a:solidFill>
                  <a:schemeClr val="bg2"/>
                </a:solidFill>
              </a:rPr>
              <a:t>Hidromorfološke obremenitve</a:t>
            </a:r>
          </a:p>
        </p:txBody>
      </p:sp>
      <p:sp>
        <p:nvSpPr>
          <p:cNvPr id="5153" name="Rectangle 54"/>
          <p:cNvSpPr>
            <a:spLocks noChangeArrowheads="1"/>
          </p:cNvSpPr>
          <p:nvPr/>
        </p:nvSpPr>
        <p:spPr bwMode="auto">
          <a:xfrm>
            <a:off x="6084888" y="4292600"/>
            <a:ext cx="2519362" cy="360363"/>
          </a:xfrm>
          <a:prstGeom prst="rect">
            <a:avLst/>
          </a:prstGeom>
          <a:solidFill>
            <a:srgbClr val="00B0F0"/>
          </a:solidFill>
          <a:ln w="9525">
            <a:solidFill>
              <a:schemeClr val="tx1"/>
            </a:solidFill>
            <a:miter lim="800000"/>
            <a:headEnd/>
            <a:tailEnd/>
          </a:ln>
        </p:spPr>
        <p:txBody>
          <a:bodyPr wrap="none" anchor="ctr"/>
          <a:lstStyle/>
          <a:p>
            <a:pPr algn="ctr"/>
            <a:r>
              <a:rPr lang="sl-SI" sz="1400">
                <a:solidFill>
                  <a:schemeClr val="bg2"/>
                </a:solidFill>
              </a:rPr>
              <a:t>Biološke obremenitve</a:t>
            </a:r>
            <a:endParaRPr lang="en-US" sz="1400">
              <a:solidFill>
                <a:schemeClr val="bg2"/>
              </a:solidFill>
            </a:endParaRPr>
          </a:p>
        </p:txBody>
      </p:sp>
      <p:sp>
        <p:nvSpPr>
          <p:cNvPr id="45" name="Bent-Up Arrow 44"/>
          <p:cNvSpPr/>
          <p:nvPr/>
        </p:nvSpPr>
        <p:spPr>
          <a:xfrm rot="10800000" flipH="1">
            <a:off x="5003800" y="4149725"/>
            <a:ext cx="863600" cy="1150938"/>
          </a:xfrm>
          <a:prstGeom prst="bentUpArrow">
            <a:avLst>
              <a:gd name="adj1" fmla="val 6507"/>
              <a:gd name="adj2" fmla="val 7277"/>
              <a:gd name="adj3" fmla="val 1113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sl-SI"/>
          </a:p>
        </p:txBody>
      </p:sp>
      <p:sp>
        <p:nvSpPr>
          <p:cNvPr id="5155" name="Rectangle 54"/>
          <p:cNvSpPr>
            <a:spLocks noChangeArrowheads="1"/>
          </p:cNvSpPr>
          <p:nvPr/>
        </p:nvSpPr>
        <p:spPr bwMode="auto">
          <a:xfrm>
            <a:off x="5580063" y="5300663"/>
            <a:ext cx="2736850" cy="360362"/>
          </a:xfrm>
          <a:prstGeom prst="rect">
            <a:avLst/>
          </a:prstGeom>
          <a:noFill/>
          <a:ln w="28575">
            <a:solidFill>
              <a:srgbClr val="00B0F0"/>
            </a:solidFill>
            <a:miter lim="800000"/>
            <a:headEnd/>
            <a:tailEnd/>
          </a:ln>
        </p:spPr>
        <p:txBody>
          <a:bodyPr anchor="ctr"/>
          <a:lstStyle/>
          <a:p>
            <a:pPr algn="ctr"/>
            <a:r>
              <a:rPr lang="sl-SI" sz="1400"/>
              <a:t>Glede na stanje voda</a:t>
            </a:r>
          </a:p>
        </p:txBody>
      </p:sp>
      <p:sp>
        <p:nvSpPr>
          <p:cNvPr id="5156" name="Rectangle 54"/>
          <p:cNvSpPr>
            <a:spLocks noChangeArrowheads="1"/>
          </p:cNvSpPr>
          <p:nvPr/>
        </p:nvSpPr>
        <p:spPr bwMode="auto">
          <a:xfrm>
            <a:off x="5580063" y="5732463"/>
            <a:ext cx="2736850" cy="360362"/>
          </a:xfrm>
          <a:prstGeom prst="rect">
            <a:avLst/>
          </a:prstGeom>
          <a:noFill/>
          <a:ln w="19050">
            <a:solidFill>
              <a:srgbClr val="FF0000"/>
            </a:solidFill>
            <a:miter lim="800000"/>
            <a:headEnd/>
            <a:tailEnd/>
          </a:ln>
        </p:spPr>
        <p:txBody>
          <a:bodyPr anchor="ctr"/>
          <a:lstStyle/>
          <a:p>
            <a:pPr algn="ctr"/>
            <a:r>
              <a:rPr lang="sl-SI" sz="1400"/>
              <a:t>Glede na PS/PNS</a:t>
            </a:r>
          </a:p>
        </p:txBody>
      </p:sp>
      <p:sp>
        <p:nvSpPr>
          <p:cNvPr id="5157" name="Rectangle 54"/>
          <p:cNvSpPr>
            <a:spLocks noChangeArrowheads="1"/>
          </p:cNvSpPr>
          <p:nvPr/>
        </p:nvSpPr>
        <p:spPr bwMode="auto">
          <a:xfrm>
            <a:off x="5580063" y="6165850"/>
            <a:ext cx="2736850" cy="431800"/>
          </a:xfrm>
          <a:prstGeom prst="rect">
            <a:avLst/>
          </a:prstGeom>
          <a:noFill/>
          <a:ln w="28575">
            <a:solidFill>
              <a:srgbClr val="00B050"/>
            </a:solidFill>
            <a:miter lim="800000"/>
            <a:headEnd/>
            <a:tailEnd/>
          </a:ln>
        </p:spPr>
        <p:txBody>
          <a:bodyPr anchor="ctr"/>
          <a:lstStyle/>
          <a:p>
            <a:pPr algn="ctr"/>
            <a:r>
              <a:rPr lang="sl-SI" sz="1400">
                <a:solidFill>
                  <a:schemeClr val="bg2"/>
                </a:solidFill>
              </a:rPr>
              <a:t>Glede na območja s posebnimi zahtevami</a:t>
            </a:r>
          </a:p>
        </p:txBody>
      </p:sp>
      <p:grpSp>
        <p:nvGrpSpPr>
          <p:cNvPr id="55" name="Skupina 54"/>
          <p:cNvGrpSpPr/>
          <p:nvPr/>
        </p:nvGrpSpPr>
        <p:grpSpPr>
          <a:xfrm>
            <a:off x="179512" y="1340768"/>
            <a:ext cx="7128792" cy="4752528"/>
            <a:chOff x="179512" y="1340768"/>
            <a:chExt cx="7128792" cy="4752528"/>
          </a:xfrm>
        </p:grpSpPr>
        <p:sp>
          <p:nvSpPr>
            <p:cNvPr id="38" name="Elipsa 37"/>
            <p:cNvSpPr/>
            <p:nvPr/>
          </p:nvSpPr>
          <p:spPr>
            <a:xfrm>
              <a:off x="179512" y="4509120"/>
              <a:ext cx="5040560" cy="158417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39" name="Elipsa 38"/>
            <p:cNvSpPr/>
            <p:nvPr/>
          </p:nvSpPr>
          <p:spPr>
            <a:xfrm>
              <a:off x="1043608" y="1340768"/>
              <a:ext cx="2232248" cy="86409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40" name="PoljeZBesedilom 39"/>
            <p:cNvSpPr txBox="1"/>
            <p:nvPr/>
          </p:nvSpPr>
          <p:spPr>
            <a:xfrm>
              <a:off x="251520" y="2420888"/>
              <a:ext cx="7056784" cy="2308324"/>
            </a:xfrm>
            <a:prstGeom prst="rect">
              <a:avLst/>
            </a:prstGeom>
            <a:solidFill>
              <a:schemeClr val="bg1"/>
            </a:solidFill>
          </p:spPr>
          <p:txBody>
            <a:bodyPr wrap="square" rtlCol="0">
              <a:spAutoFit/>
            </a:bodyPr>
            <a:lstStyle/>
            <a:p>
              <a:endParaRPr lang="sl-SI" b="1" dirty="0" smtClean="0">
                <a:solidFill>
                  <a:srgbClr val="C00000"/>
                </a:solidFill>
              </a:endParaRPr>
            </a:p>
            <a:p>
              <a:pPr algn="ctr"/>
              <a:endParaRPr lang="sl-SI" b="1" dirty="0" smtClean="0">
                <a:solidFill>
                  <a:srgbClr val="C00000"/>
                </a:solidFill>
              </a:endParaRPr>
            </a:p>
            <a:p>
              <a:pPr algn="ctr"/>
              <a:endParaRPr lang="sl-SI" b="1" dirty="0">
                <a:solidFill>
                  <a:srgbClr val="C00000"/>
                </a:solidFill>
              </a:endParaRPr>
            </a:p>
            <a:p>
              <a:pPr algn="ctr"/>
              <a:r>
                <a:rPr lang="sl-SI" b="1" dirty="0" smtClean="0">
                  <a:solidFill>
                    <a:srgbClr val="C00000"/>
                  </a:solidFill>
                </a:rPr>
                <a:t>Program ukrepov upravljanja voda 2011 – 2015</a:t>
              </a:r>
            </a:p>
            <a:p>
              <a:pPr algn="ctr"/>
              <a:r>
                <a:rPr lang="sl-SI" b="1" dirty="0" smtClean="0">
                  <a:solidFill>
                    <a:srgbClr val="C00000"/>
                  </a:solidFill>
                </a:rPr>
                <a:t>(sklep vlade,  julij 2011)</a:t>
              </a:r>
            </a:p>
            <a:p>
              <a:pPr algn="ctr"/>
              <a:endParaRPr lang="sl-SI" b="1" dirty="0">
                <a:solidFill>
                  <a:srgbClr val="C00000"/>
                </a:solidFill>
              </a:endParaRPr>
            </a:p>
            <a:p>
              <a:pPr algn="ctr"/>
              <a:endParaRPr lang="sl-SI" b="1" dirty="0" smtClean="0">
                <a:solidFill>
                  <a:srgbClr val="C00000"/>
                </a:solidFill>
              </a:endParaRPr>
            </a:p>
            <a:p>
              <a:endParaRPr lang="sl-SI" b="1" dirty="0">
                <a:solidFill>
                  <a:srgbClr val="C00000"/>
                </a:solidFill>
              </a:endParaRPr>
            </a:p>
          </p:txBody>
        </p:sp>
        <p:cxnSp>
          <p:nvCxnSpPr>
            <p:cNvPr id="43" name="Raven puščični konektor 42"/>
            <p:cNvCxnSpPr/>
            <p:nvPr/>
          </p:nvCxnSpPr>
          <p:spPr>
            <a:xfrm flipV="1">
              <a:off x="1331640" y="2204864"/>
              <a:ext cx="216024" cy="108012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4" name="Raven puščični konektor 43"/>
            <p:cNvCxnSpPr/>
            <p:nvPr/>
          </p:nvCxnSpPr>
          <p:spPr>
            <a:xfrm>
              <a:off x="1403648" y="3645024"/>
              <a:ext cx="360040" cy="864096"/>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5"/>
                                        </p:tgtEl>
                                        <p:attrNameLst>
                                          <p:attrName>style.visibility</p:attrName>
                                        </p:attrNameLst>
                                      </p:cBhvr>
                                      <p:to>
                                        <p:strVal val="visible"/>
                                      </p:to>
                                    </p:set>
                                    <p:animEffect transition="in" filter="fade">
                                      <p:cBhvr>
                                        <p:cTn id="7" dur="1000"/>
                                        <p:tgtEl>
                                          <p:spTgt spid="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4" descr="http://www.arhiv.mop.gov.si/fileadmin/mop.gov.si/pageuploads/podrocja/okolje/pdf/vode/nuv/13_ocena_kemijskega_stanja_povrsinskih_voda_2006_2008.jpg"/>
          <p:cNvPicPr>
            <a:picLocks noChangeAspect="1" noChangeArrowheads="1"/>
          </p:cNvPicPr>
          <p:nvPr/>
        </p:nvPicPr>
        <p:blipFill>
          <a:blip r:embed="rId3" cstate="print"/>
          <a:srcRect/>
          <a:stretch>
            <a:fillRect/>
          </a:stretch>
        </p:blipFill>
        <p:spPr bwMode="auto">
          <a:xfrm>
            <a:off x="0" y="2708275"/>
            <a:ext cx="5532438" cy="3908425"/>
          </a:xfrm>
          <a:prstGeom prst="rect">
            <a:avLst/>
          </a:prstGeom>
          <a:noFill/>
          <a:ln w="9525">
            <a:noFill/>
            <a:miter lim="800000"/>
            <a:headEnd/>
            <a:tailEnd/>
          </a:ln>
        </p:spPr>
      </p:pic>
      <p:sp>
        <p:nvSpPr>
          <p:cNvPr id="6147" name="Title 1"/>
          <p:cNvSpPr>
            <a:spLocks noGrp="1"/>
          </p:cNvSpPr>
          <p:nvPr>
            <p:ph type="title"/>
          </p:nvPr>
        </p:nvSpPr>
        <p:spPr/>
        <p:txBody>
          <a:bodyPr/>
          <a:lstStyle/>
          <a:p>
            <a:pPr eaLnBrk="1" hangingPunct="1"/>
            <a:r>
              <a:rPr lang="sl-SI" smtClean="0"/>
              <a:t>Kemijsko stanje voda (NUV 2009 – 2015)</a:t>
            </a:r>
          </a:p>
        </p:txBody>
      </p:sp>
      <p:sp>
        <p:nvSpPr>
          <p:cNvPr id="6148" name="Content Placeholder 2"/>
          <p:cNvSpPr>
            <a:spLocks noGrp="1"/>
          </p:cNvSpPr>
          <p:nvPr>
            <p:ph idx="1"/>
          </p:nvPr>
        </p:nvSpPr>
        <p:spPr>
          <a:xfrm>
            <a:off x="539750" y="1557338"/>
            <a:ext cx="8229600" cy="4525962"/>
          </a:xfrm>
        </p:spPr>
        <p:txBody>
          <a:bodyPr/>
          <a:lstStyle/>
          <a:p>
            <a:pPr eaLnBrk="1" hangingPunct="1"/>
            <a:r>
              <a:rPr lang="sl-SI" sz="1800" smtClean="0"/>
              <a:t>Obdobje: 2006 – 2008</a:t>
            </a:r>
          </a:p>
          <a:p>
            <a:pPr eaLnBrk="1" hangingPunct="1"/>
            <a:r>
              <a:rPr lang="sl-SI" sz="1800" smtClean="0"/>
              <a:t>Število vodnih teles površinskih voda: 155</a:t>
            </a:r>
          </a:p>
          <a:p>
            <a:pPr eaLnBrk="1" hangingPunct="1"/>
            <a:r>
              <a:rPr lang="sl-SI" sz="1800" smtClean="0"/>
              <a:t>Število vodnih teles, ki ne dosega dobrega kemijskega stanja: 7</a:t>
            </a:r>
          </a:p>
        </p:txBody>
      </p:sp>
      <p:sp>
        <p:nvSpPr>
          <p:cNvPr id="6149" name="Line 15"/>
          <p:cNvSpPr>
            <a:spLocks noChangeShapeType="1"/>
          </p:cNvSpPr>
          <p:nvPr/>
        </p:nvSpPr>
        <p:spPr bwMode="auto">
          <a:xfrm flipH="1">
            <a:off x="5932488" y="3284538"/>
            <a:ext cx="530225" cy="360362"/>
          </a:xfrm>
          <a:prstGeom prst="line">
            <a:avLst/>
          </a:prstGeom>
          <a:noFill/>
          <a:ln w="38100">
            <a:solidFill>
              <a:srgbClr val="3333FF"/>
            </a:solidFill>
            <a:round/>
            <a:headEnd/>
            <a:tailEnd type="arrow" w="sm" len="med"/>
          </a:ln>
        </p:spPr>
        <p:txBody>
          <a:bodyPr/>
          <a:lstStyle/>
          <a:p>
            <a:endParaRPr lang="sl-SI"/>
          </a:p>
        </p:txBody>
      </p:sp>
      <p:sp>
        <p:nvSpPr>
          <p:cNvPr id="6150" name="Line 16"/>
          <p:cNvSpPr>
            <a:spLocks noChangeShapeType="1"/>
          </p:cNvSpPr>
          <p:nvPr/>
        </p:nvSpPr>
        <p:spPr bwMode="auto">
          <a:xfrm>
            <a:off x="7273925" y="3284538"/>
            <a:ext cx="322263" cy="360362"/>
          </a:xfrm>
          <a:prstGeom prst="line">
            <a:avLst/>
          </a:prstGeom>
          <a:noFill/>
          <a:ln w="38100">
            <a:solidFill>
              <a:srgbClr val="3333FF"/>
            </a:solidFill>
            <a:round/>
            <a:headEnd/>
            <a:tailEnd type="arrow" w="sm" len="med"/>
          </a:ln>
        </p:spPr>
        <p:txBody>
          <a:bodyPr/>
          <a:lstStyle/>
          <a:p>
            <a:endParaRPr lang="sl-SI"/>
          </a:p>
        </p:txBody>
      </p:sp>
      <p:graphicFrame>
        <p:nvGraphicFramePr>
          <p:cNvPr id="6" name="Group 19"/>
          <p:cNvGraphicFramePr>
            <a:graphicFrameLocks noGrp="1"/>
          </p:cNvGraphicFramePr>
          <p:nvPr/>
        </p:nvGraphicFramePr>
        <p:xfrm>
          <a:off x="7099300" y="3933825"/>
          <a:ext cx="1289173" cy="1387476"/>
        </p:xfrm>
        <a:graphic>
          <a:graphicData uri="http://schemas.openxmlformats.org/drawingml/2006/table">
            <a:tbl>
              <a:tblPr/>
              <a:tblGrid>
                <a:gridCol w="1289173"/>
              </a:tblGrid>
              <a:tr h="288991">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sl-SI" sz="1200" b="1" i="0" u="none" strike="noStrike" cap="none" normalizeH="0" baseline="0" dirty="0" smtClean="0">
                          <a:ln>
                            <a:noFill/>
                          </a:ln>
                          <a:solidFill>
                            <a:schemeClr val="bg1"/>
                          </a:solidFill>
                          <a:effectLst/>
                          <a:latin typeface="Arial" charset="0"/>
                        </a:rPr>
                        <a:t>ZELO DOBRO</a:t>
                      </a:r>
                    </a:p>
                  </a:txBody>
                  <a:tcPr marT="45730" marB="4573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00FF"/>
                    </a:solidFill>
                  </a:tcPr>
                </a:tc>
              </a:tr>
              <a:tr h="274701">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sl-SI" sz="1200" b="1" i="0" u="none" strike="noStrike" cap="none" normalizeH="0" baseline="0" dirty="0" smtClean="0">
                          <a:ln>
                            <a:noFill/>
                          </a:ln>
                          <a:solidFill>
                            <a:schemeClr val="bg1"/>
                          </a:solidFill>
                          <a:effectLst/>
                          <a:latin typeface="Arial" charset="0"/>
                        </a:rPr>
                        <a:t>DOBRO</a:t>
                      </a:r>
                    </a:p>
                  </a:txBody>
                  <a:tcPr marT="45730" marB="4573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00"/>
                    </a:solidFill>
                  </a:tcPr>
                </a:tc>
              </a:tr>
              <a:tr h="274701">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sl-SI" sz="1200" b="1" i="0" u="none" strike="noStrike" cap="none" normalizeH="0" baseline="0" dirty="0" smtClean="0">
                          <a:ln>
                            <a:noFill/>
                          </a:ln>
                          <a:solidFill>
                            <a:schemeClr val="tx1"/>
                          </a:solidFill>
                          <a:effectLst/>
                          <a:latin typeface="Arial" charset="0"/>
                        </a:rPr>
                        <a:t>ZMERNO</a:t>
                      </a:r>
                    </a:p>
                  </a:txBody>
                  <a:tcPr marT="45730" marB="4573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r>
              <a:tr h="274382">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sl-SI" sz="1200" b="1" i="0" u="none" strike="noStrike" cap="none" normalizeH="0" baseline="0" dirty="0" smtClean="0">
                          <a:ln>
                            <a:noFill/>
                          </a:ln>
                          <a:solidFill>
                            <a:schemeClr val="tx1"/>
                          </a:solidFill>
                          <a:effectLst/>
                          <a:latin typeface="Arial" charset="0"/>
                        </a:rPr>
                        <a:t>SLABO</a:t>
                      </a:r>
                    </a:p>
                  </a:txBody>
                  <a:tcPr marT="45730" marB="4573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6600"/>
                    </a:solidFill>
                  </a:tcPr>
                </a:tc>
              </a:tr>
              <a:tr h="274701">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sl-SI" sz="1200" b="1" i="0" u="none" strike="noStrike" cap="none" normalizeH="0" baseline="0" dirty="0" smtClean="0">
                          <a:ln>
                            <a:noFill/>
                          </a:ln>
                          <a:solidFill>
                            <a:schemeClr val="tx1"/>
                          </a:solidFill>
                          <a:effectLst/>
                          <a:latin typeface="Arial" charset="0"/>
                        </a:rPr>
                        <a:t>ZELO SLABO</a:t>
                      </a:r>
                    </a:p>
                  </a:txBody>
                  <a:tcPr marT="45730" marB="4573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r>
            </a:tbl>
          </a:graphicData>
        </a:graphic>
      </p:graphicFrame>
      <p:graphicFrame>
        <p:nvGraphicFramePr>
          <p:cNvPr id="7" name="Group 31"/>
          <p:cNvGraphicFramePr>
            <a:graphicFrameLocks noGrp="1"/>
          </p:cNvGraphicFramePr>
          <p:nvPr/>
        </p:nvGraphicFramePr>
        <p:xfrm>
          <a:off x="5335588" y="4148138"/>
          <a:ext cx="1108075" cy="696913"/>
        </p:xfrm>
        <a:graphic>
          <a:graphicData uri="http://schemas.openxmlformats.org/drawingml/2006/table">
            <a:tbl>
              <a:tblPr/>
              <a:tblGrid>
                <a:gridCol w="1108075"/>
              </a:tblGrid>
              <a:tr h="357188">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sl-SI" sz="1200" b="1" i="0" u="none" strike="noStrike" cap="none" normalizeH="0" baseline="0" smtClean="0">
                          <a:ln>
                            <a:noFill/>
                          </a:ln>
                          <a:solidFill>
                            <a:schemeClr val="bg1"/>
                          </a:solidFill>
                          <a:effectLst/>
                          <a:latin typeface="Arial" charset="0"/>
                        </a:rPr>
                        <a:t>DOBRO</a:t>
                      </a:r>
                      <a:endParaRPr kumimoji="0" lang="sl-SI" sz="1200" b="0" i="0" u="none" strike="noStrike" cap="none" normalizeH="0" baseline="0" smtClean="0">
                        <a:ln>
                          <a:noFill/>
                        </a:ln>
                        <a:solidFill>
                          <a:schemeClr val="bg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00FF"/>
                    </a:solidFill>
                  </a:tcPr>
                </a:tc>
              </a:tr>
              <a:tr h="339725">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sl-SI" sz="1200" b="1" i="0" u="none" strike="noStrike" cap="none" normalizeH="0" baseline="0" smtClean="0">
                          <a:ln>
                            <a:noFill/>
                          </a:ln>
                          <a:solidFill>
                            <a:schemeClr val="tx1"/>
                          </a:solidFill>
                          <a:effectLst/>
                          <a:latin typeface="Arial" charset="0"/>
                        </a:rPr>
                        <a:t>SLABO</a:t>
                      </a:r>
                      <a:endParaRPr kumimoji="0" lang="sl-SI" sz="12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r>
            </a:tbl>
          </a:graphicData>
        </a:graphic>
      </p:graphicFrame>
      <p:sp>
        <p:nvSpPr>
          <p:cNvPr id="6173" name="Rectangle 54"/>
          <p:cNvSpPr>
            <a:spLocks noChangeArrowheads="1"/>
          </p:cNvSpPr>
          <p:nvPr/>
        </p:nvSpPr>
        <p:spPr bwMode="auto">
          <a:xfrm>
            <a:off x="5651500" y="2708275"/>
            <a:ext cx="2520950" cy="576263"/>
          </a:xfrm>
          <a:prstGeom prst="rect">
            <a:avLst/>
          </a:prstGeom>
          <a:solidFill>
            <a:srgbClr val="99CCFF"/>
          </a:solidFill>
          <a:ln w="9525">
            <a:solidFill>
              <a:schemeClr val="tx1"/>
            </a:solidFill>
            <a:miter lim="800000"/>
            <a:headEnd/>
            <a:tailEnd/>
          </a:ln>
        </p:spPr>
        <p:txBody>
          <a:bodyPr wrap="none" anchor="ctr"/>
          <a:lstStyle/>
          <a:p>
            <a:pPr algn="ctr"/>
            <a:r>
              <a:rPr lang="sl-SI"/>
              <a:t>Stanje površinskih voda</a:t>
            </a:r>
            <a:endParaRPr lang="en-US" sz="1400" b="1">
              <a:cs typeface="Arial" charset="0"/>
            </a:endParaRPr>
          </a:p>
        </p:txBody>
      </p:sp>
      <p:sp>
        <p:nvSpPr>
          <p:cNvPr id="6174" name="TextBox 8"/>
          <p:cNvSpPr txBox="1">
            <a:spLocks noChangeArrowheads="1"/>
          </p:cNvSpPr>
          <p:nvPr/>
        </p:nvSpPr>
        <p:spPr bwMode="auto">
          <a:xfrm>
            <a:off x="5240338" y="3573463"/>
            <a:ext cx="1779587" cy="368300"/>
          </a:xfrm>
          <a:prstGeom prst="rect">
            <a:avLst/>
          </a:prstGeom>
          <a:noFill/>
          <a:ln w="9525">
            <a:noFill/>
            <a:miter lim="800000"/>
            <a:headEnd/>
            <a:tailEnd/>
          </a:ln>
        </p:spPr>
        <p:txBody>
          <a:bodyPr wrap="none">
            <a:spAutoFit/>
          </a:bodyPr>
          <a:lstStyle/>
          <a:p>
            <a:r>
              <a:rPr lang="sl-SI"/>
              <a:t>Kemijsko stanje</a:t>
            </a:r>
          </a:p>
        </p:txBody>
      </p:sp>
      <p:sp>
        <p:nvSpPr>
          <p:cNvPr id="6175" name="TextBox 9"/>
          <p:cNvSpPr txBox="1">
            <a:spLocks noChangeArrowheads="1"/>
          </p:cNvSpPr>
          <p:nvPr/>
        </p:nvSpPr>
        <p:spPr bwMode="auto">
          <a:xfrm>
            <a:off x="7019925" y="3573463"/>
            <a:ext cx="1762125" cy="368300"/>
          </a:xfrm>
          <a:prstGeom prst="rect">
            <a:avLst/>
          </a:prstGeom>
          <a:noFill/>
          <a:ln w="9525">
            <a:noFill/>
            <a:miter lim="800000"/>
            <a:headEnd/>
            <a:tailEnd/>
          </a:ln>
        </p:spPr>
        <p:txBody>
          <a:bodyPr wrap="none">
            <a:spAutoFit/>
          </a:bodyPr>
          <a:lstStyle/>
          <a:p>
            <a:r>
              <a:rPr lang="sl-SI"/>
              <a:t>Ekološko stanje</a:t>
            </a:r>
          </a:p>
        </p:txBody>
      </p:sp>
      <p:sp>
        <p:nvSpPr>
          <p:cNvPr id="6176" name="TextBox 10"/>
          <p:cNvSpPr txBox="1">
            <a:spLocks noChangeArrowheads="1"/>
          </p:cNvSpPr>
          <p:nvPr/>
        </p:nvSpPr>
        <p:spPr bwMode="auto">
          <a:xfrm>
            <a:off x="6434138" y="4508500"/>
            <a:ext cx="658812" cy="304800"/>
          </a:xfrm>
          <a:prstGeom prst="rect">
            <a:avLst/>
          </a:prstGeom>
          <a:noFill/>
          <a:ln w="9525">
            <a:noFill/>
            <a:miter lim="800000"/>
            <a:headEnd/>
            <a:tailEnd/>
          </a:ln>
        </p:spPr>
        <p:txBody>
          <a:bodyPr wrap="none">
            <a:spAutoFit/>
          </a:bodyPr>
          <a:lstStyle/>
          <a:p>
            <a:r>
              <a:rPr lang="sl-SI" sz="1400">
                <a:latin typeface="Arial" charset="0"/>
              </a:rPr>
              <a:t>4,5</a:t>
            </a:r>
            <a:r>
              <a:rPr lang="sl-SI" sz="1400"/>
              <a:t> %</a:t>
            </a:r>
          </a:p>
        </p:txBody>
      </p:sp>
      <p:sp>
        <p:nvSpPr>
          <p:cNvPr id="6177" name="TextBox 11"/>
          <p:cNvSpPr txBox="1">
            <a:spLocks noChangeArrowheads="1"/>
          </p:cNvSpPr>
          <p:nvPr/>
        </p:nvSpPr>
        <p:spPr bwMode="auto">
          <a:xfrm>
            <a:off x="6407150" y="4149725"/>
            <a:ext cx="757238" cy="304800"/>
          </a:xfrm>
          <a:prstGeom prst="rect">
            <a:avLst/>
          </a:prstGeom>
          <a:noFill/>
          <a:ln w="9525">
            <a:noFill/>
            <a:miter lim="800000"/>
            <a:headEnd/>
            <a:tailEnd/>
          </a:ln>
        </p:spPr>
        <p:txBody>
          <a:bodyPr wrap="none">
            <a:spAutoFit/>
          </a:bodyPr>
          <a:lstStyle/>
          <a:p>
            <a:r>
              <a:rPr lang="sl-SI" sz="1400">
                <a:latin typeface="Arial" charset="0"/>
              </a:rPr>
              <a:t>94,8</a:t>
            </a:r>
            <a:r>
              <a:rPr lang="sl-SI" sz="1400"/>
              <a:t> %</a:t>
            </a:r>
          </a:p>
        </p:txBody>
      </p:sp>
      <p:cxnSp>
        <p:nvCxnSpPr>
          <p:cNvPr id="13" name="Straight Connector 12"/>
          <p:cNvCxnSpPr/>
          <p:nvPr/>
        </p:nvCxnSpPr>
        <p:spPr>
          <a:xfrm flipV="1">
            <a:off x="6443663" y="4508500"/>
            <a:ext cx="431800" cy="0"/>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6179" name="TextBox 13"/>
          <p:cNvSpPr txBox="1">
            <a:spLocks noChangeArrowheads="1"/>
          </p:cNvSpPr>
          <p:nvPr/>
        </p:nvSpPr>
        <p:spPr bwMode="auto">
          <a:xfrm>
            <a:off x="8374063" y="4005263"/>
            <a:ext cx="763587" cy="307975"/>
          </a:xfrm>
          <a:prstGeom prst="rect">
            <a:avLst/>
          </a:prstGeom>
          <a:noFill/>
          <a:ln w="9525">
            <a:noFill/>
            <a:miter lim="800000"/>
            <a:headEnd/>
            <a:tailEnd/>
          </a:ln>
        </p:spPr>
        <p:txBody>
          <a:bodyPr wrap="none">
            <a:spAutoFit/>
          </a:bodyPr>
          <a:lstStyle/>
          <a:p>
            <a:r>
              <a:rPr lang="sl-SI" sz="1400"/>
              <a:t>51,6 %</a:t>
            </a:r>
          </a:p>
        </p:txBody>
      </p:sp>
      <p:cxnSp>
        <p:nvCxnSpPr>
          <p:cNvPr id="15" name="Straight Connector 14"/>
          <p:cNvCxnSpPr/>
          <p:nvPr/>
        </p:nvCxnSpPr>
        <p:spPr>
          <a:xfrm>
            <a:off x="8388350" y="4508500"/>
            <a:ext cx="504825" cy="0"/>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6181" name="TextBox 15"/>
          <p:cNvSpPr txBox="1">
            <a:spLocks noChangeArrowheads="1"/>
          </p:cNvSpPr>
          <p:nvPr/>
        </p:nvSpPr>
        <p:spPr bwMode="auto">
          <a:xfrm>
            <a:off x="8372475" y="4652963"/>
            <a:ext cx="763588" cy="307975"/>
          </a:xfrm>
          <a:prstGeom prst="rect">
            <a:avLst/>
          </a:prstGeom>
          <a:noFill/>
          <a:ln w="9525">
            <a:noFill/>
            <a:miter lim="800000"/>
            <a:headEnd/>
            <a:tailEnd/>
          </a:ln>
        </p:spPr>
        <p:txBody>
          <a:bodyPr wrap="none">
            <a:spAutoFit/>
          </a:bodyPr>
          <a:lstStyle/>
          <a:p>
            <a:r>
              <a:rPr lang="sl-SI" sz="1400"/>
              <a:t>32,3 %</a:t>
            </a:r>
          </a:p>
        </p:txBody>
      </p:sp>
      <p:sp>
        <p:nvSpPr>
          <p:cNvPr id="24" name="Oval 23"/>
          <p:cNvSpPr/>
          <p:nvPr/>
        </p:nvSpPr>
        <p:spPr>
          <a:xfrm>
            <a:off x="2843213" y="5157788"/>
            <a:ext cx="865187" cy="503237"/>
          </a:xfrm>
          <a:prstGeom prst="ellipse">
            <a:avLst/>
          </a:prstGeom>
          <a:no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sl-SI" sz="1600" dirty="0">
                <a:solidFill>
                  <a:schemeClr val="tx1"/>
                </a:solidFill>
              </a:rPr>
              <a:t>TBT</a:t>
            </a:r>
          </a:p>
        </p:txBody>
      </p:sp>
      <p:sp>
        <p:nvSpPr>
          <p:cNvPr id="25" name="Oval 24"/>
          <p:cNvSpPr/>
          <p:nvPr/>
        </p:nvSpPr>
        <p:spPr>
          <a:xfrm>
            <a:off x="539750" y="5732463"/>
            <a:ext cx="863600" cy="576262"/>
          </a:xfrm>
          <a:prstGeom prst="ellipse">
            <a:avLst/>
          </a:prstGeom>
          <a:no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sl-SI" sz="1600" dirty="0">
                <a:solidFill>
                  <a:schemeClr val="tx1"/>
                </a:solidFill>
              </a:rPr>
              <a:t>TBT</a:t>
            </a:r>
          </a:p>
        </p:txBody>
      </p:sp>
      <p:sp>
        <p:nvSpPr>
          <p:cNvPr id="26" name="Oval 25"/>
          <p:cNvSpPr/>
          <p:nvPr/>
        </p:nvSpPr>
        <p:spPr>
          <a:xfrm>
            <a:off x="2987675" y="4581525"/>
            <a:ext cx="720725" cy="431800"/>
          </a:xfrm>
          <a:prstGeom prst="ellipse">
            <a:avLst/>
          </a:prstGeom>
          <a:no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sl-SI" sz="1600" dirty="0" err="1">
                <a:solidFill>
                  <a:schemeClr val="tx1"/>
                </a:solidFill>
              </a:rPr>
              <a:t>Hg</a:t>
            </a:r>
            <a:endParaRPr lang="sl-SI" sz="1600" dirty="0">
              <a:solidFill>
                <a:schemeClr val="tx1"/>
              </a:solidFill>
            </a:endParaRPr>
          </a:p>
        </p:txBody>
      </p:sp>
      <p:sp>
        <p:nvSpPr>
          <p:cNvPr id="6185" name="TextBox 20"/>
          <p:cNvSpPr txBox="1">
            <a:spLocks noChangeArrowheads="1"/>
          </p:cNvSpPr>
          <p:nvPr/>
        </p:nvSpPr>
        <p:spPr bwMode="auto">
          <a:xfrm>
            <a:off x="5292725" y="4868863"/>
            <a:ext cx="1633538" cy="307975"/>
          </a:xfrm>
          <a:prstGeom prst="rect">
            <a:avLst/>
          </a:prstGeom>
          <a:noFill/>
          <a:ln w="9525">
            <a:noFill/>
            <a:miter lim="800000"/>
            <a:headEnd/>
            <a:tailEnd/>
          </a:ln>
        </p:spPr>
        <p:txBody>
          <a:bodyPr wrap="none">
            <a:spAutoFit/>
          </a:bodyPr>
          <a:lstStyle/>
          <a:p>
            <a:r>
              <a:rPr lang="sl-SI" sz="1400"/>
              <a:t>0,6 % neocenjeno</a:t>
            </a:r>
          </a:p>
        </p:txBody>
      </p:sp>
      <p:sp>
        <p:nvSpPr>
          <p:cNvPr id="6186" name="TextBox 21"/>
          <p:cNvSpPr txBox="1">
            <a:spLocks noChangeArrowheads="1"/>
          </p:cNvSpPr>
          <p:nvPr/>
        </p:nvSpPr>
        <p:spPr bwMode="auto">
          <a:xfrm>
            <a:off x="6659563" y="5373688"/>
            <a:ext cx="2498725" cy="522287"/>
          </a:xfrm>
          <a:prstGeom prst="rect">
            <a:avLst/>
          </a:prstGeom>
          <a:noFill/>
          <a:ln w="9525">
            <a:noFill/>
            <a:miter lim="800000"/>
            <a:headEnd/>
            <a:tailEnd/>
          </a:ln>
        </p:spPr>
        <p:txBody>
          <a:bodyPr wrap="none">
            <a:spAutoFit/>
          </a:bodyPr>
          <a:lstStyle/>
          <a:p>
            <a:r>
              <a:rPr lang="sl-SI" sz="1400"/>
              <a:t>5,8 % ne dosega dobrega EP</a:t>
            </a:r>
          </a:p>
          <a:p>
            <a:r>
              <a:rPr lang="sl-SI" sz="1400"/>
              <a:t>10,3 % neocenjeno</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57200" y="414338"/>
            <a:ext cx="8229600" cy="1143000"/>
          </a:xfrm>
        </p:spPr>
        <p:txBody>
          <a:bodyPr/>
          <a:lstStyle/>
          <a:p>
            <a:r>
              <a:rPr lang="sl-SI" dirty="0" smtClean="0"/>
              <a:t>Analiza obremenitev </a:t>
            </a:r>
            <a:br>
              <a:rPr lang="sl-SI" dirty="0" smtClean="0"/>
            </a:br>
            <a:r>
              <a:rPr lang="sl-SI" dirty="0" smtClean="0"/>
              <a:t>in presoja vplivov človekovega delovanja na stanje površinskih voda - onesnaževanje</a:t>
            </a:r>
            <a:br>
              <a:rPr lang="sl-SI" dirty="0" smtClean="0"/>
            </a:br>
            <a:endParaRPr lang="sl-SI" dirty="0" smtClean="0"/>
          </a:p>
        </p:txBody>
      </p:sp>
      <p:graphicFrame>
        <p:nvGraphicFramePr>
          <p:cNvPr id="4" name="Group 187"/>
          <p:cNvGraphicFramePr>
            <a:graphicFrameLocks noGrp="1"/>
          </p:cNvGraphicFramePr>
          <p:nvPr/>
        </p:nvGraphicFramePr>
        <p:xfrm>
          <a:off x="7215188" y="1571625"/>
          <a:ext cx="1785937" cy="3241680"/>
        </p:xfrm>
        <a:graphic>
          <a:graphicData uri="http://schemas.openxmlformats.org/drawingml/2006/table">
            <a:tbl>
              <a:tblPr/>
              <a:tblGrid>
                <a:gridCol w="1785937"/>
              </a:tblGrid>
              <a:tr h="3603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l-SI" sz="1400" b="1" i="0" u="none" strike="noStrike" cap="none" normalizeH="0" baseline="0" smtClean="0">
                          <a:ln>
                            <a:noFill/>
                          </a:ln>
                          <a:solidFill>
                            <a:schemeClr val="tx1"/>
                          </a:solidFill>
                          <a:effectLst/>
                          <a:latin typeface="Tahoma" pitchFamily="34" charset="0"/>
                          <a:cs typeface="Arial" charset="0"/>
                        </a:rPr>
                        <a:t>Vrsta onesnaženja</a:t>
                      </a:r>
                      <a:endParaRPr kumimoji="0" lang="sl-SI" sz="1800" b="0" i="0" u="none" strike="noStrike" cap="none" normalizeH="0" baseline="0" smtClean="0">
                        <a:ln>
                          <a:noFill/>
                        </a:ln>
                        <a:solidFill>
                          <a:schemeClr val="tx1"/>
                        </a:solidFill>
                        <a:effectLst/>
                        <a:latin typeface="Tahoma" pitchFamily="34" charset="0"/>
                      </a:endParaRP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38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l-SI" sz="1400" b="0" i="0" u="none" strike="noStrike" cap="none" normalizeH="0" baseline="0" smtClean="0">
                          <a:ln>
                            <a:noFill/>
                          </a:ln>
                          <a:solidFill>
                            <a:schemeClr val="tx1"/>
                          </a:solidFill>
                          <a:effectLst/>
                          <a:latin typeface="Tahoma" pitchFamily="34" charset="0"/>
                        </a:rPr>
                        <a:t>Organsko onesnaženje</a:t>
                      </a:r>
                      <a:endParaRPr kumimoji="0" lang="sl-SI" sz="1800" b="0" i="0" u="none" strike="noStrike" cap="none" normalizeH="0" baseline="0" smtClean="0">
                        <a:ln>
                          <a:noFill/>
                        </a:ln>
                        <a:solidFill>
                          <a:schemeClr val="tx1"/>
                        </a:solidFill>
                        <a:effectLst/>
                        <a:latin typeface="Tahoma" pitchFamily="34" charset="0"/>
                      </a:endParaRP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25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l-SI" sz="1400" b="0" i="0" u="none" strike="noStrike" cap="none" normalizeH="0" baseline="0" smtClean="0">
                          <a:ln>
                            <a:noFill/>
                          </a:ln>
                          <a:solidFill>
                            <a:schemeClr val="tx1"/>
                          </a:solidFill>
                          <a:effectLst/>
                          <a:latin typeface="Tahoma" pitchFamily="34" charset="0"/>
                        </a:rPr>
                        <a:t>Onesnaženje s hranili</a:t>
                      </a:r>
                      <a:endParaRPr kumimoji="0" lang="sl-SI" sz="1800" b="0" i="0" u="none" strike="noStrike" cap="none" normalizeH="0" baseline="0" smtClean="0">
                        <a:ln>
                          <a:noFill/>
                        </a:ln>
                        <a:solidFill>
                          <a:schemeClr val="tx1"/>
                        </a:solidFill>
                        <a:effectLst/>
                        <a:latin typeface="Tahoma" pitchFamily="34" charset="0"/>
                      </a:endParaRP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921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l-SI" sz="1400" b="0" i="0" u="none" strike="noStrike" cap="none" normalizeH="0" baseline="0" smtClean="0">
                          <a:ln>
                            <a:noFill/>
                          </a:ln>
                          <a:solidFill>
                            <a:schemeClr val="tx1"/>
                          </a:solidFill>
                          <a:effectLst/>
                          <a:latin typeface="Tahoma" pitchFamily="34" charset="0"/>
                        </a:rPr>
                        <a:t>Onesnaženje s posebnimi onesnaževali</a:t>
                      </a:r>
                      <a:endParaRPr kumimoji="0" lang="sl-SI" sz="1800" b="0" i="0" u="none" strike="noStrike" cap="none" normalizeH="0" baseline="0" smtClean="0">
                        <a:ln>
                          <a:noFill/>
                        </a:ln>
                        <a:solidFill>
                          <a:schemeClr val="tx1"/>
                        </a:solidFill>
                        <a:effectLst/>
                        <a:latin typeface="Tahoma" pitchFamily="34" charset="0"/>
                      </a:endParaRP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429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l-SI" sz="1400" b="0" i="0" u="none" strike="noStrike" cap="none" normalizeH="0" baseline="0" smtClean="0">
                          <a:ln>
                            <a:noFill/>
                          </a:ln>
                          <a:solidFill>
                            <a:schemeClr val="tx1"/>
                          </a:solidFill>
                          <a:effectLst/>
                          <a:latin typeface="Tahoma" pitchFamily="34" charset="0"/>
                        </a:rPr>
                        <a:t>O</a:t>
                      </a:r>
                      <a:r>
                        <a:rPr kumimoji="0" lang="sl-SI" sz="1400" b="0" i="0" u="none" strike="noStrike" cap="none" normalizeH="0" baseline="0" smtClean="0">
                          <a:ln>
                            <a:noFill/>
                          </a:ln>
                          <a:solidFill>
                            <a:schemeClr val="tx1"/>
                          </a:solidFill>
                          <a:effectLst/>
                          <a:latin typeface="Tahoma" pitchFamily="34" charset="0"/>
                          <a:cs typeface="Arial" charset="0"/>
                        </a:rPr>
                        <a:t>nesnaževanje s prednostnimi in prednostno nevarnimi snovmi</a:t>
                      </a:r>
                      <a:endParaRPr kumimoji="0" lang="sl-SI" sz="1800" b="0" i="0" u="none" strike="noStrike" cap="none" normalizeH="0" baseline="0" smtClean="0">
                        <a:ln>
                          <a:noFill/>
                        </a:ln>
                        <a:solidFill>
                          <a:schemeClr val="tx1"/>
                        </a:solidFill>
                        <a:effectLst/>
                        <a:latin typeface="Tahoma" pitchFamily="34" charset="0"/>
                      </a:endParaRP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185" name="Rectangle 3"/>
          <p:cNvSpPr>
            <a:spLocks noChangeArrowheads="1"/>
          </p:cNvSpPr>
          <p:nvPr/>
        </p:nvSpPr>
        <p:spPr bwMode="auto">
          <a:xfrm>
            <a:off x="214313" y="1928813"/>
            <a:ext cx="4643437" cy="4929187"/>
          </a:xfrm>
          <a:prstGeom prst="rect">
            <a:avLst/>
          </a:prstGeom>
          <a:noFill/>
          <a:ln w="9525">
            <a:noFill/>
            <a:miter lim="800000"/>
            <a:headEnd/>
            <a:tailEnd/>
          </a:ln>
        </p:spPr>
        <p:txBody>
          <a:bodyPr/>
          <a:lstStyle/>
          <a:p>
            <a:pPr marL="342900" indent="-342900" eaLnBrk="0" hangingPunct="0">
              <a:spcBef>
                <a:spcPct val="20000"/>
              </a:spcBef>
              <a:buClr>
                <a:schemeClr val="accent2"/>
              </a:buClr>
              <a:buSzPts val="1900"/>
              <a:buFont typeface="Tahoma" pitchFamily="34" charset="0"/>
              <a:buChar char="•"/>
            </a:pPr>
            <a:r>
              <a:rPr lang="sl-SI" sz="1900" dirty="0">
                <a:solidFill>
                  <a:schemeClr val="accent2"/>
                </a:solidFill>
              </a:rPr>
              <a:t>Točkovni viri onesnaževanja</a:t>
            </a:r>
            <a:r>
              <a:rPr lang="sl-SI" sz="1900" dirty="0"/>
              <a:t> </a:t>
            </a:r>
          </a:p>
          <a:p>
            <a:pPr marL="742950" lvl="1" indent="-285750" eaLnBrk="0" hangingPunct="0">
              <a:spcBef>
                <a:spcPct val="20000"/>
              </a:spcBef>
              <a:buClr>
                <a:schemeClr val="tx1"/>
              </a:buClr>
              <a:buSzPts val="1900"/>
              <a:buFont typeface="Tahoma" pitchFamily="34" charset="0"/>
              <a:buChar char="–"/>
            </a:pPr>
            <a:r>
              <a:rPr lang="sl-SI" sz="1700" dirty="0"/>
              <a:t>Emisije (pred)čiščene industrijske odpadne vode </a:t>
            </a:r>
          </a:p>
          <a:p>
            <a:pPr marL="742950" lvl="1" indent="-285750" eaLnBrk="0" hangingPunct="0">
              <a:spcBef>
                <a:spcPct val="20000"/>
              </a:spcBef>
              <a:buClr>
                <a:schemeClr val="tx1"/>
              </a:buClr>
              <a:buSzPts val="1900"/>
              <a:buFont typeface="Tahoma" pitchFamily="34" charset="0"/>
              <a:buChar char="–"/>
            </a:pPr>
            <a:r>
              <a:rPr lang="sl-SI" sz="1700" dirty="0"/>
              <a:t>Odvajanje (pred)čiščene komunalne odpadne vode, </a:t>
            </a:r>
          </a:p>
          <a:p>
            <a:pPr marL="742950" lvl="1" indent="-285750" eaLnBrk="0" hangingPunct="0">
              <a:spcBef>
                <a:spcPct val="20000"/>
              </a:spcBef>
              <a:buClr>
                <a:schemeClr val="tx1"/>
              </a:buClr>
              <a:buSzPts val="1900"/>
              <a:buFont typeface="Tahoma" pitchFamily="34" charset="0"/>
              <a:buChar char="–"/>
            </a:pPr>
            <a:r>
              <a:rPr lang="sl-SI" sz="1700" dirty="0"/>
              <a:t>ogroženost zaradi nesreč in </a:t>
            </a:r>
            <a:r>
              <a:rPr lang="sl-SI" sz="1700" dirty="0" err="1"/>
              <a:t>incidentnih</a:t>
            </a:r>
            <a:r>
              <a:rPr lang="sl-SI" sz="1700" dirty="0"/>
              <a:t> dogodkov</a:t>
            </a:r>
          </a:p>
        </p:txBody>
      </p:sp>
      <p:graphicFrame>
        <p:nvGraphicFramePr>
          <p:cNvPr id="5" name="Table 4"/>
          <p:cNvGraphicFramePr>
            <a:graphicFrameLocks noGrp="1"/>
          </p:cNvGraphicFramePr>
          <p:nvPr/>
        </p:nvGraphicFramePr>
        <p:xfrm>
          <a:off x="5000625" y="1857375"/>
          <a:ext cx="1785938" cy="2545653"/>
        </p:xfrm>
        <a:graphic>
          <a:graphicData uri="http://schemas.openxmlformats.org/drawingml/2006/table">
            <a:tbl>
              <a:tblPr/>
              <a:tblGrid>
                <a:gridCol w="1785938"/>
              </a:tblGrid>
              <a:tr h="6159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l-SI" sz="1400" b="1" i="0" u="none" strike="noStrike" cap="none" normalizeH="0" baseline="0" smtClean="0">
                          <a:ln>
                            <a:noFill/>
                          </a:ln>
                          <a:solidFill>
                            <a:schemeClr val="tx1"/>
                          </a:solidFill>
                          <a:effectLst/>
                          <a:latin typeface="Tahoma" pitchFamily="34" charset="0"/>
                          <a:cs typeface="Arial" charset="0"/>
                        </a:rPr>
                        <a:t>Podatki:</a:t>
                      </a:r>
                    </a:p>
                    <a:p>
                      <a:pPr marL="0" marR="0" lvl="0" indent="0" algn="ctr" defTabSz="914400" rtl="0" eaLnBrk="1" fontAlgn="base" latinLnBrk="0" hangingPunct="1">
                        <a:lnSpc>
                          <a:spcPct val="100000"/>
                        </a:lnSpc>
                        <a:spcBef>
                          <a:spcPct val="0"/>
                        </a:spcBef>
                        <a:spcAft>
                          <a:spcPct val="0"/>
                        </a:spcAft>
                        <a:buClrTx/>
                        <a:buSzTx/>
                        <a:buFontTx/>
                        <a:buNone/>
                        <a:tabLst/>
                      </a:pPr>
                      <a:r>
                        <a:rPr kumimoji="0" lang="sl-SI" sz="1400" b="1" i="0" u="none" strike="noStrike" cap="none" normalizeH="0" baseline="0" smtClean="0">
                          <a:ln>
                            <a:noFill/>
                          </a:ln>
                          <a:solidFill>
                            <a:schemeClr val="tx1"/>
                          </a:solidFill>
                          <a:effectLst/>
                          <a:latin typeface="Tahoma" pitchFamily="34" charset="0"/>
                          <a:cs typeface="Arial" charset="0"/>
                        </a:rPr>
                        <a:t>Emisije odpadne vode (ARSO, 2006 in 2007)</a:t>
                      </a:r>
                      <a:endParaRPr kumimoji="0" lang="sl-SI" sz="1800" b="0" i="0" u="none" strike="noStrike" cap="none" normalizeH="0" baseline="0" smtClean="0">
                        <a:ln>
                          <a:noFill/>
                        </a:ln>
                        <a:solidFill>
                          <a:schemeClr val="tx1"/>
                        </a:solidFill>
                        <a:effectLst/>
                        <a:latin typeface="Tahoma" pitchFamily="34" charset="0"/>
                      </a:endParaRP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223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l-SI" sz="1400" b="0" i="0" u="none" strike="noStrike" cap="none" normalizeH="0" baseline="0" smtClean="0">
                          <a:ln>
                            <a:noFill/>
                          </a:ln>
                          <a:solidFill>
                            <a:schemeClr val="tx1"/>
                          </a:solidFill>
                          <a:effectLst/>
                          <a:latin typeface="Tahoma" pitchFamily="34" charset="0"/>
                          <a:cs typeface="Arial" charset="0"/>
                        </a:rPr>
                        <a:t>KČN</a:t>
                      </a:r>
                      <a:endParaRPr kumimoji="0" lang="sl-SI" sz="1800" b="0" i="0" u="none" strike="noStrike" cap="none" normalizeH="0" baseline="0" smtClean="0">
                        <a:ln>
                          <a:noFill/>
                        </a:ln>
                        <a:solidFill>
                          <a:schemeClr val="tx1"/>
                        </a:solidFill>
                        <a:effectLst/>
                        <a:latin typeface="Tahoma" pitchFamily="34" charset="0"/>
                      </a:endParaRP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763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l-SI" sz="1400" b="0" i="0" u="none" strike="noStrike" cap="none" normalizeH="0" baseline="0" smtClean="0">
                          <a:ln>
                            <a:noFill/>
                          </a:ln>
                          <a:solidFill>
                            <a:schemeClr val="tx1"/>
                          </a:solidFill>
                          <a:effectLst/>
                          <a:latin typeface="Tahoma" pitchFamily="34" charset="0"/>
                          <a:cs typeface="Arial" charset="0"/>
                        </a:rPr>
                        <a:t>Industrijska odpadna voda</a:t>
                      </a:r>
                      <a:endParaRPr kumimoji="0" lang="sl-SI" sz="1800" b="0" i="0" u="none" strike="noStrike" cap="none" normalizeH="0" baseline="0" smtClean="0">
                        <a:ln>
                          <a:noFill/>
                        </a:ln>
                        <a:solidFill>
                          <a:schemeClr val="tx1"/>
                        </a:solidFill>
                        <a:effectLst/>
                        <a:latin typeface="Tahoma" pitchFamily="34" charset="0"/>
                      </a:endParaRP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cxnSp>
        <p:nvCxnSpPr>
          <p:cNvPr id="7196" name="Straight Arrow Connector 10"/>
          <p:cNvCxnSpPr>
            <a:cxnSpLocks noChangeShapeType="1"/>
          </p:cNvCxnSpPr>
          <p:nvPr/>
        </p:nvCxnSpPr>
        <p:spPr bwMode="auto">
          <a:xfrm flipV="1">
            <a:off x="5715000" y="2428875"/>
            <a:ext cx="1571625" cy="714375"/>
          </a:xfrm>
          <a:prstGeom prst="straightConnector1">
            <a:avLst/>
          </a:prstGeom>
          <a:noFill/>
          <a:ln w="28575" algn="ctr">
            <a:solidFill>
              <a:srgbClr val="0066FF"/>
            </a:solidFill>
            <a:prstDash val="sysDot"/>
            <a:round/>
            <a:headEnd/>
            <a:tailEnd type="arrow" w="med" len="med"/>
          </a:ln>
        </p:spPr>
      </p:cxnSp>
      <p:cxnSp>
        <p:nvCxnSpPr>
          <p:cNvPr id="7197" name="Straight Arrow Connector 11"/>
          <p:cNvCxnSpPr>
            <a:cxnSpLocks noChangeShapeType="1"/>
          </p:cNvCxnSpPr>
          <p:nvPr/>
        </p:nvCxnSpPr>
        <p:spPr bwMode="auto">
          <a:xfrm flipV="1">
            <a:off x="5715000" y="2786063"/>
            <a:ext cx="1571625" cy="357187"/>
          </a:xfrm>
          <a:prstGeom prst="straightConnector1">
            <a:avLst/>
          </a:prstGeom>
          <a:noFill/>
          <a:ln w="28575" algn="ctr">
            <a:solidFill>
              <a:srgbClr val="0066FF"/>
            </a:solidFill>
            <a:prstDash val="sysDot"/>
            <a:round/>
            <a:headEnd/>
            <a:tailEnd type="arrow" w="med" len="med"/>
          </a:ln>
        </p:spPr>
      </p:cxnSp>
      <p:cxnSp>
        <p:nvCxnSpPr>
          <p:cNvPr id="7198" name="Straight Arrow Connector 14"/>
          <p:cNvCxnSpPr>
            <a:cxnSpLocks noChangeShapeType="1"/>
          </p:cNvCxnSpPr>
          <p:nvPr/>
        </p:nvCxnSpPr>
        <p:spPr bwMode="auto">
          <a:xfrm rot="5400000" flipH="1" flipV="1">
            <a:off x="6072187" y="2571751"/>
            <a:ext cx="1285875" cy="1143000"/>
          </a:xfrm>
          <a:prstGeom prst="straightConnector1">
            <a:avLst/>
          </a:prstGeom>
          <a:noFill/>
          <a:ln w="28575" algn="ctr">
            <a:solidFill>
              <a:srgbClr val="FF0066"/>
            </a:solidFill>
            <a:prstDash val="sysDot"/>
            <a:round/>
            <a:headEnd/>
            <a:tailEnd type="arrow" w="med" len="med"/>
          </a:ln>
        </p:spPr>
      </p:cxnSp>
      <p:cxnSp>
        <p:nvCxnSpPr>
          <p:cNvPr id="7199" name="Straight Arrow Connector 16"/>
          <p:cNvCxnSpPr>
            <a:cxnSpLocks noChangeShapeType="1"/>
          </p:cNvCxnSpPr>
          <p:nvPr/>
        </p:nvCxnSpPr>
        <p:spPr bwMode="auto">
          <a:xfrm flipV="1">
            <a:off x="6143625" y="2857500"/>
            <a:ext cx="1143000" cy="928688"/>
          </a:xfrm>
          <a:prstGeom prst="straightConnector1">
            <a:avLst/>
          </a:prstGeom>
          <a:noFill/>
          <a:ln w="28575" algn="ctr">
            <a:solidFill>
              <a:srgbClr val="FF0066"/>
            </a:solidFill>
            <a:prstDash val="sysDot"/>
            <a:round/>
            <a:headEnd/>
            <a:tailEnd type="arrow" w="med" len="med"/>
          </a:ln>
        </p:spPr>
      </p:cxnSp>
      <p:cxnSp>
        <p:nvCxnSpPr>
          <p:cNvPr id="7200" name="Straight Arrow Connector 20"/>
          <p:cNvCxnSpPr>
            <a:cxnSpLocks noChangeShapeType="1"/>
          </p:cNvCxnSpPr>
          <p:nvPr/>
        </p:nvCxnSpPr>
        <p:spPr bwMode="auto">
          <a:xfrm flipV="1">
            <a:off x="6143625" y="3500438"/>
            <a:ext cx="1143000" cy="285750"/>
          </a:xfrm>
          <a:prstGeom prst="straightConnector1">
            <a:avLst/>
          </a:prstGeom>
          <a:noFill/>
          <a:ln w="28575" algn="ctr">
            <a:solidFill>
              <a:srgbClr val="FF0066"/>
            </a:solidFill>
            <a:round/>
            <a:headEnd/>
            <a:tailEnd type="arrow" w="med" len="med"/>
          </a:ln>
        </p:spPr>
      </p:cxnSp>
      <p:cxnSp>
        <p:nvCxnSpPr>
          <p:cNvPr id="7201" name="Straight Arrow Connector 23"/>
          <p:cNvCxnSpPr>
            <a:cxnSpLocks noChangeShapeType="1"/>
          </p:cNvCxnSpPr>
          <p:nvPr/>
        </p:nvCxnSpPr>
        <p:spPr bwMode="auto">
          <a:xfrm>
            <a:off x="6143625" y="3786188"/>
            <a:ext cx="1143000" cy="214312"/>
          </a:xfrm>
          <a:prstGeom prst="straightConnector1">
            <a:avLst/>
          </a:prstGeom>
          <a:noFill/>
          <a:ln w="28575" algn="ctr">
            <a:solidFill>
              <a:srgbClr val="FF0066"/>
            </a:solidFill>
            <a:round/>
            <a:headEnd/>
            <a:tailEnd type="arrow" w="med" len="med"/>
          </a:ln>
        </p:spPr>
      </p:cxnSp>
      <p:cxnSp>
        <p:nvCxnSpPr>
          <p:cNvPr id="7202" name="Straight Arrow Connector 34"/>
          <p:cNvCxnSpPr>
            <a:cxnSpLocks noChangeShapeType="1"/>
          </p:cNvCxnSpPr>
          <p:nvPr/>
        </p:nvCxnSpPr>
        <p:spPr bwMode="auto">
          <a:xfrm flipV="1">
            <a:off x="5652120" y="4292601"/>
            <a:ext cx="1656730" cy="720575"/>
          </a:xfrm>
          <a:prstGeom prst="straightConnector1">
            <a:avLst/>
          </a:prstGeom>
          <a:noFill/>
          <a:ln w="28575" algn="ctr">
            <a:solidFill>
              <a:srgbClr val="FF9933"/>
            </a:solidFill>
            <a:round/>
            <a:headEnd/>
            <a:tailEnd type="arrow" w="med" len="med"/>
          </a:ln>
        </p:spPr>
      </p:cxnSp>
      <p:sp>
        <p:nvSpPr>
          <p:cNvPr id="7203" name="Right Brace 13"/>
          <p:cNvSpPr>
            <a:spLocks/>
          </p:cNvSpPr>
          <p:nvPr/>
        </p:nvSpPr>
        <p:spPr bwMode="auto">
          <a:xfrm>
            <a:off x="4500563" y="2143125"/>
            <a:ext cx="285750" cy="1143000"/>
          </a:xfrm>
          <a:prstGeom prst="rightBrace">
            <a:avLst>
              <a:gd name="adj1" fmla="val 8333"/>
              <a:gd name="adj2" fmla="val 50000"/>
            </a:avLst>
          </a:prstGeom>
          <a:noFill/>
          <a:ln w="28575" algn="ctr">
            <a:solidFill>
              <a:srgbClr val="C00000"/>
            </a:solidFill>
            <a:round/>
            <a:headEnd/>
            <a:tailEnd/>
          </a:ln>
        </p:spPr>
        <p:txBody>
          <a:bodyPr/>
          <a:lstStyle/>
          <a:p>
            <a:endParaRPr lang="sl-SI"/>
          </a:p>
        </p:txBody>
      </p:sp>
      <p:sp>
        <p:nvSpPr>
          <p:cNvPr id="7204" name="TextBox 44"/>
          <p:cNvSpPr txBox="1">
            <a:spLocks noChangeArrowheads="1"/>
          </p:cNvSpPr>
          <p:nvPr/>
        </p:nvSpPr>
        <p:spPr bwMode="auto">
          <a:xfrm>
            <a:off x="107280" y="4293096"/>
            <a:ext cx="6985000" cy="2149475"/>
          </a:xfrm>
          <a:prstGeom prst="rect">
            <a:avLst/>
          </a:prstGeom>
          <a:noFill/>
          <a:ln w="9525">
            <a:noFill/>
            <a:miter lim="800000"/>
            <a:headEnd/>
            <a:tailEnd/>
          </a:ln>
        </p:spPr>
        <p:txBody>
          <a:bodyPr>
            <a:spAutoFit/>
          </a:bodyPr>
          <a:lstStyle/>
          <a:p>
            <a:pPr marL="342900" indent="-342900" eaLnBrk="0" hangingPunct="0">
              <a:spcBef>
                <a:spcPct val="20000"/>
              </a:spcBef>
              <a:buFontTx/>
              <a:buChar char="•"/>
            </a:pPr>
            <a:endParaRPr lang="sl-SI" sz="1900" dirty="0"/>
          </a:p>
          <a:p>
            <a:pPr marL="342900" indent="-342900" eaLnBrk="0" hangingPunct="0">
              <a:spcBef>
                <a:spcPct val="20000"/>
              </a:spcBef>
              <a:buClr>
                <a:srgbClr val="3399FF"/>
              </a:buClr>
              <a:buSzPts val="1900"/>
              <a:buFont typeface="Tahoma" pitchFamily="34" charset="0"/>
              <a:buChar char="•"/>
            </a:pPr>
            <a:r>
              <a:rPr lang="sl-SI" sz="1900" dirty="0">
                <a:solidFill>
                  <a:srgbClr val="3399FF"/>
                </a:solidFill>
              </a:rPr>
              <a:t>Razpršeni viri onesnaževanja </a:t>
            </a:r>
            <a:endParaRPr lang="sl-SI" sz="1900" dirty="0"/>
          </a:p>
          <a:p>
            <a:pPr marL="742950" lvl="1" indent="-285750" eaLnBrk="0" hangingPunct="0">
              <a:spcBef>
                <a:spcPct val="20000"/>
              </a:spcBef>
              <a:buClr>
                <a:srgbClr val="BFBFBF"/>
              </a:buClr>
              <a:buSzPts val="1900"/>
              <a:buFont typeface="Tahoma" pitchFamily="34" charset="0"/>
              <a:buChar char="–"/>
            </a:pPr>
            <a:r>
              <a:rPr lang="sl-SI" sz="1700" dirty="0"/>
              <a:t>onesnaženje iz kmetijstva (hranila, sredstva za varstvo rastlin)</a:t>
            </a:r>
          </a:p>
          <a:p>
            <a:pPr marL="742950" lvl="1" indent="-285750" eaLnBrk="0" hangingPunct="0">
              <a:spcBef>
                <a:spcPct val="20000"/>
              </a:spcBef>
              <a:buClr>
                <a:srgbClr val="BFBFBF"/>
              </a:buClr>
              <a:buSzPts val="1900"/>
              <a:buFont typeface="Tahoma" pitchFamily="34" charset="0"/>
              <a:buChar char="–"/>
            </a:pPr>
            <a:r>
              <a:rPr lang="sl-SI" sz="1700" dirty="0"/>
              <a:t>onesnaženje zaradi poselitve (</a:t>
            </a:r>
            <a:r>
              <a:rPr lang="sl-SI" sz="1700" dirty="0" err="1"/>
              <a:t>Priključenost</a:t>
            </a:r>
            <a:r>
              <a:rPr lang="sl-SI" sz="1700" dirty="0"/>
              <a:t> prebivalcev na javni sistem odvajanja in čiščenja komunalne odpadne vode, Presoja vplivov glede na poselitev, ki nima urejene </a:t>
            </a:r>
            <a:r>
              <a:rPr lang="sl-SI" sz="1700" dirty="0" err="1"/>
              <a:t>odvodnje</a:t>
            </a:r>
            <a:r>
              <a:rPr lang="sl-SI" sz="1700" dirty="0"/>
              <a:t> komunale odpadne vode)</a:t>
            </a:r>
            <a:endParaRPr lang="sl-SI" sz="2800" dirty="0"/>
          </a:p>
        </p:txBody>
      </p:sp>
      <p:cxnSp>
        <p:nvCxnSpPr>
          <p:cNvPr id="7205" name="Straight Arrow Connector 34"/>
          <p:cNvCxnSpPr>
            <a:cxnSpLocks noChangeShapeType="1"/>
          </p:cNvCxnSpPr>
          <p:nvPr/>
        </p:nvCxnSpPr>
        <p:spPr bwMode="auto">
          <a:xfrm flipV="1">
            <a:off x="5580112" y="3573463"/>
            <a:ext cx="1871613" cy="1439713"/>
          </a:xfrm>
          <a:prstGeom prst="straightConnector1">
            <a:avLst/>
          </a:prstGeom>
          <a:noFill/>
          <a:ln w="28575" algn="ctr">
            <a:solidFill>
              <a:srgbClr val="FF9933"/>
            </a:solidFill>
            <a:round/>
            <a:headEnd/>
            <a:tailEnd type="arrow" w="med" len="med"/>
          </a:ln>
        </p:spPr>
      </p:cxnSp>
      <p:cxnSp>
        <p:nvCxnSpPr>
          <p:cNvPr id="7206" name="Straight Arrow Connector 34"/>
          <p:cNvCxnSpPr>
            <a:cxnSpLocks noChangeShapeType="1"/>
          </p:cNvCxnSpPr>
          <p:nvPr/>
        </p:nvCxnSpPr>
        <p:spPr bwMode="auto">
          <a:xfrm flipV="1">
            <a:off x="3923928" y="2997201"/>
            <a:ext cx="3384922" cy="2087983"/>
          </a:xfrm>
          <a:prstGeom prst="straightConnector1">
            <a:avLst/>
          </a:prstGeom>
          <a:noFill/>
          <a:ln w="28575" algn="ctr">
            <a:solidFill>
              <a:srgbClr val="FF9933"/>
            </a:solidFill>
            <a:prstDash val="sysDot"/>
            <a:round/>
            <a:headEnd/>
            <a:tailEnd type="arrow" w="med" len="med"/>
          </a:ln>
        </p:spPr>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16"/>
          <p:cNvPicPr>
            <a:picLocks noChangeAspect="1" noChangeArrowheads="1"/>
          </p:cNvPicPr>
          <p:nvPr/>
        </p:nvPicPr>
        <p:blipFill>
          <a:blip r:embed="rId3" cstate="print">
            <a:lum bright="-30000"/>
          </a:blip>
          <a:srcRect/>
          <a:stretch>
            <a:fillRect/>
          </a:stretch>
        </p:blipFill>
        <p:spPr bwMode="auto">
          <a:xfrm>
            <a:off x="3491880" y="4077072"/>
            <a:ext cx="4319588" cy="2401888"/>
          </a:xfrm>
          <a:prstGeom prst="rect">
            <a:avLst/>
          </a:prstGeom>
          <a:noFill/>
          <a:ln w="9525">
            <a:noFill/>
            <a:miter lim="800000"/>
            <a:headEnd/>
            <a:tailEnd/>
          </a:ln>
        </p:spPr>
      </p:pic>
      <p:sp>
        <p:nvSpPr>
          <p:cNvPr id="8195" name="Title 1"/>
          <p:cNvSpPr>
            <a:spLocks noGrp="1"/>
          </p:cNvSpPr>
          <p:nvPr>
            <p:ph type="title"/>
          </p:nvPr>
        </p:nvSpPr>
        <p:spPr/>
        <p:txBody>
          <a:bodyPr/>
          <a:lstStyle/>
          <a:p>
            <a:r>
              <a:rPr lang="sl-SI" dirty="0" smtClean="0"/>
              <a:t>Analiza obremenitev: Emisije PS/PNS iz industrijskih naprav</a:t>
            </a:r>
          </a:p>
        </p:txBody>
      </p:sp>
      <p:sp>
        <p:nvSpPr>
          <p:cNvPr id="8196" name="Content Placeholder 2"/>
          <p:cNvSpPr>
            <a:spLocks noGrp="1"/>
          </p:cNvSpPr>
          <p:nvPr>
            <p:ph idx="1"/>
          </p:nvPr>
        </p:nvSpPr>
        <p:spPr>
          <a:xfrm>
            <a:off x="395288" y="1628775"/>
            <a:ext cx="8291512" cy="4525963"/>
          </a:xfrm>
        </p:spPr>
        <p:txBody>
          <a:bodyPr/>
          <a:lstStyle/>
          <a:p>
            <a:pPr>
              <a:buClr>
                <a:schemeClr val="tx1"/>
              </a:buClr>
              <a:buSzPts val="1600"/>
              <a:buFontTx/>
              <a:buNone/>
            </a:pPr>
            <a:r>
              <a:rPr lang="sl-SI" sz="1800" dirty="0" smtClean="0"/>
              <a:t>Število industrijskih naprav v </a:t>
            </a:r>
          </a:p>
          <a:p>
            <a:pPr>
              <a:buClr>
                <a:schemeClr val="tx1"/>
              </a:buClr>
              <a:buSzPts val="1600"/>
              <a:buFontTx/>
              <a:buNone/>
            </a:pPr>
            <a:r>
              <a:rPr lang="sl-SI" sz="1800" dirty="0" smtClean="0"/>
              <a:t>Sloveniji (obdobje 2004 do 2010)</a:t>
            </a:r>
          </a:p>
          <a:p>
            <a:pPr>
              <a:buClr>
                <a:schemeClr val="tx1"/>
              </a:buClr>
              <a:buSzPts val="1600"/>
              <a:buFontTx/>
              <a:buChar char="-"/>
            </a:pPr>
            <a:endParaRPr lang="sl-SI" sz="1800" dirty="0" smtClean="0"/>
          </a:p>
          <a:p>
            <a:pPr>
              <a:buClr>
                <a:schemeClr val="tx1"/>
              </a:buClr>
              <a:buSzPts val="1600"/>
              <a:buFontTx/>
              <a:buChar char="-"/>
            </a:pPr>
            <a:endParaRPr lang="sl-SI" sz="1800" dirty="0" smtClean="0"/>
          </a:p>
          <a:p>
            <a:pPr>
              <a:buClr>
                <a:schemeClr val="tx1"/>
              </a:buClr>
              <a:buSzPts val="1600"/>
              <a:buFontTx/>
              <a:buChar char="-"/>
            </a:pPr>
            <a:endParaRPr lang="sl-SI" sz="1800" dirty="0" smtClean="0"/>
          </a:p>
          <a:p>
            <a:pPr>
              <a:buClr>
                <a:schemeClr val="tx1"/>
              </a:buClr>
              <a:buSzPts val="1600"/>
              <a:buFontTx/>
              <a:buNone/>
            </a:pPr>
            <a:r>
              <a:rPr lang="sl-SI" sz="1800" dirty="0" smtClean="0"/>
              <a:t>Izmed 33 PS in PNS so se v okviru</a:t>
            </a:r>
          </a:p>
          <a:p>
            <a:pPr>
              <a:buClr>
                <a:schemeClr val="tx1"/>
              </a:buClr>
              <a:buSzPts val="1600"/>
              <a:buFontTx/>
              <a:buNone/>
            </a:pPr>
            <a:r>
              <a:rPr lang="sl-SI" sz="1800" dirty="0" smtClean="0"/>
              <a:t> obratovalnega </a:t>
            </a:r>
            <a:r>
              <a:rPr lang="sl-SI" sz="1800" dirty="0" err="1" smtClean="0"/>
              <a:t>monitoringa</a:t>
            </a:r>
            <a:r>
              <a:rPr lang="sl-SI" sz="1800" dirty="0" smtClean="0"/>
              <a:t> emisij</a:t>
            </a:r>
          </a:p>
          <a:p>
            <a:pPr>
              <a:buClr>
                <a:schemeClr val="tx1"/>
              </a:buClr>
              <a:buSzPts val="1600"/>
              <a:buFontTx/>
              <a:buNone/>
            </a:pPr>
            <a:r>
              <a:rPr lang="sl-SI" sz="1800" dirty="0" smtClean="0"/>
              <a:t> spremljale emisije: </a:t>
            </a:r>
          </a:p>
          <a:p>
            <a:pPr>
              <a:buClr>
                <a:schemeClr val="tx1"/>
              </a:buClr>
              <a:buSzPts val="1600"/>
              <a:buFontTx/>
              <a:buChar char="-"/>
            </a:pPr>
            <a:endParaRPr lang="sl-SI" sz="1800" dirty="0" smtClean="0"/>
          </a:p>
        </p:txBody>
      </p:sp>
      <p:pic>
        <p:nvPicPr>
          <p:cNvPr id="8197" name="Picture 3"/>
          <p:cNvPicPr>
            <a:picLocks noChangeAspect="1" noChangeArrowheads="1"/>
          </p:cNvPicPr>
          <p:nvPr/>
        </p:nvPicPr>
        <p:blipFill>
          <a:blip r:embed="rId4" cstate="print"/>
          <a:srcRect/>
          <a:stretch>
            <a:fillRect/>
          </a:stretch>
        </p:blipFill>
        <p:spPr bwMode="auto">
          <a:xfrm>
            <a:off x="4355976" y="1340768"/>
            <a:ext cx="4301337" cy="2627759"/>
          </a:xfrm>
          <a:prstGeom prst="rect">
            <a:avLst/>
          </a:prstGeom>
          <a:noFill/>
          <a:ln w="9525">
            <a:noFill/>
            <a:miter lim="800000"/>
            <a:headEnd/>
            <a:tailEnd/>
          </a:ln>
        </p:spPr>
      </p:pic>
      <p:cxnSp>
        <p:nvCxnSpPr>
          <p:cNvPr id="49" name="Kolenski konektor 48"/>
          <p:cNvCxnSpPr/>
          <p:nvPr/>
        </p:nvCxnSpPr>
        <p:spPr>
          <a:xfrm>
            <a:off x="1907704" y="2276872"/>
            <a:ext cx="1944216" cy="360040"/>
          </a:xfrm>
          <a:prstGeom prst="bentConnector3">
            <a:avLst>
              <a:gd name="adj1" fmla="val -18"/>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nvGrpSpPr>
          <p:cNvPr id="67" name="Skupina 66"/>
          <p:cNvGrpSpPr/>
          <p:nvPr/>
        </p:nvGrpSpPr>
        <p:grpSpPr>
          <a:xfrm>
            <a:off x="323528" y="4293096"/>
            <a:ext cx="8820472" cy="2600999"/>
            <a:chOff x="323528" y="4293096"/>
            <a:chExt cx="8820472" cy="2600999"/>
          </a:xfrm>
        </p:grpSpPr>
        <p:sp>
          <p:nvSpPr>
            <p:cNvPr id="20" name="PoljeZBesedilom 19"/>
            <p:cNvSpPr txBox="1"/>
            <p:nvPr/>
          </p:nvSpPr>
          <p:spPr>
            <a:xfrm>
              <a:off x="323528" y="6309320"/>
              <a:ext cx="7879336" cy="584775"/>
            </a:xfrm>
            <a:prstGeom prst="rect">
              <a:avLst/>
            </a:prstGeom>
            <a:noFill/>
          </p:spPr>
          <p:txBody>
            <a:bodyPr wrap="none" rtlCol="0">
              <a:spAutoFit/>
            </a:bodyPr>
            <a:lstStyle/>
            <a:p>
              <a:r>
                <a:rPr lang="sl-SI" sz="1600" dirty="0" smtClean="0"/>
                <a:t>Podatki obratovalnega </a:t>
              </a:r>
              <a:r>
                <a:rPr lang="sl-SI" sz="1600" dirty="0" err="1" smtClean="0"/>
                <a:t>monitoringa</a:t>
              </a:r>
              <a:r>
                <a:rPr lang="sl-SI" sz="1600" dirty="0" smtClean="0"/>
                <a:t> emisij za leto 2007; iztoki neposredno v okolje in </a:t>
              </a:r>
            </a:p>
            <a:p>
              <a:r>
                <a:rPr lang="sl-SI" sz="1600" dirty="0" smtClean="0"/>
                <a:t>v kanalizacijo, ki se ne zaključi s KČN</a:t>
              </a:r>
              <a:endParaRPr lang="sl-SI" sz="1600" dirty="0"/>
            </a:p>
          </p:txBody>
        </p:sp>
        <p:grpSp>
          <p:nvGrpSpPr>
            <p:cNvPr id="52" name="Skupina 51"/>
            <p:cNvGrpSpPr/>
            <p:nvPr/>
          </p:nvGrpSpPr>
          <p:grpSpPr>
            <a:xfrm>
              <a:off x="539552" y="4293096"/>
              <a:ext cx="8604448" cy="1953508"/>
              <a:chOff x="539552" y="4509120"/>
              <a:chExt cx="8604448" cy="1953508"/>
            </a:xfrm>
          </p:grpSpPr>
          <p:cxnSp>
            <p:nvCxnSpPr>
              <p:cNvPr id="53" name="Ukrivljen konektor 52"/>
              <p:cNvCxnSpPr>
                <a:endCxn id="54" idx="3"/>
              </p:cNvCxnSpPr>
              <p:nvPr/>
            </p:nvCxnSpPr>
            <p:spPr>
              <a:xfrm rot="10800000" flipV="1">
                <a:off x="2125242" y="4797152"/>
                <a:ext cx="1510654" cy="184666"/>
              </a:xfrm>
              <a:prstGeom prst="curvedConnector3">
                <a:avLst>
                  <a:gd name="adj1" fmla="val 50000"/>
                </a:avLst>
              </a:prstGeom>
              <a:ln w="12700">
                <a:solidFill>
                  <a:srgbClr val="FF0066"/>
                </a:solidFill>
                <a:tailEnd type="arrow"/>
              </a:ln>
            </p:spPr>
            <p:style>
              <a:lnRef idx="1">
                <a:schemeClr val="accent1"/>
              </a:lnRef>
              <a:fillRef idx="0">
                <a:schemeClr val="accent1"/>
              </a:fillRef>
              <a:effectRef idx="0">
                <a:schemeClr val="accent1"/>
              </a:effectRef>
              <a:fontRef idx="minor">
                <a:schemeClr val="tx1"/>
              </a:fontRef>
            </p:style>
          </p:cxnSp>
          <p:sp>
            <p:nvSpPr>
              <p:cNvPr id="54" name="PoljeZBesedilom 53"/>
              <p:cNvSpPr txBox="1"/>
              <p:nvPr/>
            </p:nvSpPr>
            <p:spPr>
              <a:xfrm>
                <a:off x="539552" y="4797152"/>
                <a:ext cx="1585690" cy="369332"/>
              </a:xfrm>
              <a:prstGeom prst="rect">
                <a:avLst/>
              </a:prstGeom>
              <a:noFill/>
            </p:spPr>
            <p:txBody>
              <a:bodyPr wrap="none" rtlCol="0">
                <a:spAutoFit/>
              </a:bodyPr>
              <a:lstStyle/>
              <a:p>
                <a:r>
                  <a:rPr lang="sl-SI" dirty="0" smtClean="0"/>
                  <a:t>~ 700 </a:t>
                </a:r>
                <a:r>
                  <a:rPr lang="sl-SI" dirty="0" err="1" smtClean="0"/>
                  <a:t>kg</a:t>
                </a:r>
                <a:r>
                  <a:rPr lang="sl-SI" dirty="0" smtClean="0"/>
                  <a:t>/leto</a:t>
                </a:r>
                <a:endParaRPr lang="sl-SI" dirty="0"/>
              </a:p>
            </p:txBody>
          </p:sp>
          <p:cxnSp>
            <p:nvCxnSpPr>
              <p:cNvPr id="55" name="Ukrivljen konektor 54"/>
              <p:cNvCxnSpPr>
                <a:endCxn id="56" idx="3"/>
              </p:cNvCxnSpPr>
              <p:nvPr/>
            </p:nvCxnSpPr>
            <p:spPr>
              <a:xfrm rot="10800000" flipV="1">
                <a:off x="2125242" y="4941168"/>
                <a:ext cx="1510654" cy="616714"/>
              </a:xfrm>
              <a:prstGeom prst="curvedConnector3">
                <a:avLst>
                  <a:gd name="adj1" fmla="val 50000"/>
                </a:avLst>
              </a:prstGeom>
              <a:ln w="12700">
                <a:solidFill>
                  <a:srgbClr val="FF0066"/>
                </a:solidFill>
                <a:tailEnd type="arrow"/>
              </a:ln>
            </p:spPr>
            <p:style>
              <a:lnRef idx="1">
                <a:schemeClr val="accent1"/>
              </a:lnRef>
              <a:fillRef idx="0">
                <a:schemeClr val="accent1"/>
              </a:fillRef>
              <a:effectRef idx="0">
                <a:schemeClr val="accent1"/>
              </a:effectRef>
              <a:fontRef idx="minor">
                <a:schemeClr val="tx1"/>
              </a:fontRef>
            </p:style>
          </p:cxnSp>
          <p:sp>
            <p:nvSpPr>
              <p:cNvPr id="56" name="PoljeZBesedilom 55"/>
              <p:cNvSpPr txBox="1"/>
              <p:nvPr/>
            </p:nvSpPr>
            <p:spPr>
              <a:xfrm>
                <a:off x="539552" y="5373216"/>
                <a:ext cx="1585690" cy="369332"/>
              </a:xfrm>
              <a:prstGeom prst="rect">
                <a:avLst/>
              </a:prstGeom>
              <a:noFill/>
            </p:spPr>
            <p:txBody>
              <a:bodyPr wrap="none" rtlCol="0">
                <a:spAutoFit/>
              </a:bodyPr>
              <a:lstStyle/>
              <a:p>
                <a:r>
                  <a:rPr lang="sl-SI" dirty="0" smtClean="0"/>
                  <a:t>~ 200 </a:t>
                </a:r>
                <a:r>
                  <a:rPr lang="sl-SI" dirty="0" err="1" smtClean="0"/>
                  <a:t>kg</a:t>
                </a:r>
                <a:r>
                  <a:rPr lang="sl-SI" dirty="0" smtClean="0"/>
                  <a:t>/leto</a:t>
                </a:r>
                <a:endParaRPr lang="sl-SI" dirty="0"/>
              </a:p>
            </p:txBody>
          </p:sp>
          <p:sp>
            <p:nvSpPr>
              <p:cNvPr id="57" name="PoljeZBesedilom 56"/>
              <p:cNvSpPr txBox="1"/>
              <p:nvPr/>
            </p:nvSpPr>
            <p:spPr>
              <a:xfrm>
                <a:off x="539552" y="5949280"/>
                <a:ext cx="1529586" cy="369332"/>
              </a:xfrm>
              <a:prstGeom prst="rect">
                <a:avLst/>
              </a:prstGeom>
              <a:noFill/>
            </p:spPr>
            <p:txBody>
              <a:bodyPr wrap="none" rtlCol="0">
                <a:spAutoFit/>
              </a:bodyPr>
              <a:lstStyle/>
              <a:p>
                <a:r>
                  <a:rPr lang="sl-SI" dirty="0" smtClean="0"/>
                  <a:t>~ 1,5 </a:t>
                </a:r>
                <a:r>
                  <a:rPr lang="sl-SI" dirty="0" err="1" smtClean="0"/>
                  <a:t>kg</a:t>
                </a:r>
                <a:r>
                  <a:rPr lang="sl-SI" dirty="0" smtClean="0"/>
                  <a:t>/leto</a:t>
                </a:r>
                <a:endParaRPr lang="sl-SI" dirty="0"/>
              </a:p>
            </p:txBody>
          </p:sp>
          <p:cxnSp>
            <p:nvCxnSpPr>
              <p:cNvPr id="58" name="Ukrivljen konektor 57"/>
              <p:cNvCxnSpPr>
                <a:endCxn id="57" idx="3"/>
              </p:cNvCxnSpPr>
              <p:nvPr/>
            </p:nvCxnSpPr>
            <p:spPr>
              <a:xfrm rot="10800000" flipV="1">
                <a:off x="2069138" y="5229200"/>
                <a:ext cx="1494750" cy="904746"/>
              </a:xfrm>
              <a:prstGeom prst="curvedConnector3">
                <a:avLst>
                  <a:gd name="adj1" fmla="val 50000"/>
                </a:avLst>
              </a:prstGeom>
              <a:ln w="12700">
                <a:solidFill>
                  <a:srgbClr val="FF0066"/>
                </a:solidFill>
                <a:tailEnd type="arrow"/>
              </a:ln>
            </p:spPr>
            <p:style>
              <a:lnRef idx="1">
                <a:schemeClr val="accent1"/>
              </a:lnRef>
              <a:fillRef idx="0">
                <a:schemeClr val="accent1"/>
              </a:fillRef>
              <a:effectRef idx="0">
                <a:schemeClr val="accent1"/>
              </a:effectRef>
              <a:fontRef idx="minor">
                <a:schemeClr val="tx1"/>
              </a:fontRef>
            </p:style>
          </p:cxnSp>
          <p:cxnSp>
            <p:nvCxnSpPr>
              <p:cNvPr id="59" name="Ukrivljen konektor 58"/>
              <p:cNvCxnSpPr/>
              <p:nvPr/>
            </p:nvCxnSpPr>
            <p:spPr>
              <a:xfrm flipV="1">
                <a:off x="5796136" y="4581128"/>
                <a:ext cx="1728192" cy="216024"/>
              </a:xfrm>
              <a:prstGeom prst="curvedConnector3">
                <a:avLst>
                  <a:gd name="adj1" fmla="val 50000"/>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0" name="Ukrivljen konektor 59"/>
              <p:cNvCxnSpPr>
                <a:endCxn id="64" idx="1"/>
              </p:cNvCxnSpPr>
              <p:nvPr/>
            </p:nvCxnSpPr>
            <p:spPr>
              <a:xfrm>
                <a:off x="6876256" y="4941168"/>
                <a:ext cx="935328" cy="904746"/>
              </a:xfrm>
              <a:prstGeom prst="curvedConnector3">
                <a:avLst>
                  <a:gd name="adj1" fmla="val 50000"/>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1" name="Ukrivljen konektor 60"/>
              <p:cNvCxnSpPr/>
              <p:nvPr/>
            </p:nvCxnSpPr>
            <p:spPr>
              <a:xfrm>
                <a:off x="5940152" y="5085184"/>
                <a:ext cx="1080120" cy="936104"/>
              </a:xfrm>
              <a:prstGeom prst="curvedConnector3">
                <a:avLst>
                  <a:gd name="adj1" fmla="val 50000"/>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62" name="PoljeZBesedilom 61"/>
              <p:cNvSpPr txBox="1"/>
              <p:nvPr/>
            </p:nvSpPr>
            <p:spPr>
              <a:xfrm>
                <a:off x="7558310" y="4509120"/>
                <a:ext cx="1529586" cy="369332"/>
              </a:xfrm>
              <a:prstGeom prst="rect">
                <a:avLst/>
              </a:prstGeom>
              <a:noFill/>
            </p:spPr>
            <p:txBody>
              <a:bodyPr wrap="none" rtlCol="0">
                <a:spAutoFit/>
              </a:bodyPr>
              <a:lstStyle/>
              <a:p>
                <a:r>
                  <a:rPr lang="sl-SI" dirty="0" smtClean="0"/>
                  <a:t>&lt; 0,5 </a:t>
                </a:r>
                <a:r>
                  <a:rPr lang="sl-SI" dirty="0" err="1" smtClean="0"/>
                  <a:t>kg</a:t>
                </a:r>
                <a:r>
                  <a:rPr lang="sl-SI" dirty="0" smtClean="0"/>
                  <a:t>/leto</a:t>
                </a:r>
                <a:endParaRPr lang="sl-SI" dirty="0"/>
              </a:p>
            </p:txBody>
          </p:sp>
          <p:sp>
            <p:nvSpPr>
              <p:cNvPr id="63" name="PoljeZBesedilom 62"/>
              <p:cNvSpPr txBox="1"/>
              <p:nvPr/>
            </p:nvSpPr>
            <p:spPr>
              <a:xfrm>
                <a:off x="6660232" y="6093296"/>
                <a:ext cx="1332416" cy="369332"/>
              </a:xfrm>
              <a:prstGeom prst="rect">
                <a:avLst/>
              </a:prstGeom>
              <a:noFill/>
            </p:spPr>
            <p:txBody>
              <a:bodyPr wrap="none" rtlCol="0">
                <a:spAutoFit/>
              </a:bodyPr>
              <a:lstStyle/>
              <a:p>
                <a:r>
                  <a:rPr lang="sl-SI" dirty="0" smtClean="0"/>
                  <a:t>&lt; 1 </a:t>
                </a:r>
                <a:r>
                  <a:rPr lang="sl-SI" dirty="0" err="1" smtClean="0"/>
                  <a:t>kg</a:t>
                </a:r>
                <a:r>
                  <a:rPr lang="sl-SI" dirty="0" smtClean="0"/>
                  <a:t>/leto</a:t>
                </a:r>
                <a:endParaRPr lang="sl-SI" dirty="0"/>
              </a:p>
            </p:txBody>
          </p:sp>
          <p:sp>
            <p:nvSpPr>
              <p:cNvPr id="64" name="PoljeZBesedilom 63"/>
              <p:cNvSpPr txBox="1"/>
              <p:nvPr/>
            </p:nvSpPr>
            <p:spPr>
              <a:xfrm>
                <a:off x="7811584" y="5661248"/>
                <a:ext cx="1332416" cy="369332"/>
              </a:xfrm>
              <a:prstGeom prst="rect">
                <a:avLst/>
              </a:prstGeom>
              <a:noFill/>
            </p:spPr>
            <p:txBody>
              <a:bodyPr wrap="none" rtlCol="0">
                <a:spAutoFit/>
              </a:bodyPr>
              <a:lstStyle/>
              <a:p>
                <a:r>
                  <a:rPr lang="sl-SI" dirty="0" smtClean="0"/>
                  <a:t>&lt; 1 </a:t>
                </a:r>
                <a:r>
                  <a:rPr lang="sl-SI" dirty="0" err="1" smtClean="0"/>
                  <a:t>kg</a:t>
                </a:r>
                <a:r>
                  <a:rPr lang="sl-SI" dirty="0" smtClean="0"/>
                  <a:t>/leto</a:t>
                </a:r>
                <a:endParaRPr lang="sl-SI" dirty="0"/>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7"/>
                                        </p:tgtEl>
                                        <p:attrNameLst>
                                          <p:attrName>style.visibility</p:attrName>
                                        </p:attrNameLst>
                                      </p:cBhvr>
                                      <p:to>
                                        <p:strVal val="visible"/>
                                      </p:to>
                                    </p:set>
                                    <p:animEffect transition="in" filter="fade">
                                      <p:cBhvr>
                                        <p:cTn id="7" dur="1000"/>
                                        <p:tgtEl>
                                          <p:spTgt spid="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sl-SI" dirty="0" smtClean="0"/>
              <a:t>Analiza obremenitev: Emisije PS/PNS iz industrijskih naprav</a:t>
            </a:r>
          </a:p>
        </p:txBody>
      </p:sp>
      <p:pic>
        <p:nvPicPr>
          <p:cNvPr id="9219" name="Picture 15"/>
          <p:cNvPicPr>
            <a:picLocks noGrp="1" noChangeAspect="1" noChangeArrowheads="1"/>
          </p:cNvPicPr>
          <p:nvPr>
            <p:ph idx="1"/>
          </p:nvPr>
        </p:nvPicPr>
        <p:blipFill>
          <a:blip r:embed="rId3" cstate="print"/>
          <a:srcRect/>
          <a:stretch>
            <a:fillRect/>
          </a:stretch>
        </p:blipFill>
        <p:spPr>
          <a:xfrm>
            <a:off x="3924300" y="3997325"/>
            <a:ext cx="4248150" cy="2644775"/>
          </a:xfrm>
          <a:noFill/>
        </p:spPr>
      </p:pic>
      <p:sp>
        <p:nvSpPr>
          <p:cNvPr id="9220" name="Rectangle 10"/>
          <p:cNvSpPr>
            <a:spLocks noChangeArrowheads="1"/>
          </p:cNvSpPr>
          <p:nvPr/>
        </p:nvSpPr>
        <p:spPr bwMode="auto">
          <a:xfrm>
            <a:off x="827088" y="4437063"/>
            <a:ext cx="2881312" cy="1754187"/>
          </a:xfrm>
          <a:prstGeom prst="rect">
            <a:avLst/>
          </a:prstGeom>
          <a:noFill/>
          <a:ln w="9525">
            <a:noFill/>
            <a:miter lim="800000"/>
            <a:headEnd/>
            <a:tailEnd/>
          </a:ln>
        </p:spPr>
        <p:txBody>
          <a:bodyPr>
            <a:spAutoFit/>
          </a:bodyPr>
          <a:lstStyle/>
          <a:p>
            <a:pPr>
              <a:buClr>
                <a:schemeClr val="tx1"/>
              </a:buClr>
              <a:buSzPts val="1600"/>
            </a:pPr>
            <a:endParaRPr lang="sl-SI"/>
          </a:p>
          <a:p>
            <a:pPr>
              <a:buClr>
                <a:schemeClr val="tx1"/>
              </a:buClr>
              <a:buSzPts val="1600"/>
            </a:pPr>
            <a:r>
              <a:rPr lang="sl-SI" u="sng"/>
              <a:t>Primer</a:t>
            </a:r>
            <a:r>
              <a:rPr lang="sl-SI"/>
              <a:t>: </a:t>
            </a:r>
          </a:p>
          <a:p>
            <a:pPr>
              <a:buClr>
                <a:schemeClr val="tx1"/>
              </a:buClr>
              <a:buSzPts val="1600"/>
            </a:pPr>
            <a:r>
              <a:rPr lang="sl-SI"/>
              <a:t>emisije niklja iz naprav </a:t>
            </a:r>
          </a:p>
          <a:p>
            <a:pPr>
              <a:buClr>
                <a:schemeClr val="tx1"/>
              </a:buClr>
              <a:buSzPts val="1600"/>
            </a:pPr>
            <a:r>
              <a:rPr lang="sl-SI"/>
              <a:t>za površinsko obdelavo kovin (za obdobje od 2004 do 2010)</a:t>
            </a:r>
          </a:p>
        </p:txBody>
      </p:sp>
      <p:sp>
        <p:nvSpPr>
          <p:cNvPr id="9221" name="TextBox 11"/>
          <p:cNvSpPr txBox="1">
            <a:spLocks noChangeArrowheads="1"/>
          </p:cNvSpPr>
          <p:nvPr/>
        </p:nvSpPr>
        <p:spPr bwMode="auto">
          <a:xfrm>
            <a:off x="611560" y="1700808"/>
            <a:ext cx="7416800" cy="2584450"/>
          </a:xfrm>
          <a:prstGeom prst="rect">
            <a:avLst/>
          </a:prstGeom>
          <a:noFill/>
          <a:ln w="9525">
            <a:noFill/>
            <a:miter lim="800000"/>
            <a:headEnd/>
            <a:tailEnd/>
          </a:ln>
        </p:spPr>
        <p:txBody>
          <a:bodyPr>
            <a:spAutoFit/>
          </a:bodyPr>
          <a:lstStyle/>
          <a:p>
            <a:pPr>
              <a:buClr>
                <a:schemeClr val="tx1"/>
              </a:buClr>
              <a:buSzPts val="1600"/>
            </a:pPr>
            <a:r>
              <a:rPr lang="sl-SI" dirty="0" smtClean="0"/>
              <a:t>Celostna ugotovitev:</a:t>
            </a:r>
            <a:endParaRPr lang="sl-SI" dirty="0"/>
          </a:p>
          <a:p>
            <a:pPr>
              <a:buClr>
                <a:schemeClr val="tx1"/>
              </a:buClr>
              <a:buSzPts val="1600"/>
            </a:pPr>
            <a:endParaRPr lang="sl-SI" sz="1000" dirty="0"/>
          </a:p>
          <a:p>
            <a:pPr>
              <a:buClr>
                <a:schemeClr val="tx1"/>
              </a:buClr>
              <a:buSzPts val="1600"/>
            </a:pPr>
            <a:r>
              <a:rPr lang="sl-SI" dirty="0"/>
              <a:t>V obdobju od l. </a:t>
            </a:r>
            <a:r>
              <a:rPr lang="sl-SI" dirty="0" smtClean="0"/>
              <a:t>2004 </a:t>
            </a:r>
            <a:r>
              <a:rPr lang="sl-SI" dirty="0"/>
              <a:t>naprej je </a:t>
            </a:r>
            <a:r>
              <a:rPr lang="sl-SI" dirty="0">
                <a:solidFill>
                  <a:srgbClr val="C00000"/>
                </a:solidFill>
              </a:rPr>
              <a:t>opažen trend zmanjševanja emisij </a:t>
            </a:r>
            <a:r>
              <a:rPr lang="sl-SI" dirty="0" smtClean="0">
                <a:solidFill>
                  <a:srgbClr val="C00000"/>
                </a:solidFill>
              </a:rPr>
              <a:t>PS in PNS </a:t>
            </a:r>
            <a:r>
              <a:rPr lang="sl-SI" dirty="0" smtClean="0"/>
              <a:t>zaradi </a:t>
            </a:r>
            <a:r>
              <a:rPr lang="sl-SI" dirty="0"/>
              <a:t>izvajanja temeljnih ukrepov:</a:t>
            </a:r>
          </a:p>
          <a:p>
            <a:pPr marL="725488" lvl="1" indent="-268288">
              <a:buFont typeface="Arial" charset="0"/>
              <a:buChar char="•"/>
            </a:pPr>
            <a:r>
              <a:rPr lang="sl-SI" sz="1600" dirty="0" smtClean="0"/>
              <a:t>Zakona </a:t>
            </a:r>
            <a:r>
              <a:rPr lang="sl-SI" sz="1600" dirty="0"/>
              <a:t>o varstvu okolja in</a:t>
            </a:r>
            <a:r>
              <a:rPr lang="pl-PL" sz="1600" dirty="0"/>
              <a:t> podzakonski predpisi, ki urejajo emisije snovi iz industrijskih naprav in iz komunalnih čistilnih naprav</a:t>
            </a:r>
          </a:p>
          <a:p>
            <a:pPr marL="725488" lvl="1" indent="-268288">
              <a:buFont typeface="Arial" charset="0"/>
              <a:buChar char="•"/>
            </a:pPr>
            <a:r>
              <a:rPr lang="sl-SI" sz="1600" dirty="0" smtClean="0"/>
              <a:t>Temeljni </a:t>
            </a:r>
            <a:r>
              <a:rPr lang="sl-SI" sz="1600" dirty="0"/>
              <a:t>ukrepi, ki izhajajo iz Direktive o celovitem preprečevanju in nadzorovanju onesnaževanja (2008/1/ES; kodificirana različica 96/61/EC)</a:t>
            </a:r>
          </a:p>
          <a:p>
            <a:pPr>
              <a:buClr>
                <a:schemeClr val="tx1"/>
              </a:buClr>
              <a:buSzPts val="1600"/>
            </a:pPr>
            <a:r>
              <a:rPr lang="sl-SI" dirty="0"/>
              <a:t>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886</TotalTime>
  <Words>1911</Words>
  <Application>Microsoft Office PowerPoint</Application>
  <PresentationFormat>On-screen Show (4:3)</PresentationFormat>
  <Paragraphs>246</Paragraphs>
  <Slides>15</Slides>
  <Notes>14</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17" baseType="lpstr">
      <vt:lpstr>Default Design</vt:lpstr>
      <vt:lpstr>Equation</vt:lpstr>
      <vt:lpstr>Prednostne snovi v luči Načrta upravljanja voda 2009 do 2015</vt:lpstr>
      <vt:lpstr>Pregled predstavitve</vt:lpstr>
      <vt:lpstr>Evropska zakonodaja</vt:lpstr>
      <vt:lpstr>Okoljski cilji za površinske vode </vt:lpstr>
      <vt:lpstr>Metodologija NUV in PU - NUV</vt:lpstr>
      <vt:lpstr>Kemijsko stanje voda (NUV 2009 – 2015)</vt:lpstr>
      <vt:lpstr>Analiza obremenitev  in presoja vplivov človekovega delovanja na stanje površinskih voda - onesnaževanje </vt:lpstr>
      <vt:lpstr>Analiza obremenitev: Emisije PS/PNS iz industrijskih naprav</vt:lpstr>
      <vt:lpstr>Analiza obremenitev: Emisije PS/PNS iz industrijskih naprav</vt:lpstr>
      <vt:lpstr>Presoja vplivov: Emisije PS/PNS iz industrijskih naprav</vt:lpstr>
      <vt:lpstr>Analiza obremenitev: onesnaževanje s sredstvi za varstvo rastlin iz kmetijstva</vt:lpstr>
      <vt:lpstr>Presoja vplivov: onesnaževanje s sredstvi za varstvo rastlin iz kmetijstva</vt:lpstr>
      <vt:lpstr>Program ukrepov upravljanja voda 2011 - 2015</vt:lpstr>
      <vt:lpstr>Kako naprej?</vt:lpstr>
      <vt:lpstr>Hvala za pozornost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Naslov</dc:title>
  <dc:creator>mkovacic</dc:creator>
  <cp:lastModifiedBy>trazpotnik</cp:lastModifiedBy>
  <cp:revision>104</cp:revision>
  <dcterms:created xsi:type="dcterms:W3CDTF">2008-01-07T10:38:02Z</dcterms:created>
  <dcterms:modified xsi:type="dcterms:W3CDTF">2012-07-03T06:59:01Z</dcterms:modified>
</cp:coreProperties>
</file>