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sldIdLst>
    <p:sldId id="256" r:id="rId3"/>
    <p:sldId id="263" r:id="rId4"/>
    <p:sldId id="281" r:id="rId5"/>
    <p:sldId id="279" r:id="rId6"/>
    <p:sldId id="282" r:id="rId7"/>
    <p:sldId id="284" r:id="rId8"/>
    <p:sldId id="285" r:id="rId9"/>
    <p:sldId id="287" r:id="rId10"/>
    <p:sldId id="289" r:id="rId11"/>
    <p:sldId id="278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epublika" panose="02000506040000020004" pitchFamily="2" charset="-18"/>
      <p:regular r:id="rId17"/>
      <p:bold r:id="rId18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4" autoAdjust="0"/>
    <p:restoredTop sz="95544" autoAdjust="0"/>
  </p:normalViewPr>
  <p:slideViewPr>
    <p:cSldViewPr snapToGrid="0" snapToObjects="1">
      <p:cViewPr>
        <p:scale>
          <a:sx n="115" d="100"/>
          <a:sy n="115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/>
          <p:nvPr/>
        </p:nvSpPr>
        <p:spPr>
          <a:xfrm>
            <a:off x="962025" y="708025"/>
            <a:ext cx="20605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>
                <a:solidFill>
                  <a:schemeClr val="tx2"/>
                </a:solidFill>
                <a:latin typeface="Republika" pitchFamily="2" charset="-18"/>
              </a:rPr>
              <a:t>MINISTRSTVO ZA</a:t>
            </a:r>
            <a:r>
              <a:rPr lang="sl-SI" altLang="sl-SI" sz="700" b="1">
                <a:solidFill>
                  <a:schemeClr val="tx2"/>
                </a:solidFill>
                <a:latin typeface="Republika" pitchFamily="2" charset="-18"/>
              </a:rPr>
              <a:t> KMETIJSTVO IN OKOLJE</a:t>
            </a:r>
            <a:endParaRPr lang="en-US" altLang="sl-SI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708B-D88A-4184-B1AA-D5EE341A3C36}" type="datetimeFigureOut">
              <a:rPr lang="en-US"/>
              <a:pPr>
                <a:defRPr/>
              </a:pPr>
              <a:t>5/7/2014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3D073-AC29-44D0-B5C6-42C5C0D29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9B157-B291-4381-A472-E3C1A4FE08B6}" type="datetimeFigureOut">
              <a:rPr lang="sl-SI"/>
              <a:pPr>
                <a:defRPr/>
              </a:pPr>
              <a:t>7.5.2014</a:t>
            </a:fld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28CFB-5FC5-406D-A52A-E8D3E51150D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400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465F-2F23-412E-B52F-82C745191824}" type="datetimeFigureOut">
              <a:rPr lang="sl-SI"/>
              <a:pPr>
                <a:defRPr/>
              </a:pPr>
              <a:t>7.5.2014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8958-2879-486E-939C-1BACF33417BF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527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8C83-A030-44CD-B2B0-8F22058C5463}" type="datetimeFigureOut">
              <a:rPr lang="sl-SI"/>
              <a:pPr>
                <a:defRPr/>
              </a:pPr>
              <a:t>7.5.2014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34CF-9AA4-403F-B711-0CEA314E3D9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949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C0D6-5F67-4DC7-AB80-F1809065064D}" type="datetimeFigureOut">
              <a:rPr lang="sl-SI"/>
              <a:pPr>
                <a:defRPr/>
              </a:pPr>
              <a:t>7.5.2014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BE02-D9B7-4905-8B56-E0592E6EF0D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2370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93E99-3EF6-4E87-9706-0E594A5EFC56}" type="datetimeFigureOut">
              <a:rPr lang="sl-SI"/>
              <a:pPr>
                <a:defRPr/>
              </a:pPr>
              <a:t>7.5.2014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372F-BC53-421D-A3AD-0FBF072A8F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518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88998-4E64-475D-A287-BA25E16E62E4}" type="datetimeFigureOut">
              <a:rPr lang="sl-SI"/>
              <a:pPr>
                <a:defRPr/>
              </a:pPr>
              <a:t>7.5.2014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35E9-32EF-4E87-B4CA-0AEABEFEF3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575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61E07-B18A-414E-9CFE-13FF1CDB8AC2}" type="datetimeFigureOut">
              <a:rPr lang="sl-SI"/>
              <a:pPr>
                <a:defRPr/>
              </a:pPr>
              <a:t>7.5.2014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8037-3F99-41E1-9FE9-034741C76E4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99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279B-5EFD-46E1-B781-F85B134083B6}" type="datetimeFigureOut">
              <a:rPr lang="sl-SI"/>
              <a:pPr>
                <a:defRPr/>
              </a:pPr>
              <a:t>7.5.2014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11E8-B407-469B-8A74-73A0B0EBFA0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269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0D18DD-867A-4E2E-A969-79FDE2202FD4}" type="datetimeFigureOut">
              <a:rPr lang="en-US"/>
              <a:pPr>
                <a:defRPr/>
              </a:pPr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361C74-42C5-4D3B-B43B-DDBCC6403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A1E735-AA07-4F21-940D-9F6DB52AA781}" type="datetimeFigureOut">
              <a:rPr lang="sl-SI"/>
              <a:pPr>
                <a:defRPr/>
              </a:pPr>
              <a:t>7.5.2014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7FC0CA-57FE-44D5-B7F9-B2EEC12DA7F2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962025" y="708025"/>
            <a:ext cx="2162175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>
                <a:solidFill>
                  <a:schemeClr val="tx2"/>
                </a:solidFill>
                <a:latin typeface="Republika" pitchFamily="2" charset="-18"/>
              </a:rPr>
              <a:t>MINISTRSTVO </a:t>
            </a:r>
            <a:r>
              <a:rPr lang="sl-SI" altLang="sl-SI" sz="700" b="1">
                <a:solidFill>
                  <a:schemeClr val="tx2"/>
                </a:solidFill>
                <a:latin typeface="Republika" pitchFamily="2" charset="-18"/>
              </a:rPr>
              <a:t>KMETIJSTVO IN OKOLJE</a:t>
            </a:r>
            <a:endParaRPr lang="en-US" altLang="sl-SI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3" r:id="rId3"/>
    <p:sldLayoutId id="2147483672" r:id="rId4"/>
    <p:sldLayoutId id="2147483677" r:id="rId5"/>
    <p:sldLayoutId id="2147483678" r:id="rId6"/>
    <p:sldLayoutId id="2147483679" r:id="rId7"/>
    <p:sldLayoutId id="2147483671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49" y="1547813"/>
            <a:ext cx="7449243" cy="26278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MKO </a:t>
            </a:r>
            <a:r>
              <a:rPr lang="sl-SI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področju </a:t>
            </a:r>
            <a:r>
              <a:rPr lang="sl-S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ukrepov za izboljšanje kakovosti zraka v Sloveniji</a:t>
            </a:r>
            <a:endParaRPr lang="en-US" altLang="sl-SI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881743" y="4358529"/>
            <a:ext cx="7990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mag. Tanja BOLTE</a:t>
            </a:r>
          </a:p>
          <a:p>
            <a:r>
              <a:rPr lang="sl-SI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Direktorat za okolje na Ministrstvu za kmetijstvo in okolje</a:t>
            </a:r>
            <a:endParaRPr lang="sl-SI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solidFill>
                  <a:schemeClr val="tx2"/>
                </a:solidFill>
              </a:rPr>
              <a:t>Leto zraka 2013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D3EF6-0BFB-482C-B0FE-E7BAA93C89D5}" type="slidenum">
              <a:rPr lang="sl-SI" smtClean="0"/>
              <a:pPr>
                <a:defRPr/>
              </a:pPr>
              <a:t>10</a:t>
            </a:fld>
            <a:endParaRPr lang="sl-SI" dirty="0"/>
          </a:p>
        </p:txBody>
      </p:sp>
      <p:pic>
        <p:nvPicPr>
          <p:cNvPr id="32771" name="Slika 7" descr="IMG_60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/>
        </p:nvSpPr>
        <p:spPr>
          <a:xfrm>
            <a:off x="1691680" y="764704"/>
            <a:ext cx="5707063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ZRAK POTREBUJEMO </a:t>
            </a:r>
            <a:r>
              <a:rPr lang="sl-SI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 </a:t>
            </a:r>
          </a:p>
          <a:p>
            <a:pPr algn="ctr">
              <a:defRPr/>
            </a:pPr>
            <a:r>
              <a:rPr lang="sl-SI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VSI 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– </a:t>
            </a:r>
            <a:endParaRPr lang="sl-SI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sl-SI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JE </a:t>
            </a:r>
            <a:r>
              <a:rPr lang="sl-SI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DEDIŠČINA, KI JO JE POTREBNO SKRBNO VAROVATI!</a:t>
            </a:r>
          </a:p>
        </p:txBody>
      </p:sp>
    </p:spTree>
    <p:extLst>
      <p:ext uri="{BB962C8B-B14F-4D97-AF65-F5344CB8AC3E}">
        <p14:creationId xmlns:p14="http://schemas.microsoft.com/office/powerpoint/2010/main" val="15932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59832" y="181249"/>
            <a:ext cx="5401543" cy="1292662"/>
          </a:xfrm>
        </p:spPr>
        <p:txBody>
          <a:bodyPr/>
          <a:lstStyle/>
          <a:p>
            <a:r>
              <a:rPr lang="sl-SI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PRESEGANJA MEJNE DNEVNE </a:t>
            </a:r>
            <a:br>
              <a:rPr lang="sl-SI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KONCENTRACIJE PM10</a:t>
            </a:r>
            <a:br>
              <a:rPr lang="sl-SI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l-SI" sz="2800" dirty="0"/>
          </a:p>
        </p:txBody>
      </p:sp>
      <p:sp>
        <p:nvSpPr>
          <p:cNvPr id="4" name="TextBox 4"/>
          <p:cNvSpPr txBox="1"/>
          <p:nvPr/>
        </p:nvSpPr>
        <p:spPr>
          <a:xfrm>
            <a:off x="323528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Vir: ARSO</a:t>
            </a: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16862"/>
              </p:ext>
            </p:extLst>
          </p:nvPr>
        </p:nvGraphicFramePr>
        <p:xfrm>
          <a:off x="612775" y="1110343"/>
          <a:ext cx="6724580" cy="556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454"/>
                <a:gridCol w="1474388"/>
                <a:gridCol w="1755369"/>
                <a:gridCol w="1755369"/>
              </a:tblGrid>
              <a:tr h="950505"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merilno mesto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Število</a:t>
                      </a:r>
                      <a:r>
                        <a:rPr lang="sl-SI" sz="1200" baseline="0" dirty="0" smtClean="0"/>
                        <a:t> preseganj mejne dnevne koncentracij 2011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Število</a:t>
                      </a:r>
                      <a:r>
                        <a:rPr lang="sl-SI" sz="1200" baseline="0" dirty="0" smtClean="0"/>
                        <a:t> preseganj mejne dnevne koncentracij 2012</a:t>
                      </a:r>
                      <a:endParaRPr lang="sl-S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/>
                        <a:t>Število</a:t>
                      </a:r>
                      <a:r>
                        <a:rPr lang="sl-SI" sz="1200" baseline="0" dirty="0" smtClean="0"/>
                        <a:t> preseganj mejne dnevne koncentracij 2013*</a:t>
                      </a:r>
                      <a:endParaRPr lang="sl-SI" sz="1200" dirty="0"/>
                    </a:p>
                  </a:txBody>
                  <a:tcPr/>
                </a:tc>
              </a:tr>
              <a:tr h="246916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Ljubljana Bežigrad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0" dirty="0" smtClean="0">
                          <a:solidFill>
                            <a:schemeClr val="tx2"/>
                          </a:solidFill>
                        </a:rPr>
                        <a:t>27</a:t>
                      </a:r>
                      <a:endParaRPr lang="sl-SI" sz="1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0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sl-SI" sz="1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6916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Ljubljana BF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51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0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endParaRPr lang="sl-SI" sz="1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0" dirty="0" smtClean="0">
                          <a:solidFill>
                            <a:schemeClr val="tx2"/>
                          </a:solidFill>
                        </a:rPr>
                        <a:t>24</a:t>
                      </a:r>
                      <a:endParaRPr lang="sl-SI" sz="1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6916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Maribor</a:t>
                      </a:r>
                      <a:r>
                        <a:rPr lang="sl-SI" sz="1200" baseline="0" dirty="0" smtClean="0">
                          <a:solidFill>
                            <a:schemeClr val="tx2"/>
                          </a:solidFill>
                        </a:rPr>
                        <a:t> center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0" dirty="0" smtClean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sl-SI" sz="1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0" dirty="0" smtClean="0">
                          <a:solidFill>
                            <a:schemeClr val="tx2"/>
                          </a:solidFill>
                        </a:rPr>
                        <a:t>36</a:t>
                      </a:r>
                      <a:endParaRPr lang="sl-SI" sz="1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6916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Celje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73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51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9492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Trbovlje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68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65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6916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Zagorje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75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6916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Hrastnik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51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0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sl-SI" sz="1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sl-SI" sz="1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6916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Murska</a:t>
                      </a:r>
                      <a:r>
                        <a:rPr lang="sl-SI" sz="1200" baseline="0" dirty="0" smtClean="0">
                          <a:solidFill>
                            <a:schemeClr val="tx2"/>
                          </a:solidFill>
                        </a:rPr>
                        <a:t> Sobota – Rakičan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71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6916">
                <a:tc>
                  <a:txBody>
                    <a:bodyPr/>
                    <a:lstStyle/>
                    <a:p>
                      <a:r>
                        <a:rPr lang="sl-SI" sz="1200" dirty="0" err="1" smtClean="0">
                          <a:solidFill>
                            <a:schemeClr val="tx2"/>
                          </a:solidFill>
                        </a:rPr>
                        <a:t>Iskrba</a:t>
                      </a:r>
                      <a:r>
                        <a:rPr lang="sl-SI" sz="1200" baseline="0" dirty="0" smtClean="0">
                          <a:solidFill>
                            <a:schemeClr val="tx2"/>
                          </a:solidFill>
                        </a:rPr>
                        <a:t> pri Kočevski Reki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6916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Kranj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0" dirty="0" smtClean="0">
                          <a:solidFill>
                            <a:schemeClr val="tx2"/>
                          </a:solidFill>
                        </a:rPr>
                        <a:t>27</a:t>
                      </a:r>
                      <a:endParaRPr lang="sl-SI" sz="1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0" dirty="0" smtClean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sl-SI" sz="1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56290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Novo mesto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49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6916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Nova Gorica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56290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Koper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46916">
                <a:tc>
                  <a:txBody>
                    <a:bodyPr/>
                    <a:lstStyle/>
                    <a:p>
                      <a:r>
                        <a:rPr lang="sl-SI" sz="1200" dirty="0" smtClean="0">
                          <a:solidFill>
                            <a:schemeClr val="tx2"/>
                          </a:solidFill>
                        </a:rPr>
                        <a:t>Žerjav</a:t>
                      </a:r>
                      <a:endParaRPr lang="sl-SI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79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sl-SI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6916"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00B050"/>
                          </a:solidFill>
                        </a:rPr>
                        <a:t>Velenje</a:t>
                      </a:r>
                      <a:endParaRPr lang="sl-SI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00B050"/>
                          </a:solidFill>
                        </a:rPr>
                        <a:t>/</a:t>
                      </a:r>
                      <a:endParaRPr lang="sl-SI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00B050"/>
                          </a:solidFill>
                        </a:rPr>
                        <a:t>11</a:t>
                      </a:r>
                      <a:endParaRPr lang="sl-SI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200" b="1" dirty="0" smtClean="0">
                          <a:solidFill>
                            <a:srgbClr val="00B050"/>
                          </a:solidFill>
                        </a:rPr>
                        <a:t>11</a:t>
                      </a:r>
                      <a:endParaRPr lang="sl-SI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52501" y="1325016"/>
            <a:ext cx="4957897" cy="677108"/>
          </a:xfrm>
        </p:spPr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Malce zgodovine…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560320"/>
            <a:ext cx="7201025" cy="3307080"/>
          </a:xfrm>
        </p:spPr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Prvi načrti bi morali biti izdelani že 2 leti po vstopu v EU</a:t>
            </a:r>
          </a:p>
          <a:p>
            <a:r>
              <a:rPr lang="sl-SI" dirty="0">
                <a:solidFill>
                  <a:srgbClr val="0070C0"/>
                </a:solidFill>
              </a:rPr>
              <a:t>Postopek pričet v letu 2009 in ustavljen v letu 2011</a:t>
            </a:r>
          </a:p>
          <a:p>
            <a:r>
              <a:rPr lang="sl-SI" dirty="0">
                <a:solidFill>
                  <a:srgbClr val="0070C0"/>
                </a:solidFill>
              </a:rPr>
              <a:t>Uradni opomin je Slovenija prejela januarja 2013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40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05201" y="1423122"/>
            <a:ext cx="1473160" cy="677108"/>
          </a:xfrm>
        </p:spPr>
        <p:txBody>
          <a:bodyPr/>
          <a:lstStyle/>
          <a:p>
            <a:pPr algn="ctr"/>
            <a:r>
              <a:rPr lang="sl-SI" dirty="0">
                <a:solidFill>
                  <a:srgbClr val="0070C0"/>
                </a:solidFill>
              </a:rPr>
              <a:t>Načrti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92684"/>
            <a:ext cx="7201025" cy="2627312"/>
          </a:xfrm>
        </p:spPr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Sprejetih vseh sedem Načrtov za izboljšanje kakovosti zunanjega </a:t>
            </a:r>
            <a:r>
              <a:rPr lang="sl-SI" dirty="0" smtClean="0">
                <a:solidFill>
                  <a:srgbClr val="0070C0"/>
                </a:solidFill>
              </a:rPr>
              <a:t>zraka</a:t>
            </a:r>
            <a:endParaRPr lang="sl-SI" dirty="0">
              <a:solidFill>
                <a:srgbClr val="0070C0"/>
              </a:solidFill>
            </a:endParaRPr>
          </a:p>
          <a:p>
            <a:r>
              <a:rPr lang="sl-SI" b="1" dirty="0">
                <a:solidFill>
                  <a:srgbClr val="0070C0"/>
                </a:solidFill>
              </a:rPr>
              <a:t>Načrti so narejeni za triletno obdobje</a:t>
            </a:r>
            <a:r>
              <a:rPr lang="sl-SI" dirty="0">
                <a:solidFill>
                  <a:srgbClr val="0070C0"/>
                </a:solidFill>
              </a:rPr>
              <a:t> in se bodo uresničevali s podrobnejšimi programi ukrepov, ki bodo usklajeni z lokalnimi skupnostmi.</a:t>
            </a:r>
          </a:p>
          <a:p>
            <a:pPr marL="514350" indent="-514350">
              <a:buFont typeface="+mj-lt"/>
              <a:buAutoNum type="arabicPeriod"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944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6432851" cy="677108"/>
          </a:xfrm>
        </p:spPr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Ocena virov delcev PM10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838421" y="2342313"/>
            <a:ext cx="7201025" cy="2627312"/>
          </a:xfrm>
        </p:spPr>
        <p:txBody>
          <a:bodyPr/>
          <a:lstStyle/>
          <a:p>
            <a:r>
              <a:rPr lang="sl-SI" sz="2000" b="1" dirty="0">
                <a:solidFill>
                  <a:srgbClr val="0070C0"/>
                </a:solidFill>
              </a:rPr>
              <a:t>Osnovno vodilo pri opredelitvi seznama ukrepov je bila ocena virov onesnaževanja zraka</a:t>
            </a:r>
            <a:r>
              <a:rPr lang="sl-SI" sz="2000" dirty="0">
                <a:solidFill>
                  <a:srgbClr val="0070C0"/>
                </a:solidFill>
              </a:rPr>
              <a:t>. </a:t>
            </a:r>
          </a:p>
          <a:p>
            <a:pPr>
              <a:buFontTx/>
              <a:buChar char="-"/>
            </a:pPr>
            <a:r>
              <a:rPr lang="sl-SI" sz="2000" dirty="0">
                <a:solidFill>
                  <a:srgbClr val="0070C0"/>
                </a:solidFill>
              </a:rPr>
              <a:t>Med večja vira prištevamo male kurilne naprave in promet, ostalo pa so drugi viri (industrija, sekundarni delci,..).</a:t>
            </a:r>
          </a:p>
          <a:p>
            <a:pPr>
              <a:buFontTx/>
              <a:buChar char="-"/>
            </a:pPr>
            <a:r>
              <a:rPr lang="sl-SI" sz="2000" dirty="0">
                <a:solidFill>
                  <a:srgbClr val="0070C0"/>
                </a:solidFill>
              </a:rPr>
              <a:t>V tem oziru so ukrepi dokaj skladni po območjih – povsod je poudarek na URE in OVE, Ljubljana in Maribor imata večji poudarek tudi na področju prometa, za Zasavja pa se predvideva tudi večji delež prostovoljnih ukrepov s strani </a:t>
            </a:r>
            <a:r>
              <a:rPr lang="sl-SI" sz="2000" dirty="0" smtClean="0">
                <a:solidFill>
                  <a:srgbClr val="0070C0"/>
                </a:solidFill>
              </a:rPr>
              <a:t>industrije.</a:t>
            </a:r>
            <a:endParaRPr lang="sl-SI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0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13761" y="1024111"/>
            <a:ext cx="1630254" cy="677108"/>
          </a:xfrm>
        </p:spPr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Ukrepi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2000" y="1843463"/>
            <a:ext cx="7200000" cy="2628000"/>
          </a:xfrm>
        </p:spPr>
        <p:txBody>
          <a:bodyPr>
            <a:noAutofit/>
          </a:bodyPr>
          <a:lstStyle/>
          <a:p>
            <a:r>
              <a:rPr lang="sl-SI" sz="2400" dirty="0" smtClean="0">
                <a:solidFill>
                  <a:srgbClr val="0070C0"/>
                </a:solidFill>
              </a:rPr>
              <a:t>Ukrepi so razvrščeni v 3 stebre: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400" u="sng" dirty="0" smtClean="0">
                <a:solidFill>
                  <a:srgbClr val="0070C0"/>
                </a:solidFill>
              </a:rPr>
              <a:t>spodbujanje učinkovite rabe energije in obnovljivih virov energije</a:t>
            </a:r>
            <a:r>
              <a:rPr lang="sl-SI" sz="2400" dirty="0" smtClean="0">
                <a:solidFill>
                  <a:srgbClr val="0070C0"/>
                </a:solidFill>
              </a:rPr>
              <a:t> (daljinsko ogrevanje, zamenjava kurilnih naprav, toplotna izolacija stavb, boljše posluževanje kurilnih naprav ipd.), 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400" u="sng" dirty="0">
                <a:solidFill>
                  <a:srgbClr val="0070C0"/>
                </a:solidFill>
              </a:rPr>
              <a:t>promet</a:t>
            </a:r>
            <a:r>
              <a:rPr lang="sl-SI" sz="2400" dirty="0">
                <a:solidFill>
                  <a:srgbClr val="0070C0"/>
                </a:solidFill>
              </a:rPr>
              <a:t> (spodbujanje javnega potniškega prometa in </a:t>
            </a:r>
            <a:r>
              <a:rPr lang="sl-SI" sz="2400" dirty="0" err="1">
                <a:solidFill>
                  <a:srgbClr val="0070C0"/>
                </a:solidFill>
              </a:rPr>
              <a:t>nemotoriziranih</a:t>
            </a:r>
            <a:r>
              <a:rPr lang="sl-SI" sz="2400" dirty="0">
                <a:solidFill>
                  <a:srgbClr val="0070C0"/>
                </a:solidFill>
              </a:rPr>
              <a:t> oblik prometa, umirjanje prometa, zmanjševanje emisij delcev zaradi soljenja in posipanja cest, izdelava in izvajanje </a:t>
            </a:r>
            <a:r>
              <a:rPr lang="sl-SI" sz="2400" dirty="0" err="1">
                <a:solidFill>
                  <a:srgbClr val="0070C0"/>
                </a:solidFill>
              </a:rPr>
              <a:t>mobilnostnih</a:t>
            </a:r>
            <a:r>
              <a:rPr lang="sl-SI" sz="2400" dirty="0">
                <a:solidFill>
                  <a:srgbClr val="0070C0"/>
                </a:solidFill>
              </a:rPr>
              <a:t> načrtov),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400" u="sng" dirty="0">
                <a:solidFill>
                  <a:srgbClr val="0070C0"/>
                </a:solidFill>
              </a:rPr>
              <a:t>druga področja</a:t>
            </a:r>
            <a:r>
              <a:rPr lang="sl-SI" sz="2400" dirty="0">
                <a:solidFill>
                  <a:srgbClr val="0070C0"/>
                </a:solidFill>
              </a:rPr>
              <a:t> (predlogi ukrepov gospodarstva za zmanjšanje njegovih emisij).</a:t>
            </a:r>
          </a:p>
          <a:p>
            <a:pPr marL="514350" lvl="0" indent="-514350">
              <a:buFont typeface="+mj-lt"/>
              <a:buAutoNum type="arabicPeriod"/>
            </a:pPr>
            <a:endParaRPr lang="sl-SI" sz="2400" dirty="0" smtClean="0"/>
          </a:p>
          <a:p>
            <a:pPr marL="514350" indent="-514350">
              <a:buFont typeface="+mj-lt"/>
              <a:buAutoNum type="arabicPeriod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6786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43100" y="1008063"/>
            <a:ext cx="7200900" cy="10795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rgbClr val="0070C0"/>
                </a:solidFill>
              </a:rPr>
              <a:t>Ukrepi iz načrtov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56072" y="2525106"/>
            <a:ext cx="7200000" cy="2628000"/>
          </a:xfrm>
        </p:spPr>
        <p:txBody>
          <a:bodyPr>
            <a:normAutofit fontScale="25000" lnSpcReduction="20000"/>
          </a:bodyPr>
          <a:lstStyle/>
          <a:p>
            <a:r>
              <a:rPr lang="sl-SI" sz="8600" dirty="0" smtClean="0">
                <a:solidFill>
                  <a:srgbClr val="0070C0"/>
                </a:solidFill>
              </a:rPr>
              <a:t>so </a:t>
            </a:r>
            <a:r>
              <a:rPr lang="sl-SI" sz="8600" dirty="0" err="1">
                <a:solidFill>
                  <a:srgbClr val="0070C0"/>
                </a:solidFill>
              </a:rPr>
              <a:t>sinergični</a:t>
            </a:r>
            <a:r>
              <a:rPr lang="sl-SI" sz="8600" dirty="0">
                <a:solidFill>
                  <a:srgbClr val="0070C0"/>
                </a:solidFill>
              </a:rPr>
              <a:t> z blaženjem podnebnih sprememb</a:t>
            </a:r>
          </a:p>
          <a:p>
            <a:pPr lvl="0"/>
            <a:r>
              <a:rPr lang="sl-SI" sz="8600" dirty="0">
                <a:solidFill>
                  <a:srgbClr val="0070C0"/>
                </a:solidFill>
              </a:rPr>
              <a:t>nosijo takojšnje pozitivne učinke na okolje in zdravje ljudi (tu mislimo predvsem toplotne izolacije stavb ter zamenjavo energentov ter prehod iz ogrevanja na trdna goriva)</a:t>
            </a:r>
          </a:p>
          <a:p>
            <a:pPr lvl="0"/>
            <a:r>
              <a:rPr lang="sl-SI" sz="8600" dirty="0">
                <a:solidFill>
                  <a:srgbClr val="0070C0"/>
                </a:solidFill>
              </a:rPr>
              <a:t>prispevajo k dolgoročnim pozitivnim okoljskim spremembam, predvsem na področju prometa ter načrtovanja mest tudi v skladu s potrebami za čistim zrakom.</a:t>
            </a:r>
          </a:p>
          <a:p>
            <a:pPr lvl="0"/>
            <a:r>
              <a:rPr lang="sl-SI" sz="8600" dirty="0">
                <a:solidFill>
                  <a:srgbClr val="0070C0"/>
                </a:solidFill>
              </a:rPr>
              <a:t>prispevajo tudi pozitivne gospodarske učinke</a:t>
            </a:r>
          </a:p>
          <a:p>
            <a:pPr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551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576113" cy="615553"/>
          </a:xfrm>
        </p:spPr>
        <p:txBody>
          <a:bodyPr/>
          <a:lstStyle/>
          <a:p>
            <a:r>
              <a:rPr lang="sl-SI" sz="4000" dirty="0" smtClean="0">
                <a:solidFill>
                  <a:srgbClr val="0070C0"/>
                </a:solidFill>
              </a:rPr>
              <a:t>Višina sredstev in viri financiranja</a:t>
            </a:r>
            <a:endParaRPr lang="sl-SI" sz="40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1550" y="2275723"/>
            <a:ext cx="7200000" cy="2628000"/>
          </a:xfrm>
        </p:spPr>
        <p:txBody>
          <a:bodyPr/>
          <a:lstStyle/>
          <a:p>
            <a:r>
              <a:rPr lang="sl-SI" sz="2400" dirty="0">
                <a:solidFill>
                  <a:srgbClr val="0070C0"/>
                </a:solidFill>
              </a:rPr>
              <a:t>Načrti so v osnutkih programov ukrepov finančno ovrednoteni v višini približno 400 </a:t>
            </a:r>
            <a:r>
              <a:rPr lang="sl-SI" sz="2400" dirty="0" smtClean="0">
                <a:solidFill>
                  <a:srgbClr val="0070C0"/>
                </a:solidFill>
              </a:rPr>
              <a:t>mio </a:t>
            </a:r>
            <a:r>
              <a:rPr lang="sl-SI" sz="2400" dirty="0">
                <a:solidFill>
                  <a:srgbClr val="0070C0"/>
                </a:solidFill>
              </a:rPr>
              <a:t>EUR</a:t>
            </a:r>
            <a:r>
              <a:rPr lang="sl-SI" sz="2400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sl-SI" sz="2400" u="sng" dirty="0" smtClean="0">
                <a:solidFill>
                  <a:srgbClr val="0070C0"/>
                </a:solidFill>
              </a:rPr>
              <a:t>Finančni vir: </a:t>
            </a:r>
          </a:p>
          <a:p>
            <a:r>
              <a:rPr lang="sl-SI" sz="2400" dirty="0" smtClean="0">
                <a:solidFill>
                  <a:srgbClr val="0070C0"/>
                </a:solidFill>
              </a:rPr>
              <a:t>Podnebni sklad in kohezijska sredstva v obdobje 2014-2020 v višini 85 mio EUR,</a:t>
            </a:r>
          </a:p>
          <a:p>
            <a:pPr lvl="0"/>
            <a:r>
              <a:rPr lang="sl-SI" sz="2400" dirty="0">
                <a:solidFill>
                  <a:srgbClr val="0070C0"/>
                </a:solidFill>
              </a:rPr>
              <a:t>nekaj manj bodo zagotavljale občine, </a:t>
            </a:r>
          </a:p>
          <a:p>
            <a:pPr lvl="0"/>
            <a:r>
              <a:rPr lang="sl-SI" sz="2400" dirty="0">
                <a:solidFill>
                  <a:srgbClr val="0070C0"/>
                </a:solidFill>
              </a:rPr>
              <a:t>približno </a:t>
            </a:r>
            <a:r>
              <a:rPr lang="sl-SI" sz="2400" b="1" dirty="0">
                <a:solidFill>
                  <a:srgbClr val="0070C0"/>
                </a:solidFill>
              </a:rPr>
              <a:t>230 </a:t>
            </a:r>
            <a:r>
              <a:rPr lang="sl-SI" sz="2400" dirty="0" smtClean="0">
                <a:solidFill>
                  <a:srgbClr val="0070C0"/>
                </a:solidFill>
              </a:rPr>
              <a:t>mio </a:t>
            </a:r>
            <a:r>
              <a:rPr lang="sl-SI" sz="2400" dirty="0">
                <a:solidFill>
                  <a:srgbClr val="0070C0"/>
                </a:solidFill>
              </a:rPr>
              <a:t>EUR pa bodo zagotovili koncesionarji, gospodinjstva in drugi subjekti.</a:t>
            </a:r>
          </a:p>
          <a:p>
            <a:endParaRPr lang="sl-SI" sz="28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414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06437" y="1448060"/>
            <a:ext cx="1473160" cy="677108"/>
          </a:xfrm>
        </p:spPr>
        <p:txBody>
          <a:bodyPr/>
          <a:lstStyle/>
          <a:p>
            <a:r>
              <a:rPr lang="sl-SI" dirty="0" smtClean="0">
                <a:solidFill>
                  <a:srgbClr val="0070C0"/>
                </a:solidFill>
              </a:rPr>
              <a:t>Načrti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72000" y="2533418"/>
            <a:ext cx="7200000" cy="2628000"/>
          </a:xfrm>
        </p:spPr>
        <p:txBody>
          <a:bodyPr>
            <a:normAutofit fontScale="92500" lnSpcReduction="20000"/>
          </a:bodyPr>
          <a:lstStyle/>
          <a:p>
            <a:r>
              <a:rPr lang="sl-SI" sz="2800" dirty="0" smtClean="0">
                <a:solidFill>
                  <a:srgbClr val="0070C0"/>
                </a:solidFill>
              </a:rPr>
              <a:t>Razpis preko </a:t>
            </a:r>
            <a:r>
              <a:rPr lang="sl-SI" sz="2800" dirty="0" err="1" smtClean="0">
                <a:solidFill>
                  <a:srgbClr val="0070C0"/>
                </a:solidFill>
              </a:rPr>
              <a:t>Eko</a:t>
            </a:r>
            <a:r>
              <a:rPr lang="sl-SI" sz="2800" dirty="0" smtClean="0">
                <a:solidFill>
                  <a:srgbClr val="0070C0"/>
                </a:solidFill>
              </a:rPr>
              <a:t> sklada (energetska učinkovitost stanovanjskih stavb in nakup avtobusov).</a:t>
            </a:r>
          </a:p>
          <a:p>
            <a:r>
              <a:rPr lang="sl-SI" sz="2800" dirty="0" smtClean="0">
                <a:solidFill>
                  <a:srgbClr val="0070C0"/>
                </a:solidFill>
              </a:rPr>
              <a:t>Pomembno je tudi ozaveščanje</a:t>
            </a:r>
            <a:r>
              <a:rPr lang="sl-SI" sz="2800" dirty="0">
                <a:solidFill>
                  <a:srgbClr val="0070C0"/>
                </a:solidFill>
              </a:rPr>
              <a:t>, informiranje in </a:t>
            </a:r>
            <a:r>
              <a:rPr lang="sl-SI" sz="2800" dirty="0" smtClean="0">
                <a:solidFill>
                  <a:srgbClr val="0070C0"/>
                </a:solidFill>
              </a:rPr>
              <a:t>komuniciranje (spletna stran, sodelovanje z civilno družbo, občinami, izredno komuniciranje-kresovi, ognjemeti in </a:t>
            </a:r>
            <a:r>
              <a:rPr lang="sl-SI" sz="2800" dirty="0">
                <a:solidFill>
                  <a:srgbClr val="0070C0"/>
                </a:solidFill>
              </a:rPr>
              <a:t>pravilnemu kurjenju v luči posledic </a:t>
            </a:r>
            <a:r>
              <a:rPr lang="sl-SI" sz="2800" dirty="0" smtClean="0">
                <a:solidFill>
                  <a:srgbClr val="0070C0"/>
                </a:solidFill>
              </a:rPr>
              <a:t>žledoloma).</a:t>
            </a:r>
          </a:p>
        </p:txBody>
      </p:sp>
    </p:spTree>
    <p:extLst>
      <p:ext uri="{BB962C8B-B14F-4D97-AF65-F5344CB8AC3E}">
        <p14:creationId xmlns:p14="http://schemas.microsoft.com/office/powerpoint/2010/main" val="4213808358"/>
      </p:ext>
    </p:extLst>
  </p:cSld>
  <p:clrMapOvr>
    <a:masterClrMapping/>
  </p:clrMapOvr>
</p:sld>
</file>

<file path=ppt/theme/theme1.xml><?xml version="1.0" encoding="utf-8"?>
<a:theme xmlns:a="http://schemas.openxmlformats.org/drawingml/2006/main" name="MKO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MKO</Template>
  <TotalTime>100</TotalTime>
  <Words>523</Words>
  <Application>Microsoft Office PowerPoint</Application>
  <PresentationFormat>Diaprojekcija na zaslonu (4:3)</PresentationFormat>
  <Paragraphs>104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Republika</vt:lpstr>
      <vt:lpstr>MKO</vt:lpstr>
      <vt:lpstr>Custom Design</vt:lpstr>
      <vt:lpstr>Aktivnosti MKO na področju ukrepov za izboljšanje kakovosti zraka v Sloveniji</vt:lpstr>
      <vt:lpstr>PRESEGANJA MEJNE DNEVNE  KONCENTRACIJE PM10 </vt:lpstr>
      <vt:lpstr>Malce zgodovine…</vt:lpstr>
      <vt:lpstr>Načrti</vt:lpstr>
      <vt:lpstr>Ocena virov delcev PM10</vt:lpstr>
      <vt:lpstr>Ukrepi</vt:lpstr>
      <vt:lpstr> Ukrepi iz načrtov </vt:lpstr>
      <vt:lpstr>Višina sredstev in viri financiranja</vt:lpstr>
      <vt:lpstr>Načrti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UKREPI NA PODROČJU ZUNANJEGA ZRAKA</dc:title>
  <dc:creator>Tanja Bolte</dc:creator>
  <cp:lastModifiedBy>Tanja Bolte</cp:lastModifiedBy>
  <cp:revision>14</cp:revision>
  <dcterms:created xsi:type="dcterms:W3CDTF">2014-03-21T00:03:48Z</dcterms:created>
  <dcterms:modified xsi:type="dcterms:W3CDTF">2014-05-07T07:03:48Z</dcterms:modified>
</cp:coreProperties>
</file>