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l-S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92D050"/>
              </a:solidFill>
            </c:spPr>
          </c:dPt>
          <c:dPt>
            <c:idx val="1"/>
            <c:bubble3D val="0"/>
            <c:spPr>
              <a:solidFill>
                <a:srgbClr val="FFFF66"/>
              </a:solidFill>
            </c:spPr>
          </c:dPt>
          <c:cat>
            <c:strRef>
              <c:f>Sheet1!$A$1:$A$2</c:f>
              <c:strCache>
                <c:ptCount val="2"/>
                <c:pt idx="0">
                  <c:v>Da (48 %)</c:v>
                </c:pt>
                <c:pt idx="1">
                  <c:v>Ne (52 %)</c:v>
                </c:pt>
              </c:strCache>
            </c:strRef>
          </c:cat>
          <c:val>
            <c:numRef>
              <c:f>Sheet1!$B$1:$B$2</c:f>
              <c:numCache>
                <c:formatCode>General</c:formatCode>
                <c:ptCount val="2"/>
                <c:pt idx="0">
                  <c:v>22</c:v>
                </c:pt>
                <c:pt idx="1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sl-SI"/>
        </a:p>
      </c:txPr>
    </c:legend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7DF3BE-67D8-4827-8A36-2DD976AEC69C}" type="datetimeFigureOut">
              <a:rPr lang="sl-SI" smtClean="0"/>
              <a:t>3.5.2014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0F5F1-7C28-4799-95BC-5F01A2553DD4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6569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222685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3724501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3176865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86304052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459231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81771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8002767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37593103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270776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335317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4102111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3E7CF-CB81-4D6B-B9C2-A1D7D260276E}" type="datetime1">
              <a:rPr lang="sl-SI" smtClean="0"/>
              <a:t>3.5.2014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87CCA-9C23-4A51-A380-2834EA42FCD7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5223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772400" cy="1470025"/>
          </a:xfrm>
        </p:spPr>
        <p:txBody>
          <a:bodyPr>
            <a:noAutofit/>
          </a:bodyPr>
          <a:lstStyle/>
          <a:p>
            <a:r>
              <a:rPr lang="sv-SE" sz="36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Ocenjevalni list - strokovno srečanje »Kakovost zraka in zdravje ljudi – skupen interes nas vseh«</a:t>
            </a:r>
            <a:endParaRPr lang="sl-SI" sz="36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896" y="4797152"/>
            <a:ext cx="5129226" cy="642942"/>
          </a:xfrm>
        </p:spPr>
        <p:txBody>
          <a:bodyPr>
            <a:normAutofit fontScale="62500" lnSpcReduction="20000"/>
          </a:bodyPr>
          <a:lstStyle/>
          <a:p>
            <a:r>
              <a:rPr lang="sl-SI" dirty="0" smtClean="0">
                <a:solidFill>
                  <a:schemeClr val="tx1"/>
                </a:solidFill>
              </a:rPr>
              <a:t>Nataša Kovač</a:t>
            </a:r>
            <a:endParaRPr lang="sl-SI" dirty="0">
              <a:solidFill>
                <a:schemeClr val="tx1"/>
              </a:solidFill>
            </a:endParaRPr>
          </a:p>
          <a:p>
            <a:r>
              <a:rPr lang="sl-SI" dirty="0" smtClean="0">
                <a:solidFill>
                  <a:schemeClr val="tx1"/>
                </a:solidFill>
              </a:rPr>
              <a:t>Agencija RS za okolje</a:t>
            </a:r>
            <a:endParaRPr lang="sl-SI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10</a:t>
            </a:fld>
            <a:endParaRPr lang="sl-SI"/>
          </a:p>
        </p:txBody>
      </p:sp>
      <p:sp>
        <p:nvSpPr>
          <p:cNvPr id="3" name="TextBox 2"/>
          <p:cNvSpPr txBox="1"/>
          <p:nvPr/>
        </p:nvSpPr>
        <p:spPr>
          <a:xfrm>
            <a:off x="785786" y="428604"/>
            <a:ext cx="74295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Organizacijski vidiki strokovnega srečanja (v. 8)</a:t>
            </a:r>
            <a:endParaRPr lang="sl-SI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1071546"/>
            <a:ext cx="3500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Organizacija </a:t>
            </a:r>
            <a:r>
              <a:rPr lang="sl-SI" sz="1600" dirty="0" smtClean="0"/>
              <a:t>srečanja: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(55,6%)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736"/>
            <a:ext cx="43624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4857752" y="1071546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Primernost </a:t>
            </a:r>
            <a:r>
              <a:rPr lang="sl-SI" sz="1600" dirty="0" smtClean="0"/>
              <a:t>lokacije: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(53,3%)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62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1428736"/>
            <a:ext cx="42576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285720" y="3714752"/>
            <a:ext cx="83582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sl-SI" sz="1600" dirty="0" smtClean="0"/>
              <a:t> Delovni </a:t>
            </a:r>
            <a:r>
              <a:rPr lang="sl-SI" sz="1600" dirty="0" smtClean="0"/>
              <a:t>pogoji med strokovnim srečanjem (tehnološka oprema, oprema v prostoru...):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DOBRO (55,6%)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171" name="Picture 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5984" y="4429132"/>
            <a:ext cx="4643470" cy="1992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11</a:t>
            </a:fld>
            <a:endParaRPr lang="sl-SI"/>
          </a:p>
        </p:txBody>
      </p:sp>
      <p:sp>
        <p:nvSpPr>
          <p:cNvPr id="3" name="TextBox 2"/>
          <p:cNvSpPr txBox="1"/>
          <p:nvPr/>
        </p:nvSpPr>
        <p:spPr>
          <a:xfrm>
            <a:off x="1643042" y="642918"/>
            <a:ext cx="5500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Časovni vidik (v. 9)</a:t>
            </a:r>
            <a:endParaRPr lang="sl-SI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1428736"/>
            <a:ext cx="4143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Dolžina </a:t>
            </a:r>
            <a:r>
              <a:rPr lang="sl-SI" sz="1600" dirty="0" smtClean="0"/>
              <a:t>srečanja: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(57,8%) 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928802"/>
            <a:ext cx="43053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8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43450" y="1928802"/>
            <a:ext cx="4400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4786314" y="1357298"/>
            <a:ext cx="4357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Čas </a:t>
            </a:r>
            <a:r>
              <a:rPr lang="sl-SI" sz="1600" dirty="0" smtClean="0"/>
              <a:t>namenjen razpravi in vprašanjem: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(62,2%)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85720" y="4143380"/>
            <a:ext cx="83582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</a:t>
            </a:r>
            <a:r>
              <a:rPr lang="sv-SE" sz="1600" dirty="0" smtClean="0"/>
              <a:t>Čas </a:t>
            </a:r>
            <a:r>
              <a:rPr lang="sv-SE" sz="1600" dirty="0" smtClean="0"/>
              <a:t>namenjen medsebojni socialni interakciji (npr. navezovanje stikov)</a:t>
            </a:r>
            <a:r>
              <a:rPr lang="sl-SI" sz="1600" dirty="0" smtClean="0"/>
              <a:t>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(42,2%) 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47" name="Picture 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1670" y="4643446"/>
            <a:ext cx="4295775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12</a:t>
            </a:fld>
            <a:endParaRPr lang="sl-SI"/>
          </a:p>
        </p:txBody>
      </p:sp>
      <p:sp>
        <p:nvSpPr>
          <p:cNvPr id="3" name="TextBox 2"/>
          <p:cNvSpPr txBox="1"/>
          <p:nvPr/>
        </p:nvSpPr>
        <p:spPr>
          <a:xfrm>
            <a:off x="857224" y="0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Predlogi tematik za izboljšavo prihodnjih strokovnih srečanj (v. 11)</a:t>
            </a:r>
            <a:endParaRPr lang="sl-SI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000108"/>
            <a:ext cx="5000660" cy="2362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3929066"/>
            <a:ext cx="39290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sl-SI" sz="1600" dirty="0" smtClean="0"/>
              <a:t>Vključitev lokalnih podjetij</a:t>
            </a:r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ozaveščanje ljudi</a:t>
            </a:r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Strateške karte hrupa in obveznosti občin iz tega naslova</a:t>
            </a:r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Azbestna kritina - azbestna vlakna v zraku</a:t>
            </a:r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informiranje javnosti na poljuden način</a:t>
            </a:r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Ustrezna filtracija/poostren neodvisen nadzor nad </a:t>
            </a:r>
            <a:r>
              <a:rPr lang="sl-SI" sz="1600" dirty="0" err="1" smtClean="0"/>
              <a:t>onesneževalcem</a:t>
            </a:r>
            <a:endParaRPr lang="sl-SI" sz="1600" dirty="0" smtClean="0"/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Industrijsko onesnaževanje - filtri</a:t>
            </a:r>
            <a:endParaRPr lang="sl-SI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4143372" y="3714752"/>
            <a:ext cx="50006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sl-SI" sz="1600" dirty="0" smtClean="0"/>
              <a:t>delavnice na terenu/med ljudmi, na katerih se na kratko predstavi problematika, nato pa se iščejo konkretne ideje in aktivnosti tudi občanov. To kar naredimo sami in pokažemo dober zgled bo sprožilo plaz.</a:t>
            </a:r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Prekomeren hrup, neustrezna javna razsvetljava.</a:t>
            </a:r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Problematiko približati širši (prizadeti) javnosti.</a:t>
            </a:r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Inovativni predlogi za izboljšanje danih razmer.</a:t>
            </a:r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Manj predavanj za katedrom in več dela v skupini s sodelovanjem moderatorja.</a:t>
            </a:r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Analiza manjših delcev PM10,način financiranja ukrepov.</a:t>
            </a:r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Vizualno onesnaženje</a:t>
            </a:r>
            <a:endParaRPr lang="sl-SI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0" y="3429000"/>
            <a:ext cx="4071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Predlogi:</a:t>
            </a:r>
            <a:endParaRPr lang="sl-SI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13</a:t>
            </a:fld>
            <a:endParaRPr lang="sl-SI"/>
          </a:p>
        </p:txBody>
      </p:sp>
      <p:sp>
        <p:nvSpPr>
          <p:cNvPr id="3" name="TextBox 2"/>
          <p:cNvSpPr txBox="1"/>
          <p:nvPr/>
        </p:nvSpPr>
        <p:spPr>
          <a:xfrm>
            <a:off x="714348" y="357166"/>
            <a:ext cx="71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ačini obveščanja o novostih s področja upravljanja zraka (v. 12)</a:t>
            </a:r>
            <a:endParaRPr lang="sl-SI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500174"/>
            <a:ext cx="6094790" cy="2545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714348" y="4429132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 smtClean="0"/>
              <a:t>Kot najbolj zaželen </a:t>
            </a:r>
            <a:r>
              <a:rPr lang="sl-SI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način informiranja </a:t>
            </a:r>
            <a:r>
              <a:rPr lang="sl-SI" sz="2400" dirty="0" smtClean="0"/>
              <a:t>so udeleženci izbrali </a:t>
            </a:r>
            <a:r>
              <a:rPr lang="sl-SI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elektronsko pošto (60,6 %).</a:t>
            </a:r>
            <a:endParaRPr lang="sl-SI" sz="24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14</a:t>
            </a:fld>
            <a:endParaRPr lang="sl-SI"/>
          </a:p>
        </p:txBody>
      </p:sp>
      <p:sp>
        <p:nvSpPr>
          <p:cNvPr id="4" name="TextBox 3"/>
          <p:cNvSpPr txBox="1"/>
          <p:nvPr/>
        </p:nvSpPr>
        <p:spPr>
          <a:xfrm>
            <a:off x="1403648" y="500042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Dodatni predlogi, mnenja in vtisi (v. 13)</a:t>
            </a:r>
            <a:r>
              <a:rPr lang="pl-PL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sl-SI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Rectangle 4"/>
          <p:cNvSpPr/>
          <p:nvPr/>
        </p:nvSpPr>
        <p:spPr>
          <a:xfrm>
            <a:off x="428596" y="1214422"/>
            <a:ext cx="842968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sl-SI" sz="1600" dirty="0" smtClean="0"/>
              <a:t>  nadaljevati s tematskimi srečanji oziroma vsaj enkrat do dvakrat letno organizirati taka srečanja po regijah in nadaljevanje s kontinuiteto </a:t>
            </a:r>
          </a:p>
          <a:p>
            <a:endParaRPr lang="sl-SI" sz="1600" dirty="0"/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 manjkal prispevek </a:t>
            </a:r>
            <a:r>
              <a:rPr lang="sl-SI" sz="1600" dirty="0"/>
              <a:t> </a:t>
            </a:r>
            <a:r>
              <a:rPr lang="sl-SI" sz="1600" dirty="0" smtClean="0"/>
              <a:t>državnih inšpekcijskih služb (zdravstvena in okoljska).</a:t>
            </a:r>
          </a:p>
          <a:p>
            <a:endParaRPr lang="sl-SI" sz="1600" dirty="0"/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 premalo časa za medsebojno interakcijo in navezovanje  stikov</a:t>
            </a:r>
          </a:p>
          <a:p>
            <a:endParaRPr lang="sl-SI" sz="1600" dirty="0"/>
          </a:p>
          <a:p>
            <a:pPr>
              <a:buFont typeface="Wingdings" pitchFamily="2" charset="2"/>
              <a:buChar char="q"/>
            </a:pPr>
            <a:r>
              <a:rPr lang="sl-SI" sz="1600" dirty="0"/>
              <a:t> </a:t>
            </a:r>
            <a:r>
              <a:rPr lang="sl-SI" sz="1600" dirty="0" smtClean="0"/>
              <a:t> nujna vzpostavitev kontaktov in dialoga z  lokalnimi skupnostmi  in občinami. Prebivalcem v večji meri predstaviti pomembnost zraka, zemlje, vode, saj sami prebivalci lahko veliko prispevajo k zastavljenim ciljem zdravega načina življenja.</a:t>
            </a:r>
          </a:p>
          <a:p>
            <a:endParaRPr lang="sl-SI" sz="1600" dirty="0" smtClean="0"/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  večja obveščenost o predstavitvi, večja odzivnost vpletenih in posredovanje vsebin občanom z namenom osveščanja;</a:t>
            </a:r>
          </a:p>
          <a:p>
            <a:endParaRPr lang="sl-SI" sz="1600" dirty="0" smtClean="0"/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  problemi vnaprej strokovno opredeljeni in na delavnici deležniki s pomočjo ustreznih </a:t>
            </a:r>
            <a:r>
              <a:rPr lang="sl-SI" sz="1600" dirty="0" err="1" smtClean="0"/>
              <a:t>moderatorskih</a:t>
            </a:r>
            <a:r>
              <a:rPr lang="sl-SI" sz="1600" dirty="0" smtClean="0"/>
              <a:t> tehnik poiščejo (opredelijo, razvrstijo in ovrednotijo) nabor možnih rešitev.</a:t>
            </a:r>
          </a:p>
          <a:p>
            <a:endParaRPr lang="sl-SI" sz="1600" dirty="0" smtClean="0"/>
          </a:p>
          <a:p>
            <a:pPr>
              <a:buFont typeface="Wingdings" pitchFamily="2" charset="2"/>
              <a:buChar char="q"/>
            </a:pPr>
            <a:r>
              <a:rPr lang="sl-SI" sz="1600" dirty="0" smtClean="0"/>
              <a:t>  v kratkem času veliko koristnih (osnovnih) informacij in izredno dober nabor predavateljev. Po vsebini seminar za 6 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15</a:t>
            </a:fld>
            <a:endParaRPr lang="sl-SI"/>
          </a:p>
        </p:txBody>
      </p:sp>
      <p:sp>
        <p:nvSpPr>
          <p:cNvPr id="3" name="TextBox 2"/>
          <p:cNvSpPr txBox="1"/>
          <p:nvPr/>
        </p:nvSpPr>
        <p:spPr>
          <a:xfrm>
            <a:off x="1142976" y="2428868"/>
            <a:ext cx="664373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ZA VAŠO POZORNOST</a:t>
            </a:r>
            <a:r>
              <a:rPr lang="sl-SI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sl-SI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414" y="571480"/>
            <a:ext cx="6572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tatistika</a:t>
            </a:r>
            <a:endParaRPr lang="sl-SI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1500174"/>
            <a:ext cx="721523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sl-SI" sz="2400" dirty="0" smtClean="0"/>
              <a:t> Anketo so izpolnjevali udeleženci strokovnih srečanj, ki so potekala na temo zraka v različnih slovenskih mestih in sicer z namenom, da bi pridobili mnenja o zadovoljstvu prisotnih z izvedbo srečanj in  morebitne predloge za izboljšavo sledečih dogodkov.</a:t>
            </a:r>
          </a:p>
          <a:p>
            <a:pPr algn="just">
              <a:buFont typeface="Wingdings" pitchFamily="2" charset="2"/>
              <a:buChar char="q"/>
            </a:pPr>
            <a:endParaRPr lang="sl-SI" sz="2400" dirty="0"/>
          </a:p>
          <a:p>
            <a:pPr algn="just">
              <a:buFont typeface="Wingdings" pitchFamily="2" charset="2"/>
              <a:buChar char="q"/>
            </a:pPr>
            <a:r>
              <a:rPr lang="sl-SI" sz="2400" dirty="0"/>
              <a:t> </a:t>
            </a:r>
            <a:r>
              <a:rPr lang="sl-SI" sz="2400" dirty="0" smtClean="0"/>
              <a:t>Čas zbiranja mnenj je od </a:t>
            </a:r>
            <a:r>
              <a:rPr lang="sl-SI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aprila 2013 </a:t>
            </a:r>
            <a:r>
              <a:rPr lang="sl-SI" sz="2400" dirty="0" smtClean="0"/>
              <a:t>do </a:t>
            </a:r>
            <a:r>
              <a:rPr lang="sl-SI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sl-SI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arca 2014 </a:t>
            </a:r>
            <a:r>
              <a:rPr lang="sl-SI" sz="2400" dirty="0" smtClean="0"/>
              <a:t>oziroma</a:t>
            </a:r>
            <a:r>
              <a:rPr lang="sl-SI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7 strokovnih srečanj.</a:t>
            </a:r>
          </a:p>
          <a:p>
            <a:pPr algn="just"/>
            <a:endParaRPr lang="sl-SI" sz="2400" dirty="0" smtClean="0"/>
          </a:p>
          <a:p>
            <a:pPr algn="just"/>
            <a:endParaRPr 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2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1214422"/>
            <a:ext cx="6000792" cy="27852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928794" y="500042"/>
            <a:ext cx="57864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Splošni podatki o anketirancih (v. 1-2) </a:t>
            </a:r>
            <a:endParaRPr lang="sl-SI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4214818"/>
            <a:ext cx="792961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Približno </a:t>
            </a:r>
            <a:r>
              <a:rPr lang="sl-SI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69 % </a:t>
            </a:r>
            <a:r>
              <a:rPr lang="sl-SI" dirty="0" smtClean="0"/>
              <a:t>anketirancev je izpolnjevalo vprašalnik v </a:t>
            </a:r>
            <a:r>
              <a:rPr lang="sl-SI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imenu organizacije</a:t>
            </a:r>
            <a:r>
              <a:rPr lang="sl-SI" dirty="0" smtClean="0"/>
              <a:t>:</a:t>
            </a:r>
          </a:p>
          <a:p>
            <a:endParaRPr lang="sl-SI" dirty="0" smtClean="0"/>
          </a:p>
          <a:p>
            <a:pPr>
              <a:buFont typeface="Wingdings" pitchFamily="2" charset="2"/>
              <a:buChar char="Ø"/>
            </a:pPr>
            <a:r>
              <a:rPr lang="sl-SI" dirty="0" smtClean="0"/>
              <a:t>  </a:t>
            </a:r>
            <a:r>
              <a:rPr lang="sl-SI" dirty="0" smtClean="0"/>
              <a:t>največ jih je bilo predstavnikov iz organizacij na lokalni ravni (18%), </a:t>
            </a:r>
          </a:p>
          <a:p>
            <a:pPr>
              <a:buFont typeface="Wingdings" pitchFamily="2" charset="2"/>
              <a:buChar char="Ø"/>
            </a:pPr>
            <a:r>
              <a:rPr lang="sl-SI" dirty="0" smtClean="0"/>
              <a:t>  nevladnih </a:t>
            </a:r>
            <a:r>
              <a:rPr lang="sl-SI" dirty="0" smtClean="0"/>
              <a:t>organizacij (15,6%),</a:t>
            </a:r>
          </a:p>
          <a:p>
            <a:pPr>
              <a:buFont typeface="Wingdings" pitchFamily="2" charset="2"/>
              <a:buChar char="Ø"/>
            </a:pPr>
            <a:r>
              <a:rPr lang="sl-SI" dirty="0" smtClean="0"/>
              <a:t>  s</a:t>
            </a:r>
            <a:r>
              <a:rPr lang="sl-SI" dirty="0" smtClean="0"/>
              <a:t>rednje </a:t>
            </a:r>
            <a:r>
              <a:rPr lang="sl-SI" dirty="0" smtClean="0"/>
              <a:t>velikih podjetij (50-250 zaposlenih) 13,3%,</a:t>
            </a:r>
          </a:p>
          <a:p>
            <a:pPr>
              <a:buFont typeface="Wingdings" pitchFamily="2" charset="2"/>
              <a:buChar char="Ø"/>
            </a:pPr>
            <a:r>
              <a:rPr lang="sl-SI" dirty="0" smtClean="0"/>
              <a:t>  organizacij </a:t>
            </a:r>
            <a:r>
              <a:rPr lang="sl-SI" dirty="0" smtClean="0"/>
              <a:t>na državni ravni (9%),</a:t>
            </a:r>
          </a:p>
          <a:p>
            <a:pPr>
              <a:buFont typeface="Wingdings" pitchFamily="2" charset="2"/>
              <a:buChar char="Ø"/>
            </a:pPr>
            <a:r>
              <a:rPr lang="sl-SI" dirty="0" smtClean="0"/>
              <a:t>  javnih </a:t>
            </a:r>
            <a:r>
              <a:rPr lang="sl-SI" dirty="0" smtClean="0"/>
              <a:t>zavodov (9%) in druge organizacije.</a:t>
            </a:r>
          </a:p>
          <a:p>
            <a:pPr>
              <a:buFont typeface="Wingdings" pitchFamily="2" charset="2"/>
              <a:buChar char="Ø"/>
            </a:pPr>
            <a:endParaRPr lang="sl-SI" sz="1600" dirty="0" smtClean="0"/>
          </a:p>
          <a:p>
            <a:pPr>
              <a:buFont typeface="Wingdings" pitchFamily="2" charset="2"/>
              <a:buChar char="Ø"/>
            </a:pPr>
            <a:endParaRPr lang="sl-SI" sz="1600" dirty="0"/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3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4</a:t>
            </a:fld>
            <a:endParaRPr lang="sl-SI"/>
          </a:p>
        </p:txBody>
      </p:sp>
      <p:sp>
        <p:nvSpPr>
          <p:cNvPr id="3" name="TextBox 2"/>
          <p:cNvSpPr txBox="1"/>
          <p:nvPr/>
        </p:nvSpPr>
        <p:spPr>
          <a:xfrm>
            <a:off x="428596" y="642918"/>
            <a:ext cx="78581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Udeležba anketirancev na preteklih strokovnih srečanjih na temo kakovosti zraka (v. 3) </a:t>
            </a:r>
            <a:endParaRPr lang="sl-SI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1285852" y="2000241"/>
          <a:ext cx="5786478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5786" y="5143512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sl-SI" dirty="0" smtClean="0"/>
              <a:t> Med anketiranci, ki so se podobnih srečanj za udeleževali je najpogostejši odgovor </a:t>
            </a:r>
            <a:r>
              <a:rPr lang="sl-SI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1-enkrat (8).</a:t>
            </a:r>
            <a:endParaRPr lang="sl-SI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5</a:t>
            </a:fld>
            <a:endParaRPr lang="sl-SI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571612"/>
            <a:ext cx="6998020" cy="37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28662" y="642918"/>
            <a:ext cx="6572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Splošni vtis o strokovnem srečanju (v. 4)</a:t>
            </a:r>
            <a:endParaRPr lang="sl-SI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00100" y="5572140"/>
            <a:ext cx="692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sl-SI" dirty="0" smtClean="0"/>
              <a:t> Splošni vtis udeležencev o srečanjih je </a:t>
            </a:r>
            <a:r>
              <a:rPr lang="sl-SI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dober (62,2 %).</a:t>
            </a:r>
            <a:endParaRPr lang="sl-SI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6</a:t>
            </a:fld>
            <a:endParaRPr lang="sl-SI"/>
          </a:p>
        </p:txBody>
      </p:sp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43050"/>
            <a:ext cx="435292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0" y="285728"/>
            <a:ext cx="87154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Ocena dnevnega reda in ciljev strokovnega srečanja (v. </a:t>
            </a:r>
            <a:r>
              <a:rPr lang="sl-SI" sz="28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sl-SI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7158" y="1214422"/>
            <a:ext cx="42148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 Jasnost </a:t>
            </a:r>
            <a:r>
              <a:rPr lang="sl-SI" sz="1600" dirty="0" smtClean="0"/>
              <a:t>ciljev: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(55,6%)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8631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 Jasnost </a:t>
            </a:r>
            <a:r>
              <a:rPr lang="sl-SI" sz="1600" dirty="0" smtClean="0"/>
              <a:t>dnevnega reda: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(62,2%) 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643050"/>
            <a:ext cx="4286248" cy="1931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2" name="Picture 1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214818"/>
            <a:ext cx="4381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142844" y="3857628"/>
            <a:ext cx="4357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 Koristnost </a:t>
            </a:r>
            <a:r>
              <a:rPr lang="sl-SI" sz="1600" dirty="0" smtClean="0"/>
              <a:t>srečanja: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(57,8%)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53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00600" y="4357694"/>
            <a:ext cx="43434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4572000" y="3857628"/>
            <a:ext cx="457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 Skladnost </a:t>
            </a:r>
            <a:r>
              <a:rPr lang="sl-SI" sz="1600" dirty="0" smtClean="0"/>
              <a:t>in ustreznost tematik: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(64,4%)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7</a:t>
            </a:fld>
            <a:endParaRPr lang="sl-SI"/>
          </a:p>
        </p:txBody>
      </p:sp>
      <p:pic>
        <p:nvPicPr>
          <p:cNvPr id="9256" name="Picture 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6768" y="1000108"/>
            <a:ext cx="454723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TextBox 47"/>
          <p:cNvSpPr txBox="1"/>
          <p:nvPr/>
        </p:nvSpPr>
        <p:spPr>
          <a:xfrm>
            <a:off x="4714876" y="428604"/>
            <a:ext cx="41434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 Posredovanje </a:t>
            </a:r>
            <a:r>
              <a:rPr lang="sl-SI" sz="1600" dirty="0" smtClean="0"/>
              <a:t>pridobljenih informacij drugim osebam: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(55,6%)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85720" y="500042"/>
            <a:ext cx="3786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 Koristnost </a:t>
            </a:r>
            <a:r>
              <a:rPr lang="sl-SI" sz="1600" dirty="0" smtClean="0"/>
              <a:t>srečanja za delokrog anketiranca: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(53,3%)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65" name="Picture 4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71546"/>
            <a:ext cx="441862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TextBox 59"/>
          <p:cNvSpPr txBox="1"/>
          <p:nvPr/>
        </p:nvSpPr>
        <p:spPr>
          <a:xfrm>
            <a:off x="285720" y="4143380"/>
            <a:ext cx="8001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 smtClean="0"/>
              <a:t>Vsi segmenti </a:t>
            </a:r>
            <a:r>
              <a:rPr lang="sl-SI" sz="2400" dirty="0" smtClean="0">
                <a:solidFill>
                  <a:srgbClr val="FF0000"/>
                </a:solidFill>
              </a:rPr>
              <a:t>pri oceni dnevnega reda in ciljih</a:t>
            </a:r>
            <a:r>
              <a:rPr lang="sl-SI" sz="2400" dirty="0" smtClean="0"/>
              <a:t> strokovnega srečanja podajajo odgovor </a:t>
            </a:r>
            <a:r>
              <a:rPr lang="sl-SI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</a:t>
            </a:r>
            <a:r>
              <a:rPr lang="sl-SI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2400" dirty="0" smtClean="0"/>
              <a:t>– najmanj polovica anketirancev.</a:t>
            </a:r>
            <a:endParaRPr lang="sl-SI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8</a:t>
            </a:fld>
            <a:endParaRPr lang="sl-SI"/>
          </a:p>
        </p:txBody>
      </p:sp>
      <p:sp>
        <p:nvSpPr>
          <p:cNvPr id="3" name="TextBox 2"/>
          <p:cNvSpPr txBox="1"/>
          <p:nvPr/>
        </p:nvSpPr>
        <p:spPr>
          <a:xfrm>
            <a:off x="1000100" y="428604"/>
            <a:ext cx="7715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b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Vsebina in program strokovnega srečanja (v. 6)</a:t>
            </a:r>
            <a:endParaRPr lang="sl-SI" sz="28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1071546"/>
            <a:ext cx="3786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 Razmerje </a:t>
            </a:r>
            <a:r>
              <a:rPr lang="sl-SI" sz="1600" dirty="0" smtClean="0"/>
              <a:t>vsebin med nacionalno in lokalno ravnjo: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(48,9%)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3406" y="1142984"/>
            <a:ext cx="45005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Kakovost </a:t>
            </a:r>
            <a:r>
              <a:rPr lang="sl-SI" sz="1600" dirty="0" smtClean="0"/>
              <a:t>predstavitev: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DOBRO-ODLIČNO (46,7%)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643050"/>
            <a:ext cx="432435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10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10125" y="1643050"/>
            <a:ext cx="43338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/>
          <p:nvPr/>
        </p:nvSpPr>
        <p:spPr>
          <a:xfrm>
            <a:off x="214282" y="3786190"/>
            <a:ext cx="4357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 Sodelovanje </a:t>
            </a:r>
            <a:r>
              <a:rPr lang="sl-SI" sz="1600" dirty="0" smtClean="0"/>
              <a:t>z različnimi ravnmi odločanja: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(46,7%)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57752" y="3929066"/>
            <a:ext cx="4286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1600" dirty="0" smtClean="0"/>
              <a:t>  Izmenjava </a:t>
            </a:r>
            <a:r>
              <a:rPr lang="sl-SI" sz="1600" dirty="0" smtClean="0"/>
              <a:t>informacij in znanj: </a:t>
            </a:r>
            <a:r>
              <a:rPr lang="sl-SI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DOBRO (55,6%)</a:t>
            </a:r>
            <a:endParaRPr lang="sl-SI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219" name="Picture 2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4429132"/>
            <a:ext cx="44196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8" name="Picture 3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7275" y="4357694"/>
            <a:ext cx="42767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87CCA-9C23-4A51-A380-2834EA42FCD7}" type="slidenum">
              <a:rPr lang="sl-SI" smtClean="0"/>
              <a:t>9</a:t>
            </a:fld>
            <a:endParaRPr lang="sl-SI"/>
          </a:p>
        </p:txBody>
      </p:sp>
      <p:sp>
        <p:nvSpPr>
          <p:cNvPr id="3" name="TextBox 2"/>
          <p:cNvSpPr txBox="1"/>
          <p:nvPr/>
        </p:nvSpPr>
        <p:spPr>
          <a:xfrm>
            <a:off x="1000100" y="428604"/>
            <a:ext cx="75724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Mnenje anketirancev glede vsebine in programa strokovnih srečanj (v. 7)</a:t>
            </a:r>
            <a:endParaRPr lang="sl-SI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1628800"/>
            <a:ext cx="839016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l-SI" sz="2000" dirty="0" smtClean="0"/>
              <a:t>Predstavitve so bile strokovno podkovane, zanimive in predvsem konkretne. </a:t>
            </a:r>
            <a:endParaRPr lang="sl-SI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sl-SI" sz="2000" dirty="0"/>
              <a:t>S</a:t>
            </a:r>
            <a:r>
              <a:rPr lang="sl-SI" sz="2000" dirty="0" smtClean="0"/>
              <a:t>rečanja </a:t>
            </a:r>
            <a:r>
              <a:rPr lang="sl-SI" sz="2000" dirty="0" smtClean="0"/>
              <a:t>bi morala potekati redno - vsaj enkrat letno.</a:t>
            </a:r>
            <a:endParaRPr lang="sl-SI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sl-SI" sz="2000" dirty="0" smtClean="0"/>
              <a:t>Sem </a:t>
            </a:r>
            <a:r>
              <a:rPr lang="sl-SI" sz="2000" dirty="0" smtClean="0"/>
              <a:t>azbestni bolnik in premalo je bilo poudarka na azbestni kritini, katera je še prisotna v okolju. </a:t>
            </a:r>
            <a:r>
              <a:rPr lang="sl-SI" sz="2000" dirty="0" err="1" smtClean="0"/>
              <a:t>Azbetna</a:t>
            </a:r>
            <a:r>
              <a:rPr lang="sl-SI" sz="2000" dirty="0" smtClean="0"/>
              <a:t> vlakna teh dotrajanih kritin so prisotna v zraku in izpostavljen jim je lahko vsakdo.</a:t>
            </a:r>
            <a:endParaRPr lang="sl-SI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pl-PL" sz="2000" dirty="0" smtClean="0"/>
              <a:t>Vse </a:t>
            </a:r>
            <a:r>
              <a:rPr lang="pl-PL" sz="2000" dirty="0" smtClean="0"/>
              <a:t>je uporabno in koristno</a:t>
            </a:r>
            <a:r>
              <a:rPr lang="pl-PL" sz="20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sl-SI" sz="2000" dirty="0" smtClean="0"/>
              <a:t>     Vsebine </a:t>
            </a:r>
            <a:r>
              <a:rPr lang="sl-SI" sz="2000" dirty="0"/>
              <a:t>so bile dobro izbrane in so predstavile širino problematike</a:t>
            </a:r>
            <a:r>
              <a:rPr lang="sl-SI" sz="20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sl-SI" sz="2000" dirty="0" smtClean="0"/>
              <a:t>     Vse </a:t>
            </a:r>
            <a:r>
              <a:rPr lang="sl-SI" sz="2000" dirty="0"/>
              <a:t>organizacije se morajo bistveno bolj povezati med seboj in nam </a:t>
            </a:r>
            <a:r>
              <a:rPr lang="sl-SI" sz="2000" dirty="0" smtClean="0"/>
              <a:t>     </a:t>
            </a:r>
          </a:p>
          <a:p>
            <a:r>
              <a:rPr lang="sl-SI" sz="2000" dirty="0"/>
              <a:t> </a:t>
            </a:r>
            <a:r>
              <a:rPr lang="sl-SI" sz="2000" dirty="0" smtClean="0"/>
              <a:t>      predstaviti </a:t>
            </a:r>
            <a:r>
              <a:rPr lang="sl-SI" sz="2000" dirty="0"/>
              <a:t>cilje in tudi postopke da pridemo do teh ciljev</a:t>
            </a:r>
            <a:r>
              <a:rPr lang="sl-SI" sz="20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sl-SI" sz="2000" dirty="0"/>
              <a:t> </a:t>
            </a:r>
            <a:r>
              <a:rPr lang="sl-SI" sz="2000" dirty="0" smtClean="0"/>
              <a:t>     </a:t>
            </a:r>
            <a:r>
              <a:rPr lang="sl-SI" sz="2000" dirty="0"/>
              <a:t>Uporabno tudi za ozaveščanje zaposlenih - upam da bodo </a:t>
            </a:r>
            <a:r>
              <a:rPr lang="sl-SI" sz="2000" dirty="0" err="1"/>
              <a:t>prezentacije</a:t>
            </a:r>
            <a:r>
              <a:rPr lang="sl-SI" sz="2000" dirty="0"/>
              <a:t> </a:t>
            </a:r>
            <a:endParaRPr lang="sl-SI" sz="2000" dirty="0" smtClean="0"/>
          </a:p>
          <a:p>
            <a:r>
              <a:rPr lang="sl-SI" sz="2000" dirty="0"/>
              <a:t> </a:t>
            </a:r>
            <a:r>
              <a:rPr lang="sl-SI" sz="2000" dirty="0" smtClean="0"/>
              <a:t>      javne.</a:t>
            </a:r>
          </a:p>
          <a:p>
            <a:pPr>
              <a:buFont typeface="Arial" pitchFamily="34" charset="0"/>
              <a:buChar char="•"/>
            </a:pPr>
            <a:r>
              <a:rPr lang="sl-SI" sz="2000" dirty="0"/>
              <a:t> </a:t>
            </a:r>
            <a:r>
              <a:rPr lang="sl-SI" sz="2000" dirty="0" smtClean="0"/>
              <a:t>     </a:t>
            </a:r>
            <a:r>
              <a:rPr lang="sl-SI" sz="2000" dirty="0"/>
              <a:t>Usmeritev v bolj konkretne rešitve!!!</a:t>
            </a:r>
          </a:p>
          <a:p>
            <a:pPr>
              <a:buFont typeface="Arial" pitchFamily="34" charset="0"/>
              <a:buChar char="•"/>
            </a:pPr>
            <a:endParaRPr lang="sl-SI" sz="1600" dirty="0"/>
          </a:p>
          <a:p>
            <a:pPr>
              <a:buFont typeface="Arial" pitchFamily="34" charset="0"/>
              <a:buChar char="•"/>
            </a:pPr>
            <a:endParaRPr lang="sl-SI" sz="1600" dirty="0"/>
          </a:p>
          <a:p>
            <a:pPr>
              <a:buFont typeface="Arial" pitchFamily="34" charset="0"/>
              <a:buChar char="•"/>
            </a:pPr>
            <a:endParaRPr lang="pl-PL" sz="1600" dirty="0" smtClean="0"/>
          </a:p>
          <a:p>
            <a:pPr marL="342900" indent="-342900"/>
            <a:endParaRPr lang="sl-SI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2001</TotalTime>
  <Words>889</Words>
  <Application>Microsoft Office PowerPoint</Application>
  <PresentationFormat>Diaprojekcija na zaslonu (4:3)</PresentationFormat>
  <Paragraphs>100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15</vt:i4>
      </vt:variant>
    </vt:vector>
  </HeadingPairs>
  <TitlesOfParts>
    <vt:vector size="16" baseType="lpstr">
      <vt:lpstr>Officeova tema</vt:lpstr>
      <vt:lpstr>Ocenjevalni list - strokovno srečanje »Kakovost zraka in zdravje ljudi – skupen interes nas vseh«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Ocenjevalni list - strokovno srečanje »Kakovost zraka in zdravje ljudi – skupen interes nas vseh«</dc:title>
  <dc:creator>Sandra</dc:creator>
  <cp:lastModifiedBy>uporabnik</cp:lastModifiedBy>
  <cp:revision>58</cp:revision>
  <dcterms:created xsi:type="dcterms:W3CDTF">2014-04-29T09:04:54Z</dcterms:created>
  <dcterms:modified xsi:type="dcterms:W3CDTF">2014-05-04T20:41:11Z</dcterms:modified>
</cp:coreProperties>
</file>