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6" r:id="rId11"/>
    <p:sldId id="265" r:id="rId12"/>
    <p:sldId id="268" r:id="rId13"/>
    <p:sldId id="272" r:id="rId14"/>
    <p:sldId id="269" r:id="rId15"/>
    <p:sldId id="275" r:id="rId16"/>
    <p:sldId id="270" r:id="rId17"/>
    <p:sldId id="271" r:id="rId18"/>
    <p:sldId id="273" r:id="rId19"/>
    <p:sldId id="274" r:id="rId20"/>
    <p:sldId id="276" r:id="rId21"/>
    <p:sldId id="277" r:id="rId22"/>
    <p:sldId id="279" r:id="rId23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IVZ-GRA\WORK\Pelod_Glive\Pelod\Spletna%20stran\Grafi-Excel\Novo_mesto.xlsx" TargetMode="External"/><Relationship Id="rId1" Type="http://schemas.openxmlformats.org/officeDocument/2006/relationships/image" Target="../media/image1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>
        <c:manualLayout>
          <c:layoutTarget val="inner"/>
          <c:xMode val="edge"/>
          <c:yMode val="edge"/>
          <c:x val="3.2980595983213713E-2"/>
          <c:y val="9.6612025183495737E-2"/>
          <c:w val="0.78321313633427669"/>
          <c:h val="0.82171365506522631"/>
        </c:manualLayout>
      </c:layout>
      <c:barChart>
        <c:barDir val="col"/>
        <c:grouping val="clustered"/>
        <c:ser>
          <c:idx val="0"/>
          <c:order val="0"/>
          <c:tx>
            <c:strRef>
              <c:f>legenda!$A$111</c:f>
              <c:strCache>
                <c:ptCount val="1"/>
                <c:pt idx="0">
                  <c:v>ambrozija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numRef>
              <c:f>legenda!$B$110:$H$110</c:f>
              <c:numCache>
                <c:formatCode>d/m;@</c:formatCode>
                <c:ptCount val="7"/>
                <c:pt idx="0">
                  <c:v>41155</c:v>
                </c:pt>
                <c:pt idx="1">
                  <c:v>41156</c:v>
                </c:pt>
                <c:pt idx="2">
                  <c:v>41157</c:v>
                </c:pt>
                <c:pt idx="3">
                  <c:v>41158</c:v>
                </c:pt>
                <c:pt idx="4">
                  <c:v>41159</c:v>
                </c:pt>
                <c:pt idx="5">
                  <c:v>41160</c:v>
                </c:pt>
                <c:pt idx="6">
                  <c:v>41161</c:v>
                </c:pt>
              </c:numCache>
            </c:numRef>
          </c:cat>
          <c:val>
            <c:numRef>
              <c:f>legenda!$B$111:$H$111</c:f>
              <c:numCache>
                <c:formatCode>General</c:formatCode>
                <c:ptCount val="7"/>
                <c:pt idx="0">
                  <c:v>51</c:v>
                </c:pt>
                <c:pt idx="1">
                  <c:v>55</c:v>
                </c:pt>
                <c:pt idx="2">
                  <c:v>64</c:v>
                </c:pt>
                <c:pt idx="3">
                  <c:v>21</c:v>
                </c:pt>
                <c:pt idx="4">
                  <c:v>15</c:v>
                </c:pt>
                <c:pt idx="5">
                  <c:v>14</c:v>
                </c:pt>
                <c:pt idx="6">
                  <c:v>104</c:v>
                </c:pt>
              </c:numCache>
            </c:numRef>
          </c:val>
        </c:ser>
        <c:ser>
          <c:idx val="1"/>
          <c:order val="1"/>
          <c:tx>
            <c:strRef>
              <c:f>legenda!$A$112</c:f>
              <c:strCache>
                <c:ptCount val="1"/>
                <c:pt idx="0">
                  <c:v>koprive</c:v>
                </c:pt>
              </c:strCache>
            </c:strRef>
          </c:tx>
          <c:spPr>
            <a:solidFill>
              <a:srgbClr val="CC00FF"/>
            </a:solidFill>
            <a:ln>
              <a:solidFill>
                <a:schemeClr val="tx1"/>
              </a:solidFill>
            </a:ln>
          </c:spPr>
          <c:cat>
            <c:numRef>
              <c:f>legenda!$B$110:$H$110</c:f>
              <c:numCache>
                <c:formatCode>d/m;@</c:formatCode>
                <c:ptCount val="7"/>
                <c:pt idx="0">
                  <c:v>41155</c:v>
                </c:pt>
                <c:pt idx="1">
                  <c:v>41156</c:v>
                </c:pt>
                <c:pt idx="2">
                  <c:v>41157</c:v>
                </c:pt>
                <c:pt idx="3">
                  <c:v>41158</c:v>
                </c:pt>
                <c:pt idx="4">
                  <c:v>41159</c:v>
                </c:pt>
                <c:pt idx="5">
                  <c:v>41160</c:v>
                </c:pt>
                <c:pt idx="6">
                  <c:v>41161</c:v>
                </c:pt>
              </c:numCache>
            </c:numRef>
          </c:cat>
          <c:val>
            <c:numRef>
              <c:f>legenda!$B$112:$H$112</c:f>
              <c:numCache>
                <c:formatCode>General</c:formatCode>
                <c:ptCount val="7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</c:ser>
        <c:axId val="36020608"/>
        <c:axId val="34947840"/>
      </c:barChart>
      <c:dateAx>
        <c:axId val="36020608"/>
        <c:scaling>
          <c:orientation val="minMax"/>
        </c:scaling>
        <c:axPos val="b"/>
        <c:numFmt formatCode="d/m;@" sourceLinked="1"/>
        <c:tickLblPos val="nextTo"/>
        <c:txPr>
          <a:bodyPr/>
          <a:lstStyle/>
          <a:p>
            <a:pPr>
              <a:defRPr sz="900" b="1" i="0" baseline="0">
                <a:latin typeface="Arial" pitchFamily="34" charset="0"/>
              </a:defRPr>
            </a:pPr>
            <a:endParaRPr lang="sl-SI"/>
          </a:p>
        </c:txPr>
        <c:crossAx val="34947840"/>
        <c:crosses val="autoZero"/>
        <c:auto val="1"/>
        <c:lblOffset val="100"/>
        <c:baseTimeUnit val="days"/>
      </c:dateAx>
      <c:valAx>
        <c:axId val="34947840"/>
        <c:scaling>
          <c:orientation val="minMax"/>
        </c:scaling>
        <c:delete val="1"/>
        <c:axPos val="l"/>
        <c:numFmt formatCode="General" sourceLinked="1"/>
        <c:tickLblPos val="none"/>
        <c:crossAx val="36020608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251884403129115"/>
          <c:y val="0.43188676672731097"/>
          <c:w val="0.16881508769014042"/>
          <c:h val="0.13622646654538006"/>
        </c:manualLayout>
      </c:layout>
      <c:txPr>
        <a:bodyPr/>
        <a:lstStyle/>
        <a:p>
          <a:pPr>
            <a:defRPr sz="1100" baseline="0">
              <a:latin typeface="Arial Narrow" pitchFamily="34" charset="0"/>
            </a:defRPr>
          </a:pPr>
          <a:endParaRPr lang="sl-SI"/>
        </a:p>
      </c:txPr>
    </c:legend>
    <c:plotVisOnly val="1"/>
    <c:dispBlanksAs val="gap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0.7619</cdr:x>
      <cdr:y>0.7377</cdr:y>
    </cdr:from>
    <cdr:to>
      <cdr:x>0.82523</cdr:x>
      <cdr:y>0.80549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27294" y="2521323"/>
          <a:ext cx="268247" cy="2316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0.75397</cdr:x>
      <cdr:y>0.45902</cdr:y>
    </cdr:from>
    <cdr:to>
      <cdr:x>0.8173</cdr:x>
      <cdr:y>0.5268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193677" y="1568823"/>
          <a:ext cx="268247" cy="23166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BFAC76-AC9C-45A2-B9CA-D03365F9814D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7106E6-816A-4F28-AEFE-5723B6A348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F853-02CF-42F1-ACB0-0DE805D6C9F3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4542-3C35-4C34-A91B-D2137B8155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CEAC-6428-4B15-A511-7CE742AA718F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DE77-BE8F-4922-8DE8-15C26B4093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352D-DC3C-43D9-94C8-60118DEFA875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3646-0205-46FA-8267-9149B0635B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9AA2-5757-4966-96B0-FED7F712A4E6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BD33-7A95-4341-A444-9EF6D3776B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5659-5CFE-4491-BE54-B392E3CEAB8A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9C49-3C4C-4ACD-B49B-3837E96D81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DEB0-5973-47B3-B78B-E19D6CAE39BB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4DB1-FF33-4A0E-88DF-9A7C36B605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BB86-BAEC-4D47-8DE5-381E55F078A4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790B-17A0-4EBB-8858-63D02C777D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4A3B-B0ED-4297-A6BB-8681453F2880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87ED-F2F9-4972-AE4E-3BE3B4DA01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DF92-FBA3-4FEA-BAC3-50FE9B9CF901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13CB-8938-44EE-91C8-DF4F88352EB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FC8C-C4AB-4A26-B395-17C546763EDA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363A-9C05-4B9C-A222-8117847B66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97C2-3B33-40F2-B509-A10C72434682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B0C0-F446-4AD9-9F1A-57C881408E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3E5159-CFE6-4400-8B3F-8DE57D25463C}" type="datetimeFigureOut">
              <a:rPr lang="sl-SI"/>
              <a:pPr>
                <a:defRPr/>
              </a:pPr>
              <a:t>13.3.2014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671E0A-0A8C-4BFA-B2ED-AC8DC5228C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si/imgres?hl=sl&amp;biw=1684&amp;bih=907&amp;gbv=2&amp;tbm=isch&amp;tbnid=AOiO060NkiKwFM:&amp;imgrefurl=http://www.bambino.si/zdravje_in_pocutje/bolezni/bolezni_uses_nosu_in_grla/zdravite_seneni_nahod_brez_zdravil&amp;docid=0Qz0ZuZsCmHIZM&amp;imgurl=http://www.bambino.si/bambino_slike/images/3c33516e2914059b3db64f694ecc5884-3-001.jpg&amp;w=433&amp;h=287&amp;ei=kE7QT6unDsTitQbwhJXzDQ&amp;zoom=1&amp;iact=hc&amp;vpx=362&amp;vpy=497&amp;dur=349&amp;hovh=183&amp;hovw=276&amp;tx=128&amp;ty=99&amp;sig=105358344820888679093&amp;page=2&amp;tbnh=163&amp;tbnw=217&amp;start=27&amp;ndsp=35&amp;ved=1t:429,r:22,s:27,i:17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rgbClr val="CC0000"/>
                </a:solidFill>
              </a:rPr>
              <a:t>PELINOLISTNA AMBROZIJA IN ZDRAVJE</a:t>
            </a:r>
            <a:r>
              <a:rPr lang="sl-SI" dirty="0">
                <a:solidFill>
                  <a:srgbClr val="CC0000"/>
                </a:solidFill>
              </a:rPr>
              <a:t/>
            </a:r>
            <a:br>
              <a:rPr lang="sl-SI" dirty="0">
                <a:solidFill>
                  <a:srgbClr val="CC0000"/>
                </a:solidFill>
              </a:rPr>
            </a:br>
            <a:endParaRPr lang="sl-SI" dirty="0">
              <a:solidFill>
                <a:srgbClr val="CC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0113" y="4652963"/>
            <a:ext cx="7559675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800" dirty="0" smtClean="0"/>
              <a:t>BRIGITA ZUPANČIČ-TISOVEC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800" dirty="0" smtClean="0"/>
              <a:t>NIJZ OE NM</a:t>
            </a:r>
          </a:p>
        </p:txBody>
      </p:sp>
      <p:pic>
        <p:nvPicPr>
          <p:cNvPr id="5" name="Picture 2" descr="DSC00010"/>
          <p:cNvPicPr>
            <a:picLocks noChangeAspect="1" noChangeArrowheads="1"/>
          </p:cNvPicPr>
          <p:nvPr/>
        </p:nvPicPr>
        <p:blipFill>
          <a:blip r:embed="rId2" cstate="print"/>
          <a:srcRect l="27272" t="21985" r="9091"/>
          <a:stretch>
            <a:fillRect/>
          </a:stretch>
        </p:blipFill>
        <p:spPr bwMode="auto">
          <a:xfrm>
            <a:off x="3707904" y="3212976"/>
            <a:ext cx="1346868" cy="12372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rgbClr val="FF0000"/>
                </a:solidFill>
              </a:rPr>
              <a:t>PREOBČUTLJIVOST NA CVETNI PRAH AMBROZIJE</a:t>
            </a:r>
          </a:p>
        </p:txBody>
      </p:sp>
      <p:sp>
        <p:nvSpPr>
          <p:cNvPr id="23554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mtClean="0"/>
              <a:t>Daleč najpogostejši je občasni alergijski rinitis ali alergijski rinokonjunktivitis (seneni nahod), redkeje alergijska astma in alergijski dermatitis. </a:t>
            </a:r>
          </a:p>
          <a:p>
            <a:endParaRPr lang="sl-SI" sz="900" smtClean="0"/>
          </a:p>
          <a:p>
            <a:r>
              <a:rPr lang="sl-SI" smtClean="0"/>
              <a:t>Diagnozo alergije vedno postavi zdravnik.</a:t>
            </a:r>
          </a:p>
          <a:p>
            <a:endParaRPr lang="sl-SI" smtClean="0"/>
          </a:p>
        </p:txBody>
      </p:sp>
      <p:pic>
        <p:nvPicPr>
          <p:cNvPr id="2050" name="Picture 2" descr="http://www.vesti-online.com/data/images/2011-06-15/158025_061624s4_f.jpg?ver=1308141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33074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rgbClr val="FF0000"/>
                </a:solidFill>
              </a:rPr>
              <a:t>SLEDENJE CVETNEGA PRAHU AMBROZIJE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95288" y="1773238"/>
            <a:ext cx="4038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Sledenje cvetnega prahu v zraku je merilo za izpostavljenost prebivalstva temu alergenu.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3438" y="1773238"/>
            <a:ext cx="4038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     Meri se: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 povprečne dnevne koncentracije (št. zrn/m</a:t>
            </a:r>
            <a:r>
              <a:rPr lang="sl-SI" baseline="30000" dirty="0" smtClean="0"/>
              <a:t>3</a:t>
            </a:r>
            <a:r>
              <a:rPr lang="sl-SI" dirty="0" smtClean="0"/>
              <a:t> zraka/dan).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Na podlagi te se določa letni oziroma mesečni indeks kot kazalec za težo sezone in potek sezone.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Posredno ta podatek daje informacijo o razširjenosti cvetočih rastlin ambrozije.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24580" name="AutoShape 4" descr="data:image/jpeg;base64,/9j/4AAQSkZJRgABAQAAAQABAAD/2wCEAAkGBhISERUUExEWExQUFxkVFxgXGRkZHhoWFh4XGxUVGBoaHCYgFxkjGhsWIC8gJCcpLS0tFR8xNTAqNScrLCkBCQoKDgwOGg8PGiwkHBwpLCksLCwsLCkpLCwsKSkpLCwsLCwsKSksLCwsLCwsLCwsLCksLCwpLCwsKSwsLCwsLP/AABEIAM4A9QMBIgACEQEDEQH/xAAcAAEAAgMBAQEAAAAAAAAAAAAABAUCAwYHAQj/xABJEAACAQIEAwQFCAcFBgcAAAABAhEAAwQSITEFQVEGImFxEzKBkaEHIzNCUmKSsRRTY3KCotEVQ8HS8BdzssLh8Qg0RJOjw9P/xAAXAQEBAQEAAAAAAAAAAAAAAAAAAQID/8QAHxEBAQEAAgIDAQEAAAAAAAAAABEBITECYRJBUSKB/9oADAMBAAIRAxEAPwD3GlKUClKh8Xa6LL+hXNcjuiY3IBgnmBJ9lBU3ePv6VspX0eYW0BiWfUsRrPI/hNTbXHl2dCh94rlsHcS06+kNxWAIC3O5q27AEAE8tzEnrUu6rs0o5II9WdJYkkkHQxIiAdF23l4Zs/pPLfx11nFI/qsD5VtrjLl/KwzWyBE5wY5wugkawzEgwBHXSfY4uyx84DIkLc0OwJHuZefOtfFK6SlViccUaOpXx3FTrOJRxKsD5VlptpSlApSlApSlApSlApSlApSlApSlApSlApSlApSlApSlApSlApSlBhesq4ysoYHcEAj3GqbE9krR1tM1k/dMr+BpHuirylBylzhuMtclvr905THij6H2NUJsZazRcDWX+8ChJ1g5W7p3Oo613Fa71hXGV1DA8mAI9xq3UjlrVogAJcka905QY0gaiCNGPLVudScNhpnMuQiACukn6xA89Nz+dSb3ZO1vaZrJ6KZX8DSPdFRW4fi7W2W8v3TlP4GMH2NSkSrWKuKSquHyxIO4napdvjA+upT8qprHF1ViHU23Y6hgUJ9h0PsNTrV1WYnNyChTp7YO5J05be2nAt7V9W9Vga2VRm0DcKhWXKoOYaAk7DzrcMRcQhQwfcwd4HOkFtSoFviw+upTlO4qZbvKwlSD5VFZ0pSgUpSgUpSgUpSgUpSgUpSgUpSgUpSgUpSgUpSgUpSgUpSgUpSg13rCuMrKGB5EAj3Gqq92Yt/3TNZPRTK/gaR7oq5pQc42BxVrYC6v3DlP4W09zVqt8WQPLqVuRlAYFDE9G0OvMV1Fa71hXEMoYdCAR7jQcziQ5Lm05Jdw2pAyqEyqALndHeWWgbXCQCRU+/ZVSNCD3e8umrNlAA5dfACs73Zm3/ds1o9AZX8LTHsioj4PFWtQBdHVTBj9x9PcaVE4X7qGMwedlO8aAnykjXxFSE4ouzqUPvHwqjfiSOQtwFGGhBGUkSDGVtwY1joNanYjEMw+bIJg91tJbu5ZnkNdjr40FzbuhtiD5VlVJjSlsZpKDUlhsoXmfgNOZqQMRdTmHHjofIRzoqzpUJOKLswKHxqWlwHYg+VBlSlKBSlKBSlKBSlKBSlKBSlKBSlKBSlKBSlKBSlKBSlKBSlKBSlKDXfwyOMrqGHRgCPjVTe7MJ/dO1rwBzL+FtvYRV1Sg5x8NirX1RdUfYPLbVH305AmtF3iSXR6O5Kt3tDKsMyspIVoMwxGnU11VasRhEuCHRXHRgD+dEVF273ALZDEaQdCQFaB5k5ddOdfPR5VViCjtlEKdmPt2Ht251ne7Mr/AHVxrfge+vubUewiodyzirQhrfpV5m2c2nijd7XoCaCfhsfcyhgRcUiRPdMe2pNri6H1pQnqP8ao041buys94MDA0KlSCJVtZBExFSbJi0FDi4ywCz8wWGYkEjkT7hQX6OCJBBHhWVcNi+0FvDwbge2Ygqks4ZiRbUpEd4AsNepIAE1HuX/09FazjboziQiPkIymGDIIMyCDqdjHWpqvQZpXm/CL2KwWXMj4kG6illfVbLaXDlcSwWAcq6ydOdejqwIkGR4Uzd3Lo+0pSqFKUoFKUoFKUoFKUoFKUoFKUoFKUoFKUoFK1tiFHPbprWlsd9lC2gPsNBKpUC7iW2LKhJAHPcwB5n+tasbCwXYncxmjSVB16CZolTrmMRd2FR24oPqqzTtpFRsVYKR6NBs3eOuUgaEyYjz59K+4+CoGfJoZWdwwMgQR3gdvM1Str4y7E5VQa7mYidah46zmUekuMwcwANAdCw94FY4zillQueDl1DNCwYiRJkaGoa9oc4As2nuxp3EZxPXO0LPmaCDjexli4quiasRqCZAPipEwfZ+deb38VxTAXri/pPpVWHRLqi4CragAhpURtDRpyr1kYXHXPqpbG03HzH8NsQdubVC4l8mNvFFTib7sV/VKtqfulu85XU6Zt9ax53c/lfHvl53Y+VrD30NniGFe2GiWEuoIMhlIh7ZBEgqSQRXXcCv4C7by4S6MuX1UYOZPrMwfv5iAVzE6ZiRrrXR8O+TLhlmCuDtuw+tdm6fP5wmvvFPk14bfOZsIiPyezNlges2yJPnNMq7Pp9uPFt8vzzgsyjf1icq6kaAabzofAVbcC+gQxGbM41nR2ZljwgiqCz2AZBkXHXntkiReC3GCfWRLndZZEiTMTXWogAAAgDQAcgNhWk+mVKUoFKUoFKUoFKUoFKVhcvKu7AeZigzpUK5xa2Njm8hNav7TdvVt77FqsFlXwmqu9euRL3Am+gGsDUnTw/OvjYdQoaHckr0BAMawelIlTrmPQfWkjprWH6aSYVDHU6Vot5jbJCi3cMgSOYmN9x4+2vlnEhQwZwZbQCSQDGkbQPDp7KQrctx2PrqPAbgHafjWm26swXMWYAmdBMMQRrrMgzpVb/bFjD90NrAABIEwIByDWdhoOXnX1eK3nM2cO+s65Qg11Jm5B16gcqD5h8ZdYqRb0zxcCgT6qn686BjkOo1OaQBBsL9yHk3RGYEDUxAIYEAjQ6nWdSNNNYQ4Xi7kZ3t2x/FdP/KB8a32+yyH6S7dueGbIvuSPiTSkacdxPDq+djDQF1bLIBnQAzNam43cu62rLv0ZUIjbZ3yirrCcIsWvo7SKeoUT79zUyoOb/QMbc3Nu0D9pjcP4VhfjW632VB+lv3H8Fi2P5Rm/mq+pRVdhez+GtmVspP2iMzfiaT8asaUoFKUoFKUoFKUoFKUoFKUoNWJxK21LOYUc/PQfGoKdo8Odrk+St/Sqrtfict7Dqz5bRW8W0kZl9HknyBesDhFWNCZaB8SJ8NAJ8asp5cf6t7naK0Nszc9B/WtTcYut6lrL4t/oVyPaGxjLiBbClM2UsqkKDbAbOvpCAQ+bLoSJDRG5rPgHDmVEbEOS6tchA7PltuMotkgwwBltZ5RzqzmRm8V0np7r6G7HUL066dajWRbLxqTLCSY1WJHj/rxqqxvanB4MHPfS3pAzuJgbdxdSfIbCq4/KPbfXD2rt3NsUQqpnmWf84rXCcuxbMHGVQB3ZOgkd+QJ5jQ7bTrTF5WP0h2gqBM6gg9NPjEVwl/jfErmluwlsZSQSTcM8lgQJPlUg9nMVdCm9euvJAYKQgAO5gRoKlWOq4j2iw6D5xlGWCMzKDmHOBrUCz2xVwBYywNJJS2v85kjyWouC7F2Vt5zhwXAJymC09JJj2zVzgOB2tZtAZWgEjccj/Xl51OVjVbW5c0bF2LY6KTcPsLFVH4TUtOBYY/SX2veDXIH4beUe8GmDwys0HD5BlzSeRmMumm2unjW/wDRgX+hAEkEmdgJDCNNTpSCXhLWGtaWxaT93KPy3qT+lp9tfeKqcXhVX1bBaIOk6yYIPkNf61sxOBRdrRaZOkx3RIB3gHb3+FSCzGJT7a+8V9/SF+0PeKocZcVPRH0YX0gMgzmDd3KAJEwTJ3gLtuQ4fihcW6fRKxSYAJ3lwEbeG7gPlcGnMoVe/pKfbX3isvTL9oe8VXYfCI3rWoiCJJ1kA/Akj2VqwChjrayErJ9bSDlyiQJGk9fASKFW3p1+0PeKelX7Q99U5sKz5TZ0zMs96AACQ0xz0G/SJ1obKI+X0TQMokSR3oBY6aR/iduSFXHpV6j3199KOo99UmOtKhEWi2hbQnkYI26En2Ac6YzDosEWi0k7Eg6CQPbEeEnpSFXfpR1Hvp6QdRVE9tDbDejPejSTInmOpHxo9lcmc29ROmY8jEzHTWkKvTcHUe+npB1HvrnbdtCGOQyhIg6ZoAIPhNVXEeJW7QB9ExEiTMCCrMI07x0gAanTrSJXS8U7TYbDyLl0Zt8i95vDurt5mBVfw/ttbvNC22Cr65YiVB9VoEgruCQdNNxJHD8H7YJeLh7IBQC53L2ZchDtlZsgy3JQrlO5O9dZZsoxPdYasPwED4zNYy7tzeGvlmd468GvtUHZq+BcvWgCApDgH72YMV8CVzR9/wAav60ulKUoig7Z4C49gXLS57mHf0q2/wBYoDLctebW2aPvBao7vEca5izgbzgicz+jsrBnf0jZ56jIa7ulWru3Mz8ee4rszxe8AfSYSwRsPnb5H8RCrP8ADVFjfko4tekXuJo4PIG5bWP3UABr1+lZ3L2mcPErH/h/cHVsMx6k3yfdmg+0Gu2wvYe6kAeh0Eb3Bt5Cu3pTPHM6Xd3XKJ2cxK7GyOneuf5a3rwjFxE2vxXP8tdJStVmKAcNxO/zU/v3P8tfF4ViQIm34Q76b7dyugpSkc8vCsV9pNTJ77/5Kz/s3FTOZOnrvsP4KvqUpFEOHYrTvJpt842nL9X0rJcDieZQ6z9I28z+rq7pSkUY4fide8mu/fbx/Z+J99ff0HFfaXTQfON4fs/CrulKRRjA4obMnX1233/V18GCxYnVDO/zjeH7PpV7SlIpDhsX9yf94f8A861HA4vSMgjb5wn/AOqr57gAkkAeNQr3FhsgLH3CggDDYuIKodZ+lO//ALdV3EuI3bM5mQn7CuWPlAt6e2KtcV6RgTcfIvQeO22vQc6j2MFaZXyICykrDjmPLkRBBFBzw7W3mkjDXtvtJtr1PnWL9rLsFhh7vdnZkO24id9K6NsOuVxdywTAjeCBp5gneoD4i0jMttM1xoJAXMxjmUUac9YAojleK/KTcsIGfB4krOjKUjz3Mj4VUf7a1In9ExIE790CfM6V3uI7JXcWpW6Fs223nvP0kBTlUxzJbxFWvBuwuDwxDLb9JcXa5dPpGB6rOlvyQKKzvyvHTWZ4xxfBONYvEIXs8KxAVyCSxsWgx5N32Utt6wq1B4kTP6BdHLW/h/Ho5jeu/pV5SYo+zuDvqWa+mUwFUZw+m7bARrFXlKUUpSlApSlApSlApSlApSlApSlApSlApSsLt5VEsQB40GdKrrnFwdLalz7h/r3VEbEM75HugEiSinUA7SP++46irEqzv8QRN2k9BrUQ4+4/qLlG0nWo9oD0dt7aE5wGBO6h1lSQPMTy/MZ3yGtr6VgraN3TOo6dQR7NaRKNhxGd3zbGZ0iR1O1ZIS1tso9E0wOkiIM8wRz86gf2oqfN2lJaScoBc94k+qNQJMyYranDcTd9ci0u8Hvtrv3Qcq+9vKqPv6UltGDPnBOs6KAQARJ5TJ9tR7V69cEWLRC6Qx7igCAO8RLDTdQfOrbC8Cs2yGIzsNc1w5iPEfVT+ECpF3idpd3Hs1/KpVissdms2t64W+6koPa05294HhVvhcHbtrltoqDooA9pjc1Abj6nREZj7v6mtLcRvt6qqgPPf8/6ULi7qPfx9tPWdR4Tr7t6oJe5o14tzgbEAxOmnSo1s2/SZMrTJEnkVEwQORGs0iVc3+01seqrP7IHx1+FQr/aO7qciWgBmJc7L9olsoA0IqMc6voFVMw6CRB+Ij2zXD8Y7GtcxSXf0hSFdYclmuqiHRZiHBUAa7mTrJluQrs7nE2cEtitFYocn211KQsSdNql8G4kEuKgLMl1mUk/VuAZlmdQHUHw0Xm2vNHHYfCIfSXVAbJPpWRV+bkghdxqZ3OwqPwftnZxV+3YwzhiXWCqlUGSG9ZonRdhM7VeDLXqlKUrLRSlKBSlKBSlKBSlKBStN/FonrMB/rpVdc47Ji0hY9T/AK/pVgt6h4jitteeY9F1/wClVZFy5676fZGkTtI/rWOCuoSAEYTm1ZTIZSQVO8R4mrGalXOIXXnKoQdTv8fAzUVwgY+kYse6CTIAzZoMnlp1r47FWlrgIzll+scpGqxOg5Aid+utVnFe1Fi0ZJVX2H1nIBkAKBNWC+xIYerAAXfaCGBgwCYYSNBpHjUHiF60HFwuQV3ggKWhlBJOxE8jrC75a5e5x3FYgxZsMAfr3PzCDQaRuamcN7O4gtmuXzmnwkDaVyiVHkdalFph7rhQLNsWrf2mJtpsNczyzaAagHQDWs0w9ne7ea4fs2gVX2tMn8QHhVcjWAA8PdndmMEDJ6Rm1mT6PvgTqDyOlXjLluQtoaAGd5GYBhrs0THl405RnY4iqDLYw4Ucthrz0XQn218u4rENuwQTGkD8589+VfccDAhwoAII1HLuxGu8dK1YjE2yACS2WDK9R40i1rxFkZC73GcciNd9J18aytWUKsUWSJADA7jwPWQfaKq8Z2uw1kZXuWl6gtmknfuiTuaosV8pCsG9Cl29lk90BBz0BbXw2pEdnhrhynOAoERqNJGq+Y01O81HtXxbJJuFzAGmskTGvgNPbz5efr2oxl94W0loGYYzcMgA+A9UjWN9K0jhuNusvpbrsumYA5RrIMBYBAIJmOY8aXFjtsR2hw9kyWRJnRmAM6cgZjQaeAqnxXbxf7tblwj7C5QfMtHTpVTh+yMMDmAEzvuAwIBgfZJXU66HlVjc7N2W3LQZmBtoOZ5SFMdfbSkc7je2WPcwli1ZHW65uN19VYExrGtc1xvieM09NirzgyWWyBaAVQhkFQZWHUjqDXo2PxmCt/SvbBEaPcAJiYlQZJhm5c6o+K9r+FhcpVLgGWFFot6uixnCjQT7Km371c9Y5/gnZqxeIZbXpCyM6m4xLFlPeRpkAgEbbSOorssH2fdUYW0Wyyw1swNHUyp0J0kKQdIM6aVQ/wC1AP3cPhLtwHurqttSBoBpIjl7AKywHaPiGIY/MW7KwdWzuZ0iTIH/AG8qZmJde7cOxXpLVt/toraeIBIpWngTqcNZKkkejWJidhMxpM7xSo1qdSlKBStV7EoglmVR4kD86rr3ajDjZ85+6Cfjt8aC2r4zgCSYHjXNXu01x/o0yjqdf+g+NQ2JdvnLhYyBAM94yYjloOlazxZq/wATx+2uiy5+7t7/AOk1CucSvXNoRTppv/X8qrbzMjAImhRu90YbTJjpv47RrJxF1TALFSCGgQTpy2I5/CtRKxvWwts3IN3Y7xoY1nw3qQlzMjZgUBlZ9XuttHQwfYaocd2ssYdQmeGGyAm4/ll1IHnG1Ub8exmIaLVkWlMy92C37wQaCfE8qbwOuGNSyGJuToAWOVV02O2kCBv7qoOIdvlmLQa4Y+pKr494769AefjVanZE3HD4jEPd1BAOoWN4Ud0T5c6v3tYW0AzhVyggM5CgA77kdKlvSqq9ZxV1QzuURmURZ00bmXMkjyjerfh3ZVbdslVUXSDrvJBMSW1M+PWq/F/KRg7fdS6GgQFsqX221jLVPe+UO68CzhXIGxutEdO6s/nU3P0v47/AxaDZmWNIA5aCVjpttWuzet2oILHKpUE6CCZMz5LrXmGJ4/jW9fEJZB5IFBjnqxJ2qIbCOZuXLt8kaT6R/dplq8I73HdreH2QQXtElszIPniWMQcusagRtv41X4j5RnuSLOGvXCDu8WhO+k6n2VQYa1l+jwzaDc5E6b6zyHKvl3GXF3fD2o5Mxc9ZgAa7++pVixxHGeIXAe9ZsdYGdhtzbcx4Vp/sK5eEX8TevGZ0LBeemUaVFS/dO164f93aVB+J/wCtZDh1y4BmDsD+tvOfeiaVL7VNscFwuHHeyJMZs7qNgAI67VmnFsGnqEM37O2zmJmCwEEe2otjs2FEnImv1UUadczk8vCsmTCJOe+pPIG7m/lTT4UnobrvatFmLL6/bKW/gWJ+FaW7SYp59HYX3XLn+VedfLfG8Kh+bRmPS3a/xaKnWbmLux6Hh99uhuHIPfEfGryiAw4g290WwegRNddNAx+Na7vZx3+kxLvyIlj4c2iNQduVdHh+yfFbm6YbDj7xLn4EirKx8ml9vpuI3PKyi2/jv8KX2Rwa9g8OO8VdjuZJVWOm4BiNAPbzrRi+E8NtDvtat5QYIuQwkkkgoc0/1ivRP9i3D2fNebEYg9Ll5o/lg/Grzh3yd8MsR6PA2ARsWQOfxPJ+NZmNPHMBxbBCFw9p77LAAsWGc90EKZI0MSJ8TXT8H4fj8QYTh9yyoHr4lxa8hlAZifZXrdq0qgBQFA2AED3Cs6JELg2CazYt22ILKoBKggTuYnWJ60qbSilVvaHHmzh3cCTKppp9IypPszT7Ksqr+P8ADzfw122PWZDlPRxqh9jBTRc7cB6DNJbYDdtdBvp+dfMbjltCRlLJ6xcwolWYAagDMVChjsXXQyJ18MxwNsEsWJJ05ryZGB2ZTII8KqeK9vMJhQVLgsAFCW++8DQAkHT+Iiu7luThEw+Dx9/Fd9rlpM7OzN9EyTmQC22jfU0gxJkderuYrD4e2GuOoAChmchVOQZQdTqcoUc5jaSa8n4t8quKuEiwgtA6Bm77+ye6vuPnXPZcXeYvccu/2nGcjwGYEL7Irnl8cnbXb1nE/Kgl1smGS5iCZ1AKW9N+82p91VuM4xcf/wAzi7dhTvbttl9hIl2rhrWDaR6bEuZEQ1yBHSJ28KscLYwy7AMfuqz+ydqZuzk306DD9psBZEWkuXTv3Eygn954Nb37b4ltLOEW3OxuFnPnACr8apE4oqnu2482RPgJPwrYvEbreqijloly58TAoJt7G8RvetiGUdLeW2On1JPxrQnZgSWuMGO+Zyz+cliKAX3/AF7eAyWx/LJp/ZhnvJan9pca4fdNBIAw1vQ31HUIF/5QT8azS/aPq2b17zBA/nO3sqXguy+Kf1FeP2WHyj8VwR8aucN8mWLueuHA/a38v8trNUFCt111GHs2Qebt/gMv51ieIz62MQeFpZPvCsfjXbYP5H13d7Q8kLn8TsP+GrzC/JphV9Zrj+Eqg/8AjVT8anCvLC1o7riL37wMfzsBHsqRhcSxOWzhFk8s2Yn+G0h/OvYMN2QwVvbDWyerjOfe8mrW3aCiFAA6AQPhSjyHD8F4rc9WwtsdfRhfjeYH4VZWfk44hc+lxhQHkrn8kRf+KvT6UpHAYb5H8PM3r1y6fZ/z5z8avMF8n2AtbYdW/fJb4Ex8K6OlRUfDYC1b0t20QfdUL+QqRSlApSlApSlApSlApSlApSlB4z8p/ZPEHGXDhsPfuJiUV3FoHJ6QZlfNGgYgIdd5Pt4vB/JDxW4RGBW0Ot26gj+FTPwr9NUq/Lek3Lt1+ZOOfJJxfDW2um3ZZLatcc2nXuqgLFiHgnQHaao04EzAG7i2EgSu0eEFv8K/Wty2GBBAIIgg6gg7gjmKiYLgmHs/RYe1b/ctqv5ClH5v4R2ADENbs4i8QZkJcI96qB8a7HB/JpiW/wDRRPO66D4ZnYe6vbKUpHmGD+Sq/pmu2LQ+4rOfjkq6wnyX2R9JiLr/ALuRB8FLfzV2tKVVBh+wuCT+4zn9oz3Pg5I+FW+F4fatCLdpLY+4oX8hUilQKUpQKUpQKUpQKUpQKUpQKUpQKUpQKUpQKUpQKUpQf//Z"/>
          <p:cNvSpPr>
            <a:spLocks noChangeAspect="1" noChangeArrowheads="1"/>
          </p:cNvSpPr>
          <p:nvPr/>
        </p:nvSpPr>
        <p:spPr bwMode="auto">
          <a:xfrm>
            <a:off x="63500" y="-771525"/>
            <a:ext cx="1885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24581" name="AutoShape 6" descr="data:image/jpeg;base64,/9j/4AAQSkZJRgABAQAAAQABAAD/2wCEAAkGBhISERUUExEWExQUFxkVFxgXGRkZHhoWFh4XGxUVGBoaHCYgFxkjGhsWIC8gJCcpLS0tFR8xNTAqNScrLCkBCQoKDgwOGg8PGiwkHBwpLCksLCwsLCkpLCwsKSkpLCwsLCwsKSksLCwsLCwsLCwsLCksLCwpLCwsKSwsLCwsLP/AABEIAM4A9QMBIgACEQEDEQH/xAAcAAEAAgMBAQEAAAAAAAAAAAAABAUCAwYHAQj/xABJEAACAQIEAwQFCAcFBgcAAAABAhEAAwQSITEFQVEGImFxEzKBkaEHIzNCUmKSsRRTY3KCotEVQ8HS8BdzssLh8Qg0RJOjw9P/xAAXAQEBAQEAAAAAAAAAAAAAAAAAAQID/8QAHxEBAQEAAgIDAQEAAAAAAAAAABEBITECYRJBUSKB/9oADAMBAAIRAxEAPwD3GlKUClKh8Xa6LL+hXNcjuiY3IBgnmBJ9lBU3ePv6VspX0eYW0BiWfUsRrPI/hNTbXHl2dCh94rlsHcS06+kNxWAIC3O5q27AEAE8tzEnrUu6rs0o5II9WdJYkkkHQxIiAdF23l4Zs/pPLfx11nFI/qsD5VtrjLl/KwzWyBE5wY5wugkawzEgwBHXSfY4uyx84DIkLc0OwJHuZefOtfFK6SlViccUaOpXx3FTrOJRxKsD5VlptpSlApSlApSlApSlApSlApSlApSlApSlApSlApSlApSlApSlApSlBhesq4ysoYHcEAj3GqbE9krR1tM1k/dMr+BpHuirylBylzhuMtclvr905THij6H2NUJsZazRcDWX+8ChJ1g5W7p3Oo613Fa71hXGV1DA8mAI9xq3UjlrVogAJcka905QY0gaiCNGPLVudScNhpnMuQiACukn6xA89Nz+dSb3ZO1vaZrJ6KZX8DSPdFRW4fi7W2W8v3TlP4GMH2NSkSrWKuKSquHyxIO4napdvjA+upT8qprHF1ViHU23Y6hgUJ9h0PsNTrV1WYnNyChTp7YO5J05be2nAt7V9W9Vga2VRm0DcKhWXKoOYaAk7DzrcMRcQhQwfcwd4HOkFtSoFviw+upTlO4qZbvKwlSD5VFZ0pSgUpSgUpSgUpSgUpSgUpSgUpSgUpSgUpSgUpSgUpSgUpSgUpSg13rCuMrKGB5EAj3Gqq92Yt/3TNZPRTK/gaR7oq5pQc42BxVrYC6v3DlP4W09zVqt8WQPLqVuRlAYFDE9G0OvMV1Fa71hXEMoYdCAR7jQcziQ5Lm05Jdw2pAyqEyqALndHeWWgbXCQCRU+/ZVSNCD3e8umrNlAA5dfACs73Zm3/ds1o9AZX8LTHsioj4PFWtQBdHVTBj9x9PcaVE4X7qGMwedlO8aAnykjXxFSE4ouzqUPvHwqjfiSOQtwFGGhBGUkSDGVtwY1joNanYjEMw+bIJg91tJbu5ZnkNdjr40FzbuhtiD5VlVJjSlsZpKDUlhsoXmfgNOZqQMRdTmHHjofIRzoqzpUJOKLswKHxqWlwHYg+VBlSlKBSlKBSlKBSlKBSlKBSlKBSlKBSlKBSlKBSlKBSlKBSlKBSlKDXfwyOMrqGHRgCPjVTe7MJ/dO1rwBzL+FtvYRV1Sg5x8NirX1RdUfYPLbVH305AmtF3iSXR6O5Kt3tDKsMyspIVoMwxGnU11VasRhEuCHRXHRgD+dEVF273ALZDEaQdCQFaB5k5ddOdfPR5VViCjtlEKdmPt2Ht251ne7Mr/AHVxrfge+vubUewiodyzirQhrfpV5m2c2nijd7XoCaCfhsfcyhgRcUiRPdMe2pNri6H1pQnqP8ao041buys94MDA0KlSCJVtZBExFSbJi0FDi4ywCz8wWGYkEjkT7hQX6OCJBBHhWVcNi+0FvDwbge2Ygqks4ZiRbUpEd4AsNepIAE1HuX/09FazjboziQiPkIymGDIIMyCDqdjHWpqvQZpXm/CL2KwWXMj4kG6illfVbLaXDlcSwWAcq6ydOdejqwIkGR4Uzd3Lo+0pSqFKUoFKUoFKUoFKUoFKUoFKUoFKUoFKUoFK1tiFHPbprWlsd9lC2gPsNBKpUC7iW2LKhJAHPcwB5n+tasbCwXYncxmjSVB16CZolTrmMRd2FR24oPqqzTtpFRsVYKR6NBs3eOuUgaEyYjz59K+4+CoGfJoZWdwwMgQR3gdvM1Str4y7E5VQa7mYidah46zmUekuMwcwANAdCw94FY4zillQueDl1DNCwYiRJkaGoa9oc4As2nuxp3EZxPXO0LPmaCDjexli4quiasRqCZAPipEwfZ+deb38VxTAXri/pPpVWHRLqi4CragAhpURtDRpyr1kYXHXPqpbG03HzH8NsQdubVC4l8mNvFFTib7sV/VKtqfulu85XU6Zt9ax53c/lfHvl53Y+VrD30NniGFe2GiWEuoIMhlIh7ZBEgqSQRXXcCv4C7by4S6MuX1UYOZPrMwfv5iAVzE6ZiRrrXR8O+TLhlmCuDtuw+tdm6fP5wmvvFPk14bfOZsIiPyezNlges2yJPnNMq7Pp9uPFt8vzzgsyjf1icq6kaAabzofAVbcC+gQxGbM41nR2ZljwgiqCz2AZBkXHXntkiReC3GCfWRLndZZEiTMTXWogAAAgDQAcgNhWk+mVKUoFKUoFKUoFKUoFKVhcvKu7AeZigzpUK5xa2Njm8hNav7TdvVt77FqsFlXwmqu9euRL3Am+gGsDUnTw/OvjYdQoaHckr0BAMawelIlTrmPQfWkjprWH6aSYVDHU6Vot5jbJCi3cMgSOYmN9x4+2vlnEhQwZwZbQCSQDGkbQPDp7KQrctx2PrqPAbgHafjWm26swXMWYAmdBMMQRrrMgzpVb/bFjD90NrAABIEwIByDWdhoOXnX1eK3nM2cO+s65Qg11Jm5B16gcqD5h8ZdYqRb0zxcCgT6qn686BjkOo1OaQBBsL9yHk3RGYEDUxAIYEAjQ6nWdSNNNYQ4Xi7kZ3t2x/FdP/KB8a32+yyH6S7dueGbIvuSPiTSkacdxPDq+djDQF1bLIBnQAzNam43cu62rLv0ZUIjbZ3yirrCcIsWvo7SKeoUT79zUyoOb/QMbc3Nu0D9pjcP4VhfjW632VB+lv3H8Fi2P5Rm/mq+pRVdhez+GtmVspP2iMzfiaT8asaUoFKUoFKUoFKUoFKUoFKUoNWJxK21LOYUc/PQfGoKdo8Odrk+St/Sqrtfict7Dqz5bRW8W0kZl9HknyBesDhFWNCZaB8SJ8NAJ8asp5cf6t7naK0Nszc9B/WtTcYut6lrL4t/oVyPaGxjLiBbClM2UsqkKDbAbOvpCAQ+bLoSJDRG5rPgHDmVEbEOS6tchA7PltuMotkgwwBltZ5RzqzmRm8V0np7r6G7HUL066dajWRbLxqTLCSY1WJHj/rxqqxvanB4MHPfS3pAzuJgbdxdSfIbCq4/KPbfXD2rt3NsUQqpnmWf84rXCcuxbMHGVQB3ZOgkd+QJ5jQ7bTrTF5WP0h2gqBM6gg9NPjEVwl/jfErmluwlsZSQSTcM8lgQJPlUg9nMVdCm9euvJAYKQgAO5gRoKlWOq4j2iw6D5xlGWCMzKDmHOBrUCz2xVwBYywNJJS2v85kjyWouC7F2Vt5zhwXAJymC09JJj2zVzgOB2tZtAZWgEjccj/Xl51OVjVbW5c0bF2LY6KTcPsLFVH4TUtOBYY/SX2veDXIH4beUe8GmDwys0HD5BlzSeRmMumm2unjW/wDRgX+hAEkEmdgJDCNNTpSCXhLWGtaWxaT93KPy3qT+lp9tfeKqcXhVX1bBaIOk6yYIPkNf61sxOBRdrRaZOkx3RIB3gHb3+FSCzGJT7a+8V9/SF+0PeKocZcVPRH0YX0gMgzmDd3KAJEwTJ3gLtuQ4fihcW6fRKxSYAJ3lwEbeG7gPlcGnMoVe/pKfbX3isvTL9oe8VXYfCI3rWoiCJJ1kA/Akj2VqwChjrayErJ9bSDlyiQJGk9fASKFW3p1+0PeKelX7Q99U5sKz5TZ0zMs96AACQ0xz0G/SJ1obKI+X0TQMokSR3oBY6aR/iduSFXHpV6j3199KOo99UmOtKhEWi2hbQnkYI26En2Ac6YzDosEWi0k7Eg6CQPbEeEnpSFXfpR1Hvp6QdRVE9tDbDejPejSTInmOpHxo9lcmc29ROmY8jEzHTWkKvTcHUe+npB1HvrnbdtCGOQyhIg6ZoAIPhNVXEeJW7QB9ExEiTMCCrMI07x0gAanTrSJXS8U7TYbDyLl0Zt8i95vDurt5mBVfw/ttbvNC22Cr65YiVB9VoEgruCQdNNxJHD8H7YJeLh7IBQC53L2ZchDtlZsgy3JQrlO5O9dZZsoxPdYasPwED4zNYy7tzeGvlmd468GvtUHZq+BcvWgCApDgH72YMV8CVzR9/wAav60ulKUoig7Z4C49gXLS57mHf0q2/wBYoDLctebW2aPvBao7vEca5izgbzgicz+jsrBnf0jZ56jIa7ulWru3Mz8ee4rszxe8AfSYSwRsPnb5H8RCrP8ADVFjfko4tekXuJo4PIG5bWP3UABr1+lZ3L2mcPErH/h/cHVsMx6k3yfdmg+0Gu2wvYe6kAeh0Eb3Bt5Cu3pTPHM6Xd3XKJ2cxK7GyOneuf5a3rwjFxE2vxXP8tdJStVmKAcNxO/zU/v3P8tfF4ViQIm34Q76b7dyugpSkc8vCsV9pNTJ77/5Kz/s3FTOZOnrvsP4KvqUpFEOHYrTvJpt842nL9X0rJcDieZQ6z9I28z+rq7pSkUY4fide8mu/fbx/Z+J99ff0HFfaXTQfON4fs/CrulKRRjA4obMnX1233/V18GCxYnVDO/zjeH7PpV7SlIpDhsX9yf94f8A861HA4vSMgjb5wn/AOqr57gAkkAeNQr3FhsgLH3CggDDYuIKodZ+lO//ALdV3EuI3bM5mQn7CuWPlAt6e2KtcV6RgTcfIvQeO22vQc6j2MFaZXyICykrDjmPLkRBBFBzw7W3mkjDXtvtJtr1PnWL9rLsFhh7vdnZkO24id9K6NsOuVxdywTAjeCBp5gneoD4i0jMttM1xoJAXMxjmUUac9YAojleK/KTcsIGfB4krOjKUjz3Mj4VUf7a1In9ExIE790CfM6V3uI7JXcWpW6Fs223nvP0kBTlUxzJbxFWvBuwuDwxDLb9JcXa5dPpGB6rOlvyQKKzvyvHTWZ4xxfBONYvEIXs8KxAVyCSxsWgx5N32Utt6wq1B4kTP6BdHLW/h/Ho5jeu/pV5SYo+zuDvqWa+mUwFUZw+m7bARrFXlKUUpSlApSlApSlApSlApSlApSlApSlApSsLt5VEsQB40GdKrrnFwdLalz7h/r3VEbEM75HugEiSinUA7SP++46irEqzv8QRN2k9BrUQ4+4/qLlG0nWo9oD0dt7aE5wGBO6h1lSQPMTy/MZ3yGtr6VgraN3TOo6dQR7NaRKNhxGd3zbGZ0iR1O1ZIS1tso9E0wOkiIM8wRz86gf2oqfN2lJaScoBc94k+qNQJMyYranDcTd9ci0u8Hvtrv3Qcq+9vKqPv6UltGDPnBOs6KAQARJ5TJ9tR7V69cEWLRC6Qx7igCAO8RLDTdQfOrbC8Cs2yGIzsNc1w5iPEfVT+ECpF3idpd3Hs1/KpVissdms2t64W+6koPa05294HhVvhcHbtrltoqDooA9pjc1Abj6nREZj7v6mtLcRvt6qqgPPf8/6ULi7qPfx9tPWdR4Tr7t6oJe5o14tzgbEAxOmnSo1s2/SZMrTJEnkVEwQORGs0iVc3+01seqrP7IHx1+FQr/aO7qciWgBmJc7L9olsoA0IqMc6voFVMw6CRB+Ij2zXD8Y7GtcxSXf0hSFdYclmuqiHRZiHBUAa7mTrJluQrs7nE2cEtitFYocn211KQsSdNql8G4kEuKgLMl1mUk/VuAZlmdQHUHw0Xm2vNHHYfCIfSXVAbJPpWRV+bkghdxqZ3OwqPwftnZxV+3YwzhiXWCqlUGSG9ZonRdhM7VeDLXqlKUrLRSlKBSlKBSlKBSlKBStN/FonrMB/rpVdc47Ji0hY9T/AK/pVgt6h4jitteeY9F1/wClVZFy5676fZGkTtI/rWOCuoSAEYTm1ZTIZSQVO8R4mrGalXOIXXnKoQdTv8fAzUVwgY+kYse6CTIAzZoMnlp1r47FWlrgIzll+scpGqxOg5Aid+utVnFe1Fi0ZJVX2H1nIBkAKBNWC+xIYerAAXfaCGBgwCYYSNBpHjUHiF60HFwuQV3ggKWhlBJOxE8jrC75a5e5x3FYgxZsMAfr3PzCDQaRuamcN7O4gtmuXzmnwkDaVyiVHkdalFph7rhQLNsWrf2mJtpsNczyzaAagHQDWs0w9ne7ea4fs2gVX2tMn8QHhVcjWAA8PdndmMEDJ6Rm1mT6PvgTqDyOlXjLluQtoaAGd5GYBhrs0THl405RnY4iqDLYw4Ucthrz0XQn218u4rENuwQTGkD8589+VfccDAhwoAII1HLuxGu8dK1YjE2yACS2WDK9R40i1rxFkZC73GcciNd9J18aytWUKsUWSJADA7jwPWQfaKq8Z2uw1kZXuWl6gtmknfuiTuaosV8pCsG9Cl29lk90BBz0BbXw2pEdnhrhynOAoERqNJGq+Y01O81HtXxbJJuFzAGmskTGvgNPbz5efr2oxl94W0loGYYzcMgA+A9UjWN9K0jhuNusvpbrsumYA5RrIMBYBAIJmOY8aXFjtsR2hw9kyWRJnRmAM6cgZjQaeAqnxXbxf7tblwj7C5QfMtHTpVTh+yMMDmAEzvuAwIBgfZJXU66HlVjc7N2W3LQZmBtoOZ5SFMdfbSkc7je2WPcwli1ZHW65uN19VYExrGtc1xvieM09NirzgyWWyBaAVQhkFQZWHUjqDXo2PxmCt/SvbBEaPcAJiYlQZJhm5c6o+K9r+FhcpVLgGWFFot6uixnCjQT7Km371c9Y5/gnZqxeIZbXpCyM6m4xLFlPeRpkAgEbbSOorssH2fdUYW0Wyyw1swNHUyp0J0kKQdIM6aVQ/wC1AP3cPhLtwHurqttSBoBpIjl7AKywHaPiGIY/MW7KwdWzuZ0iTIH/AG8qZmJde7cOxXpLVt/toraeIBIpWngTqcNZKkkejWJidhMxpM7xSo1qdSlKBStV7EoglmVR4kD86rr3ajDjZ85+6Cfjt8aC2r4zgCSYHjXNXu01x/o0yjqdf+g+NQ2JdvnLhYyBAM94yYjloOlazxZq/wATx+2uiy5+7t7/AOk1CucSvXNoRTppv/X8qrbzMjAImhRu90YbTJjpv47RrJxF1TALFSCGgQTpy2I5/CtRKxvWwts3IN3Y7xoY1nw3qQlzMjZgUBlZ9XuttHQwfYaocd2ssYdQmeGGyAm4/ll1IHnG1Ub8exmIaLVkWlMy92C37wQaCfE8qbwOuGNSyGJuToAWOVV02O2kCBv7qoOIdvlmLQa4Y+pKr494769AefjVanZE3HD4jEPd1BAOoWN4Ud0T5c6v3tYW0AzhVyggM5CgA77kdKlvSqq9ZxV1QzuURmURZ00bmXMkjyjerfh3ZVbdslVUXSDrvJBMSW1M+PWq/F/KRg7fdS6GgQFsqX221jLVPe+UO68CzhXIGxutEdO6s/nU3P0v47/AxaDZmWNIA5aCVjpttWuzet2oILHKpUE6CCZMz5LrXmGJ4/jW9fEJZB5IFBjnqxJ2qIbCOZuXLt8kaT6R/dplq8I73HdreH2QQXtElszIPniWMQcusagRtv41X4j5RnuSLOGvXCDu8WhO+k6n2VQYa1l+jwzaDc5E6b6zyHKvl3GXF3fD2o5Mxc9ZgAa7++pVixxHGeIXAe9ZsdYGdhtzbcx4Vp/sK5eEX8TevGZ0LBeemUaVFS/dO164f93aVB+J/wCtZDh1y4BmDsD+tvOfeiaVL7VNscFwuHHeyJMZs7qNgAI67VmnFsGnqEM37O2zmJmCwEEe2otjs2FEnImv1UUadczk8vCsmTCJOe+pPIG7m/lTT4UnobrvatFmLL6/bKW/gWJ+FaW7SYp59HYX3XLn+VedfLfG8Kh+bRmPS3a/xaKnWbmLux6Hh99uhuHIPfEfGryiAw4g290WwegRNddNAx+Na7vZx3+kxLvyIlj4c2iNQduVdHh+yfFbm6YbDj7xLn4EirKx8ml9vpuI3PKyi2/jv8KX2Rwa9g8OO8VdjuZJVWOm4BiNAPbzrRi+E8NtDvtat5QYIuQwkkkgoc0/1ivRP9i3D2fNebEYg9Ll5o/lg/Grzh3yd8MsR6PA2ARsWQOfxPJ+NZmNPHMBxbBCFw9p77LAAsWGc90EKZI0MSJ8TXT8H4fj8QYTh9yyoHr4lxa8hlAZifZXrdq0qgBQFA2AED3Cs6JELg2CazYt22ILKoBKggTuYnWJ60qbSilVvaHHmzh3cCTKppp9IypPszT7Ksqr+P8ADzfw122PWZDlPRxqh9jBTRc7cB6DNJbYDdtdBvp+dfMbjltCRlLJ6xcwolWYAagDMVChjsXXQyJ18MxwNsEsWJJ05ryZGB2ZTII8KqeK9vMJhQVLgsAFCW++8DQAkHT+Iiu7luThEw+Dx9/Fd9rlpM7OzN9EyTmQC22jfU0gxJkderuYrD4e2GuOoAChmchVOQZQdTqcoUc5jaSa8n4t8quKuEiwgtA6Bm77+ye6vuPnXPZcXeYvccu/2nGcjwGYEL7Irnl8cnbXb1nE/Kgl1smGS5iCZ1AKW9N+82p91VuM4xcf/wAzi7dhTvbttl9hIl2rhrWDaR6bEuZEQ1yBHSJ28KscLYwy7AMfuqz+ydqZuzk306DD9psBZEWkuXTv3Eygn954Nb37b4ltLOEW3OxuFnPnACr8apE4oqnu2482RPgJPwrYvEbreqijloly58TAoJt7G8RvetiGUdLeW2On1JPxrQnZgSWuMGO+Zyz+cliKAX3/AF7eAyWx/LJp/ZhnvJan9pca4fdNBIAw1vQ31HUIF/5QT8azS/aPq2b17zBA/nO3sqXguy+Kf1FeP2WHyj8VwR8aucN8mWLueuHA/a38v8trNUFCt111GHs2Qebt/gMv51ieIz62MQeFpZPvCsfjXbYP5H13d7Q8kLn8TsP+GrzC/JphV9Zrj+Eqg/8AjVT8anCvLC1o7riL37wMfzsBHsqRhcSxOWzhFk8s2Yn+G0h/OvYMN2QwVvbDWyerjOfe8mrW3aCiFAA6AQPhSjyHD8F4rc9WwtsdfRhfjeYH4VZWfk44hc+lxhQHkrn8kRf+KvT6UpHAYb5H8PM3r1y6fZ/z5z8avMF8n2AtbYdW/fJb4Ex8K6OlRUfDYC1b0t20QfdUL+QqRSlApSlApSlApSlApSlApSlB4z8p/ZPEHGXDhsPfuJiUV3FoHJ6QZlfNGgYgIdd5Pt4vB/JDxW4RGBW0Ot26gj+FTPwr9NUq/Lek3Lt1+ZOOfJJxfDW2um3ZZLatcc2nXuqgLFiHgnQHaao04EzAG7i2EgSu0eEFv8K/Wty2GBBAIIgg6gg7gjmKiYLgmHs/RYe1b/ctqv5ClH5v4R2ADENbs4i8QZkJcI96qB8a7HB/JpiW/wDRRPO66D4ZnYe6vbKUpHmGD+Sq/pmu2LQ+4rOfjkq6wnyX2R9JiLr/ALuRB8FLfzV2tKVVBh+wuCT+4zn9oz3Pg5I+FW+F4fatCLdpLY+4oX8hUilQKUpQKUpQKUpQKUpQKUpQKUpQKUpQKUpQKUpQKUpQf//Z"/>
          <p:cNvSpPr>
            <a:spLocks noChangeAspect="1" noChangeArrowheads="1"/>
          </p:cNvSpPr>
          <p:nvPr/>
        </p:nvSpPr>
        <p:spPr bwMode="auto">
          <a:xfrm>
            <a:off x="63500" y="-771525"/>
            <a:ext cx="1885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24582" name="AutoShape 8" descr="data:image/jpeg;base64,/9j/4AAQSkZJRgABAQAAAQABAAD/2wCEAAkGBhISERUUExEWExQUFxkVFxgXGRkZHhoWFh4XGxUVGBoaHCYgFxkjGhsWIC8gJCcpLS0tFR8xNTAqNScrLCkBCQoKDgwOGg8PGiwkHBwpLCksLCwsLCkpLCwsKSkpLCwsLCwsKSksLCwsLCwsLCwsLCksLCwpLCwsKSwsLCwsLP/AABEIAM4A9QMBIgACEQEDEQH/xAAcAAEAAgMBAQEAAAAAAAAAAAAABAUCAwYHAQj/xABJEAACAQIEAwQFCAcFBgcAAAABAhEAAwQSITEFQVEGImFxEzKBkaEHIzNCUmKSsRRTY3KCotEVQ8HS8BdzssLh8Qg0RJOjw9P/xAAXAQEBAQEAAAAAAAAAAAAAAAAAAQID/8QAHxEBAQEAAgIDAQEAAAAAAAAAABEBITECYRJBUSKB/9oADAMBAAIRAxEAPwD3GlKUClKh8Xa6LL+hXNcjuiY3IBgnmBJ9lBU3ePv6VspX0eYW0BiWfUsRrPI/hNTbXHl2dCh94rlsHcS06+kNxWAIC3O5q27AEAE8tzEnrUu6rs0o5II9WdJYkkkHQxIiAdF23l4Zs/pPLfx11nFI/qsD5VtrjLl/KwzWyBE5wY5wugkawzEgwBHXSfY4uyx84DIkLc0OwJHuZefOtfFK6SlViccUaOpXx3FTrOJRxKsD5VlptpSlApSlApSlApSlApSlApSlApSlApSlApSlApSlApSlApSlApSlBhesq4ysoYHcEAj3GqbE9krR1tM1k/dMr+BpHuirylBylzhuMtclvr905THij6H2NUJsZazRcDWX+8ChJ1g5W7p3Oo613Fa71hXGV1DA8mAI9xq3UjlrVogAJcka905QY0gaiCNGPLVudScNhpnMuQiACukn6xA89Nz+dSb3ZO1vaZrJ6KZX8DSPdFRW4fi7W2W8v3TlP4GMH2NSkSrWKuKSquHyxIO4napdvjA+upT8qprHF1ViHU23Y6hgUJ9h0PsNTrV1WYnNyChTp7YO5J05be2nAt7V9W9Vga2VRm0DcKhWXKoOYaAk7DzrcMRcQhQwfcwd4HOkFtSoFviw+upTlO4qZbvKwlSD5VFZ0pSgUpSgUpSgUpSgUpSgUpSgUpSgUpSgUpSgUpSgUpSgUpSgUpSg13rCuMrKGB5EAj3Gqq92Yt/3TNZPRTK/gaR7oq5pQc42BxVrYC6v3DlP4W09zVqt8WQPLqVuRlAYFDE9G0OvMV1Fa71hXEMoYdCAR7jQcziQ5Lm05Jdw2pAyqEyqALndHeWWgbXCQCRU+/ZVSNCD3e8umrNlAA5dfACs73Zm3/ds1o9AZX8LTHsioj4PFWtQBdHVTBj9x9PcaVE4X7qGMwedlO8aAnykjXxFSE4ouzqUPvHwqjfiSOQtwFGGhBGUkSDGVtwY1joNanYjEMw+bIJg91tJbu5ZnkNdjr40FzbuhtiD5VlVJjSlsZpKDUlhsoXmfgNOZqQMRdTmHHjofIRzoqzpUJOKLswKHxqWlwHYg+VBlSlKBSlKBSlKBSlKBSlKBSlKBSlKBSlKBSlKBSlKBSlKBSlKBSlKDXfwyOMrqGHRgCPjVTe7MJ/dO1rwBzL+FtvYRV1Sg5x8NirX1RdUfYPLbVH305AmtF3iSXR6O5Kt3tDKsMyspIVoMwxGnU11VasRhEuCHRXHRgD+dEVF273ALZDEaQdCQFaB5k5ddOdfPR5VViCjtlEKdmPt2Ht251ne7Mr/AHVxrfge+vubUewiodyzirQhrfpV5m2c2nijd7XoCaCfhsfcyhgRcUiRPdMe2pNri6H1pQnqP8ao041buys94MDA0KlSCJVtZBExFSbJi0FDi4ywCz8wWGYkEjkT7hQX6OCJBBHhWVcNi+0FvDwbge2Ygqks4ZiRbUpEd4AsNepIAE1HuX/09FazjboziQiPkIymGDIIMyCDqdjHWpqvQZpXm/CL2KwWXMj4kG6illfVbLaXDlcSwWAcq6ydOdejqwIkGR4Uzd3Lo+0pSqFKUoFKUoFKUoFKUoFKUoFKUoFKUoFKUoFK1tiFHPbprWlsd9lC2gPsNBKpUC7iW2LKhJAHPcwB5n+tasbCwXYncxmjSVB16CZolTrmMRd2FR24oPqqzTtpFRsVYKR6NBs3eOuUgaEyYjz59K+4+CoGfJoZWdwwMgQR3gdvM1Str4y7E5VQa7mYidah46zmUekuMwcwANAdCw94FY4zillQueDl1DNCwYiRJkaGoa9oc4As2nuxp3EZxPXO0LPmaCDjexli4quiasRqCZAPipEwfZ+deb38VxTAXri/pPpVWHRLqi4CragAhpURtDRpyr1kYXHXPqpbG03HzH8NsQdubVC4l8mNvFFTib7sV/VKtqfulu85XU6Zt9ax53c/lfHvl53Y+VrD30NniGFe2GiWEuoIMhlIh7ZBEgqSQRXXcCv4C7by4S6MuX1UYOZPrMwfv5iAVzE6ZiRrrXR8O+TLhlmCuDtuw+tdm6fP5wmvvFPk14bfOZsIiPyezNlges2yJPnNMq7Pp9uPFt8vzzgsyjf1icq6kaAabzofAVbcC+gQxGbM41nR2ZljwgiqCz2AZBkXHXntkiReC3GCfWRLndZZEiTMTXWogAAAgDQAcgNhWk+mVKUoFKUoFKUoFKUoFKVhcvKu7AeZigzpUK5xa2Njm8hNav7TdvVt77FqsFlXwmqu9euRL3Am+gGsDUnTw/OvjYdQoaHckr0BAMawelIlTrmPQfWkjprWH6aSYVDHU6Vot5jbJCi3cMgSOYmN9x4+2vlnEhQwZwZbQCSQDGkbQPDp7KQrctx2PrqPAbgHafjWm26swXMWYAmdBMMQRrrMgzpVb/bFjD90NrAABIEwIByDWdhoOXnX1eK3nM2cO+s65Qg11Jm5B16gcqD5h8ZdYqRb0zxcCgT6qn686BjkOo1OaQBBsL9yHk3RGYEDUxAIYEAjQ6nWdSNNNYQ4Xi7kZ3t2x/FdP/KB8a32+yyH6S7dueGbIvuSPiTSkacdxPDq+djDQF1bLIBnQAzNam43cu62rLv0ZUIjbZ3yirrCcIsWvo7SKeoUT79zUyoOb/QMbc3Nu0D9pjcP4VhfjW632VB+lv3H8Fi2P5Rm/mq+pRVdhez+GtmVspP2iMzfiaT8asaUoFKUoFKUoFKUoFKUoFKUoNWJxK21LOYUc/PQfGoKdo8Odrk+St/Sqrtfict7Dqz5bRW8W0kZl9HknyBesDhFWNCZaB8SJ8NAJ8asp5cf6t7naK0Nszc9B/WtTcYut6lrL4t/oVyPaGxjLiBbClM2UsqkKDbAbOvpCAQ+bLoSJDRG5rPgHDmVEbEOS6tchA7PltuMotkgwwBltZ5RzqzmRm8V0np7r6G7HUL066dajWRbLxqTLCSY1WJHj/rxqqxvanB4MHPfS3pAzuJgbdxdSfIbCq4/KPbfXD2rt3NsUQqpnmWf84rXCcuxbMHGVQB3ZOgkd+QJ5jQ7bTrTF5WP0h2gqBM6gg9NPjEVwl/jfErmluwlsZSQSTcM8lgQJPlUg9nMVdCm9euvJAYKQgAO5gRoKlWOq4j2iw6D5xlGWCMzKDmHOBrUCz2xVwBYywNJJS2v85kjyWouC7F2Vt5zhwXAJymC09JJj2zVzgOB2tZtAZWgEjccj/Xl51OVjVbW5c0bF2LY6KTcPsLFVH4TUtOBYY/SX2veDXIH4beUe8GmDwys0HD5BlzSeRmMumm2unjW/wDRgX+hAEkEmdgJDCNNTpSCXhLWGtaWxaT93KPy3qT+lp9tfeKqcXhVX1bBaIOk6yYIPkNf61sxOBRdrRaZOkx3RIB3gHb3+FSCzGJT7a+8V9/SF+0PeKocZcVPRH0YX0gMgzmDd3KAJEwTJ3gLtuQ4fihcW6fRKxSYAJ3lwEbeG7gPlcGnMoVe/pKfbX3isvTL9oe8VXYfCI3rWoiCJJ1kA/Akj2VqwChjrayErJ9bSDlyiQJGk9fASKFW3p1+0PeKelX7Q99U5sKz5TZ0zMs96AACQ0xz0G/SJ1obKI+X0TQMokSR3oBY6aR/iduSFXHpV6j3199KOo99UmOtKhEWi2hbQnkYI26En2Ac6YzDosEWi0k7Eg6CQPbEeEnpSFXfpR1Hvp6QdRVE9tDbDejPejSTInmOpHxo9lcmc29ROmY8jEzHTWkKvTcHUe+npB1HvrnbdtCGOQyhIg6ZoAIPhNVXEeJW7QB9ExEiTMCCrMI07x0gAanTrSJXS8U7TYbDyLl0Zt8i95vDurt5mBVfw/ttbvNC22Cr65YiVB9VoEgruCQdNNxJHD8H7YJeLh7IBQC53L2ZchDtlZsgy3JQrlO5O9dZZsoxPdYasPwED4zNYy7tzeGvlmd468GvtUHZq+BcvWgCApDgH72YMV8CVzR9/wAav60ulKUoig7Z4C49gXLS57mHf0q2/wBYoDLctebW2aPvBao7vEca5izgbzgicz+jsrBnf0jZ56jIa7ulWru3Mz8ee4rszxe8AfSYSwRsPnb5H8RCrP8ADVFjfko4tekXuJo4PIG5bWP3UABr1+lZ3L2mcPErH/h/cHVsMx6k3yfdmg+0Gu2wvYe6kAeh0Eb3Bt5Cu3pTPHM6Xd3XKJ2cxK7GyOneuf5a3rwjFxE2vxXP8tdJStVmKAcNxO/zU/v3P8tfF4ViQIm34Q76b7dyugpSkc8vCsV9pNTJ77/5Kz/s3FTOZOnrvsP4KvqUpFEOHYrTvJpt842nL9X0rJcDieZQ6z9I28z+rq7pSkUY4fide8mu/fbx/Z+J99ff0HFfaXTQfON4fs/CrulKRRjA4obMnX1233/V18GCxYnVDO/zjeH7PpV7SlIpDhsX9yf94f8A861HA4vSMgjb5wn/AOqr57gAkkAeNQr3FhsgLH3CggDDYuIKodZ+lO//ALdV3EuI3bM5mQn7CuWPlAt6e2KtcV6RgTcfIvQeO22vQc6j2MFaZXyICykrDjmPLkRBBFBzw7W3mkjDXtvtJtr1PnWL9rLsFhh7vdnZkO24id9K6NsOuVxdywTAjeCBp5gneoD4i0jMttM1xoJAXMxjmUUac9YAojleK/KTcsIGfB4krOjKUjz3Mj4VUf7a1In9ExIE790CfM6V3uI7JXcWpW6Fs223nvP0kBTlUxzJbxFWvBuwuDwxDLb9JcXa5dPpGB6rOlvyQKKzvyvHTWZ4xxfBONYvEIXs8KxAVyCSxsWgx5N32Utt6wq1B4kTP6BdHLW/h/Ho5jeu/pV5SYo+zuDvqWa+mUwFUZw+m7bARrFXlKUUpSlApSlApSlApSlApSlApSlApSlApSsLt5VEsQB40GdKrrnFwdLalz7h/r3VEbEM75HugEiSinUA7SP++46irEqzv8QRN2k9BrUQ4+4/qLlG0nWo9oD0dt7aE5wGBO6h1lSQPMTy/MZ3yGtr6VgraN3TOo6dQR7NaRKNhxGd3zbGZ0iR1O1ZIS1tso9E0wOkiIM8wRz86gf2oqfN2lJaScoBc94k+qNQJMyYranDcTd9ci0u8Hvtrv3Qcq+9vKqPv6UltGDPnBOs6KAQARJ5TJ9tR7V69cEWLRC6Qx7igCAO8RLDTdQfOrbC8Cs2yGIzsNc1w5iPEfVT+ECpF3idpd3Hs1/KpVissdms2t64W+6koPa05294HhVvhcHbtrltoqDooA9pjc1Abj6nREZj7v6mtLcRvt6qqgPPf8/6ULi7qPfx9tPWdR4Tr7t6oJe5o14tzgbEAxOmnSo1s2/SZMrTJEnkVEwQORGs0iVc3+01seqrP7IHx1+FQr/aO7qciWgBmJc7L9olsoA0IqMc6voFVMw6CRB+Ij2zXD8Y7GtcxSXf0hSFdYclmuqiHRZiHBUAa7mTrJluQrs7nE2cEtitFYocn211KQsSdNql8G4kEuKgLMl1mUk/VuAZlmdQHUHw0Xm2vNHHYfCIfSXVAbJPpWRV+bkghdxqZ3OwqPwftnZxV+3YwzhiXWCqlUGSG9ZonRdhM7VeDLXqlKUrLRSlKBSlKBSlKBSlKBStN/FonrMB/rpVdc47Ji0hY9T/AK/pVgt6h4jitteeY9F1/wClVZFy5676fZGkTtI/rWOCuoSAEYTm1ZTIZSQVO8R4mrGalXOIXXnKoQdTv8fAzUVwgY+kYse6CTIAzZoMnlp1r47FWlrgIzll+scpGqxOg5Aid+utVnFe1Fi0ZJVX2H1nIBkAKBNWC+xIYerAAXfaCGBgwCYYSNBpHjUHiF60HFwuQV3ggKWhlBJOxE8jrC75a5e5x3FYgxZsMAfr3PzCDQaRuamcN7O4gtmuXzmnwkDaVyiVHkdalFph7rhQLNsWrf2mJtpsNczyzaAagHQDWs0w9ne7ea4fs2gVX2tMn8QHhVcjWAA8PdndmMEDJ6Rm1mT6PvgTqDyOlXjLluQtoaAGd5GYBhrs0THl405RnY4iqDLYw4Ucthrz0XQn218u4rENuwQTGkD8589+VfccDAhwoAII1HLuxGu8dK1YjE2yACS2WDK9R40i1rxFkZC73GcciNd9J18aytWUKsUWSJADA7jwPWQfaKq8Z2uw1kZXuWl6gtmknfuiTuaosV8pCsG9Cl29lk90BBz0BbXw2pEdnhrhynOAoERqNJGq+Y01O81HtXxbJJuFzAGmskTGvgNPbz5efr2oxl94W0loGYYzcMgA+A9UjWN9K0jhuNusvpbrsumYA5RrIMBYBAIJmOY8aXFjtsR2hw9kyWRJnRmAM6cgZjQaeAqnxXbxf7tblwj7C5QfMtHTpVTh+yMMDmAEzvuAwIBgfZJXU66HlVjc7N2W3LQZmBtoOZ5SFMdfbSkc7je2WPcwli1ZHW65uN19VYExrGtc1xvieM09NirzgyWWyBaAVQhkFQZWHUjqDXo2PxmCt/SvbBEaPcAJiYlQZJhm5c6o+K9r+FhcpVLgGWFFot6uixnCjQT7Km371c9Y5/gnZqxeIZbXpCyM6m4xLFlPeRpkAgEbbSOorssH2fdUYW0Wyyw1swNHUyp0J0kKQdIM6aVQ/wC1AP3cPhLtwHurqttSBoBpIjl7AKywHaPiGIY/MW7KwdWzuZ0iTIH/AG8qZmJde7cOxXpLVt/toraeIBIpWngTqcNZKkkejWJidhMxpM7xSo1qdSlKBStV7EoglmVR4kD86rr3ajDjZ85+6Cfjt8aC2r4zgCSYHjXNXu01x/o0yjqdf+g+NQ2JdvnLhYyBAM94yYjloOlazxZq/wATx+2uiy5+7t7/AOk1CucSvXNoRTppv/X8qrbzMjAImhRu90YbTJjpv47RrJxF1TALFSCGgQTpy2I5/CtRKxvWwts3IN3Y7xoY1nw3qQlzMjZgUBlZ9XuttHQwfYaocd2ssYdQmeGGyAm4/ll1IHnG1Ub8exmIaLVkWlMy92C37wQaCfE8qbwOuGNSyGJuToAWOVV02O2kCBv7qoOIdvlmLQa4Y+pKr494769AefjVanZE3HD4jEPd1BAOoWN4Ud0T5c6v3tYW0AzhVyggM5CgA77kdKlvSqq9ZxV1QzuURmURZ00bmXMkjyjerfh3ZVbdslVUXSDrvJBMSW1M+PWq/F/KRg7fdS6GgQFsqX221jLVPe+UO68CzhXIGxutEdO6s/nU3P0v47/AxaDZmWNIA5aCVjpttWuzet2oILHKpUE6CCZMz5LrXmGJ4/jW9fEJZB5IFBjnqxJ2qIbCOZuXLt8kaT6R/dplq8I73HdreH2QQXtElszIPniWMQcusagRtv41X4j5RnuSLOGvXCDu8WhO+k6n2VQYa1l+jwzaDc5E6b6zyHKvl3GXF3fD2o5Mxc9ZgAa7++pVixxHGeIXAe9ZsdYGdhtzbcx4Vp/sK5eEX8TevGZ0LBeemUaVFS/dO164f93aVB+J/wCtZDh1y4BmDsD+tvOfeiaVL7VNscFwuHHeyJMZs7qNgAI67VmnFsGnqEM37O2zmJmCwEEe2otjs2FEnImv1UUadczk8vCsmTCJOe+pPIG7m/lTT4UnobrvatFmLL6/bKW/gWJ+FaW7SYp59HYX3XLn+VedfLfG8Kh+bRmPS3a/xaKnWbmLux6Hh99uhuHIPfEfGryiAw4g290WwegRNddNAx+Na7vZx3+kxLvyIlj4c2iNQduVdHh+yfFbm6YbDj7xLn4EirKx8ml9vpuI3PKyi2/jv8KX2Rwa9g8OO8VdjuZJVWOm4BiNAPbzrRi+E8NtDvtat5QYIuQwkkkgoc0/1ivRP9i3D2fNebEYg9Ll5o/lg/Grzh3yd8MsR6PA2ARsWQOfxPJ+NZmNPHMBxbBCFw9p77LAAsWGc90EKZI0MSJ8TXT8H4fj8QYTh9yyoHr4lxa8hlAZifZXrdq0qgBQFA2AED3Cs6JELg2CazYt22ILKoBKggTuYnWJ60qbSilVvaHHmzh3cCTKppp9IypPszT7Ksqr+P8ADzfw122PWZDlPRxqh9jBTRc7cB6DNJbYDdtdBvp+dfMbjltCRlLJ6xcwolWYAagDMVChjsXXQyJ18MxwNsEsWJJ05ryZGB2ZTII8KqeK9vMJhQVLgsAFCW++8DQAkHT+Iiu7luThEw+Dx9/Fd9rlpM7OzN9EyTmQC22jfU0gxJkderuYrD4e2GuOoAChmchVOQZQdTqcoUc5jaSa8n4t8quKuEiwgtA6Bm77+ye6vuPnXPZcXeYvccu/2nGcjwGYEL7Irnl8cnbXb1nE/Kgl1smGS5iCZ1AKW9N+82p91VuM4xcf/wAzi7dhTvbttl9hIl2rhrWDaR6bEuZEQ1yBHSJ28KscLYwy7AMfuqz+ydqZuzk306DD9psBZEWkuXTv3Eygn954Nb37b4ltLOEW3OxuFnPnACr8apE4oqnu2482RPgJPwrYvEbreqijloly58TAoJt7G8RvetiGUdLeW2On1JPxrQnZgSWuMGO+Zyz+cliKAX3/AF7eAyWx/LJp/ZhnvJan9pca4fdNBIAw1vQ31HUIF/5QT8azS/aPq2b17zBA/nO3sqXguy+Kf1FeP2WHyj8VwR8aucN8mWLueuHA/a38v8trNUFCt111GHs2Qebt/gMv51ieIz62MQeFpZPvCsfjXbYP5H13d7Q8kLn8TsP+GrzC/JphV9Zrj+Eqg/8AjVT8anCvLC1o7riL37wMfzsBHsqRhcSxOWzhFk8s2Yn+G0h/OvYMN2QwVvbDWyerjOfe8mrW3aCiFAA6AQPhSjyHD8F4rc9WwtsdfRhfjeYH4VZWfk44hc+lxhQHkrn8kRf+KvT6UpHAYb5H8PM3r1y6fZ/z5z8avMF8n2AtbYdW/fJb4Ex8K6OlRUfDYC1b0t20QfdUL+QqRSlApSlApSlApSlApSlApSlB4z8p/ZPEHGXDhsPfuJiUV3FoHJ6QZlfNGgYgIdd5Pt4vB/JDxW4RGBW0Ot26gj+FTPwr9NUq/Lek3Lt1+ZOOfJJxfDW2um3ZZLatcc2nXuqgLFiHgnQHaao04EzAG7i2EgSu0eEFv8K/Wty2GBBAIIgg6gg7gjmKiYLgmHs/RYe1b/ctqv5ClH5v4R2ADENbs4i8QZkJcI96qB8a7HB/JpiW/wDRRPO66D4ZnYe6vbKUpHmGD+Sq/pmu2LQ+4rOfjkq6wnyX2R9JiLr/ALuRB8FLfzV2tKVVBh+wuCT+4zn9oz3Pg5I+FW+F4fatCLdpLY+4oX8hUilQKUpQKUpQKUpQKUpQKUpQKUpQKUpQKUpQKUpQKUpQf//Z"/>
          <p:cNvSpPr>
            <a:spLocks noChangeAspect="1" noChangeArrowheads="1"/>
          </p:cNvSpPr>
          <p:nvPr/>
        </p:nvSpPr>
        <p:spPr bwMode="auto">
          <a:xfrm>
            <a:off x="63500" y="-771525"/>
            <a:ext cx="1885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24583" name="AutoShape 10" descr="data:image/jpeg;base64,/9j/4AAQSkZJRgABAQAAAQABAAD/2wCEAAkGBhISERUUExEWExQUFxkVFxgXGRkZHhoWFh4XGxUVGBoaHCYgFxkjGhsWIC8gJCcpLS0tFR8xNTAqNScrLCkBCQoKDgwOGg8PGiwkHBwpLCksLCwsLCkpLCwsKSkpLCwsLCwsKSksLCwsLCwsLCwsLCksLCwpLCwsKSwsLCwsLP/AABEIAM4A9QMBIgACEQEDEQH/xAAcAAEAAgMBAQEAAAAAAAAAAAAABAUCAwYHAQj/xABJEAACAQIEAwQFCAcFBgcAAAABAhEAAwQSITEFQVEGImFxEzKBkaEHIzNCUmKSsRRTY3KCotEVQ8HS8BdzssLh8Qg0RJOjw9P/xAAXAQEBAQEAAAAAAAAAAAAAAAAAAQID/8QAHxEBAQEAAgIDAQEAAAAAAAAAABEBITECYRJBUSKB/9oADAMBAAIRAxEAPwD3GlKUClKh8Xa6LL+hXNcjuiY3IBgnmBJ9lBU3ePv6VspX0eYW0BiWfUsRrPI/hNTbXHl2dCh94rlsHcS06+kNxWAIC3O5q27AEAE8tzEnrUu6rs0o5II9WdJYkkkHQxIiAdF23l4Zs/pPLfx11nFI/qsD5VtrjLl/KwzWyBE5wY5wugkawzEgwBHXSfY4uyx84DIkLc0OwJHuZefOtfFK6SlViccUaOpXx3FTrOJRxKsD5VlptpSlApSlApSlApSlApSlApSlApSlApSlApSlApSlApSlApSlApSlBhesq4ysoYHcEAj3GqbE9krR1tM1k/dMr+BpHuirylBylzhuMtclvr905THij6H2NUJsZazRcDWX+8ChJ1g5W7p3Oo613Fa71hXGV1DA8mAI9xq3UjlrVogAJcka905QY0gaiCNGPLVudScNhpnMuQiACukn6xA89Nz+dSb3ZO1vaZrJ6KZX8DSPdFRW4fi7W2W8v3TlP4GMH2NSkSrWKuKSquHyxIO4napdvjA+upT8qprHF1ViHU23Y6hgUJ9h0PsNTrV1WYnNyChTp7YO5J05be2nAt7V9W9Vga2VRm0DcKhWXKoOYaAk7DzrcMRcQhQwfcwd4HOkFtSoFviw+upTlO4qZbvKwlSD5VFZ0pSgUpSgUpSgUpSgUpSgUpSgUpSgUpSgUpSgUpSgUpSgUpSgUpSg13rCuMrKGB5EAj3Gqq92Yt/3TNZPRTK/gaR7oq5pQc42BxVrYC6v3DlP4W09zVqt8WQPLqVuRlAYFDE9G0OvMV1Fa71hXEMoYdCAR7jQcziQ5Lm05Jdw2pAyqEyqALndHeWWgbXCQCRU+/ZVSNCD3e8umrNlAA5dfACs73Zm3/ds1o9AZX8LTHsioj4PFWtQBdHVTBj9x9PcaVE4X7qGMwedlO8aAnykjXxFSE4ouzqUPvHwqjfiSOQtwFGGhBGUkSDGVtwY1joNanYjEMw+bIJg91tJbu5ZnkNdjr40FzbuhtiD5VlVJjSlsZpKDUlhsoXmfgNOZqQMRdTmHHjofIRzoqzpUJOKLswKHxqWlwHYg+VBlSlKBSlKBSlKBSlKBSlKBSlKBSlKBSlKBSlKBSlKBSlKBSlKBSlKDXfwyOMrqGHRgCPjVTe7MJ/dO1rwBzL+FtvYRV1Sg5x8NirX1RdUfYPLbVH305AmtF3iSXR6O5Kt3tDKsMyspIVoMwxGnU11VasRhEuCHRXHRgD+dEVF273ALZDEaQdCQFaB5k5ddOdfPR5VViCjtlEKdmPt2Ht251ne7Mr/AHVxrfge+vubUewiodyzirQhrfpV5m2c2nijd7XoCaCfhsfcyhgRcUiRPdMe2pNri6H1pQnqP8ao041buys94MDA0KlSCJVtZBExFSbJi0FDi4ywCz8wWGYkEjkT7hQX6OCJBBHhWVcNi+0FvDwbge2Ygqks4ZiRbUpEd4AsNepIAE1HuX/09FazjboziQiPkIymGDIIMyCDqdjHWpqvQZpXm/CL2KwWXMj4kG6illfVbLaXDlcSwWAcq6ydOdejqwIkGR4Uzd3Lo+0pSqFKUoFKUoFKUoFKUoFKUoFKUoFKUoFKUoFK1tiFHPbprWlsd9lC2gPsNBKpUC7iW2LKhJAHPcwB5n+tasbCwXYncxmjSVB16CZolTrmMRd2FR24oPqqzTtpFRsVYKR6NBs3eOuUgaEyYjz59K+4+CoGfJoZWdwwMgQR3gdvM1Str4y7E5VQa7mYidah46zmUekuMwcwANAdCw94FY4zillQueDl1DNCwYiRJkaGoa9oc4As2nuxp3EZxPXO0LPmaCDjexli4quiasRqCZAPipEwfZ+deb38VxTAXri/pPpVWHRLqi4CragAhpURtDRpyr1kYXHXPqpbG03HzH8NsQdubVC4l8mNvFFTib7sV/VKtqfulu85XU6Zt9ax53c/lfHvl53Y+VrD30NniGFe2GiWEuoIMhlIh7ZBEgqSQRXXcCv4C7by4S6MuX1UYOZPrMwfv5iAVzE6ZiRrrXR8O+TLhlmCuDtuw+tdm6fP5wmvvFPk14bfOZsIiPyezNlges2yJPnNMq7Pp9uPFt8vzzgsyjf1icq6kaAabzofAVbcC+gQxGbM41nR2ZljwgiqCz2AZBkXHXntkiReC3GCfWRLndZZEiTMTXWogAAAgDQAcgNhWk+mVKUoFKUoFKUoFKUoFKVhcvKu7AeZigzpUK5xa2Njm8hNav7TdvVt77FqsFlXwmqu9euRL3Am+gGsDUnTw/OvjYdQoaHckr0BAMawelIlTrmPQfWkjprWH6aSYVDHU6Vot5jbJCi3cMgSOYmN9x4+2vlnEhQwZwZbQCSQDGkbQPDp7KQrctx2PrqPAbgHafjWm26swXMWYAmdBMMQRrrMgzpVb/bFjD90NrAABIEwIByDWdhoOXnX1eK3nM2cO+s65Qg11Jm5B16gcqD5h8ZdYqRb0zxcCgT6qn686BjkOo1OaQBBsL9yHk3RGYEDUxAIYEAjQ6nWdSNNNYQ4Xi7kZ3t2x/FdP/KB8a32+yyH6S7dueGbIvuSPiTSkacdxPDq+djDQF1bLIBnQAzNam43cu62rLv0ZUIjbZ3yirrCcIsWvo7SKeoUT79zUyoOb/QMbc3Nu0D9pjcP4VhfjW632VB+lv3H8Fi2P5Rm/mq+pRVdhez+GtmVspP2iMzfiaT8asaUoFKUoFKUoFKUoFKUoFKUoNWJxK21LOYUc/PQfGoKdo8Odrk+St/Sqrtfict7Dqz5bRW8W0kZl9HknyBesDhFWNCZaB8SJ8NAJ8asp5cf6t7naK0Nszc9B/WtTcYut6lrL4t/oVyPaGxjLiBbClM2UsqkKDbAbOvpCAQ+bLoSJDRG5rPgHDmVEbEOS6tchA7PltuMotkgwwBltZ5RzqzmRm8V0np7r6G7HUL066dajWRbLxqTLCSY1WJHj/rxqqxvanB4MHPfS3pAzuJgbdxdSfIbCq4/KPbfXD2rt3NsUQqpnmWf84rXCcuxbMHGVQB3ZOgkd+QJ5jQ7bTrTF5WP0h2gqBM6gg9NPjEVwl/jfErmluwlsZSQSTcM8lgQJPlUg9nMVdCm9euvJAYKQgAO5gRoKlWOq4j2iw6D5xlGWCMzKDmHOBrUCz2xVwBYywNJJS2v85kjyWouC7F2Vt5zhwXAJymC09JJj2zVzgOB2tZtAZWgEjccj/Xl51OVjVbW5c0bF2LY6KTcPsLFVH4TUtOBYY/SX2veDXIH4beUe8GmDwys0HD5BlzSeRmMumm2unjW/wDRgX+hAEkEmdgJDCNNTpSCXhLWGtaWxaT93KPy3qT+lp9tfeKqcXhVX1bBaIOk6yYIPkNf61sxOBRdrRaZOkx3RIB3gHb3+FSCzGJT7a+8V9/SF+0PeKocZcVPRH0YX0gMgzmDd3KAJEwTJ3gLtuQ4fihcW6fRKxSYAJ3lwEbeG7gPlcGnMoVe/pKfbX3isvTL9oe8VXYfCI3rWoiCJJ1kA/Akj2VqwChjrayErJ9bSDlyiQJGk9fASKFW3p1+0PeKelX7Q99U5sKz5TZ0zMs96AACQ0xz0G/SJ1obKI+X0TQMokSR3oBY6aR/iduSFXHpV6j3199KOo99UmOtKhEWi2hbQnkYI26En2Ac6YzDosEWi0k7Eg6CQPbEeEnpSFXfpR1Hvp6QdRVE9tDbDejPejSTInmOpHxo9lcmc29ROmY8jEzHTWkKvTcHUe+npB1HvrnbdtCGOQyhIg6ZoAIPhNVXEeJW7QB9ExEiTMCCrMI07x0gAanTrSJXS8U7TYbDyLl0Zt8i95vDurt5mBVfw/ttbvNC22Cr65YiVB9VoEgruCQdNNxJHD8H7YJeLh7IBQC53L2ZchDtlZsgy3JQrlO5O9dZZsoxPdYasPwED4zNYy7tzeGvlmd468GvtUHZq+BcvWgCApDgH72YMV8CVzR9/wAav60ulKUoig7Z4C49gXLS57mHf0q2/wBYoDLctebW2aPvBao7vEca5izgbzgicz+jsrBnf0jZ56jIa7ulWru3Mz8ee4rszxe8AfSYSwRsPnb5H8RCrP8ADVFjfko4tekXuJo4PIG5bWP3UABr1+lZ3L2mcPErH/h/cHVsMx6k3yfdmg+0Gu2wvYe6kAeh0Eb3Bt5Cu3pTPHM6Xd3XKJ2cxK7GyOneuf5a3rwjFxE2vxXP8tdJStVmKAcNxO/zU/v3P8tfF4ViQIm34Q76b7dyugpSkc8vCsV9pNTJ77/5Kz/s3FTOZOnrvsP4KvqUpFEOHYrTvJpt842nL9X0rJcDieZQ6z9I28z+rq7pSkUY4fide8mu/fbx/Z+J99ff0HFfaXTQfON4fs/CrulKRRjA4obMnX1233/V18GCxYnVDO/zjeH7PpV7SlIpDhsX9yf94f8A861HA4vSMgjb5wn/AOqr57gAkkAeNQr3FhsgLH3CggDDYuIKodZ+lO//ALdV3EuI3bM5mQn7CuWPlAt6e2KtcV6RgTcfIvQeO22vQc6j2MFaZXyICykrDjmPLkRBBFBzw7W3mkjDXtvtJtr1PnWL9rLsFhh7vdnZkO24id9K6NsOuVxdywTAjeCBp5gneoD4i0jMttM1xoJAXMxjmUUac9YAojleK/KTcsIGfB4krOjKUjz3Mj4VUf7a1In9ExIE790CfM6V3uI7JXcWpW6Fs223nvP0kBTlUxzJbxFWvBuwuDwxDLb9JcXa5dPpGB6rOlvyQKKzvyvHTWZ4xxfBONYvEIXs8KxAVyCSxsWgx5N32Utt6wq1B4kTP6BdHLW/h/Ho5jeu/pV5SYo+zuDvqWa+mUwFUZw+m7bARrFXlKUUpSlApSlApSlApSlApSlApSlApSlApSsLt5VEsQB40GdKrrnFwdLalz7h/r3VEbEM75HugEiSinUA7SP++46irEqzv8QRN2k9BrUQ4+4/qLlG0nWo9oD0dt7aE5wGBO6h1lSQPMTy/MZ3yGtr6VgraN3TOo6dQR7NaRKNhxGd3zbGZ0iR1O1ZIS1tso9E0wOkiIM8wRz86gf2oqfN2lJaScoBc94k+qNQJMyYranDcTd9ci0u8Hvtrv3Qcq+9vKqPv6UltGDPnBOs6KAQARJ5TJ9tR7V69cEWLRC6Qx7igCAO8RLDTdQfOrbC8Cs2yGIzsNc1w5iPEfVT+ECpF3idpd3Hs1/KpVissdms2t64W+6koPa05294HhVvhcHbtrltoqDooA9pjc1Abj6nREZj7v6mtLcRvt6qqgPPf8/6ULi7qPfx9tPWdR4Tr7t6oJe5o14tzgbEAxOmnSo1s2/SZMrTJEnkVEwQORGs0iVc3+01seqrP7IHx1+FQr/aO7qciWgBmJc7L9olsoA0IqMc6voFVMw6CRB+Ij2zXD8Y7GtcxSXf0hSFdYclmuqiHRZiHBUAa7mTrJluQrs7nE2cEtitFYocn211KQsSdNql8G4kEuKgLMl1mUk/VuAZlmdQHUHw0Xm2vNHHYfCIfSXVAbJPpWRV+bkghdxqZ3OwqPwftnZxV+3YwzhiXWCqlUGSG9ZonRdhM7VeDLXqlKUrLRSlKBSlKBSlKBSlKBStN/FonrMB/rpVdc47Ji0hY9T/AK/pVgt6h4jitteeY9F1/wClVZFy5676fZGkTtI/rWOCuoSAEYTm1ZTIZSQVO8R4mrGalXOIXXnKoQdTv8fAzUVwgY+kYse6CTIAzZoMnlp1r47FWlrgIzll+scpGqxOg5Aid+utVnFe1Fi0ZJVX2H1nIBkAKBNWC+xIYerAAXfaCGBgwCYYSNBpHjUHiF60HFwuQV3ggKWhlBJOxE8jrC75a5e5x3FYgxZsMAfr3PzCDQaRuamcN7O4gtmuXzmnwkDaVyiVHkdalFph7rhQLNsWrf2mJtpsNczyzaAagHQDWs0w9ne7ea4fs2gVX2tMn8QHhVcjWAA8PdndmMEDJ6Rm1mT6PvgTqDyOlXjLluQtoaAGd5GYBhrs0THl405RnY4iqDLYw4Ucthrz0XQn218u4rENuwQTGkD8589+VfccDAhwoAII1HLuxGu8dK1YjE2yACS2WDK9R40i1rxFkZC73GcciNd9J18aytWUKsUWSJADA7jwPWQfaKq8Z2uw1kZXuWl6gtmknfuiTuaosV8pCsG9Cl29lk90BBz0BbXw2pEdnhrhynOAoERqNJGq+Y01O81HtXxbJJuFzAGmskTGvgNPbz5efr2oxl94W0loGYYzcMgA+A9UjWN9K0jhuNusvpbrsumYA5RrIMBYBAIJmOY8aXFjtsR2hw9kyWRJnRmAM6cgZjQaeAqnxXbxf7tblwj7C5QfMtHTpVTh+yMMDmAEzvuAwIBgfZJXU66HlVjc7N2W3LQZmBtoOZ5SFMdfbSkc7je2WPcwli1ZHW65uN19VYExrGtc1xvieM09NirzgyWWyBaAVQhkFQZWHUjqDXo2PxmCt/SvbBEaPcAJiYlQZJhm5c6o+K9r+FhcpVLgGWFFot6uixnCjQT7Km371c9Y5/gnZqxeIZbXpCyM6m4xLFlPeRpkAgEbbSOorssH2fdUYW0Wyyw1swNHUyp0J0kKQdIM6aVQ/wC1AP3cPhLtwHurqttSBoBpIjl7AKywHaPiGIY/MW7KwdWzuZ0iTIH/AG8qZmJde7cOxXpLVt/toraeIBIpWngTqcNZKkkejWJidhMxpM7xSo1qdSlKBStV7EoglmVR4kD86rr3ajDjZ85+6Cfjt8aC2r4zgCSYHjXNXu01x/o0yjqdf+g+NQ2JdvnLhYyBAM94yYjloOlazxZq/wATx+2uiy5+7t7/AOk1CucSvXNoRTppv/X8qrbzMjAImhRu90YbTJjpv47RrJxF1TALFSCGgQTpy2I5/CtRKxvWwts3IN3Y7xoY1nw3qQlzMjZgUBlZ9XuttHQwfYaocd2ssYdQmeGGyAm4/ll1IHnG1Ub8exmIaLVkWlMy92C37wQaCfE8qbwOuGNSyGJuToAWOVV02O2kCBv7qoOIdvlmLQa4Y+pKr494769AefjVanZE3HD4jEPd1BAOoWN4Ud0T5c6v3tYW0AzhVyggM5CgA77kdKlvSqq9ZxV1QzuURmURZ00bmXMkjyjerfh3ZVbdslVUXSDrvJBMSW1M+PWq/F/KRg7fdS6GgQFsqX221jLVPe+UO68CzhXIGxutEdO6s/nU3P0v47/AxaDZmWNIA5aCVjpttWuzet2oILHKpUE6CCZMz5LrXmGJ4/jW9fEJZB5IFBjnqxJ2qIbCOZuXLt8kaT6R/dplq8I73HdreH2QQXtElszIPniWMQcusagRtv41X4j5RnuSLOGvXCDu8WhO+k6n2VQYa1l+jwzaDc5E6b6zyHKvl3GXF3fD2o5Mxc9ZgAa7++pVixxHGeIXAe9ZsdYGdhtzbcx4Vp/sK5eEX8TevGZ0LBeemUaVFS/dO164f93aVB+J/wCtZDh1y4BmDsD+tvOfeiaVL7VNscFwuHHeyJMZs7qNgAI67VmnFsGnqEM37O2zmJmCwEEe2otjs2FEnImv1UUadczk8vCsmTCJOe+pPIG7m/lTT4UnobrvatFmLL6/bKW/gWJ+FaW7SYp59HYX3XLn+VedfLfG8Kh+bRmPS3a/xaKnWbmLux6Hh99uhuHIPfEfGryiAw4g290WwegRNddNAx+Na7vZx3+kxLvyIlj4c2iNQduVdHh+yfFbm6YbDj7xLn4EirKx8ml9vpuI3PKyi2/jv8KX2Rwa9g8OO8VdjuZJVWOm4BiNAPbzrRi+E8NtDvtat5QYIuQwkkkgoc0/1ivRP9i3D2fNebEYg9Ll5o/lg/Grzh3yd8MsR6PA2ARsWQOfxPJ+NZmNPHMBxbBCFw9p77LAAsWGc90EKZI0MSJ8TXT8H4fj8QYTh9yyoHr4lxa8hlAZifZXrdq0qgBQFA2AED3Cs6JELg2CazYt22ILKoBKggTuYnWJ60qbSilVvaHHmzh3cCTKppp9IypPszT7Ksqr+P8ADzfw122PWZDlPRxqh9jBTRc7cB6DNJbYDdtdBvp+dfMbjltCRlLJ6xcwolWYAagDMVChjsXXQyJ18MxwNsEsWJJ05ryZGB2ZTII8KqeK9vMJhQVLgsAFCW++8DQAkHT+Iiu7luThEw+Dx9/Fd9rlpM7OzN9EyTmQC22jfU0gxJkderuYrD4e2GuOoAChmchVOQZQdTqcoUc5jaSa8n4t8quKuEiwgtA6Bm77+ye6vuPnXPZcXeYvccu/2nGcjwGYEL7Irnl8cnbXb1nE/Kgl1smGS5iCZ1AKW9N+82p91VuM4xcf/wAzi7dhTvbttl9hIl2rhrWDaR6bEuZEQ1yBHSJ28KscLYwy7AMfuqz+ydqZuzk306DD9psBZEWkuXTv3Eygn954Nb37b4ltLOEW3OxuFnPnACr8apE4oqnu2482RPgJPwrYvEbreqijloly58TAoJt7G8RvetiGUdLeW2On1JPxrQnZgSWuMGO+Zyz+cliKAX3/AF7eAyWx/LJp/ZhnvJan9pca4fdNBIAw1vQ31HUIF/5QT8azS/aPq2b17zBA/nO3sqXguy+Kf1FeP2WHyj8VwR8aucN8mWLueuHA/a38v8trNUFCt111GHs2Qebt/gMv51ieIz62MQeFpZPvCsfjXbYP5H13d7Q8kLn8TsP+GrzC/JphV9Zrj+Eqg/8AjVT8anCvLC1o7riL37wMfzsBHsqRhcSxOWzhFk8s2Yn+G0h/OvYMN2QwVvbDWyerjOfe8mrW3aCiFAA6AQPhSjyHD8F4rc9WwtsdfRhfjeYH4VZWfk44hc+lxhQHkrn8kRf+KvT6UpHAYb5H8PM3r1y6fZ/z5z8avMF8n2AtbYdW/fJb4Ex8K6OlRUfDYC1b0t20QfdUL+QqRSlApSlApSlApSlApSlApSlB4z8p/ZPEHGXDhsPfuJiUV3FoHJ6QZlfNGgYgIdd5Pt4vB/JDxW4RGBW0Ot26gj+FTPwr9NUq/Lek3Lt1+ZOOfJJxfDW2um3ZZLatcc2nXuqgLFiHgnQHaao04EzAG7i2EgSu0eEFv8K/Wty2GBBAIIgg6gg7gjmKiYLgmHs/RYe1b/ctqv5ClH5v4R2ADENbs4i8QZkJcI96qB8a7HB/JpiW/wDRRPO66D4ZnYe6vbKUpHmGD+Sq/pmu2LQ+4rOfjkq6wnyX2R9JiLr/ALuRB8FLfzV2tKVVBh+wuCT+4zn9oz3Pg5I+FW+F4fatCLdpLY+4oX8hUilQKUpQKUpQKUpQKUpQKUpQKUpQKUpQKUpQKUpQKUpQf//Z"/>
          <p:cNvSpPr>
            <a:spLocks noChangeAspect="1" noChangeArrowheads="1"/>
          </p:cNvSpPr>
          <p:nvPr/>
        </p:nvSpPr>
        <p:spPr bwMode="auto">
          <a:xfrm>
            <a:off x="63500" y="-771525"/>
            <a:ext cx="1885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24584" name="AutoShape 12" descr="data:image/jpeg;base64,/9j/4AAQSkZJRgABAQAAAQABAAD/2wCEAAkGBhISERUUExEWExQUFxkVFxgXGRkZHhoWFh4XGxUVGBoaHCYgFxkjGhsWIC8gJCcpLS0tFR8xNTAqNScrLCkBCQoKDgwOGg8PGiwkHBwpLCksLCwsLCkpLCwsKSkpLCwsLCwsKSksLCwsLCwsLCwsLCksLCwpLCwsKSwsLCwsLP/AABEIAM4A9QMBIgACEQEDEQH/xAAcAAEAAgMBAQEAAAAAAAAAAAAABAUCAwYHAQj/xABJEAACAQIEAwQFCAcFBgcAAAABAhEAAwQSITEFQVEGImFxEzKBkaEHIzNCUmKSsRRTY3KCotEVQ8HS8BdzssLh8Qg0RJOjw9P/xAAXAQEBAQEAAAAAAAAAAAAAAAAAAQID/8QAHxEBAQEAAgIDAQEAAAAAAAAAABEBITECYRJBUSKB/9oADAMBAAIRAxEAPwD3GlKUClKh8Xa6LL+hXNcjuiY3IBgnmBJ9lBU3ePv6VspX0eYW0BiWfUsRrPI/hNTbXHl2dCh94rlsHcS06+kNxWAIC3O5q27AEAE8tzEnrUu6rs0o5II9WdJYkkkHQxIiAdF23l4Zs/pPLfx11nFI/qsD5VtrjLl/KwzWyBE5wY5wugkawzEgwBHXSfY4uyx84DIkLc0OwJHuZefOtfFK6SlViccUaOpXx3FTrOJRxKsD5VlptpSlApSlApSlApSlApSlApSlApSlApSlApSlApSlApSlApSlApSlBhesq4ysoYHcEAj3GqbE9krR1tM1k/dMr+BpHuirylBylzhuMtclvr905THij6H2NUJsZazRcDWX+8ChJ1g5W7p3Oo613Fa71hXGV1DA8mAI9xq3UjlrVogAJcka905QY0gaiCNGPLVudScNhpnMuQiACukn6xA89Nz+dSb3ZO1vaZrJ6KZX8DSPdFRW4fi7W2W8v3TlP4GMH2NSkSrWKuKSquHyxIO4napdvjA+upT8qprHF1ViHU23Y6hgUJ9h0PsNTrV1WYnNyChTp7YO5J05be2nAt7V9W9Vga2VRm0DcKhWXKoOYaAk7DzrcMRcQhQwfcwd4HOkFtSoFviw+upTlO4qZbvKwlSD5VFZ0pSgUpSgUpSgUpSgUpSgUpSgUpSgUpSgUpSgUpSgUpSgUpSgUpSg13rCuMrKGB5EAj3Gqq92Yt/3TNZPRTK/gaR7oq5pQc42BxVrYC6v3DlP4W09zVqt8WQPLqVuRlAYFDE9G0OvMV1Fa71hXEMoYdCAR7jQcziQ5Lm05Jdw2pAyqEyqALndHeWWgbXCQCRU+/ZVSNCD3e8umrNlAA5dfACs73Zm3/ds1o9AZX8LTHsioj4PFWtQBdHVTBj9x9PcaVE4X7qGMwedlO8aAnykjXxFSE4ouzqUPvHwqjfiSOQtwFGGhBGUkSDGVtwY1joNanYjEMw+bIJg91tJbu5ZnkNdjr40FzbuhtiD5VlVJjSlsZpKDUlhsoXmfgNOZqQMRdTmHHjofIRzoqzpUJOKLswKHxqWlwHYg+VBlSlKBSlKBSlKBSlKBSlKBSlKBSlKBSlKBSlKBSlKBSlKBSlKBSlKDXfwyOMrqGHRgCPjVTe7MJ/dO1rwBzL+FtvYRV1Sg5x8NirX1RdUfYPLbVH305AmtF3iSXR6O5Kt3tDKsMyspIVoMwxGnU11VasRhEuCHRXHRgD+dEVF273ALZDEaQdCQFaB5k5ddOdfPR5VViCjtlEKdmPt2Ht251ne7Mr/AHVxrfge+vubUewiodyzirQhrfpV5m2c2nijd7XoCaCfhsfcyhgRcUiRPdMe2pNri6H1pQnqP8ao041buys94MDA0KlSCJVtZBExFSbJi0FDi4ywCz8wWGYkEjkT7hQX6OCJBBHhWVcNi+0FvDwbge2Ygqks4ZiRbUpEd4AsNepIAE1HuX/09FazjboziQiPkIymGDIIMyCDqdjHWpqvQZpXm/CL2KwWXMj4kG6illfVbLaXDlcSwWAcq6ydOdejqwIkGR4Uzd3Lo+0pSqFKUoFKUoFKUoFKUoFKUoFKUoFKUoFKUoFK1tiFHPbprWlsd9lC2gPsNBKpUC7iW2LKhJAHPcwB5n+tasbCwXYncxmjSVB16CZolTrmMRd2FR24oPqqzTtpFRsVYKR6NBs3eOuUgaEyYjz59K+4+CoGfJoZWdwwMgQR3gdvM1Str4y7E5VQa7mYidah46zmUekuMwcwANAdCw94FY4zillQueDl1DNCwYiRJkaGoa9oc4As2nuxp3EZxPXO0LPmaCDjexli4quiasRqCZAPipEwfZ+deb38VxTAXri/pPpVWHRLqi4CragAhpURtDRpyr1kYXHXPqpbG03HzH8NsQdubVC4l8mNvFFTib7sV/VKtqfulu85XU6Zt9ax53c/lfHvl53Y+VrD30NniGFe2GiWEuoIMhlIh7ZBEgqSQRXXcCv4C7by4S6MuX1UYOZPrMwfv5iAVzE6ZiRrrXR8O+TLhlmCuDtuw+tdm6fP5wmvvFPk14bfOZsIiPyezNlges2yJPnNMq7Pp9uPFt8vzzgsyjf1icq6kaAabzofAVbcC+gQxGbM41nR2ZljwgiqCz2AZBkXHXntkiReC3GCfWRLndZZEiTMTXWogAAAgDQAcgNhWk+mVKUoFKUoFKUoFKUoFKVhcvKu7AeZigzpUK5xa2Njm8hNav7TdvVt77FqsFlXwmqu9euRL3Am+gGsDUnTw/OvjYdQoaHckr0BAMawelIlTrmPQfWkjprWH6aSYVDHU6Vot5jbJCi3cMgSOYmN9x4+2vlnEhQwZwZbQCSQDGkbQPDp7KQrctx2PrqPAbgHafjWm26swXMWYAmdBMMQRrrMgzpVb/bFjD90NrAABIEwIByDWdhoOXnX1eK3nM2cO+s65Qg11Jm5B16gcqD5h8ZdYqRb0zxcCgT6qn686BjkOo1OaQBBsL9yHk3RGYEDUxAIYEAjQ6nWdSNNNYQ4Xi7kZ3t2x/FdP/KB8a32+yyH6S7dueGbIvuSPiTSkacdxPDq+djDQF1bLIBnQAzNam43cu62rLv0ZUIjbZ3yirrCcIsWvo7SKeoUT79zUyoOb/QMbc3Nu0D9pjcP4VhfjW632VB+lv3H8Fi2P5Rm/mq+pRVdhez+GtmVspP2iMzfiaT8asaUoFKUoFKUoFKUoFKUoFKUoNWJxK21LOYUc/PQfGoKdo8Odrk+St/Sqrtfict7Dqz5bRW8W0kZl9HknyBesDhFWNCZaB8SJ8NAJ8asp5cf6t7naK0Nszc9B/WtTcYut6lrL4t/oVyPaGxjLiBbClM2UsqkKDbAbOvpCAQ+bLoSJDRG5rPgHDmVEbEOS6tchA7PltuMotkgwwBltZ5RzqzmRm8V0np7r6G7HUL066dajWRbLxqTLCSY1WJHj/rxqqxvanB4MHPfS3pAzuJgbdxdSfIbCq4/KPbfXD2rt3NsUQqpnmWf84rXCcuxbMHGVQB3ZOgkd+QJ5jQ7bTrTF5WP0h2gqBM6gg9NPjEVwl/jfErmluwlsZSQSTcM8lgQJPlUg9nMVdCm9euvJAYKQgAO5gRoKlWOq4j2iw6D5xlGWCMzKDmHOBrUCz2xVwBYywNJJS2v85kjyWouC7F2Vt5zhwXAJymC09JJj2zVzgOB2tZtAZWgEjccj/Xl51OVjVbW5c0bF2LY6KTcPsLFVH4TUtOBYY/SX2veDXIH4beUe8GmDwys0HD5BlzSeRmMumm2unjW/wDRgX+hAEkEmdgJDCNNTpSCXhLWGtaWxaT93KPy3qT+lp9tfeKqcXhVX1bBaIOk6yYIPkNf61sxOBRdrRaZOkx3RIB3gHb3+FSCzGJT7a+8V9/SF+0PeKocZcVPRH0YX0gMgzmDd3KAJEwTJ3gLtuQ4fihcW6fRKxSYAJ3lwEbeG7gPlcGnMoVe/pKfbX3isvTL9oe8VXYfCI3rWoiCJJ1kA/Akj2VqwChjrayErJ9bSDlyiQJGk9fASKFW3p1+0PeKelX7Q99U5sKz5TZ0zMs96AACQ0xz0G/SJ1obKI+X0TQMokSR3oBY6aR/iduSFXHpV6j3199KOo99UmOtKhEWi2hbQnkYI26En2Ac6YzDosEWi0k7Eg6CQPbEeEnpSFXfpR1Hvp6QdRVE9tDbDejPejSTInmOpHxo9lcmc29ROmY8jEzHTWkKvTcHUe+npB1HvrnbdtCGOQyhIg6ZoAIPhNVXEeJW7QB9ExEiTMCCrMI07x0gAanTrSJXS8U7TYbDyLl0Zt8i95vDurt5mBVfw/ttbvNC22Cr65YiVB9VoEgruCQdNNxJHD8H7YJeLh7IBQC53L2ZchDtlZsgy3JQrlO5O9dZZsoxPdYasPwED4zNYy7tzeGvlmd468GvtUHZq+BcvWgCApDgH72YMV8CVzR9/wAav60ulKUoig7Z4C49gXLS57mHf0q2/wBYoDLctebW2aPvBao7vEca5izgbzgicz+jsrBnf0jZ56jIa7ulWru3Mz8ee4rszxe8AfSYSwRsPnb5H8RCrP8ADVFjfko4tekXuJo4PIG5bWP3UABr1+lZ3L2mcPErH/h/cHVsMx6k3yfdmg+0Gu2wvYe6kAeh0Eb3Bt5Cu3pTPHM6Xd3XKJ2cxK7GyOneuf5a3rwjFxE2vxXP8tdJStVmKAcNxO/zU/v3P8tfF4ViQIm34Q76b7dyugpSkc8vCsV9pNTJ77/5Kz/s3FTOZOnrvsP4KvqUpFEOHYrTvJpt842nL9X0rJcDieZQ6z9I28z+rq7pSkUY4fide8mu/fbx/Z+J99ff0HFfaXTQfON4fs/CrulKRRjA4obMnX1233/V18GCxYnVDO/zjeH7PpV7SlIpDhsX9yf94f8A861HA4vSMgjb5wn/AOqr57gAkkAeNQr3FhsgLH3CggDDYuIKodZ+lO//ALdV3EuI3bM5mQn7CuWPlAt6e2KtcV6RgTcfIvQeO22vQc6j2MFaZXyICykrDjmPLkRBBFBzw7W3mkjDXtvtJtr1PnWL9rLsFhh7vdnZkO24id9K6NsOuVxdywTAjeCBp5gneoD4i0jMttM1xoJAXMxjmUUac9YAojleK/KTcsIGfB4krOjKUjz3Mj4VUf7a1In9ExIE790CfM6V3uI7JXcWpW6Fs223nvP0kBTlUxzJbxFWvBuwuDwxDLb9JcXa5dPpGB6rOlvyQKKzvyvHTWZ4xxfBONYvEIXs8KxAVyCSxsWgx5N32Utt6wq1B4kTP6BdHLW/h/Ho5jeu/pV5SYo+zuDvqWa+mUwFUZw+m7bARrFXlKUUpSlApSlApSlApSlApSlApSlApSlApSsLt5VEsQB40GdKrrnFwdLalz7h/r3VEbEM75HugEiSinUA7SP++46irEqzv8QRN2k9BrUQ4+4/qLlG0nWo9oD0dt7aE5wGBO6h1lSQPMTy/MZ3yGtr6VgraN3TOo6dQR7NaRKNhxGd3zbGZ0iR1O1ZIS1tso9E0wOkiIM8wRz86gf2oqfN2lJaScoBc94k+qNQJMyYranDcTd9ci0u8Hvtrv3Qcq+9vKqPv6UltGDPnBOs6KAQARJ5TJ9tR7V69cEWLRC6Qx7igCAO8RLDTdQfOrbC8Cs2yGIzsNc1w5iPEfVT+ECpF3idpd3Hs1/KpVissdms2t64W+6koPa05294HhVvhcHbtrltoqDooA9pjc1Abj6nREZj7v6mtLcRvt6qqgPPf8/6ULi7qPfx9tPWdR4Tr7t6oJe5o14tzgbEAxOmnSo1s2/SZMrTJEnkVEwQORGs0iVc3+01seqrP7IHx1+FQr/aO7qciWgBmJc7L9olsoA0IqMc6voFVMw6CRB+Ij2zXD8Y7GtcxSXf0hSFdYclmuqiHRZiHBUAa7mTrJluQrs7nE2cEtitFYocn211KQsSdNql8G4kEuKgLMl1mUk/VuAZlmdQHUHw0Xm2vNHHYfCIfSXVAbJPpWRV+bkghdxqZ3OwqPwftnZxV+3YwzhiXWCqlUGSG9ZonRdhM7VeDLXqlKUrLRSlKBSlKBSlKBSlKBStN/FonrMB/rpVdc47Ji0hY9T/AK/pVgt6h4jitteeY9F1/wClVZFy5676fZGkTtI/rWOCuoSAEYTm1ZTIZSQVO8R4mrGalXOIXXnKoQdTv8fAzUVwgY+kYse6CTIAzZoMnlp1r47FWlrgIzll+scpGqxOg5Aid+utVnFe1Fi0ZJVX2H1nIBkAKBNWC+xIYerAAXfaCGBgwCYYSNBpHjUHiF60HFwuQV3ggKWhlBJOxE8jrC75a5e5x3FYgxZsMAfr3PzCDQaRuamcN7O4gtmuXzmnwkDaVyiVHkdalFph7rhQLNsWrf2mJtpsNczyzaAagHQDWs0w9ne7ea4fs2gVX2tMn8QHhVcjWAA8PdndmMEDJ6Rm1mT6PvgTqDyOlXjLluQtoaAGd5GYBhrs0THl405RnY4iqDLYw4Ucthrz0XQn218u4rENuwQTGkD8589+VfccDAhwoAII1HLuxGu8dK1YjE2yACS2WDK9R40i1rxFkZC73GcciNd9J18aytWUKsUWSJADA7jwPWQfaKq8Z2uw1kZXuWl6gtmknfuiTuaosV8pCsG9Cl29lk90BBz0BbXw2pEdnhrhynOAoERqNJGq+Y01O81HtXxbJJuFzAGmskTGvgNPbz5efr2oxl94W0loGYYzcMgA+A9UjWN9K0jhuNusvpbrsumYA5RrIMBYBAIJmOY8aXFjtsR2hw9kyWRJnRmAM6cgZjQaeAqnxXbxf7tblwj7C5QfMtHTpVTh+yMMDmAEzvuAwIBgfZJXU66HlVjc7N2W3LQZmBtoOZ5SFMdfbSkc7je2WPcwli1ZHW65uN19VYExrGtc1xvieM09NirzgyWWyBaAVQhkFQZWHUjqDXo2PxmCt/SvbBEaPcAJiYlQZJhm5c6o+K9r+FhcpVLgGWFFot6uixnCjQT7Km371c9Y5/gnZqxeIZbXpCyM6m4xLFlPeRpkAgEbbSOorssH2fdUYW0Wyyw1swNHUyp0J0kKQdIM6aVQ/wC1AP3cPhLtwHurqttSBoBpIjl7AKywHaPiGIY/MW7KwdWzuZ0iTIH/AG8qZmJde7cOxXpLVt/toraeIBIpWngTqcNZKkkejWJidhMxpM7xSo1qdSlKBStV7EoglmVR4kD86rr3ajDjZ85+6Cfjt8aC2r4zgCSYHjXNXu01x/o0yjqdf+g+NQ2JdvnLhYyBAM94yYjloOlazxZq/wATx+2uiy5+7t7/AOk1CucSvXNoRTppv/X8qrbzMjAImhRu90YbTJjpv47RrJxF1TALFSCGgQTpy2I5/CtRKxvWwts3IN3Y7xoY1nw3qQlzMjZgUBlZ9XuttHQwfYaocd2ssYdQmeGGyAm4/ll1IHnG1Ub8exmIaLVkWlMy92C37wQaCfE8qbwOuGNSyGJuToAWOVV02O2kCBv7qoOIdvlmLQa4Y+pKr494769AefjVanZE3HD4jEPd1BAOoWN4Ud0T5c6v3tYW0AzhVyggM5CgA77kdKlvSqq9ZxV1QzuURmURZ00bmXMkjyjerfh3ZVbdslVUXSDrvJBMSW1M+PWq/F/KRg7fdS6GgQFsqX221jLVPe+UO68CzhXIGxutEdO6s/nU3P0v47/AxaDZmWNIA5aCVjpttWuzet2oILHKpUE6CCZMz5LrXmGJ4/jW9fEJZB5IFBjnqxJ2qIbCOZuXLt8kaT6R/dplq8I73HdreH2QQXtElszIPniWMQcusagRtv41X4j5RnuSLOGvXCDu8WhO+k6n2VQYa1l+jwzaDc5E6b6zyHKvl3GXF3fD2o5Mxc9ZgAa7++pVixxHGeIXAe9ZsdYGdhtzbcx4Vp/sK5eEX8TevGZ0LBeemUaVFS/dO164f93aVB+J/wCtZDh1y4BmDsD+tvOfeiaVL7VNscFwuHHeyJMZs7qNgAI67VmnFsGnqEM37O2zmJmCwEEe2otjs2FEnImv1UUadczk8vCsmTCJOe+pPIG7m/lTT4UnobrvatFmLL6/bKW/gWJ+FaW7SYp59HYX3XLn+VedfLfG8Kh+bRmPS3a/xaKnWbmLux6Hh99uhuHIPfEfGryiAw4g290WwegRNddNAx+Na7vZx3+kxLvyIlj4c2iNQduVdHh+yfFbm6YbDj7xLn4EirKx8ml9vpuI3PKyi2/jv8KX2Rwa9g8OO8VdjuZJVWOm4BiNAPbzrRi+E8NtDvtat5QYIuQwkkkgoc0/1ivRP9i3D2fNebEYg9Ll5o/lg/Grzh3yd8MsR6PA2ARsWQOfxPJ+NZmNPHMBxbBCFw9p77LAAsWGc90EKZI0MSJ8TXT8H4fj8QYTh9yyoHr4lxa8hlAZifZXrdq0qgBQFA2AED3Cs6JELg2CazYt22ILKoBKggTuYnWJ60qbSilVvaHHmzh3cCTKppp9IypPszT7Ksqr+P8ADzfw122PWZDlPRxqh9jBTRc7cB6DNJbYDdtdBvp+dfMbjltCRlLJ6xcwolWYAagDMVChjsXXQyJ18MxwNsEsWJJ05ryZGB2ZTII8KqeK9vMJhQVLgsAFCW++8DQAkHT+Iiu7luThEw+Dx9/Fd9rlpM7OzN9EyTmQC22jfU0gxJkderuYrD4e2GuOoAChmchVOQZQdTqcoUc5jaSa8n4t8quKuEiwgtA6Bm77+ye6vuPnXPZcXeYvccu/2nGcjwGYEL7Irnl8cnbXb1nE/Kgl1smGS5iCZ1AKW9N+82p91VuM4xcf/wAzi7dhTvbttl9hIl2rhrWDaR6bEuZEQ1yBHSJ28KscLYwy7AMfuqz+ydqZuzk306DD9psBZEWkuXTv3Eygn954Nb37b4ltLOEW3OxuFnPnACr8apE4oqnu2482RPgJPwrYvEbreqijloly58TAoJt7G8RvetiGUdLeW2On1JPxrQnZgSWuMGO+Zyz+cliKAX3/AF7eAyWx/LJp/ZhnvJan9pca4fdNBIAw1vQ31HUIF/5QT8azS/aPq2b17zBA/nO3sqXguy+Kf1FeP2WHyj8VwR8aucN8mWLueuHA/a38v8trNUFCt111GHs2Qebt/gMv51ieIz62MQeFpZPvCsfjXbYP5H13d7Q8kLn8TsP+GrzC/JphV9Zrj+Eqg/8AjVT8anCvLC1o7riL37wMfzsBHsqRhcSxOWzhFk8s2Yn+G0h/OvYMN2QwVvbDWyerjOfe8mrW3aCiFAA6AQPhSjyHD8F4rc9WwtsdfRhfjeYH4VZWfk44hc+lxhQHkrn8kRf+KvT6UpHAYb5H8PM3r1y6fZ/z5z8avMF8n2AtbYdW/fJb4Ex8K6OlRUfDYC1b0t20QfdUL+QqRSlApSlApSlApSlApSlApSlB4z8p/ZPEHGXDhsPfuJiUV3FoHJ6QZlfNGgYgIdd5Pt4vB/JDxW4RGBW0Ot26gj+FTPwr9NUq/Lek3Lt1+ZOOfJJxfDW2um3ZZLatcc2nXuqgLFiHgnQHaao04EzAG7i2EgSu0eEFv8K/Wty2GBBAIIgg6gg7gjmKiYLgmHs/RYe1b/ctqv5ClH5v4R2ADENbs4i8QZkJcI96qB8a7HB/JpiW/wDRRPO66D4ZnYe6vbKUpHmGD+Sq/pmu2LQ+4rOfjkq6wnyX2R9JiLr/ALuRB8FLfzV2tKVVBh+wuCT+4zn9oz3Pg5I+FW+F4fatCLdpLY+4oX8hUilQKUpQKUpQKUpQKUpQKUpQKUpQKUpQKUpQKUpQKUpQf//Z"/>
          <p:cNvSpPr>
            <a:spLocks noChangeAspect="1" noChangeArrowheads="1"/>
          </p:cNvSpPr>
          <p:nvPr/>
        </p:nvSpPr>
        <p:spPr bwMode="auto">
          <a:xfrm>
            <a:off x="63500" y="-771525"/>
            <a:ext cx="1885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24585" name="Picture 14" descr="http://www.1meritev.si/userfiles/Image/GRADBENAmerila/METER/Meter_lesen_2m_tesarski_zlozljiv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73463"/>
            <a:ext cx="3790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grada vsebine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7931150" cy="4857750"/>
          </a:xfrm>
        </p:spPr>
        <p:txBody>
          <a:bodyPr/>
          <a:lstStyle/>
          <a:p>
            <a:r>
              <a:rPr lang="sl-SI" sz="2400" smtClean="0"/>
              <a:t>Glavna sezona pojavljanja, to je obdobje, ko se pri večini oseb z alergijo na ambrozijo pojavijo simptomi alergijske bolezni,  je v letu 2011 trajala od 14. avgusta </a:t>
            </a:r>
            <a:r>
              <a:rPr lang="sl-SI" smtClean="0"/>
              <a:t>pa</a:t>
            </a:r>
            <a:r>
              <a:rPr lang="sl-SI" sz="2400" smtClean="0"/>
              <a:t> do 13. septembra. </a:t>
            </a:r>
          </a:p>
          <a:p>
            <a:r>
              <a:rPr lang="sl-SI" sz="2400" smtClean="0"/>
              <a:t>V obdobju 31 dni je bila meja 20 zrn na m</a:t>
            </a:r>
            <a:r>
              <a:rPr lang="sl-SI" sz="2400" baseline="30000" smtClean="0"/>
              <a:t>3</a:t>
            </a:r>
            <a:r>
              <a:rPr lang="sl-SI" sz="2400" smtClean="0"/>
              <a:t> zraka presežena 21 krat, to je v 68% primerih.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sl-SI" sz="2000" smtClean="0"/>
              <a:t>Preglednica1: Število dni z obremenitvijo zraka nad nad 20 zrn/m</a:t>
            </a:r>
            <a:r>
              <a:rPr lang="sl-SI" sz="2000" baseline="30000" smtClean="0"/>
              <a:t>3</a:t>
            </a:r>
            <a:r>
              <a:rPr lang="sl-SI" sz="2000" smtClean="0"/>
              <a:t> v letih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sl-SI" sz="2000" smtClean="0"/>
              <a:t>2010 in 2011 (Pripravila: Andreja Seliger Kofol, IVZ).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9552" y="4437112"/>
          <a:ext cx="8064896" cy="218383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24136"/>
                <a:gridCol w="3411713"/>
                <a:gridCol w="3429047"/>
              </a:tblGrid>
              <a:tr h="120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/>
                        <a:t>Leto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/>
                        <a:t>Št. dni nad 20 zrn/m</a:t>
                      </a:r>
                      <a:r>
                        <a:rPr lang="sl-SI" sz="2600" baseline="30000" dirty="0"/>
                        <a:t>3</a:t>
                      </a:r>
                      <a:r>
                        <a:rPr lang="sl-SI" sz="2600" dirty="0"/>
                        <a:t> </a:t>
                      </a:r>
                      <a:endParaRPr lang="sl-SI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b="1" dirty="0"/>
                        <a:t>avgust</a:t>
                      </a:r>
                      <a:endParaRPr lang="sl-S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/>
                        <a:t>Št. dni nad 20 zrn/m</a:t>
                      </a:r>
                      <a:r>
                        <a:rPr lang="sl-SI" sz="2600" baseline="30000" dirty="0"/>
                        <a:t>3 </a:t>
                      </a:r>
                      <a:r>
                        <a:rPr lang="sl-SI" sz="2600" b="1" dirty="0"/>
                        <a:t>september</a:t>
                      </a:r>
                      <a:endParaRPr lang="sl-S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/>
                        <a:t>2010</a:t>
                      </a:r>
                      <a:endParaRPr lang="sl-S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/>
                        <a:t>10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/>
                        <a:t>2011</a:t>
                      </a:r>
                      <a:endParaRPr lang="sl-SI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/>
                        <a:t>13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/>
                        <a:t>8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60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rgbClr val="FF0000"/>
                </a:solidFill>
              </a:rPr>
              <a:t>SLEDENJE CVETNEGA PRAHU AMBROZIJE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/>
          <a:lstStyle/>
          <a:p>
            <a:r>
              <a:rPr lang="sl-SI" sz="2800" b="1" smtClean="0">
                <a:solidFill>
                  <a:srgbClr val="FF0000"/>
                </a:solidFill>
              </a:rPr>
              <a:t>Povprečne dnevne koncentracije cvetnega prahu ambrozije v obdobju od avgusta do oktobra 2011</a:t>
            </a:r>
            <a:endParaRPr lang="sl-SI" sz="2800" smtClean="0">
              <a:solidFill>
                <a:srgbClr val="FF0000"/>
              </a:solidFill>
            </a:endParaRPr>
          </a:p>
        </p:txBody>
      </p:sp>
      <p:sp>
        <p:nvSpPr>
          <p:cNvPr id="26626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mtClean="0"/>
              <a:t> </a:t>
            </a:r>
          </a:p>
        </p:txBody>
      </p:sp>
      <p:sp>
        <p:nvSpPr>
          <p:cNvPr id="26627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mtClean="0"/>
              <a:t> </a:t>
            </a:r>
          </a:p>
        </p:txBody>
      </p:sp>
      <p:pic>
        <p:nvPicPr>
          <p:cNvPr id="2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9" name="Pravokotnik 5"/>
          <p:cNvSpPr>
            <a:spLocks noChangeArrowheads="1"/>
          </p:cNvSpPr>
          <p:nvPr/>
        </p:nvSpPr>
        <p:spPr bwMode="auto">
          <a:xfrm>
            <a:off x="468313" y="6308725"/>
            <a:ext cx="351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Calibri" pitchFamily="34" charset="0"/>
              </a:rPr>
              <a:t>Pripravila: Andreja Kofol Seliger, IVZ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341438"/>
          </a:xfrm>
        </p:spPr>
        <p:txBody>
          <a:bodyPr/>
          <a:lstStyle/>
          <a:p>
            <a:r>
              <a:rPr lang="sl-SI" sz="3100" b="1" smtClean="0">
                <a:solidFill>
                  <a:srgbClr val="FF0000"/>
                </a:solidFill>
              </a:rPr>
              <a:t>Primerjava obremenjenosti zraka s cvetnim prahom v septembru 2010 in 2011</a:t>
            </a:r>
            <a:endParaRPr lang="sl-SI" b="1" smtClean="0">
              <a:solidFill>
                <a:srgbClr val="FF0000"/>
              </a:solidFill>
            </a:endParaRPr>
          </a:p>
        </p:txBody>
      </p:sp>
      <p:sp>
        <p:nvSpPr>
          <p:cNvPr id="27650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1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25602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42493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3" name="Pravokotnik 5"/>
          <p:cNvSpPr>
            <a:spLocks noChangeArrowheads="1"/>
          </p:cNvSpPr>
          <p:nvPr/>
        </p:nvSpPr>
        <p:spPr bwMode="auto">
          <a:xfrm>
            <a:off x="468313" y="6381750"/>
            <a:ext cx="351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Calibri" pitchFamily="34" charset="0"/>
              </a:rPr>
              <a:t>Pripravila: Andreja Kofol Seliger, IVZ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smtClean="0"/>
              <a:t>POROČILO O KONCENTRACIJI CVETNEGA PRAHU, IZMERJENI V NOVEM MESTU</a:t>
            </a:r>
            <a:r>
              <a:rPr lang="sl-SI" sz="3200" smtClean="0"/>
              <a:t/>
            </a:r>
            <a:br>
              <a:rPr lang="sl-SI" sz="3200" smtClean="0"/>
            </a:br>
            <a:r>
              <a:rPr lang="sl-SI" sz="3200" b="1" smtClean="0"/>
              <a:t>OD 3. DO 9. SEPTEMBRA 2012</a:t>
            </a:r>
            <a:endParaRPr lang="sl-SI" sz="3200" smtClean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sz="half" idx="1"/>
          </p:nvPr>
        </p:nvGraphicFramePr>
        <p:xfrm>
          <a:off x="755576" y="1700808"/>
          <a:ext cx="78592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smtClean="0">
                <a:solidFill>
                  <a:srgbClr val="FF0000"/>
                </a:solidFill>
              </a:rPr>
              <a:t>KAKO SI LAHKO POMAGAMO </a:t>
            </a:r>
            <a:endParaRPr lang="sl-SI" sz="3200" smtClean="0">
              <a:solidFill>
                <a:srgbClr val="FF0000"/>
              </a:solidFill>
            </a:endParaRPr>
          </a:p>
        </p:txBody>
      </p:sp>
      <p:sp>
        <p:nvSpPr>
          <p:cNvPr id="29698" name="Ograda vsebine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r>
              <a:rPr lang="sl-SI" smtClean="0"/>
              <a:t>Preventiva in samozaščita prebivalstva sta ob tovrstnih težavah najpomembnejša. </a:t>
            </a:r>
          </a:p>
        </p:txBody>
      </p:sp>
      <p:sp>
        <p:nvSpPr>
          <p:cNvPr id="29699" name="Ograda vsebine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038600" cy="4525962"/>
          </a:xfrm>
        </p:spPr>
        <p:txBody>
          <a:bodyPr/>
          <a:lstStyle/>
          <a:p>
            <a:r>
              <a:rPr lang="sl-SI" smtClean="0"/>
              <a:t>Da pa bi se prebivalstvo lahko primerno zaščitilo in preprečilo izbruhe težav, je pomembno sledenje objavam koncentracije cvetnega prahu. </a:t>
            </a:r>
          </a:p>
        </p:txBody>
      </p:sp>
      <p:pic>
        <p:nvPicPr>
          <p:cNvPr id="5" name="Picture 2" descr="http://www.zelenaslovenija.si/images/stories/solar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795601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rgbClr val="FF0000"/>
                </a:solidFill>
              </a:rPr>
              <a:t>KAKO SI LAHKO POMAGAMO </a:t>
            </a:r>
            <a:endParaRPr lang="sl-SI" sz="3600" smtClean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86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Če oseba ima seneni nahod, je najbolje, da se v času cvetenja in visokih koncentracij odpove sprehodom ob sončnem in toplem vremenu. 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4038600" cy="49688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Omeji naj vse dejavnosti zunaj (športne dejavnosti zunaj, delo na vrtu in polju) oz. daljšemu zadrževanju zunaj.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Svetuje se umivanje vseh izpostavljenih delov telesa, redno menjavanje oblačil, perila naj se ne suši zunaj.</a:t>
            </a:r>
            <a:endParaRPr lang="sl-SI" dirty="0"/>
          </a:p>
        </p:txBody>
      </p:sp>
      <p:pic>
        <p:nvPicPr>
          <p:cNvPr id="3078" name="Picture 6" descr="http://www.lovecnacene.si/thumbnail.php?f=upload%2Fproducts%2F5401%2F3%2F1068463.jpg&amp;w=200&amp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252028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sz="3600" b="1" smtClean="0">
                <a:solidFill>
                  <a:srgbClr val="FF0000"/>
                </a:solidFill>
              </a:rPr>
              <a:t>KAKO SI LAHKO POMAGAMO </a:t>
            </a:r>
            <a:endParaRPr lang="sl-SI" sz="3600" smtClean="0">
              <a:solidFill>
                <a:srgbClr val="FF0000"/>
              </a:solidFill>
            </a:endParaRPr>
          </a:p>
        </p:txBody>
      </p:sp>
      <p:pic>
        <p:nvPicPr>
          <p:cNvPr id="5" name="Picture 4" descr="http://mikimiska.files.wordpress.com/2008/10/walkinthe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373216"/>
            <a:ext cx="2481494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750" y="908050"/>
            <a:ext cx="8434388" cy="4997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000" dirty="0" smtClean="0"/>
              <a:t>Stanovanje se zrači ponoči in zgodaj zjutraj ali po dežju, sicer pa se okna stanovanja in avtomobila zapira ter tako zmanjša izpostavljenosti cvetnemu prahu in s tem pogojenimi bolezenskimi težavami.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000" dirty="0" smtClean="0"/>
              <a:t> Priporočljiva je uporaba zračnih filtrov, ki zadržujejo cvetni prah in redne menjave le-teh. V najbolj obremenjenem obdobju se priporoča umik iz okolja (dopust, počitnice) v okolje kjer je obremenjenost manjša.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000" dirty="0" smtClean="0"/>
              <a:t>V primeru resnejših težav je potreben obisk pri zdravniku, da ta predpiše primerno terapijo, ki lahko težave omili.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13788" cy="1143000"/>
          </a:xfrm>
        </p:spPr>
        <p:txBody>
          <a:bodyPr/>
          <a:lstStyle/>
          <a:p>
            <a:r>
              <a:rPr lang="sl-SI" sz="3600" b="1" smtClean="0">
                <a:solidFill>
                  <a:srgbClr val="CC0000"/>
                </a:solidFill>
              </a:rPr>
              <a:t>TEŽAVE IN ŠIRJENJE AMBROZIJE LAHKO</a:t>
            </a:r>
            <a:br>
              <a:rPr lang="sl-SI" sz="3600" b="1" smtClean="0">
                <a:solidFill>
                  <a:srgbClr val="CC0000"/>
                </a:solidFill>
              </a:rPr>
            </a:br>
            <a:r>
              <a:rPr lang="sl-SI" sz="3600" b="1" smtClean="0">
                <a:solidFill>
                  <a:srgbClr val="CC0000"/>
                </a:solidFill>
              </a:rPr>
              <a:t> SAMI OMILIMO Z VZDRŽEVANJEM POVRŠIN</a:t>
            </a:r>
          </a:p>
        </p:txBody>
      </p:sp>
      <p:sp>
        <p:nvSpPr>
          <p:cNvPr id="32770" name="Ograda vsebine 2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065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l-SI" b="1" smtClean="0"/>
              <a:t>   Lastniki zemljišč po Odredbi o ukrepih za zatiranje škodljivih rastlin iz rodu </a:t>
            </a:r>
            <a:r>
              <a:rPr lang="sl-SI" b="1" i="1" smtClean="0"/>
              <a:t>Ambrosia</a:t>
            </a:r>
            <a:r>
              <a:rPr lang="sl-SI" b="1" smtClean="0"/>
              <a:t> (Uradni list RS, št. 63/2010 z dne 3. 8. 2010) morajo poskrbeti za odstranitev tega plevela, ki lahko škoduje zdravju prebivalcev v bližnji in daljni okolici.</a:t>
            </a:r>
            <a:endParaRPr lang="sl-SI" smtClean="0"/>
          </a:p>
        </p:txBody>
      </p:sp>
      <p:pic>
        <p:nvPicPr>
          <p:cNvPr id="1026" name="Picture 2" descr="Vaša zgodba: Zatiranje pelinolistne ambroz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437112"/>
            <a:ext cx="312891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>
                <a:solidFill>
                  <a:srgbClr val="FF0000"/>
                </a:solidFill>
              </a:rPr>
              <a:t>PELINOLISTNA AMBROZIJA</a:t>
            </a:r>
            <a:endParaRPr lang="sl-SI" smtClean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313" y="3860800"/>
            <a:ext cx="8229600" cy="27368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/>
              <a:t>Pelinolistna ambrozija ali pelinolistna žvrklja (</a:t>
            </a:r>
            <a:r>
              <a:rPr lang="sl-SI" b="1" i="1" dirty="0" err="1"/>
              <a:t>Ambrosia</a:t>
            </a:r>
            <a:r>
              <a:rPr lang="sl-SI" b="1" i="1" dirty="0"/>
              <a:t> </a:t>
            </a:r>
            <a:r>
              <a:rPr lang="sl-SI" b="1" i="1" dirty="0" err="1"/>
              <a:t>artemisiifolia</a:t>
            </a:r>
            <a:r>
              <a:rPr lang="sl-SI" b="1" dirty="0"/>
              <a:t> L.) je ena </a:t>
            </a:r>
            <a:r>
              <a:rPr lang="sl-SI" b="1" dirty="0" smtClean="0"/>
              <a:t>izmed rastlin, ki se </a:t>
            </a:r>
            <a:r>
              <a:rPr lang="sl-SI" b="1" i="1" u="sng" dirty="0" smtClean="0"/>
              <a:t>v zadnjem </a:t>
            </a:r>
            <a:r>
              <a:rPr lang="sl-SI" b="1" dirty="0" smtClean="0"/>
              <a:t>času hitro širijo v našem okolju.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dirty="0" smtClean="0"/>
              <a:t>Je ena izmed novejših, najbolj </a:t>
            </a:r>
            <a:r>
              <a:rPr lang="sl-SI" b="1" dirty="0" err="1"/>
              <a:t>alergogenih</a:t>
            </a:r>
            <a:r>
              <a:rPr lang="sl-SI" b="1" dirty="0"/>
              <a:t> rastlin v našem okolju, ki s svojim cvetnim prahom povzroča zdravstvene težave vsem preobčutljivim ves čas svojega </a:t>
            </a:r>
            <a:r>
              <a:rPr lang="sl-SI" b="1" dirty="0" smtClean="0"/>
              <a:t>cvetenja. </a:t>
            </a:r>
            <a:endParaRPr lang="sl-SI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268760"/>
            <a:ext cx="1872208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1268760"/>
            <a:ext cx="19909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1890040" cy="24164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CC0000"/>
                </a:solidFill>
              </a:rPr>
              <a:t>Predlog projekta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l-SI" sz="600">
              <a:cs typeface="Arial" charset="0"/>
            </a:endParaRPr>
          </a:p>
          <a:p>
            <a:pPr eaLnBrk="0" hangingPunct="0"/>
            <a:endParaRPr lang="sl-SI">
              <a:cs typeface="Arial" charset="0"/>
            </a:endParaRPr>
          </a:p>
        </p:txBody>
      </p:sp>
      <p:sp>
        <p:nvSpPr>
          <p:cNvPr id="33795" name="Pravokotnik 9"/>
          <p:cNvSpPr>
            <a:spLocks noChangeArrowheads="1"/>
          </p:cNvSpPr>
          <p:nvPr/>
        </p:nvSpPr>
        <p:spPr bwMode="auto">
          <a:xfrm>
            <a:off x="4716463" y="1484313"/>
            <a:ext cx="42481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solidFill>
                  <a:srgbClr val="98480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PARTNERJI:</a:t>
            </a:r>
          </a:p>
          <a:p>
            <a:endParaRPr lang="sl-SI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sl-SI">
                <a:solidFill>
                  <a:srgbClr val="26262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Občine JV Slovenije</a:t>
            </a:r>
          </a:p>
          <a:p>
            <a:pPr eaLnBrk="0" hangingPunct="0"/>
            <a:endParaRPr lang="sl-SI">
              <a:solidFill>
                <a:srgbClr val="262626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sl-SI">
                <a:solidFill>
                  <a:srgbClr val="26262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Zavod za zdravstveno varstvo Novo mesto, Mej vrti 5 Novo mesto </a:t>
            </a:r>
          </a:p>
          <a:p>
            <a:pPr eaLnBrk="0" hangingPunct="0"/>
            <a:endParaRPr lang="sl-SI">
              <a:solidFill>
                <a:srgbClr val="000000"/>
              </a:solidFill>
              <a:cs typeface="Arial" charset="0"/>
            </a:endParaRPr>
          </a:p>
          <a:p>
            <a:pPr eaLnBrk="0" hangingPunct="0"/>
            <a:r>
              <a:rPr lang="sl-SI">
                <a:solidFill>
                  <a:srgbClr val="262626"/>
                </a:solidFill>
                <a:latin typeface="Calibri" pitchFamily="34" charset="0"/>
                <a:cs typeface="Times New Roman" pitchFamily="18" charset="0"/>
              </a:rPr>
              <a:t>IVZ RS, Odd. za sanitarno mikrobiologijo, Grablovičeva 44, 1000 Ljubljana</a:t>
            </a:r>
          </a:p>
          <a:p>
            <a:pPr eaLnBrk="0" hangingPunct="0"/>
            <a:endParaRPr lang="sl-SI">
              <a:solidFill>
                <a:srgbClr val="000000"/>
              </a:solidFill>
              <a:cs typeface="Arial" charset="0"/>
            </a:endParaRPr>
          </a:p>
          <a:p>
            <a:pPr eaLnBrk="0" hangingPunct="0"/>
            <a:r>
              <a:rPr lang="sl-SI">
                <a:solidFill>
                  <a:srgbClr val="262626"/>
                </a:solidFill>
                <a:latin typeface="Calibri" pitchFamily="34" charset="0"/>
                <a:cs typeface="Times New Roman" pitchFamily="18" charset="0"/>
              </a:rPr>
              <a:t>Kmetijsko gozdarski zavod Slovenije Novo mesto, Šmihelska cesta 14 </a:t>
            </a:r>
          </a:p>
          <a:p>
            <a:pPr eaLnBrk="0" hangingPunct="0"/>
            <a:endParaRPr lang="sl-SI">
              <a:solidFill>
                <a:srgbClr val="000000"/>
              </a:solidFill>
              <a:cs typeface="Arial" charset="0"/>
            </a:endParaRPr>
          </a:p>
          <a:p>
            <a:pPr eaLnBrk="0" hangingPunct="0"/>
            <a:r>
              <a:rPr lang="sl-SI">
                <a:solidFill>
                  <a:srgbClr val="262626"/>
                </a:solidFill>
                <a:latin typeface="Calibri" pitchFamily="34" charset="0"/>
                <a:cs typeface="Times New Roman" pitchFamily="18" charset="0"/>
              </a:rPr>
              <a:t>Zavod za zaposlovanje RS, Območna služba Novo mesto</a:t>
            </a:r>
          </a:p>
          <a:p>
            <a:pPr eaLnBrk="0" hangingPunct="0"/>
            <a:endParaRPr lang="sl-SI">
              <a:solidFill>
                <a:srgbClr val="000000"/>
              </a:solidFill>
              <a:cs typeface="Arial" charset="0"/>
            </a:endParaRPr>
          </a:p>
          <a:p>
            <a:pPr eaLnBrk="0" hangingPunct="0"/>
            <a:r>
              <a:rPr lang="sl-SI">
                <a:solidFill>
                  <a:srgbClr val="262626"/>
                </a:solidFill>
                <a:latin typeface="Calibri" pitchFamily="34" charset="0"/>
                <a:cs typeface="Times New Roman" pitchFamily="18" charset="0"/>
              </a:rPr>
              <a:t>Zavod za javno zdravstvo Karlovačke županije, ul. dr. Vladka Mačeka 48 Karlovac</a:t>
            </a:r>
            <a:endParaRPr lang="sl-SI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3796" name="Slika 10"/>
          <p:cNvPicPr>
            <a:picLocks noChangeAspect="1" noChangeArrowheads="1"/>
          </p:cNvPicPr>
          <p:nvPr/>
        </p:nvPicPr>
        <p:blipFill>
          <a:blip r:embed="rId2"/>
          <a:srcRect l="7767" t="18529" r="63710" b="14117"/>
          <a:stretch>
            <a:fillRect/>
          </a:stretch>
        </p:blipFill>
        <p:spPr bwMode="auto">
          <a:xfrm>
            <a:off x="827088" y="1628775"/>
            <a:ext cx="32400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Ograda vsebine 11"/>
          <p:cNvSpPr>
            <a:spLocks noGrp="1"/>
          </p:cNvSpPr>
          <p:nvPr>
            <p:ph idx="1"/>
          </p:nvPr>
        </p:nvSpPr>
        <p:spPr>
          <a:xfrm>
            <a:off x="4572000" y="2060575"/>
            <a:ext cx="4114800" cy="40655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l-SI" smtClean="0"/>
              <a:t>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CC0000"/>
                </a:solidFill>
              </a:rPr>
              <a:t>Predlog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5589587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 </a:t>
            </a: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1. ANALIZA PODATKOV O ZDRAVSTVENEM STANJU PREBIVALSTVA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 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2. NAKUP IN POSTAVITEV TREH VZORČEVALNIKOV S POTREBNIM POTROŠNIM MATERIALOM </a:t>
            </a: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Nakup treh </a:t>
            </a:r>
            <a:r>
              <a:rPr lang="sl-SI" dirty="0" err="1" smtClean="0"/>
              <a:t>vzorčevalnikov</a:t>
            </a:r>
            <a:r>
              <a:rPr lang="sl-SI" dirty="0" smtClean="0"/>
              <a:t> </a:t>
            </a:r>
            <a:r>
              <a:rPr lang="sl-SI" dirty="0" err="1" smtClean="0"/>
              <a:t>Hyrstovega</a:t>
            </a:r>
            <a:r>
              <a:rPr lang="sl-SI" dirty="0" smtClean="0"/>
              <a:t> tipa (proizvajalca </a:t>
            </a:r>
            <a:r>
              <a:rPr lang="sl-SI" dirty="0" err="1" smtClean="0"/>
              <a:t>Burkard</a:t>
            </a:r>
            <a:r>
              <a:rPr lang="sl-SI" dirty="0" smtClean="0"/>
              <a:t>, ali </a:t>
            </a:r>
            <a:r>
              <a:rPr lang="sl-SI" dirty="0" err="1" smtClean="0"/>
              <a:t>Lanzoni</a:t>
            </a:r>
            <a:r>
              <a:rPr lang="sl-SI" dirty="0" smtClean="0"/>
              <a:t> s.r.l.).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i="1" dirty="0" smtClean="0"/>
              <a:t>Primerna predlagana mesta merjenja v ZR NM: </a:t>
            </a: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Črnomelj ali Metlika (brezovi gozdovi),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Novo mesto (št. ljudi),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Brežice oziroma Krško ali letališče Cerklje (močna razširjenost ambrozije),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Kočevje ali okolica.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 </a:t>
            </a: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3. VZORČEVANJE ZRAKA IN MERJENJE CVETNEGA PRAHU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b="1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4. OBVEŠČANJE O AKTUALNIH VREDNOSTIH MERITEV, PROGNOZI IN SAMOZAŠČITNIH UKREPIH PO NAROČILU PREJEMNIKA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b="1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5. PREVENTIVNE IN PROMOCIJSKE AKTIVNOSTI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/>
              <a:t>6. ČEZMEJNO SODELOVANJE</a:t>
            </a:r>
            <a:endParaRPr lang="sl-SI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CC0000"/>
                </a:solidFill>
              </a:rPr>
              <a:t>LEP DAN ŠE NAPREJ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ph idx="1"/>
          </p:nvPr>
        </p:nvGraphicFramePr>
        <p:xfrm>
          <a:off x="1063625" y="2254250"/>
          <a:ext cx="7015163" cy="3217863"/>
        </p:xfrm>
        <a:graphic>
          <a:graphicData uri="http://schemas.openxmlformats.org/presentationml/2006/ole">
            <p:oleObj spid="_x0000_s36866" name="Photo Editor fotografija" r:id="rId3" imgW="6428571" imgH="2924583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b="1" smtClean="0">
                <a:solidFill>
                  <a:srgbClr val="FF0000"/>
                </a:solidFill>
              </a:rPr>
              <a:t>PELINOLISTNA AMBROZIJA</a:t>
            </a:r>
            <a:endParaRPr lang="sl-SI" smtClean="0">
              <a:solidFill>
                <a:srgbClr val="FF0000"/>
              </a:solidFill>
            </a:endParaRP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r>
              <a:rPr lang="sl-SI" smtClean="0"/>
              <a:t>Cvetni prah pogosto povzroča alergije, sezona pojavljanja je od julija do prvih slan konec septembra in v oktobru. </a:t>
            </a:r>
          </a:p>
          <a:p>
            <a:r>
              <a:rPr lang="sl-SI" smtClean="0"/>
              <a:t>Najvišje obremenitve zraka pa so od sredine avgusta do sredine septembra.</a:t>
            </a:r>
          </a:p>
        </p:txBody>
      </p:sp>
      <p:pic>
        <p:nvPicPr>
          <p:cNvPr id="5" name="Picture 2" descr="DSC00003"/>
          <p:cNvPicPr>
            <a:picLocks noChangeAspect="1" noChangeArrowheads="1"/>
          </p:cNvPicPr>
          <p:nvPr/>
        </p:nvPicPr>
        <p:blipFill>
          <a:blip r:embed="rId2" cstate="print"/>
          <a:srcRect l="13091" r="17047" b="13412"/>
          <a:stretch>
            <a:fillRect/>
          </a:stretch>
        </p:blipFill>
        <p:spPr bwMode="auto">
          <a:xfrm>
            <a:off x="1331640" y="4293096"/>
            <a:ext cx="2520280" cy="21637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3064341" cy="21214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092950" cy="1143000"/>
          </a:xfrm>
        </p:spPr>
        <p:txBody>
          <a:bodyPr/>
          <a:lstStyle/>
          <a:p>
            <a:r>
              <a:rPr lang="sl-SI" b="1" smtClean="0">
                <a:solidFill>
                  <a:srgbClr val="FF0000"/>
                </a:solidFill>
              </a:rPr>
              <a:t>Osnovne značilnosti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Rastlino </a:t>
            </a:r>
            <a:r>
              <a:rPr lang="sl-SI" dirty="0"/>
              <a:t>oprašuje veter. </a:t>
            </a: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Produkcija </a:t>
            </a:r>
            <a:r>
              <a:rPr lang="sl-SI" dirty="0"/>
              <a:t>cvetnega prahu je tako kot pri drugih vetrocvetnih </a:t>
            </a:r>
            <a:r>
              <a:rPr lang="sl-SI" dirty="0" smtClean="0"/>
              <a:t>rastlin</a:t>
            </a:r>
            <a:r>
              <a:rPr lang="sl-SI" dirty="0" smtClean="0">
                <a:solidFill>
                  <a:schemeClr val="tx1"/>
                </a:solidFill>
              </a:rPr>
              <a:t>ah</a:t>
            </a:r>
            <a:r>
              <a:rPr lang="sl-SI" dirty="0" smtClean="0"/>
              <a:t> </a:t>
            </a:r>
            <a:r>
              <a:rPr lang="sl-SI" dirty="0"/>
              <a:t>velika. </a:t>
            </a: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Rastline </a:t>
            </a:r>
            <a:r>
              <a:rPr lang="sl-SI" dirty="0"/>
              <a:t>ga sproščajo v zrak v jutranjih urah. </a:t>
            </a: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Zaradi </a:t>
            </a:r>
            <a:r>
              <a:rPr lang="sl-SI" dirty="0"/>
              <a:t>aerodinamične oblike peloda ambrozije ga lahko veter ob ugodnih vremenskih razmerah raznese </a:t>
            </a:r>
            <a:r>
              <a:rPr lang="sl-SI" dirty="0" smtClean="0"/>
              <a:t>daleč (ob določenih dogodkih </a:t>
            </a:r>
            <a:r>
              <a:rPr lang="sl-SI" dirty="0" smtClean="0">
                <a:solidFill>
                  <a:schemeClr val="tx2"/>
                </a:solidFill>
              </a:rPr>
              <a:t>od 300 do več tisoč km</a:t>
            </a:r>
            <a:r>
              <a:rPr lang="sl-SI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Najvišje </a:t>
            </a:r>
            <a:r>
              <a:rPr lang="sl-SI" dirty="0"/>
              <a:t>dnevne koncentracije so lahko dosežene že med 6 in 8 uro zjutraj, največkrat pa kasneje, med 8 in 12 uro dopoldne, odvisno od vremenskih razmer in oddaljenosti vira cvetnega prahu.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pic>
        <p:nvPicPr>
          <p:cNvPr id="3074" name="Picture 2" descr="DSC00016"/>
          <p:cNvPicPr>
            <a:picLocks noChangeAspect="1" noChangeArrowheads="1"/>
          </p:cNvPicPr>
          <p:nvPr/>
        </p:nvPicPr>
        <p:blipFill>
          <a:blip r:embed="rId2" cstate="print"/>
          <a:srcRect l="10092" t="14104"/>
          <a:stretch>
            <a:fillRect/>
          </a:stretch>
        </p:blipFill>
        <p:spPr bwMode="auto">
          <a:xfrm>
            <a:off x="6811816" y="188640"/>
            <a:ext cx="2080664" cy="160260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>
          <a:xfrm>
            <a:off x="-252413" y="620713"/>
            <a:ext cx="8229601" cy="1143000"/>
          </a:xfrm>
        </p:spPr>
        <p:txBody>
          <a:bodyPr/>
          <a:lstStyle/>
          <a:p>
            <a:r>
              <a:rPr lang="sl-SI" b="1" smtClean="0">
                <a:solidFill>
                  <a:srgbClr val="FF0000"/>
                </a:solidFill>
              </a:rPr>
              <a:t>OSNOVNE ZNAČILNOSTI</a:t>
            </a:r>
          </a:p>
        </p:txBody>
      </p:sp>
      <p:sp>
        <p:nvSpPr>
          <p:cNvPr id="18434" name="Ograda vsebine 2"/>
          <p:cNvSpPr>
            <a:spLocks noGrp="1"/>
          </p:cNvSpPr>
          <p:nvPr>
            <p:ph idx="1"/>
          </p:nvPr>
        </p:nvSpPr>
        <p:spPr>
          <a:xfrm>
            <a:off x="323850" y="2205038"/>
            <a:ext cx="8229600" cy="4525962"/>
          </a:xfrm>
        </p:spPr>
        <p:txBody>
          <a:bodyPr/>
          <a:lstStyle/>
          <a:p>
            <a:r>
              <a:rPr lang="sl-SI" sz="2800" smtClean="0"/>
              <a:t>Glede na pogostnost rastline v JV Sloveniji in sosednji Hrvaški, lahko pričakujemo, da bo obremenitev zraka s cvetnim prahom ambrozije med sezono cvetenja visoka. </a:t>
            </a:r>
          </a:p>
          <a:p>
            <a:r>
              <a:rPr lang="sl-SI" sz="2800" smtClean="0"/>
              <a:t>Koncentracija cvetnega prahu je višja v sončnem vremenu, ko je ozračje stabilno in je vlažnost zraka nizka in veter šibek. </a:t>
            </a:r>
          </a:p>
          <a:p>
            <a:r>
              <a:rPr lang="sl-SI" sz="2800" smtClean="0"/>
              <a:t>Padavine izperejo cvetni prah iz zraka.</a:t>
            </a:r>
          </a:p>
        </p:txBody>
      </p:sp>
      <p:pic>
        <p:nvPicPr>
          <p:cNvPr id="4101" name="Picture 5" descr="C:\delo\ambrozija\Ambrozij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656184" cy="20730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ZDRAVSTVENE TEŽAVE POVZROČA NJEN CVETNI PRAH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950" y="1773238"/>
            <a:ext cx="8229600" cy="45259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Prag, ki izzove alergično reakcijo, je lahko zelo nizek. Nekateri viri </a:t>
            </a:r>
            <a:r>
              <a:rPr lang="sl-SI" dirty="0" smtClean="0"/>
              <a:t>navajajo, </a:t>
            </a:r>
            <a:r>
              <a:rPr lang="sl-SI" dirty="0"/>
              <a:t>da že 5-10 zrn na m</a:t>
            </a:r>
            <a:r>
              <a:rPr lang="sl-SI" baseline="30000" dirty="0"/>
              <a:t>3</a:t>
            </a:r>
            <a:r>
              <a:rPr lang="sl-SI" dirty="0"/>
              <a:t> zraka sproži simptome pri bolnikih senzibiliziranih za ambrozijo</a:t>
            </a:r>
            <a:r>
              <a:rPr lang="sl-SI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 </a:t>
            </a:r>
            <a:r>
              <a:rPr lang="sl-SI" dirty="0"/>
              <a:t>V Sloveniji je postavljena </a:t>
            </a:r>
            <a:r>
              <a:rPr lang="sl-SI" i="1" dirty="0"/>
              <a:t>administrativna meja 20 zrn na m</a:t>
            </a:r>
            <a:r>
              <a:rPr lang="sl-SI" i="1" baseline="30000" dirty="0"/>
              <a:t>3</a:t>
            </a:r>
            <a:r>
              <a:rPr lang="sl-SI" i="1" dirty="0"/>
              <a:t> </a:t>
            </a:r>
            <a:r>
              <a:rPr lang="sl-SI" i="1" dirty="0" smtClean="0"/>
              <a:t>zraka, to je prag, pri katerem se najpogosteje pojavljajo znaki alergijske bolezni </a:t>
            </a:r>
            <a:r>
              <a:rPr lang="sl-SI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pic>
        <p:nvPicPr>
          <p:cNvPr id="4" name="Picture 3" descr="C:\delo\ambrozija\CvetAmbr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9" y="3212976"/>
            <a:ext cx="1206252" cy="160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212976"/>
            <a:ext cx="1880883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>
          <a:xfrm>
            <a:off x="0" y="836613"/>
            <a:ext cx="6840538" cy="708025"/>
          </a:xfrm>
        </p:spPr>
        <p:txBody>
          <a:bodyPr/>
          <a:lstStyle/>
          <a:p>
            <a:pPr algn="ctr"/>
            <a:r>
              <a:rPr lang="sl-SI" sz="3600" smtClean="0">
                <a:solidFill>
                  <a:srgbClr val="FF0000"/>
                </a:solidFill>
              </a:rPr>
              <a:t>PREOBČUTLJIVOST NA CVETNI PRAH AMBROZIJE</a:t>
            </a:r>
          </a:p>
        </p:txBody>
      </p:sp>
      <p:sp>
        <p:nvSpPr>
          <p:cNvPr id="20482" name="Ograda besedila 3"/>
          <p:cNvSpPr>
            <a:spLocks noGrp="1"/>
          </p:cNvSpPr>
          <p:nvPr>
            <p:ph type="body" sz="half" idx="2"/>
          </p:nvPr>
        </p:nvSpPr>
        <p:spPr>
          <a:xfrm>
            <a:off x="395288" y="1557338"/>
            <a:ext cx="6346825" cy="46910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sl-SI" sz="2800" smtClean="0"/>
              <a:t> Najpogostejša bolezenska slika, ki jo lahko sproži cvetni prah, imenujemo seneni nahod. </a:t>
            </a:r>
          </a:p>
          <a:p>
            <a:pPr>
              <a:buFont typeface="Arial" charset="0"/>
              <a:buChar char="•"/>
            </a:pPr>
            <a:r>
              <a:rPr lang="sl-SI" sz="2800" smtClean="0"/>
              <a:t> Stroka ocenjuje, da se število ljudi s senenim nahodom povečuje. </a:t>
            </a:r>
          </a:p>
          <a:p>
            <a:endParaRPr lang="sl-SI" sz="800" smtClean="0"/>
          </a:p>
          <a:p>
            <a:pPr>
              <a:buFont typeface="Arial" charset="0"/>
              <a:buChar char="•"/>
            </a:pPr>
            <a:r>
              <a:rPr lang="sl-SI" sz="2800" smtClean="0"/>
              <a:t> Eden izmed vzrokov za to je vse večje onesnaženje okolja, saj se preobčutljivost na cvetni prah poveča, če so v zraku prisotne še druge dražeče snovi (kot npr. dim, prah, onesnaženost zraka zaradi prometa ipd.).</a:t>
            </a:r>
          </a:p>
        </p:txBody>
      </p:sp>
      <p:pic>
        <p:nvPicPr>
          <p:cNvPr id="5" name="Content Placeholder 4" descr="C:\delo\ambrozija\AmbrosiaPlodovi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332656"/>
            <a:ext cx="2160240" cy="2808312"/>
          </a:xfr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56992"/>
            <a:ext cx="2179440" cy="29059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rgbClr val="FF0000"/>
                </a:solidFill>
              </a:rPr>
              <a:t>PREOBČUTLJIVOST NA CVETNI PRAH AMBROZIJE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5400675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Zaradi težav z alergijo so bolj ogroženi: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atopiki (značilna dedna nagnjenost k preobčutljivosti za snovi, ki običajno ne povzročajo imunskih reakcij), predvsem tisti, ki se dnevno selijo v področja z višjo obremenitvijo zraka s cvetnim prahom ambrozije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/>
              <a:t>in tisti, ki živijo v neposredni bližini večjih virov cvetnega prahu.</a:t>
            </a:r>
            <a:endParaRPr lang="sl-SI" dirty="0"/>
          </a:p>
        </p:txBody>
      </p:sp>
      <p:pic>
        <p:nvPicPr>
          <p:cNvPr id="23554" name="Picture 2" descr="http://image.24ur.com/media/images/520xX/May2011/60684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48444"/>
            <a:ext cx="3312368" cy="22039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grada vsebine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8434387" cy="4525962"/>
          </a:xfrm>
        </p:spPr>
        <p:txBody>
          <a:bodyPr/>
          <a:lstStyle/>
          <a:p>
            <a:r>
              <a:rPr lang="sl-SI" smtClean="0"/>
              <a:t>Ljudje, ki so občutljivi na cvetni prah ambrozije, v času cvetenja lahko zaporedno kihajo, smrkajo, pojavi se jim srbenje in voden izcedek iz nosu, imajo zamašen nos, lahko imajo prisotno rdečico in solzenje oči ali oteklino vek, srbenje v žrelu in ušesih ali oteženo dihanje in kašelj. </a:t>
            </a:r>
          </a:p>
          <a:p>
            <a:r>
              <a:rPr lang="sl-SI" smtClean="0"/>
              <a:t>Posledično se lahko pojavi razdražljivost in zmanjšana koncentracija.</a:t>
            </a:r>
          </a:p>
          <a:p>
            <a:endParaRPr lang="sl-SI" smtClean="0"/>
          </a:p>
          <a:p>
            <a:endParaRPr lang="sl-SI" smtClean="0"/>
          </a:p>
          <a:p>
            <a:endParaRPr lang="sl-SI" smtClean="0"/>
          </a:p>
        </p:txBody>
      </p:sp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rgbClr val="FF0000"/>
                </a:solidFill>
              </a:rPr>
              <a:t>PREOBČUTLJIVOST NA CVETNI PRAH AMBROZIJE</a:t>
            </a:r>
          </a:p>
        </p:txBody>
      </p:sp>
      <p:pic>
        <p:nvPicPr>
          <p:cNvPr id="1026" name="rg_hi" descr="ANd9GcRyXDFsNh0YnWphKiutMuztkiKh0zCffxCuVtTrtL3seuI_WQT-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653136"/>
            <a:ext cx="3024336" cy="20058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1016</Words>
  <Application>Microsoft Office PowerPoint</Application>
  <PresentationFormat>Diaprojekcija na zaslonu (4:3)</PresentationFormat>
  <Paragraphs>111</Paragraphs>
  <Slides>22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Predloga načrta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Calibri</vt:lpstr>
      <vt:lpstr>Arial</vt:lpstr>
      <vt:lpstr>Wingdings</vt:lpstr>
      <vt:lpstr>Times New Roman</vt:lpstr>
      <vt:lpstr>Officeova tema</vt:lpstr>
      <vt:lpstr>Photo Editor fotografija</vt:lpstr>
      <vt:lpstr>PELINOLISTNA AMBROZIJA IN ZDRAVJE </vt:lpstr>
      <vt:lpstr>PELINOLISTNA AMBROZIJA</vt:lpstr>
      <vt:lpstr>PELINOLISTNA AMBROZIJA</vt:lpstr>
      <vt:lpstr>Osnovne značilnosti</vt:lpstr>
      <vt:lpstr>OSNOVNE ZNAČILNOSTI</vt:lpstr>
      <vt:lpstr>ZDRAVSTVENE TEŽAVE POVZROČA NJEN CVETNI PRAH</vt:lpstr>
      <vt:lpstr>PREOBČUTLJIVOST NA CVETNI PRAH AMBROZIJE</vt:lpstr>
      <vt:lpstr>PREOBČUTLJIVOST NA CVETNI PRAH AMBROZIJE</vt:lpstr>
      <vt:lpstr>PREOBČUTLJIVOST NA CVETNI PRAH AMBROZIJE</vt:lpstr>
      <vt:lpstr>PREOBČUTLJIVOST NA CVETNI PRAH AMBROZIJE</vt:lpstr>
      <vt:lpstr>SLEDENJE CVETNEGA PRAHU AMBROZIJE</vt:lpstr>
      <vt:lpstr>SLEDENJE CVETNEGA PRAHU AMBROZIJE</vt:lpstr>
      <vt:lpstr>Povprečne dnevne koncentracije cvetnega prahu ambrozije v obdobju od avgusta do oktobra 2011</vt:lpstr>
      <vt:lpstr>Primerjava obremenjenosti zraka s cvetnim prahom v septembru 2010 in 2011</vt:lpstr>
      <vt:lpstr>POROČILO O KONCENTRACIJI CVETNEGA PRAHU, IZMERJENI V NOVEM MESTU OD 3. DO 9. SEPTEMBRA 2012</vt:lpstr>
      <vt:lpstr>KAKO SI LAHKO POMAGAMO </vt:lpstr>
      <vt:lpstr>KAKO SI LAHKO POMAGAMO </vt:lpstr>
      <vt:lpstr>KAKO SI LAHKO POMAGAMO </vt:lpstr>
      <vt:lpstr>TEŽAVE IN ŠIRJENJE AMBROZIJE LAHKO  SAMI OMILIMO Z VZDRŽEVANJEM POVRŠIN</vt:lpstr>
      <vt:lpstr>Predlog projekta</vt:lpstr>
      <vt:lpstr>Predlog projekta</vt:lpstr>
      <vt:lpstr>LEP DAN ŠE NAPREJ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PELINOLISTNA AMBROZIJA</dc:title>
  <dc:creator>BTISOVEC</dc:creator>
  <cp:lastModifiedBy>tkordis</cp:lastModifiedBy>
  <cp:revision>108</cp:revision>
  <dcterms:created xsi:type="dcterms:W3CDTF">2012-06-04T07:58:44Z</dcterms:created>
  <dcterms:modified xsi:type="dcterms:W3CDTF">2014-03-13T09:45:49Z</dcterms:modified>
</cp:coreProperties>
</file>