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73" r:id="rId3"/>
    <p:sldId id="272" r:id="rId4"/>
    <p:sldId id="275" r:id="rId5"/>
    <p:sldId id="276" r:id="rId6"/>
    <p:sldId id="267" r:id="rId7"/>
    <p:sldId id="278" r:id="rId8"/>
    <p:sldId id="279" r:id="rId9"/>
    <p:sldId id="259" r:id="rId10"/>
    <p:sldId id="281" r:id="rId11"/>
    <p:sldId id="282" r:id="rId12"/>
  </p:sldIdLst>
  <p:sldSz cx="9144000" cy="6858000" type="screen4x3"/>
  <p:notesSz cx="67611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66"/>
    <a:srgbClr val="003300"/>
    <a:srgbClr val="663300"/>
    <a:srgbClr val="CC0000"/>
    <a:srgbClr val="A5002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ematski slog 1 – poudarek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258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46922-A762-4BFE-A624-145B6B27E373}" type="datetimeFigureOut">
              <a:rPr lang="sl-SI" smtClean="0"/>
              <a:t>18.6.2013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1EDD1-D338-4B4D-829A-C6BC3088CA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3448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B31A8E-3CC8-466D-B119-3F696AC460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623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3964B5-E74A-4EBA-B71A-8437B089DCA8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5A875F-1B1E-4F0C-82F6-6ED7670AF1F2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5A875F-1B1E-4F0C-82F6-6ED7670AF1F2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5A875F-1B1E-4F0C-82F6-6ED7670AF1F2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5A875F-1B1E-4F0C-82F6-6ED7670AF1F2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5A875F-1B1E-4F0C-82F6-6ED7670AF1F2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5A875F-1B1E-4F0C-82F6-6ED7670AF1F2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5A875F-1B1E-4F0C-82F6-6ED7670AF1F2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95435A-35A9-4187-8225-244F716B89AD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5A875F-1B1E-4F0C-82F6-6ED7670AF1F2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ICLEE 2013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DD93D-A3EC-4AAD-9387-9C77D48D6D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18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ICLEE 2013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78C60-1D4E-4DCC-AD8D-02477C19D7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93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ICLEE 2013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F88DA-49A3-423C-BEDB-481712085E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965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ICLEE 2013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9C02E-BCF2-4749-9DFC-A75BD6FB62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471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ICLEE 2013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1952A-03F0-4774-A3A8-8A38BD2DA8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ICLEE 2013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02B47-63FA-4380-BAD4-65994C545B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98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ICLEE 2013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E1BF5-E4E3-4D13-9684-6369F7F001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60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ICLEE 2013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62094-1770-4D18-8A13-49E063D533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27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ICLEE 2013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A5AA2-FC0B-4A89-8733-37F4357AF9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5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ICLEE 2013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B5007-0061-432D-B61B-874D8DBD38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75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ICLEE 2013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ABABF-2F70-46A9-A392-E67CB54962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04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ICLEE 2013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81CD2-0EB0-4DF3-A26E-DA166B0468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ICLEE 2013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250B5-63B3-4D14-AAC4-76D9B64661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59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ICLEE 2013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D721DF9-0AD0-43A7-837C-E33E1B90E25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070" y="805217"/>
            <a:ext cx="8584440" cy="4189864"/>
          </a:xfrm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66468"/>
            <a:ext cx="9143999" cy="2691531"/>
          </a:xfrm>
        </p:spPr>
        <p:txBody>
          <a:bodyPr/>
          <a:lstStyle/>
          <a:p>
            <a:pPr>
              <a:defRPr/>
            </a:pPr>
            <a:r>
              <a:rPr lang="sl-SI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sl-SI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ag. Neva </a:t>
            </a:r>
            <a:r>
              <a:rPr lang="sl-SI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Malek</a:t>
            </a:r>
            <a:endParaRPr lang="sl-SI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sl-SI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sl-SI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Ekonomska šola Murska Sobota </a:t>
            </a:r>
          </a:p>
          <a:p>
            <a:pPr>
              <a:defRPr/>
            </a:pPr>
            <a:r>
              <a:rPr lang="sl-SI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Višja strokovna šola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0" y="11484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l-SI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l-SI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OKOLJU PRIJAZNA VOŽNJA – </a:t>
            </a:r>
          </a:p>
          <a:p>
            <a:pPr algn="ctr"/>
            <a:r>
              <a:rPr lang="sl-SI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DOPRINOS K ZMANJŠANJU EMISIJ </a:t>
            </a:r>
          </a:p>
          <a:p>
            <a:pPr algn="ctr"/>
            <a:r>
              <a:rPr lang="sl-SI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TOPLOGREDNIH PLINOV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7338"/>
            <a:ext cx="8542338" cy="1143000"/>
          </a:xfrm>
        </p:spPr>
        <p:txBody>
          <a:bodyPr/>
          <a:lstStyle/>
          <a:p>
            <a:pPr eaLnBrk="1" hangingPunct="1"/>
            <a:r>
              <a:rPr lang="sl-SI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ZAKLJUČNE MISLI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8828" y="1600200"/>
            <a:ext cx="7697972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Izkušnje iz prakse</a:t>
            </a:r>
          </a:p>
          <a:p>
            <a:pPr eaLnBrk="1" hangingPunct="1">
              <a:buFont typeface="Wingdings" pitchFamily="2" charset="2"/>
              <a:buChar char="Ø"/>
            </a:pP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Okolju prijazna vožnja  </a:t>
            </a: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pravljica ali realnost?</a:t>
            </a:r>
          </a:p>
          <a:p>
            <a:pPr eaLnBrk="1" hangingPunct="1">
              <a:buFont typeface="Wingdings" pitchFamily="2" charset="2"/>
              <a:buChar char="Ø"/>
            </a:pP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Ø"/>
            </a:pP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Murska Sobota, 19. junij 2013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02B47-63FA-4380-BAD4-65994C545B90}" type="slidenum"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10</a:t>
            </a:fld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20872"/>
            <a:ext cx="4075353" cy="2777317"/>
          </a:xfrm>
          <a:prstGeom prst="rect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848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94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7338"/>
            <a:ext cx="8542338" cy="1143000"/>
          </a:xfrm>
        </p:spPr>
        <p:txBody>
          <a:bodyPr/>
          <a:lstStyle/>
          <a:p>
            <a:pPr eaLnBrk="1" hangingPunct="1"/>
            <a:r>
              <a:rPr lang="sl-SI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ZAKLJUČNE UGOTOVITVE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44286" y="0"/>
            <a:ext cx="9688286" cy="68580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7150" indent="0" eaLnBrk="1" hangingPunct="1">
              <a:buNone/>
            </a:pPr>
            <a:endParaRPr lang="sl-S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" indent="0" eaLnBrk="1" hangingPunct="1">
              <a:buNone/>
            </a:pPr>
            <a:endParaRPr lang="sl-SI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eaLnBrk="1" hangingPunct="1">
              <a:buNone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eaLnBrk="1" hangingPunct="1">
              <a:buNone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Ø"/>
            </a:pP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Murska Sobota, 19. junij 2013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02B47-63FA-4380-BAD4-65994C545B90}" type="slidenum"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11</a:t>
            </a:fld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058455"/>
              </p:ext>
            </p:extLst>
          </p:nvPr>
        </p:nvGraphicFramePr>
        <p:xfrm>
          <a:off x="838201" y="1359263"/>
          <a:ext cx="7043057" cy="3116943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340429"/>
                <a:gridCol w="2514600"/>
                <a:gridCol w="218802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882 L</a:t>
                      </a:r>
                      <a:endParaRPr lang="sl-SI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838 L</a:t>
                      </a:r>
                    </a:p>
                    <a:p>
                      <a:pPr algn="ctr"/>
                      <a:r>
                        <a:rPr lang="sl-SI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(5 %)</a:t>
                      </a:r>
                      <a:endParaRPr lang="sl-SI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794 L</a:t>
                      </a:r>
                    </a:p>
                    <a:p>
                      <a:pPr algn="ctr"/>
                      <a:r>
                        <a:rPr lang="sl-SI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(10 %)</a:t>
                      </a:r>
                      <a:endParaRPr lang="sl-SI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1191 </a:t>
                      </a:r>
                      <a:r>
                        <a:rPr lang="sl-SI" sz="24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Eur</a:t>
                      </a:r>
                      <a:endParaRPr lang="sl-SI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1131 </a:t>
                      </a:r>
                      <a:r>
                        <a:rPr lang="sl-SI" sz="24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Eur</a:t>
                      </a:r>
                      <a:endParaRPr lang="sl-SI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1072 </a:t>
                      </a:r>
                      <a:r>
                        <a:rPr lang="sl-SI" sz="24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Eur</a:t>
                      </a:r>
                      <a:endParaRPr lang="sl-SI" sz="2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l-SI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 </a:t>
                      </a:r>
                      <a:r>
                        <a:rPr lang="sl-SI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Eur</a:t>
                      </a:r>
                      <a:r>
                        <a:rPr lang="sl-SI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/leto</a:t>
                      </a:r>
                      <a:endParaRPr lang="sl-SI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119 </a:t>
                      </a:r>
                      <a:r>
                        <a:rPr lang="sl-SI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Eur</a:t>
                      </a:r>
                      <a:r>
                        <a:rPr lang="sl-SI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/leto</a:t>
                      </a:r>
                      <a:endParaRPr lang="sl-SI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56623"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2,4</a:t>
                      </a:r>
                      <a:r>
                        <a:rPr lang="sl-SI" sz="24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 CO</a:t>
                      </a:r>
                      <a:r>
                        <a:rPr lang="sl-SI" sz="18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sl-SI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 t CO</a:t>
                      </a:r>
                      <a:r>
                        <a:rPr lang="sl-SI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sl-SI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2,1 t CO</a:t>
                      </a:r>
                      <a:r>
                        <a:rPr lang="sl-SI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sl-SI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2,5 mio ton</a:t>
                      </a:r>
                      <a:r>
                        <a:rPr lang="sl-SI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sl-SI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</a:t>
                      </a:r>
                      <a:r>
                        <a:rPr lang="sl-SI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sl-SI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2,4 mio </a:t>
                      </a:r>
                      <a:r>
                        <a:rPr lang="sl-SI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ton </a:t>
                      </a:r>
                    </a:p>
                    <a:p>
                      <a:pPr algn="ctr"/>
                      <a:r>
                        <a:rPr lang="sl-SI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</a:t>
                      </a:r>
                      <a:r>
                        <a:rPr lang="sl-SI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sl-SI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 mio ton CO</a:t>
                      </a:r>
                      <a:r>
                        <a:rPr lang="sl-SI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sl-SI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-576944" y="4691743"/>
            <a:ext cx="9720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sl-SI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LETO 2010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sl-SI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12604 km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sl-SI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L/100 km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sl-SI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1 061 646 registriranih osebnih avtomobilov</a:t>
            </a:r>
          </a:p>
          <a:p>
            <a:pPr lvl="2"/>
            <a:r>
              <a:rPr lang="sl-SI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Vir: SURS</a:t>
            </a:r>
            <a:endParaRPr lang="sl-SI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8680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7338"/>
            <a:ext cx="8542338" cy="1143000"/>
          </a:xfrm>
        </p:spPr>
        <p:txBody>
          <a:bodyPr/>
          <a:lstStyle/>
          <a:p>
            <a:pPr eaLnBrk="1" hangingPunct="1"/>
            <a:r>
              <a:rPr lang="sl-SI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OKOLJU PRIJAZNA VOŽNJA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8828" y="1600200"/>
            <a:ext cx="7697972" cy="461984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Prednosti</a:t>
            </a:r>
          </a:p>
          <a:p>
            <a:pPr algn="r" eaLnBrk="1" hangingPunct="1">
              <a:buFont typeface="Wingdings" pitchFamily="2" charset="2"/>
              <a:buChar char="Ø"/>
            </a:pP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Osnovni elementi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Preprosti primer</a:t>
            </a:r>
          </a:p>
          <a:p>
            <a:pPr eaLnBrk="1" hangingPunct="1">
              <a:buNone/>
            </a:pPr>
            <a:endParaRPr lang="sl-SI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sl-SI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sl-SI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1" hangingPunct="1">
              <a:buNone/>
            </a:pPr>
            <a:r>
              <a:rPr lang="sl-SI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</a:t>
            </a:r>
            <a:r>
              <a:rPr lang="sl-SI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http://www.avto.info/Varcna_voznja/video-varcna_voznja-poraba_pri_razlicnih_hitrostih/</a:t>
            </a:r>
            <a:endParaRPr lang="sl-SI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>
              <a:buFont typeface="Wingdings" pitchFamily="2" charset="2"/>
              <a:buChar char="Ø"/>
            </a:pPr>
            <a:endParaRPr lang="sl-SI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>
              <a:buFont typeface="Wingdings" pitchFamily="2" charset="2"/>
              <a:buChar char="Ø"/>
            </a:pP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</a:t>
            </a: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okolju prijazna vožnja ni !!</a:t>
            </a:r>
          </a:p>
          <a:p>
            <a:pPr marL="0" indent="0" eaLnBrk="1" hangingPunct="1"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0327"/>
            <a:ext cx="4029740" cy="2030819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>
          <a:xfrm>
            <a:off x="2388357" y="6381750"/>
            <a:ext cx="3590499" cy="476250"/>
          </a:xfrm>
        </p:spPr>
        <p:txBody>
          <a:bodyPr/>
          <a:lstStyle/>
          <a:p>
            <a:pPr>
              <a:defRPr/>
            </a:pP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Murska Sobota, 19. junij 2013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02B47-63FA-4380-BAD4-65994C545B90}" type="slidenum"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</a:t>
            </a:fld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556105"/>
              </p:ext>
            </p:extLst>
          </p:nvPr>
        </p:nvGraphicFramePr>
        <p:xfrm>
          <a:off x="1978925" y="3294038"/>
          <a:ext cx="659641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167"/>
                <a:gridCol w="1270056"/>
                <a:gridCol w="1358665"/>
                <a:gridCol w="1112530"/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Hitrost (km/h)</a:t>
                      </a:r>
                      <a:endParaRPr lang="sl-SI" sz="2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130</a:t>
                      </a:r>
                      <a:endParaRPr lang="sl-SI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</a:t>
                      </a:r>
                      <a:endParaRPr lang="sl-SI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110</a:t>
                      </a:r>
                      <a:endParaRPr lang="sl-SI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Poraba</a:t>
                      </a:r>
                      <a:r>
                        <a:rPr lang="sl-SI" sz="2400" b="1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(L/100 km)</a:t>
                      </a:r>
                      <a:endParaRPr lang="sl-SI" sz="24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5,9</a:t>
                      </a:r>
                      <a:endParaRPr lang="sl-SI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5,4</a:t>
                      </a:r>
                      <a:endParaRPr lang="sl-SI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5,1</a:t>
                      </a:r>
                      <a:endParaRPr lang="sl-SI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127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ŠOLA VOŽNJE SLOVENSKE VOJSKE</a:t>
            </a:r>
            <a:endParaRPr lang="sl-SI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l-SI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Pokusni</a:t>
            </a: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Murska Sobota, 19. junij 2013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02B47-63FA-4380-BAD4-65994C545B90}" type="slidenum"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3</a:t>
            </a:fld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02" y="2287883"/>
            <a:ext cx="4614898" cy="377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3833"/>
            <a:ext cx="4529102" cy="410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657345" y="1760823"/>
            <a:ext cx="435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Tovorno vozilo </a:t>
            </a:r>
            <a:r>
              <a:rPr lang="sl-SI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Iveco</a:t>
            </a:r>
            <a:r>
              <a:rPr lang="sl-SI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Euracargo</a:t>
            </a:r>
            <a:r>
              <a:rPr lang="sl-SI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12OE24</a:t>
            </a:r>
            <a:endParaRPr lang="sl-SI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0" y="2356369"/>
            <a:ext cx="4529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Tovorno vozilo  </a:t>
            </a:r>
            <a:r>
              <a:rPr lang="sl-SI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Iveco</a:t>
            </a:r>
            <a:r>
              <a:rPr lang="sl-SI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Euracargo</a:t>
            </a:r>
            <a:r>
              <a:rPr lang="sl-SI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12OE24 s prikolico </a:t>
            </a:r>
            <a:r>
              <a:rPr lang="sl-SI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Itas</a:t>
            </a:r>
            <a:r>
              <a:rPr lang="sl-SI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PTI-10.825</a:t>
            </a:r>
            <a:endParaRPr lang="sl-SI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367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0831" y="329868"/>
            <a:ext cx="8542338" cy="1143000"/>
          </a:xfrm>
        </p:spPr>
        <p:txBody>
          <a:bodyPr/>
          <a:lstStyle/>
          <a:p>
            <a:pPr eaLnBrk="1" hangingPunct="1"/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EUROCARGO 12OE24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8828" y="1600200"/>
            <a:ext cx="7697972" cy="4525963"/>
          </a:xfrm>
        </p:spPr>
        <p:txBody>
          <a:bodyPr/>
          <a:lstStyle/>
          <a:p>
            <a:pPr lvl="1" eaLnBrk="1" hangingPunct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Bullet</a:t>
            </a:r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ICLEE 2013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02B47-63FA-4380-BAD4-65994C545B90}" type="slidenum"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</a:t>
            </a:fld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680114"/>
              </p:ext>
            </p:extLst>
          </p:nvPr>
        </p:nvGraphicFramePr>
        <p:xfrm>
          <a:off x="1141228" y="1694712"/>
          <a:ext cx="6780028" cy="4968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38177"/>
                <a:gridCol w="1509823"/>
                <a:gridCol w="1524000"/>
                <a:gridCol w="22080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Vozilo</a:t>
                      </a:r>
                      <a:endParaRPr lang="sl-SI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Razdalja</a:t>
                      </a:r>
                    </a:p>
                    <a:p>
                      <a:pPr algn="ctr"/>
                      <a:endParaRPr lang="sl-SI" sz="2000" b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(km)</a:t>
                      </a:r>
                      <a:endParaRPr lang="sl-SI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Poraba</a:t>
                      </a: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goriva</a:t>
                      </a: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(L)</a:t>
                      </a:r>
                      <a:endParaRPr lang="sl-SI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Povprečna</a:t>
                      </a:r>
                      <a:r>
                        <a:rPr lang="sl-SI" sz="20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poraba</a:t>
                      </a:r>
                      <a:endParaRPr lang="sl-SI" sz="2000" b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(L/100 km)</a:t>
                      </a:r>
                      <a:endParaRPr lang="sl-SI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maj  2012 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Vozilo 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2792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634,20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22,71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Vozilo 2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3268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737,90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22,58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Skupaj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6060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1372,10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22,64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junij  2012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Vozilo</a:t>
                      </a:r>
                      <a:r>
                        <a:rPr lang="sl-SI" sz="2000" b="1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3050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654,75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21,47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Vozilo 2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3221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687,71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21,35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Skupaj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6271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1342,46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21,41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Razlika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1,23 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067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0831" y="329868"/>
            <a:ext cx="8542338" cy="1143000"/>
          </a:xfrm>
        </p:spPr>
        <p:txBody>
          <a:bodyPr/>
          <a:lstStyle/>
          <a:p>
            <a:pPr eaLnBrk="1" hangingPunct="1"/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EUROCARGO 12OE24 </a:t>
            </a:r>
            <a:b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PRIKOLICO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8828" y="1600200"/>
            <a:ext cx="7697972" cy="4525963"/>
          </a:xfrm>
        </p:spPr>
        <p:txBody>
          <a:bodyPr/>
          <a:lstStyle/>
          <a:p>
            <a:pPr lvl="1" eaLnBrk="1" hangingPunct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Bullet</a:t>
            </a:r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ICLEE 2013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02B47-63FA-4380-BAD4-65994C545B90}" type="slidenum"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5</a:t>
            </a:fld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921923"/>
              </p:ext>
            </p:extLst>
          </p:nvPr>
        </p:nvGraphicFramePr>
        <p:xfrm>
          <a:off x="595423" y="1584960"/>
          <a:ext cx="8089605" cy="4968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47507"/>
                <a:gridCol w="1594884"/>
                <a:gridCol w="1796902"/>
                <a:gridCol w="20503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Vehicle</a:t>
                      </a:r>
                      <a:endParaRPr lang="sl-SI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Razdalja</a:t>
                      </a:r>
                    </a:p>
                    <a:p>
                      <a:pPr algn="ctr"/>
                      <a:endParaRPr lang="sl-SI" sz="2000" b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(km)</a:t>
                      </a:r>
                      <a:endParaRPr lang="sl-SI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Poraba</a:t>
                      </a: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goriva</a:t>
                      </a: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(L)</a:t>
                      </a:r>
                      <a:endParaRPr lang="sl-SI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Povprečna</a:t>
                      </a: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poraba</a:t>
                      </a: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(L/100 km)</a:t>
                      </a:r>
                      <a:endParaRPr lang="sl-SI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maj 2012 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Skupina</a:t>
                      </a:r>
                      <a:r>
                        <a:rPr lang="sl-SI" sz="2000" b="1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vozil</a:t>
                      </a: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1696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476,00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28,07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Skupina</a:t>
                      </a:r>
                      <a:r>
                        <a:rPr lang="sl-SI" sz="2000" b="1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vozil </a:t>
                      </a: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2010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565,21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28,12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Skupaj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3706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1041,21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28,10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junij  2012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Skupin</a:t>
                      </a:r>
                      <a:r>
                        <a:rPr lang="sl-SI" sz="2000" b="1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vozil</a:t>
                      </a: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1873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481,00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25,68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Skupina</a:t>
                      </a:r>
                      <a:r>
                        <a:rPr lang="sl-SI" sz="2000" b="1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vozil</a:t>
                      </a: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2195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558,96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25,47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Skupaj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4068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1039,96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25,56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Razlika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</a:t>
                      </a:r>
                      <a:endParaRPr lang="sl-SI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2,54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279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7338"/>
            <a:ext cx="8542338" cy="1143000"/>
          </a:xfrm>
        </p:spPr>
        <p:txBody>
          <a:bodyPr/>
          <a:lstStyle/>
          <a:p>
            <a:pPr eaLnBrk="1" hangingPunct="1"/>
            <a:r>
              <a:rPr lang="sl-SI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OCENITEV LETNIH STROŠKOV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8828" y="1600200"/>
            <a:ext cx="7697972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sl-SI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sl-SI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sl-SI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sl-SI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endParaRPr lang="sl-SI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Murska Sobota, 19. junij 2013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02B47-63FA-4380-BAD4-65994C545B90}" type="slidenum"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6</a:t>
            </a:fld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63" y="1562986"/>
            <a:ext cx="7729870" cy="45826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0831" y="329868"/>
            <a:ext cx="8542338" cy="1143000"/>
          </a:xfrm>
        </p:spPr>
        <p:txBody>
          <a:bodyPr/>
          <a:lstStyle/>
          <a:p>
            <a:pPr eaLnBrk="1" hangingPunct="1"/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EUROCARGO 12OE24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8828" y="1600200"/>
            <a:ext cx="7697972" cy="4525963"/>
          </a:xfrm>
        </p:spPr>
        <p:txBody>
          <a:bodyPr/>
          <a:lstStyle/>
          <a:p>
            <a:pPr lvl="1" eaLnBrk="1" hangingPunct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Bullet</a:t>
            </a:r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Murska Sobota, 19. junij 2013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02B47-63FA-4380-BAD4-65994C545B90}" type="slidenum"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7</a:t>
            </a:fld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4223"/>
              </p:ext>
            </p:extLst>
          </p:nvPr>
        </p:nvGraphicFramePr>
        <p:xfrm>
          <a:off x="1141228" y="1694712"/>
          <a:ext cx="6524846" cy="4175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38177"/>
                <a:gridCol w="1509823"/>
                <a:gridCol w="1892595"/>
                <a:gridCol w="15842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Vozilo</a:t>
                      </a:r>
                      <a:endParaRPr lang="sl-SI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Razdalja</a:t>
                      </a:r>
                    </a:p>
                    <a:p>
                      <a:pPr algn="ctr"/>
                      <a:endParaRPr lang="sl-SI" sz="2000" b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(km)</a:t>
                      </a:r>
                      <a:endParaRPr lang="sl-SI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Povprečna</a:t>
                      </a: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poraba</a:t>
                      </a: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(L/100 km)</a:t>
                      </a:r>
                      <a:endParaRPr lang="sl-SI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Letni</a:t>
                      </a: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stroški</a:t>
                      </a: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(EUR)</a:t>
                      </a:r>
                      <a:endParaRPr lang="sl-SI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„Normalna“ vožnja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Vozilo 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23185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22,58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6491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Vozilo 2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23481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22,56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6570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sl-SI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Okolju prijazna vožnja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Vozilo 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23185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21,47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6172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Vozilo 2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23481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21,35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6216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Razlika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673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090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0831" y="329868"/>
            <a:ext cx="8542338" cy="1143000"/>
          </a:xfrm>
        </p:spPr>
        <p:txBody>
          <a:bodyPr/>
          <a:lstStyle/>
          <a:p>
            <a:pPr eaLnBrk="1" hangingPunct="1"/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EUROCARGO 12OE24 </a:t>
            </a:r>
            <a:b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PRIKOLICO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8828" y="1600200"/>
            <a:ext cx="7697972" cy="4525963"/>
          </a:xfrm>
        </p:spPr>
        <p:txBody>
          <a:bodyPr/>
          <a:lstStyle/>
          <a:p>
            <a:pPr lvl="1" eaLnBrk="1" hangingPunct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Bullet</a:t>
            </a:r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Murska Sobota, 19. junij 2013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02B47-63FA-4380-BAD4-65994C545B90}" type="slidenum"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8</a:t>
            </a:fld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36362"/>
              </p:ext>
            </p:extLst>
          </p:nvPr>
        </p:nvGraphicFramePr>
        <p:xfrm>
          <a:off x="595423" y="1584960"/>
          <a:ext cx="7846828" cy="4175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47507"/>
                <a:gridCol w="1594884"/>
                <a:gridCol w="1796902"/>
                <a:gridCol w="18075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Vozilo</a:t>
                      </a:r>
                      <a:endParaRPr lang="sl-SI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Razdalja</a:t>
                      </a:r>
                    </a:p>
                    <a:p>
                      <a:pPr algn="ctr"/>
                      <a:endParaRPr lang="sl-SI" sz="2000" b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(km)</a:t>
                      </a:r>
                      <a:endParaRPr lang="sl-SI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Povprečna</a:t>
                      </a: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poraba</a:t>
                      </a: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(L/100 km)</a:t>
                      </a:r>
                      <a:endParaRPr lang="sl-SI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Letni</a:t>
                      </a: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stroški</a:t>
                      </a:r>
                      <a:r>
                        <a:rPr lang="sl-SI" sz="2000" b="1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sl-SI" sz="2000" b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sl-SI" sz="20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(EUR)</a:t>
                      </a:r>
                      <a:endParaRPr lang="sl-SI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„Normalna“ vožnja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Skupina</a:t>
                      </a:r>
                      <a:r>
                        <a:rPr lang="sl-SI" sz="2000" b="1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vozil</a:t>
                      </a: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3807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26,55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1253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Skupina</a:t>
                      </a:r>
                      <a:r>
                        <a:rPr lang="sl-SI" sz="2000" b="1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vozil</a:t>
                      </a: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7471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26,65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2469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Okolju prijazna vožnja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Skupin</a:t>
                      </a:r>
                      <a:r>
                        <a:rPr lang="sl-SI" sz="2000" b="1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vozil</a:t>
                      </a: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3807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25,68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1212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Skupin</a:t>
                      </a:r>
                      <a:r>
                        <a:rPr lang="sl-SI" sz="2000" b="1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vozil</a:t>
                      </a:r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7471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25,47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2359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Razlika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</a:t>
                      </a:r>
                      <a:endParaRPr lang="sl-SI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151</a:t>
                      </a:r>
                      <a:endParaRPr lang="sl-SI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54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40636" y="466245"/>
            <a:ext cx="8229600" cy="1143000"/>
          </a:xfrm>
        </p:spPr>
        <p:txBody>
          <a:bodyPr/>
          <a:lstStyle/>
          <a:p>
            <a:pPr eaLnBrk="1" hangingPunct="1"/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IZRAČUN LETNEGA  </a:t>
            </a:r>
            <a:b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OGLJIČNEGA ODTISA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743740"/>
            <a:ext cx="8361363" cy="4157329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sl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Gostota goriva – 0,845 kg/L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l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Kalorična vrednost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sl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42,6 MJ/kg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l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Emisijski faktor – 74,04 t CO</a:t>
            </a:r>
            <a:r>
              <a:rPr lang="sl-SI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l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/TJ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Murska Sobota, 19. junij 2013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02B47-63FA-4380-BAD4-65994C545B90}" type="slidenum"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9</a:t>
            </a:fld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156740"/>
              </p:ext>
            </p:extLst>
          </p:nvPr>
        </p:nvGraphicFramePr>
        <p:xfrm>
          <a:off x="985536" y="3635829"/>
          <a:ext cx="7407349" cy="151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778"/>
                <a:gridCol w="2013857"/>
                <a:gridCol w="2503714"/>
              </a:tblGrid>
              <a:tr h="726440"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Način</a:t>
                      </a:r>
                      <a:r>
                        <a:rPr lang="sl-SI" sz="20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vožnje</a:t>
                      </a:r>
                      <a:endParaRPr lang="sl-SI" sz="2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Poraba</a:t>
                      </a:r>
                      <a:r>
                        <a:rPr lang="sl-SI" sz="20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goriva</a:t>
                      </a:r>
                      <a:endParaRPr lang="sl-SI" sz="200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sl-SI" sz="20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(L)</a:t>
                      </a:r>
                      <a:endParaRPr lang="sl-SI" sz="2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Emisije CO</a:t>
                      </a:r>
                      <a:r>
                        <a:rPr lang="sl-SI" sz="16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sl-SI" sz="20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sl-SI" sz="20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(t)</a:t>
                      </a:r>
                      <a:endParaRPr lang="sl-SI" sz="2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Normalna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13534,50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36,1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Okolju</a:t>
                      </a:r>
                      <a:r>
                        <a:rPr lang="sl-SI" sz="2000" b="1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prijazna vožnja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12871,51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34,3</a:t>
                      </a:r>
                      <a:endParaRPr lang="sl-SI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9D3B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493</Words>
  <Application>Microsoft Office PowerPoint</Application>
  <PresentationFormat>Diaprojekcija na zaslonu (4:3)</PresentationFormat>
  <Paragraphs>266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Default Design</vt:lpstr>
      <vt:lpstr>PowerPointova predstavitev</vt:lpstr>
      <vt:lpstr>OKOLJU PRIJAZNA VOŽNJA</vt:lpstr>
      <vt:lpstr>ŠOLA VOŽNJE SLOVENSKE VOJSKE</vt:lpstr>
      <vt:lpstr>EUROCARGO 12OE24</vt:lpstr>
      <vt:lpstr>EUROCARGO 12OE24  S PRIKOLICO</vt:lpstr>
      <vt:lpstr>OCENITEV LETNIH STROŠKOV</vt:lpstr>
      <vt:lpstr>EUROCARGO 12OE24</vt:lpstr>
      <vt:lpstr>EUROCARGO 12OE24  S PRIKOLICO</vt:lpstr>
      <vt:lpstr>IZRAČUN LETNEGA   OGLJIČNEGA ODTISA</vt:lpstr>
      <vt:lpstr>ZAKLJUČNE MISLI</vt:lpstr>
      <vt:lpstr>ZAKLJUČNE UGOTOVITVE</vt:lpstr>
    </vt:vector>
  </TitlesOfParts>
  <Company>Clearly Presented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Template (white)</dc:title>
  <dc:creator>Presentation Magazine</dc:creator>
  <cp:lastModifiedBy>neva</cp:lastModifiedBy>
  <cp:revision>108</cp:revision>
  <cp:lastPrinted>2013-06-18T20:12:48Z</cp:lastPrinted>
  <dcterms:created xsi:type="dcterms:W3CDTF">2009-11-03T13:35:13Z</dcterms:created>
  <dcterms:modified xsi:type="dcterms:W3CDTF">2013-06-18T20:19:00Z</dcterms:modified>
</cp:coreProperties>
</file>