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9" r:id="rId3"/>
    <p:sldId id="271" r:id="rId4"/>
    <p:sldId id="273" r:id="rId5"/>
    <p:sldId id="274" r:id="rId6"/>
    <p:sldId id="266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Kliknite ikono, če želite dodati sliko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100000"/>
                <a:hueMod val="100000"/>
                <a:satMod val="106000"/>
                <a:alpha val="60000"/>
                <a:lumMod val="67000"/>
              </a:schemeClr>
            </a:gs>
            <a:gs pos="59000">
              <a:schemeClr val="bg2">
                <a:tint val="90000"/>
                <a:shade val="68000"/>
                <a:hueMod val="100000"/>
                <a:satMod val="114000"/>
                <a:alpha val="76000"/>
                <a:lumMod val="56000"/>
                <a:lumOff val="44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D1C20D-86B8-4AA7-876D-23D69F7A02E6}" type="datetimeFigureOut">
              <a:rPr lang="sl-SI" smtClean="0"/>
              <a:t>18.6.2013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C3D3CFF-D0A0-4D45-8AAE-5D4CD1C3557D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402838" y="884319"/>
            <a:ext cx="81501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7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  <a:cs typeface="Andalus" pitchFamily="18" charset="-78"/>
              </a:rPr>
              <a:t>OGLJIČNI  ODTIS  GOSPODINJSTVA</a:t>
            </a:r>
            <a:endParaRPr lang="sl-SI" sz="72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  <a:cs typeface="Andalus" pitchFamily="18" charset="-78"/>
            </a:endParaRPr>
          </a:p>
        </p:txBody>
      </p:sp>
      <p:sp>
        <p:nvSpPr>
          <p:cNvPr id="2" name="PoljeZBesedilom 1"/>
          <p:cNvSpPr txBox="1"/>
          <p:nvPr/>
        </p:nvSpPr>
        <p:spPr>
          <a:xfrm>
            <a:off x="179512" y="3356992"/>
            <a:ext cx="87129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latin typeface="Gabriola" pitchFamily="82" charset="0"/>
              </a:rPr>
              <a:t>Študenti: Uroš </a:t>
            </a:r>
            <a:r>
              <a:rPr lang="sl-SI" sz="3200" b="1" dirty="0" err="1" smtClean="0">
                <a:latin typeface="Gabriola" pitchFamily="82" charset="0"/>
              </a:rPr>
              <a:t>Bagari</a:t>
            </a:r>
            <a:r>
              <a:rPr lang="sl-SI" sz="3200" b="1" dirty="0" smtClean="0">
                <a:latin typeface="Gabriola" pitchFamily="82" charset="0"/>
              </a:rPr>
              <a:t>, Tina Horvat, Neva Katalenič</a:t>
            </a:r>
          </a:p>
          <a:p>
            <a:pPr algn="ctr"/>
            <a:r>
              <a:rPr lang="sl-SI" sz="3200" b="1" dirty="0" smtClean="0">
                <a:latin typeface="Gabriola" pitchFamily="82" charset="0"/>
              </a:rPr>
              <a:t>Mentorica: mag. Neva </a:t>
            </a:r>
            <a:r>
              <a:rPr lang="sl-SI" sz="3200" b="1" dirty="0" err="1" smtClean="0">
                <a:latin typeface="Gabriola" pitchFamily="82" charset="0"/>
              </a:rPr>
              <a:t>Malek</a:t>
            </a:r>
            <a:endParaRPr lang="sl-SI" sz="3200" b="1" dirty="0">
              <a:latin typeface="Gabriola" pitchFamily="82" charset="0"/>
            </a:endParaRPr>
          </a:p>
          <a:p>
            <a:pPr algn="ctr"/>
            <a:r>
              <a:rPr lang="sl-SI" sz="3200" b="1" dirty="0" smtClean="0">
                <a:latin typeface="Gabriola" pitchFamily="82" charset="0"/>
              </a:rPr>
              <a:t>  Ekonomska šola Murska Sobota,</a:t>
            </a:r>
            <a:r>
              <a:rPr lang="sl-SI" sz="3200" b="1" dirty="0">
                <a:latin typeface="Gabriola" pitchFamily="82" charset="0"/>
              </a:rPr>
              <a:t> </a:t>
            </a:r>
            <a:endParaRPr lang="sl-SI" sz="3200" b="1" dirty="0" smtClean="0">
              <a:latin typeface="Gabriola" pitchFamily="82" charset="0"/>
            </a:endParaRPr>
          </a:p>
          <a:p>
            <a:pPr algn="ctr"/>
            <a:r>
              <a:rPr lang="sl-SI" sz="3200" b="1" dirty="0">
                <a:latin typeface="Gabriola" pitchFamily="82" charset="0"/>
              </a:rPr>
              <a:t> </a:t>
            </a:r>
            <a:r>
              <a:rPr lang="sl-SI" sz="3200" b="1" dirty="0" smtClean="0">
                <a:latin typeface="Gabriola" pitchFamily="82" charset="0"/>
              </a:rPr>
              <a:t>     Višja strokovna šola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2605727" y="580526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latin typeface="Gabriola" pitchFamily="82" charset="0"/>
              </a:rPr>
              <a:t>Murska Sobota, junij 2013</a:t>
            </a:r>
            <a:endParaRPr lang="sl-SI" sz="3200" b="1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52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360040" y="2060848"/>
            <a:ext cx="90364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sl-SI" sz="3600" b="1" dirty="0">
                <a:latin typeface="Gabriola" pitchFamily="82" charset="0"/>
              </a:rPr>
              <a:t>k</a:t>
            </a:r>
            <a:r>
              <a:rPr lang="sl-SI" sz="3600" b="1" dirty="0" smtClean="0">
                <a:latin typeface="Gabriola" pitchFamily="82" charset="0"/>
              </a:rPr>
              <a:t>oristimo čim več </a:t>
            </a:r>
            <a:r>
              <a:rPr lang="sl-SI" sz="3600" b="1" dirty="0">
                <a:latin typeface="Gabriola" pitchFamily="82" charset="0"/>
              </a:rPr>
              <a:t>dnevne </a:t>
            </a:r>
            <a:r>
              <a:rPr lang="sl-SI" sz="3600" b="1" dirty="0" smtClean="0">
                <a:latin typeface="Gabriola" pitchFamily="82" charset="0"/>
              </a:rPr>
              <a:t>svetlobe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sl-SI" sz="3600" b="1" dirty="0">
                <a:latin typeface="Gabriola" pitchFamily="82" charset="0"/>
              </a:rPr>
              <a:t>k</a:t>
            </a:r>
            <a:r>
              <a:rPr lang="sl-SI" sz="3600" b="1" dirty="0" smtClean="0">
                <a:latin typeface="Gabriola" pitchFamily="82" charset="0"/>
              </a:rPr>
              <a:t>onstantna vožnja/brez naglih pospeševanj</a:t>
            </a:r>
            <a:endParaRPr lang="sl-SI" sz="3600" b="1" dirty="0">
              <a:latin typeface="Gabriola" pitchFamily="82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sl-SI" sz="3600" b="1" dirty="0">
                <a:latin typeface="Gabriola" pitchFamily="82" charset="0"/>
              </a:rPr>
              <a:t>v cestnem zastoju ugasnemo motor </a:t>
            </a:r>
            <a:r>
              <a:rPr lang="sl-SI" sz="3600" b="1" dirty="0" smtClean="0">
                <a:latin typeface="Gabriola" pitchFamily="82" charset="0"/>
              </a:rPr>
              <a:t>vozila</a:t>
            </a:r>
            <a:endParaRPr lang="sl-SI" sz="3600" b="1" dirty="0">
              <a:latin typeface="Gabriola" pitchFamily="82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sl-SI" sz="3600" b="1" dirty="0" smtClean="0">
                <a:latin typeface="Gabriola" pitchFamily="82" charset="0"/>
              </a:rPr>
              <a:t>ugašamo </a:t>
            </a:r>
            <a:r>
              <a:rPr lang="sl-SI" sz="3600" b="1" dirty="0">
                <a:latin typeface="Gabriola" pitchFamily="82" charset="0"/>
              </a:rPr>
              <a:t>luči, ko zapustimo </a:t>
            </a:r>
            <a:r>
              <a:rPr lang="sl-SI" sz="3600" b="1" dirty="0" smtClean="0">
                <a:latin typeface="Gabriola" pitchFamily="82" charset="0"/>
              </a:rPr>
              <a:t>prostor</a:t>
            </a:r>
            <a:endParaRPr lang="sl-SI" sz="3600" b="1" dirty="0">
              <a:latin typeface="Gabriola" pitchFamily="82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sl-SI" sz="3600" b="1" dirty="0">
                <a:latin typeface="Gabriola" pitchFamily="82" charset="0"/>
              </a:rPr>
              <a:t>na krajše razdalje hodimo peš ali uporabljamo </a:t>
            </a:r>
            <a:r>
              <a:rPr lang="sl-SI" sz="3600" b="1" dirty="0" smtClean="0">
                <a:latin typeface="Gabriola" pitchFamily="82" charset="0"/>
              </a:rPr>
              <a:t>kolo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sl-SI" sz="3600" b="1" dirty="0" smtClean="0">
                <a:latin typeface="Gabriola" pitchFamily="82" charset="0"/>
              </a:rPr>
              <a:t>izklopimo polnilnike, ko niso v uporabi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sl-SI" sz="3600" b="1" dirty="0" smtClean="0">
                <a:latin typeface="Gabriola" pitchFamily="82" charset="0"/>
              </a:rPr>
              <a:t>izklopimo stroje/naprave iz vtičnic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sl-SI" sz="3600" b="1" dirty="0" smtClean="0">
                <a:latin typeface="Gabriola" pitchFamily="82" charset="0"/>
              </a:rPr>
              <a:t>izklopimo računalnike …</a:t>
            </a:r>
          </a:p>
          <a:p>
            <a:endParaRPr lang="sl-SI" sz="3600" b="1" dirty="0">
              <a:latin typeface="Gabriola" pitchFamily="82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467544" y="476672"/>
            <a:ext cx="8280920" cy="152729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l-SI" sz="4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PREDLOGI ZA ZMANJŠANJE OGLJIČNEGA ODTISA  GOSPODINJSTEV</a:t>
            </a:r>
            <a:endParaRPr lang="sl-SI" sz="4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4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347383" y="2636912"/>
            <a:ext cx="63209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HVALA ZA POZORNOST!</a:t>
            </a:r>
            <a:endParaRPr lang="sl-SI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39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4600" y="404664"/>
            <a:ext cx="8712968" cy="612068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sl-SI" sz="4000" dirty="0">
                <a:solidFill>
                  <a:schemeClr val="tx1"/>
                </a:solidFill>
                <a:latin typeface="Gabriola" pitchFamily="82" charset="0"/>
              </a:rPr>
              <a:t>p</a:t>
            </a:r>
            <a:r>
              <a:rPr lang="sl-SI" sz="4000" dirty="0" smtClean="0">
                <a:solidFill>
                  <a:schemeClr val="tx1"/>
                </a:solidFill>
                <a:latin typeface="Gabriola" pitchFamily="82" charset="0"/>
              </a:rPr>
              <a:t>rojektna naloga pri predmetu </a:t>
            </a:r>
            <a:r>
              <a:rPr lang="sl-SI" sz="4000" b="1" dirty="0" smtClean="0">
                <a:solidFill>
                  <a:schemeClr val="tx1"/>
                </a:solidFill>
                <a:latin typeface="Gabriola" pitchFamily="82" charset="0"/>
              </a:rPr>
              <a:t>EKOLOGIJA</a:t>
            </a:r>
          </a:p>
          <a:p>
            <a:pPr>
              <a:buFont typeface="Arial" pitchFamily="34" charset="0"/>
              <a:buChar char="•"/>
            </a:pPr>
            <a:r>
              <a:rPr lang="sl-SI" sz="4000" b="1" dirty="0" smtClean="0">
                <a:solidFill>
                  <a:schemeClr val="tx1"/>
                </a:solidFill>
                <a:latin typeface="Gabriola" pitchFamily="82" charset="0"/>
              </a:rPr>
              <a:t>namen PN</a:t>
            </a:r>
            <a:r>
              <a:rPr lang="sl-SI" sz="4000" dirty="0" smtClean="0">
                <a:solidFill>
                  <a:schemeClr val="tx1"/>
                </a:solidFill>
                <a:latin typeface="Gabriola" pitchFamily="82" charset="0"/>
              </a:rPr>
              <a:t>: proučiti ogljični odtis</a:t>
            </a:r>
          </a:p>
          <a:p>
            <a:pPr>
              <a:buFont typeface="Arial" pitchFamily="34" charset="0"/>
              <a:buChar char="•"/>
            </a:pPr>
            <a:r>
              <a:rPr lang="sl-SI" sz="4000" b="1" dirty="0">
                <a:solidFill>
                  <a:schemeClr val="tx1"/>
                </a:solidFill>
                <a:latin typeface="Gabriola" pitchFamily="82" charset="0"/>
              </a:rPr>
              <a:t>cilji PN</a:t>
            </a:r>
            <a:r>
              <a:rPr lang="sl-SI" sz="4000" dirty="0">
                <a:solidFill>
                  <a:schemeClr val="tx1"/>
                </a:solidFill>
                <a:latin typeface="Gabriola" pitchFamily="82" charset="0"/>
              </a:rPr>
              <a:t>: teoretično preučiti delovanje toplogrednih plinov, pojav tople grede in ogljični </a:t>
            </a:r>
            <a:r>
              <a:rPr lang="sl-SI" sz="4000" dirty="0" smtClean="0">
                <a:solidFill>
                  <a:schemeClr val="tx1"/>
                </a:solidFill>
                <a:latin typeface="Gabriola" pitchFamily="82" charset="0"/>
              </a:rPr>
              <a:t>odtis,</a:t>
            </a:r>
            <a:r>
              <a:rPr lang="sl-SI" sz="4000" dirty="0">
                <a:solidFill>
                  <a:schemeClr val="tx1"/>
                </a:solidFill>
                <a:latin typeface="Gabriola" pitchFamily="82" charset="0"/>
              </a:rPr>
              <a:t> poiskati primer dobre prakse izračuna ogljičnega odtisa ter </a:t>
            </a:r>
            <a:r>
              <a:rPr lang="sl-SI" sz="4000" b="1" dirty="0">
                <a:solidFill>
                  <a:schemeClr val="tx1"/>
                </a:solidFill>
                <a:latin typeface="Gabriola" pitchFamily="82" charset="0"/>
              </a:rPr>
              <a:t>na osnovi zbranih podatkov izračunati ogljični odtis </a:t>
            </a:r>
            <a:r>
              <a:rPr lang="sl-SI" sz="4000" b="1" dirty="0" smtClean="0">
                <a:solidFill>
                  <a:schemeClr val="tx1"/>
                </a:solidFill>
                <a:latin typeface="Gabriola" pitchFamily="82" charset="0"/>
              </a:rPr>
              <a:t>družine</a:t>
            </a:r>
            <a:r>
              <a:rPr lang="sl-SI" sz="4000" dirty="0" smtClean="0">
                <a:solidFill>
                  <a:schemeClr val="tx1"/>
                </a:solidFill>
                <a:latin typeface="Gabriola" pitchFamily="82" charset="0"/>
              </a:rPr>
              <a:t>, izračunati </a:t>
            </a:r>
            <a:r>
              <a:rPr lang="sl-SI" sz="4000" dirty="0">
                <a:solidFill>
                  <a:schemeClr val="tx1"/>
                </a:solidFill>
                <a:latin typeface="Gabriola" pitchFamily="82" charset="0"/>
              </a:rPr>
              <a:t>ogljični odtis na družinskega člana, </a:t>
            </a:r>
            <a:r>
              <a:rPr lang="sl-SI" sz="4000" b="1" dirty="0">
                <a:solidFill>
                  <a:schemeClr val="tx1"/>
                </a:solidFill>
                <a:latin typeface="Gabriola" pitchFamily="82" charset="0"/>
              </a:rPr>
              <a:t>primerjati </a:t>
            </a:r>
            <a:r>
              <a:rPr lang="sl-SI" sz="4000" b="1" dirty="0" smtClean="0">
                <a:solidFill>
                  <a:schemeClr val="tx1"/>
                </a:solidFill>
                <a:latin typeface="Gabriola" pitchFamily="82" charset="0"/>
              </a:rPr>
              <a:t>odtise </a:t>
            </a:r>
            <a:r>
              <a:rPr lang="sl-SI" sz="4000" b="1" dirty="0">
                <a:solidFill>
                  <a:schemeClr val="tx1"/>
                </a:solidFill>
                <a:latin typeface="Gabriola" pitchFamily="82" charset="0"/>
              </a:rPr>
              <a:t>med člani skupine</a:t>
            </a:r>
            <a:r>
              <a:rPr lang="sl-SI" sz="4000" dirty="0">
                <a:solidFill>
                  <a:schemeClr val="tx1"/>
                </a:solidFill>
                <a:latin typeface="Gabriola" pitchFamily="82" charset="0"/>
              </a:rPr>
              <a:t> ter </a:t>
            </a:r>
            <a:r>
              <a:rPr lang="sl-SI" sz="4000" b="1" dirty="0">
                <a:solidFill>
                  <a:schemeClr val="tx1"/>
                </a:solidFill>
                <a:latin typeface="Gabriola" pitchFamily="82" charset="0"/>
              </a:rPr>
              <a:t>podati predloge za znižanje ogljičnega </a:t>
            </a:r>
            <a:r>
              <a:rPr lang="sl-SI" sz="4000" b="1" dirty="0" smtClean="0">
                <a:solidFill>
                  <a:schemeClr val="tx1"/>
                </a:solidFill>
                <a:latin typeface="Gabriola" pitchFamily="82" charset="0"/>
              </a:rPr>
              <a:t>odtisa</a:t>
            </a:r>
            <a:endParaRPr lang="sl-SI" sz="4000" b="1" dirty="0">
              <a:solidFill>
                <a:schemeClr val="tx1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55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485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l-SI" sz="5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KAJ JE OGLJIČNI ODTIS?</a:t>
            </a:r>
            <a:endParaRPr lang="sl-SI" sz="5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23527" y="1268760"/>
            <a:ext cx="8924367" cy="475252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sl-SI" sz="3600" b="1" dirty="0" smtClean="0">
                <a:solidFill>
                  <a:schemeClr val="tx1"/>
                </a:solidFill>
                <a:latin typeface="Gabriola" pitchFamily="82" charset="0"/>
              </a:rPr>
              <a:t>skupne </a:t>
            </a:r>
            <a:r>
              <a:rPr lang="sl-SI" sz="3600" b="1" dirty="0">
                <a:solidFill>
                  <a:schemeClr val="tx1"/>
                </a:solidFill>
                <a:latin typeface="Gabriola" pitchFamily="82" charset="0"/>
              </a:rPr>
              <a:t>emisije toplogrednih </a:t>
            </a:r>
            <a:r>
              <a:rPr lang="sl-SI" sz="3600" b="1" dirty="0" smtClean="0">
                <a:solidFill>
                  <a:schemeClr val="tx1"/>
                </a:solidFill>
                <a:latin typeface="Gabriola" pitchFamily="82" charset="0"/>
              </a:rPr>
              <a:t>plinov …</a:t>
            </a:r>
          </a:p>
          <a:p>
            <a:pPr>
              <a:buFont typeface="Arial" pitchFamily="34" charset="0"/>
              <a:buChar char="•"/>
            </a:pPr>
            <a:r>
              <a:rPr lang="sl-SI" sz="3600" b="1" dirty="0">
                <a:solidFill>
                  <a:schemeClr val="tx1"/>
                </a:solidFill>
                <a:latin typeface="Gabriola" pitchFamily="82" charset="0"/>
              </a:rPr>
              <a:t>e</a:t>
            </a:r>
            <a:r>
              <a:rPr lang="sl-SI" sz="3600" b="1" dirty="0" smtClean="0">
                <a:solidFill>
                  <a:schemeClr val="tx1"/>
                </a:solidFill>
                <a:latin typeface="Gabriola" pitchFamily="82" charset="0"/>
              </a:rPr>
              <a:t>kvivalent CO</a:t>
            </a:r>
            <a:r>
              <a:rPr lang="sl-SI" sz="3600" b="1" baseline="-25000" dirty="0" smtClean="0">
                <a:solidFill>
                  <a:schemeClr val="tx1"/>
                </a:solidFill>
                <a:latin typeface="Gabriola" pitchFamily="82" charset="0"/>
              </a:rPr>
              <a:t>2</a:t>
            </a:r>
            <a:r>
              <a:rPr lang="sl-SI" sz="3600" b="1" dirty="0" smtClean="0">
                <a:solidFill>
                  <a:schemeClr val="tx1"/>
                </a:solidFill>
                <a:latin typeface="Gabriola" pitchFamily="82" charset="0"/>
              </a:rPr>
              <a:t> …</a:t>
            </a:r>
          </a:p>
          <a:p>
            <a:pPr>
              <a:buFont typeface="Arial" pitchFamily="34" charset="0"/>
              <a:buChar char="•"/>
            </a:pPr>
            <a:r>
              <a:rPr lang="sl-SI" sz="3600" b="1" dirty="0" smtClean="0">
                <a:solidFill>
                  <a:schemeClr val="tx1"/>
                </a:solidFill>
                <a:latin typeface="Gabriola" pitchFamily="82" charset="0"/>
              </a:rPr>
              <a:t>posredni in neposredni</a:t>
            </a:r>
            <a:endParaRPr lang="sl-SI" sz="3600" b="1" dirty="0">
              <a:solidFill>
                <a:schemeClr val="tx1"/>
              </a:solidFill>
              <a:latin typeface="Gabriola" pitchFamily="82" charset="0"/>
            </a:endParaRPr>
          </a:p>
        </p:txBody>
      </p:sp>
      <p:pic>
        <p:nvPicPr>
          <p:cNvPr id="1026" name="Picture 2" descr="http://livinggreenmag.com/wp-content/uploads/2012/05/carbon-foot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80511"/>
            <a:ext cx="4932040" cy="3277489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3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667014" cy="1241108"/>
          </a:xfrm>
        </p:spPr>
        <p:txBody>
          <a:bodyPr/>
          <a:lstStyle/>
          <a:p>
            <a:pPr algn="ctr"/>
            <a:r>
              <a:rPr lang="sl-SI" sz="4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IZRAČUN OGLJIČNEGA ODTISA ČLANOV SKUPINE</a:t>
            </a:r>
            <a:endParaRPr lang="sl-SI" sz="4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-54322" y="2132856"/>
            <a:ext cx="9594874" cy="396044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izračun po </a:t>
            </a:r>
            <a:r>
              <a:rPr lang="sl-SI" sz="3500" b="1" dirty="0" smtClean="0">
                <a:solidFill>
                  <a:schemeClr val="tx1"/>
                </a:solidFill>
                <a:latin typeface="Gabriola" pitchFamily="82" charset="0"/>
              </a:rPr>
              <a:t>GHG protokolu 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(</a:t>
            </a:r>
            <a:r>
              <a:rPr lang="sl-SI" sz="3500" dirty="0" err="1" smtClean="0">
                <a:solidFill>
                  <a:schemeClr val="tx1"/>
                </a:solidFill>
                <a:latin typeface="Gabriola" pitchFamily="82" charset="0"/>
              </a:rPr>
              <a:t>Scope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 1, </a:t>
            </a:r>
            <a:r>
              <a:rPr lang="sl-SI" sz="3500" dirty="0" err="1" smtClean="0">
                <a:solidFill>
                  <a:schemeClr val="tx1"/>
                </a:solidFill>
                <a:latin typeface="Gabriola" pitchFamily="82" charset="0"/>
              </a:rPr>
              <a:t>Scope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 2 in </a:t>
            </a:r>
            <a:r>
              <a:rPr lang="sl-SI" sz="3500" dirty="0" err="1" smtClean="0">
                <a:solidFill>
                  <a:schemeClr val="tx1"/>
                </a:solidFill>
                <a:latin typeface="Gabriola" pitchFamily="82" charset="0"/>
              </a:rPr>
              <a:t>Scope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 3)</a:t>
            </a:r>
          </a:p>
          <a:p>
            <a:pPr>
              <a:buFont typeface="Arial" pitchFamily="34" charset="0"/>
              <a:buChar char="•"/>
            </a:pPr>
            <a:r>
              <a:rPr lang="sl-SI" sz="3500" b="1" dirty="0" err="1" smtClean="0">
                <a:solidFill>
                  <a:schemeClr val="tx1"/>
                </a:solidFill>
                <a:latin typeface="Gabriola" pitchFamily="82" charset="0"/>
              </a:rPr>
              <a:t>Scope</a:t>
            </a:r>
            <a:r>
              <a:rPr lang="sl-SI" sz="3500" b="1" dirty="0" smtClean="0">
                <a:solidFill>
                  <a:schemeClr val="tx1"/>
                </a:solidFill>
                <a:latin typeface="Gabriola" pitchFamily="82" charset="0"/>
              </a:rPr>
              <a:t> 1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: neposredne </a:t>
            </a:r>
            <a:r>
              <a:rPr lang="sl-SI" sz="3500" dirty="0">
                <a:solidFill>
                  <a:schemeClr val="tx1"/>
                </a:solidFill>
                <a:latin typeface="Gabriola" pitchFamily="82" charset="0"/>
              </a:rPr>
              <a:t>emisije TGP iz virov, ki so v lasti ali pod nadzorom 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organizacije</a:t>
            </a:r>
          </a:p>
          <a:p>
            <a:pPr>
              <a:buFont typeface="Arial" pitchFamily="34" charset="0"/>
              <a:buChar char="•"/>
            </a:pPr>
            <a:r>
              <a:rPr lang="sl-SI" sz="3500" b="1" dirty="0" err="1" smtClean="0">
                <a:solidFill>
                  <a:schemeClr val="tx1"/>
                </a:solidFill>
                <a:latin typeface="Gabriola" pitchFamily="82" charset="0"/>
              </a:rPr>
              <a:t>Scope</a:t>
            </a:r>
            <a:r>
              <a:rPr lang="sl-SI" sz="3500" b="1" dirty="0" smtClean="0">
                <a:solidFill>
                  <a:schemeClr val="tx1"/>
                </a:solidFill>
                <a:latin typeface="Gabriola" pitchFamily="82" charset="0"/>
              </a:rPr>
              <a:t> 2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: </a:t>
            </a:r>
            <a:r>
              <a:rPr lang="sl-SI" sz="3500" dirty="0">
                <a:solidFill>
                  <a:schemeClr val="tx1"/>
                </a:solidFill>
                <a:latin typeface="Gabriola" pitchFamily="82" charset="0"/>
              </a:rPr>
              <a:t>emisije, ki nastanejo ob proizvodnji elektrike, ki 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jo     porabi organizacija</a:t>
            </a:r>
          </a:p>
          <a:p>
            <a:pPr>
              <a:buFont typeface="Arial" pitchFamily="34" charset="0"/>
              <a:buChar char="•"/>
            </a:pPr>
            <a:r>
              <a:rPr lang="sl-SI" sz="3500" b="1" dirty="0" err="1" smtClean="0">
                <a:solidFill>
                  <a:schemeClr val="tx1"/>
                </a:solidFill>
                <a:latin typeface="Gabriola" pitchFamily="82" charset="0"/>
              </a:rPr>
              <a:t>Scope</a:t>
            </a:r>
            <a:r>
              <a:rPr lang="sl-SI" sz="3500" b="1" dirty="0" smtClean="0">
                <a:solidFill>
                  <a:schemeClr val="tx1"/>
                </a:solidFill>
                <a:latin typeface="Gabriola" pitchFamily="82" charset="0"/>
              </a:rPr>
              <a:t> 3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: viri </a:t>
            </a:r>
            <a:r>
              <a:rPr lang="sl-SI" sz="3500" dirty="0">
                <a:solidFill>
                  <a:schemeClr val="tx1"/>
                </a:solidFill>
                <a:latin typeface="Gabriola" pitchFamily="82" charset="0"/>
              </a:rPr>
              <a:t>posrednih izpustov 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TGP (pridobivanje</a:t>
            </a:r>
            <a:r>
              <a:rPr lang="sl-SI" sz="3500" dirty="0">
                <a:solidFill>
                  <a:schemeClr val="tx1"/>
                </a:solidFill>
                <a:latin typeface="Gabriola" pitchFamily="82" charset="0"/>
              </a:rPr>
              <a:t>, predelava in prevoz kupljenega goriva in izdelkov, 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prevoz, </a:t>
            </a:r>
            <a:r>
              <a:rPr lang="sl-SI" sz="3500" dirty="0" err="1" smtClean="0">
                <a:solidFill>
                  <a:schemeClr val="tx1"/>
                </a:solidFill>
                <a:latin typeface="Gabriola" pitchFamily="82" charset="0"/>
              </a:rPr>
              <a:t>life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-</a:t>
            </a:r>
            <a:r>
              <a:rPr lang="sl-SI" sz="3500" dirty="0" err="1" smtClean="0">
                <a:solidFill>
                  <a:schemeClr val="tx1"/>
                </a:solidFill>
                <a:latin typeface="Gabriola" pitchFamily="82" charset="0"/>
              </a:rPr>
              <a:t>cycle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 </a:t>
            </a:r>
            <a:r>
              <a:rPr lang="sl-SI" sz="3500" dirty="0">
                <a:solidFill>
                  <a:schemeClr val="tx1"/>
                </a:solidFill>
                <a:latin typeface="Gabriola" pitchFamily="82" charset="0"/>
              </a:rPr>
              <a:t>TGP porabljenih izdelkov in storitev, odpadki, raba </a:t>
            </a:r>
            <a:r>
              <a:rPr lang="sl-SI" sz="3500" dirty="0" smtClean="0">
                <a:solidFill>
                  <a:schemeClr val="tx1"/>
                </a:solidFill>
                <a:latin typeface="Gabriola" pitchFamily="82" charset="0"/>
              </a:rPr>
              <a:t>vode ipd.)</a:t>
            </a:r>
            <a:endParaRPr lang="sl-SI" sz="3500" dirty="0">
              <a:solidFill>
                <a:schemeClr val="tx1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3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738493" y="260648"/>
            <a:ext cx="7667014" cy="1241108"/>
          </a:xfrm>
        </p:spPr>
        <p:txBody>
          <a:bodyPr/>
          <a:lstStyle/>
          <a:p>
            <a:pPr algn="ctr"/>
            <a:r>
              <a:rPr lang="sl-SI" sz="4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IZRAČUN OGLJIČNEGA ODTISA</a:t>
            </a:r>
            <a:endParaRPr lang="sl-SI" sz="4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0" y="164099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002060"/>
                </a:solidFill>
                <a:latin typeface="Gabriola" pitchFamily="82" charset="0"/>
              </a:rPr>
              <a:t>emisije </a:t>
            </a:r>
            <a:r>
              <a:rPr lang="pl-PL" sz="4000" b="1" dirty="0">
                <a:solidFill>
                  <a:srgbClr val="002060"/>
                </a:solidFill>
                <a:latin typeface="Gabriola" pitchFamily="82" charset="0"/>
              </a:rPr>
              <a:t>toplogrednih plinov = </a:t>
            </a:r>
            <a:r>
              <a:rPr lang="pl-PL" sz="4000" b="1" dirty="0" smtClean="0">
                <a:solidFill>
                  <a:srgbClr val="002060"/>
                </a:solidFill>
                <a:latin typeface="Gabriola" pitchFamily="82" charset="0"/>
              </a:rPr>
              <a:t>dejavnost  x </a:t>
            </a:r>
            <a:r>
              <a:rPr lang="pl-PL" sz="4000" b="1" dirty="0">
                <a:solidFill>
                  <a:srgbClr val="002060"/>
                </a:solidFill>
                <a:latin typeface="Gabriola" pitchFamily="82" charset="0"/>
              </a:rPr>
              <a:t>emisijski faktor</a:t>
            </a:r>
            <a:endParaRPr lang="sl-SI" sz="4000" b="1" dirty="0">
              <a:solidFill>
                <a:srgbClr val="002060"/>
              </a:solidFill>
              <a:latin typeface="Gabriola" pitchFamily="82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216401"/>
              </p:ext>
            </p:extLst>
          </p:nvPr>
        </p:nvGraphicFramePr>
        <p:xfrm>
          <a:off x="179512" y="2805492"/>
          <a:ext cx="8784976" cy="2281312"/>
        </p:xfrm>
        <a:graphic>
          <a:graphicData uri="http://schemas.openxmlformats.org/drawingml/2006/table">
            <a:tbl>
              <a:tblPr firstRow="1" firstCol="1" bandRow="1"/>
              <a:tblGrid>
                <a:gridCol w="1800200"/>
                <a:gridCol w="1944216"/>
                <a:gridCol w="1872208"/>
                <a:gridCol w="3168352"/>
              </a:tblGrid>
              <a:tr h="8428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Energent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Energijska vrednost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Gostota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Emisijski faktor</a:t>
                      </a:r>
                      <a:endParaRPr lang="sl-SI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5007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0,436 </a:t>
                      </a:r>
                      <a:r>
                        <a:rPr lang="sl-SI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kg CO</a:t>
                      </a:r>
                      <a:r>
                        <a:rPr lang="sl-SI" sz="240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l-SI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/kWh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43,85 MJ/kg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0,755 kg/l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69,200 t CO</a:t>
                      </a:r>
                      <a:r>
                        <a:rPr lang="sl-SI" sz="240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l-SI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/TJ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6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Dizel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42,60 TJ/10</a:t>
                      </a:r>
                      <a:r>
                        <a:rPr lang="sl-SI" sz="2400" baseline="300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sl-SI" sz="24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0,845 kg/l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74,040 t CO</a:t>
                      </a:r>
                      <a:r>
                        <a:rPr lang="sl-SI" sz="2400" baseline="-25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l-SI" sz="2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/TJ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52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064306"/>
              </p:ext>
            </p:extLst>
          </p:nvPr>
        </p:nvGraphicFramePr>
        <p:xfrm>
          <a:off x="658530" y="2060848"/>
          <a:ext cx="7657886" cy="1722457"/>
        </p:xfrm>
        <a:graphic>
          <a:graphicData uri="http://schemas.openxmlformats.org/drawingml/2006/table">
            <a:tbl>
              <a:tblPr firstRow="1" firstCol="1" bandRow="1"/>
              <a:tblGrid>
                <a:gridCol w="3803803"/>
                <a:gridCol w="3854083"/>
              </a:tblGrid>
              <a:tr h="6140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Povprečna mesečna poraba</a:t>
                      </a:r>
                      <a:endParaRPr lang="sl-SI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594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     547,70 </a:t>
                      </a: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kWh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56,50 </a:t>
                      </a: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Dizel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87,00 </a:t>
                      </a: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PoljeZBesedilom 3"/>
          <p:cNvSpPr txBox="1"/>
          <p:nvPr/>
        </p:nvSpPr>
        <p:spPr>
          <a:xfrm>
            <a:off x="535141" y="1268760"/>
            <a:ext cx="5044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b="1" dirty="0">
                <a:latin typeface="Gabriola" pitchFamily="82" charset="0"/>
              </a:rPr>
              <a:t>Povprečna mesečna poraba energentov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067198"/>
              </p:ext>
            </p:extLst>
          </p:nvPr>
        </p:nvGraphicFramePr>
        <p:xfrm>
          <a:off x="662692" y="4581128"/>
          <a:ext cx="7581716" cy="1891101"/>
        </p:xfrm>
        <a:graphic>
          <a:graphicData uri="http://schemas.openxmlformats.org/drawingml/2006/table">
            <a:tbl>
              <a:tblPr firstRow="1" firstCol="1" bandRow="1"/>
              <a:tblGrid>
                <a:gridCol w="3790858"/>
                <a:gridCol w="3790858"/>
              </a:tblGrid>
              <a:tr h="4280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Ogljični odtis v t CO</a:t>
                      </a:r>
                      <a:r>
                        <a:rPr lang="sl-SI" sz="2400" b="1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sl-SI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567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2,90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1,60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Dizel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Skupaj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7,25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588697" y="3861048"/>
            <a:ext cx="2528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b="1" dirty="0" smtClean="0">
                <a:latin typeface="Gabriola" pitchFamily="82" charset="0"/>
              </a:rPr>
              <a:t>Letni </a:t>
            </a:r>
            <a:r>
              <a:rPr lang="sl-SI" sz="3200" b="1" dirty="0" err="1">
                <a:latin typeface="Gabriola" pitchFamily="82" charset="0"/>
              </a:rPr>
              <a:t>o</a:t>
            </a:r>
            <a:r>
              <a:rPr lang="sl-SI" sz="3200" b="1" dirty="0" err="1" smtClean="0">
                <a:latin typeface="Gabriola" pitchFamily="82" charset="0"/>
              </a:rPr>
              <a:t>gljični</a:t>
            </a:r>
            <a:r>
              <a:rPr lang="sl-SI" sz="3200" b="1" dirty="0" smtClean="0">
                <a:latin typeface="Gabriola" pitchFamily="82" charset="0"/>
              </a:rPr>
              <a:t> </a:t>
            </a:r>
            <a:r>
              <a:rPr lang="sl-SI" sz="3200" b="1" dirty="0">
                <a:latin typeface="Gabriola" pitchFamily="82" charset="0"/>
              </a:rPr>
              <a:t>odtis </a:t>
            </a:r>
          </a:p>
        </p:txBody>
      </p:sp>
      <p:sp>
        <p:nvSpPr>
          <p:cNvPr id="11" name="Naslov 1"/>
          <p:cNvSpPr txBox="1">
            <a:spLocks/>
          </p:cNvSpPr>
          <p:nvPr/>
        </p:nvSpPr>
        <p:spPr>
          <a:xfrm>
            <a:off x="467544" y="317532"/>
            <a:ext cx="8157655" cy="95122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l-SI" sz="4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IZRAČUN OGLJIČNEGA ODTISA  - UROŠ</a:t>
            </a:r>
            <a:endParaRPr lang="sl-SI" sz="4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99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00300"/>
              </p:ext>
            </p:extLst>
          </p:nvPr>
        </p:nvGraphicFramePr>
        <p:xfrm>
          <a:off x="683568" y="2191587"/>
          <a:ext cx="7416824" cy="1307583"/>
        </p:xfrm>
        <a:graphic>
          <a:graphicData uri="http://schemas.openxmlformats.org/drawingml/2006/table">
            <a:tbl>
              <a:tblPr firstRow="1" firstCol="1" bandRow="1"/>
              <a:tblGrid>
                <a:gridCol w="3240360"/>
                <a:gridCol w="4176464"/>
              </a:tblGrid>
              <a:tr h="5760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Povprečna mesečna poraba</a:t>
                      </a:r>
                      <a:endParaRPr lang="sl-SI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306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    335,50 </a:t>
                      </a: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kWh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6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47,13 </a:t>
                      </a: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64193"/>
              </p:ext>
            </p:extLst>
          </p:nvPr>
        </p:nvGraphicFramePr>
        <p:xfrm>
          <a:off x="676554" y="4581128"/>
          <a:ext cx="7423838" cy="1601336"/>
        </p:xfrm>
        <a:graphic>
          <a:graphicData uri="http://schemas.openxmlformats.org/drawingml/2006/table">
            <a:tbl>
              <a:tblPr firstRow="1" firstCol="1" bandRow="1"/>
              <a:tblGrid>
                <a:gridCol w="3319382"/>
                <a:gridCol w="4104456"/>
              </a:tblGrid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Ogljični odtis v t CO</a:t>
                      </a:r>
                      <a:r>
                        <a:rPr lang="sl-SI" sz="2400" b="1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sl-SI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1,70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1,80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Skupaj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3,50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Naslov 1"/>
          <p:cNvSpPr txBox="1">
            <a:spLocks/>
          </p:cNvSpPr>
          <p:nvPr/>
        </p:nvSpPr>
        <p:spPr>
          <a:xfrm>
            <a:off x="323528" y="389541"/>
            <a:ext cx="8157655" cy="95122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l-SI" sz="4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IZRAČUN OGLJIČNEGA ODTISA  - TINA</a:t>
            </a:r>
            <a:endParaRPr lang="sl-SI" sz="4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607149" y="1404065"/>
            <a:ext cx="5044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b="1" dirty="0">
                <a:latin typeface="Gabriola" pitchFamily="82" charset="0"/>
              </a:rPr>
              <a:t>Povprečna mesečna poraba energentov 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588697" y="3780329"/>
            <a:ext cx="2528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b="1" dirty="0" smtClean="0">
                <a:latin typeface="Gabriola" pitchFamily="82" charset="0"/>
              </a:rPr>
              <a:t>Letni </a:t>
            </a:r>
            <a:r>
              <a:rPr lang="sl-SI" sz="3200" b="1" dirty="0" err="1" smtClean="0">
                <a:latin typeface="Gabriola" pitchFamily="82" charset="0"/>
              </a:rPr>
              <a:t>ogljični</a:t>
            </a:r>
            <a:r>
              <a:rPr lang="sl-SI" sz="3200" b="1" dirty="0" smtClean="0">
                <a:latin typeface="Gabriola" pitchFamily="82" charset="0"/>
              </a:rPr>
              <a:t> </a:t>
            </a:r>
            <a:r>
              <a:rPr lang="sl-SI" sz="3200" b="1" dirty="0">
                <a:latin typeface="Gabriola" pitchFamily="82" charset="0"/>
              </a:rPr>
              <a:t>odtis </a:t>
            </a:r>
          </a:p>
        </p:txBody>
      </p:sp>
    </p:spTree>
    <p:extLst>
      <p:ext uri="{BB962C8B-B14F-4D97-AF65-F5344CB8AC3E}">
        <p14:creationId xmlns:p14="http://schemas.microsoft.com/office/powerpoint/2010/main" val="36350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2222"/>
              </p:ext>
            </p:extLst>
          </p:nvPr>
        </p:nvGraphicFramePr>
        <p:xfrm>
          <a:off x="755576" y="2348880"/>
          <a:ext cx="6840760" cy="1307584"/>
        </p:xfrm>
        <a:graphic>
          <a:graphicData uri="http://schemas.openxmlformats.org/drawingml/2006/table">
            <a:tbl>
              <a:tblPr firstRow="1" firstCol="1" bandRow="1"/>
              <a:tblGrid>
                <a:gridCol w="2736304"/>
                <a:gridCol w="4104456"/>
              </a:tblGrid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Povprečna mesečna poraba</a:t>
                      </a:r>
                      <a:endParaRPr lang="sl-SI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455,50 </a:t>
                      </a:r>
                      <a:r>
                        <a:rPr lang="sl-SI" sz="2400" b="1" dirty="0" err="1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kWh</a:t>
                      </a:r>
                      <a:endParaRPr lang="sl-SI" sz="2400" b="1" dirty="0"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                   </a:t>
                      </a: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146,00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263526"/>
              </p:ext>
            </p:extLst>
          </p:nvPr>
        </p:nvGraphicFramePr>
        <p:xfrm>
          <a:off x="755576" y="4725144"/>
          <a:ext cx="6873314" cy="1673344"/>
        </p:xfrm>
        <a:graphic>
          <a:graphicData uri="http://schemas.openxmlformats.org/drawingml/2006/table">
            <a:tbl>
              <a:tblPr firstRow="1" firstCol="1" bandRow="1"/>
              <a:tblGrid>
                <a:gridCol w="3436657"/>
                <a:gridCol w="3436657"/>
              </a:tblGrid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Energent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Ogljični odtis v t CO</a:t>
                      </a:r>
                      <a:r>
                        <a:rPr lang="sl-SI" sz="2400" b="1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sl-SI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067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2,40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Bencin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3,60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Skupaj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Naslov 1"/>
          <p:cNvSpPr txBox="1">
            <a:spLocks/>
          </p:cNvSpPr>
          <p:nvPr/>
        </p:nvSpPr>
        <p:spPr>
          <a:xfrm>
            <a:off x="467544" y="317532"/>
            <a:ext cx="8157655" cy="95122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l-SI" sz="4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IZRAČUN OGLJIČNEGA ODTISA  - NEVA</a:t>
            </a:r>
            <a:endParaRPr lang="sl-SI" sz="4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679157" y="1404065"/>
            <a:ext cx="5044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b="1" dirty="0">
                <a:latin typeface="Gabriola" pitchFamily="82" charset="0"/>
              </a:rPr>
              <a:t>Povprečna mesečna poraba energentov 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660705" y="3924345"/>
            <a:ext cx="2528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200" b="1" dirty="0" smtClean="0">
                <a:latin typeface="Gabriola" pitchFamily="82" charset="0"/>
              </a:rPr>
              <a:t>Letni </a:t>
            </a:r>
            <a:r>
              <a:rPr lang="sl-SI" sz="3200" b="1" dirty="0" err="1" smtClean="0">
                <a:latin typeface="Gabriola" pitchFamily="82" charset="0"/>
              </a:rPr>
              <a:t>ogljični</a:t>
            </a:r>
            <a:r>
              <a:rPr lang="sl-SI" sz="3200" b="1" dirty="0" smtClean="0">
                <a:latin typeface="Gabriola" pitchFamily="82" charset="0"/>
              </a:rPr>
              <a:t> </a:t>
            </a:r>
            <a:r>
              <a:rPr lang="sl-SI" sz="3200" b="1" dirty="0">
                <a:latin typeface="Gabriola" pitchFamily="82" charset="0"/>
              </a:rPr>
              <a:t>odtis </a:t>
            </a:r>
          </a:p>
        </p:txBody>
      </p:sp>
    </p:spTree>
    <p:extLst>
      <p:ext uri="{BB962C8B-B14F-4D97-AF65-F5344CB8AC3E}">
        <p14:creationId xmlns:p14="http://schemas.microsoft.com/office/powerpoint/2010/main" val="24111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150450"/>
              </p:ext>
            </p:extLst>
          </p:nvPr>
        </p:nvGraphicFramePr>
        <p:xfrm>
          <a:off x="216022" y="3212976"/>
          <a:ext cx="8676458" cy="2465431"/>
        </p:xfrm>
        <a:graphic>
          <a:graphicData uri="http://schemas.openxmlformats.org/drawingml/2006/table">
            <a:tbl>
              <a:tblPr firstRow="1" firstCol="1" bandRow="1"/>
              <a:tblGrid>
                <a:gridCol w="2088233"/>
                <a:gridCol w="1187625"/>
                <a:gridCol w="2304256"/>
                <a:gridCol w="3096344"/>
              </a:tblGrid>
              <a:tr h="13681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Gospodinjstvo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Število</a:t>
                      </a:r>
                      <a:r>
                        <a:rPr lang="sl-SI" sz="24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članov</a:t>
                      </a:r>
                      <a:endParaRPr lang="sl-SI" sz="24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Skupni ogljični odtis v t CO</a:t>
                      </a:r>
                      <a:r>
                        <a:rPr lang="sl-SI" sz="2400" b="1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sl-SI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Ogljični odtis na člana gospodinjstva v t CO</a:t>
                      </a:r>
                      <a:r>
                        <a:rPr lang="sl-SI" sz="2400" b="1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sl-SI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508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Gospodinjstvo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sl-SI" sz="2400" b="1" dirty="0"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7,25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1,45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Gospodinjstvo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sl-SI" sz="2400" b="1" dirty="0"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3,50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1,16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Gospodinjstvo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sl-SI" sz="2400" b="1" dirty="0"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1,00</a:t>
                      </a:r>
                      <a:endParaRPr lang="sl-SI" sz="2400" b="1" dirty="0"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PoljeZBesedilom 3"/>
          <p:cNvSpPr txBox="1"/>
          <p:nvPr/>
        </p:nvSpPr>
        <p:spPr>
          <a:xfrm>
            <a:off x="184211" y="2204864"/>
            <a:ext cx="6034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3600" b="1" dirty="0" smtClean="0">
                <a:latin typeface="Gabriola" pitchFamily="82" charset="0"/>
              </a:rPr>
              <a:t>Letni </a:t>
            </a:r>
            <a:r>
              <a:rPr lang="sl-SI" sz="3600" b="1" dirty="0" err="1" smtClean="0">
                <a:latin typeface="Gabriola" pitchFamily="82" charset="0"/>
              </a:rPr>
              <a:t>ogljični</a:t>
            </a:r>
            <a:r>
              <a:rPr lang="sl-SI" sz="3600" b="1" dirty="0" smtClean="0">
                <a:latin typeface="Gabriola" pitchFamily="82" charset="0"/>
              </a:rPr>
              <a:t> </a:t>
            </a:r>
            <a:r>
              <a:rPr lang="sl-SI" sz="3600" b="1" dirty="0">
                <a:latin typeface="Gabriola" pitchFamily="82" charset="0"/>
              </a:rPr>
              <a:t>odtis vseh </a:t>
            </a:r>
            <a:r>
              <a:rPr lang="sl-SI" sz="3600" b="1" dirty="0" smtClean="0">
                <a:latin typeface="Gabriola" pitchFamily="82" charset="0"/>
              </a:rPr>
              <a:t>treh </a:t>
            </a:r>
            <a:r>
              <a:rPr lang="sl-SI" sz="3600" b="1" dirty="0">
                <a:latin typeface="Gabriola" pitchFamily="82" charset="0"/>
              </a:rPr>
              <a:t>gospodinjstev</a:t>
            </a:r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467544" y="461548"/>
            <a:ext cx="8280920" cy="152729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sl-SI" sz="4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PRIMERJAVA OGLJIČNEGA ODTISA  GOSPODINJSTEV</a:t>
            </a:r>
            <a:endParaRPr lang="sl-SI" sz="4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7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Po meri 1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Pomlad</Template>
  <TotalTime>457</TotalTime>
  <Words>445</Words>
  <Application>Microsoft Office PowerPoint</Application>
  <PresentationFormat>Diaprojekcija na zaslonu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2" baseType="lpstr">
      <vt:lpstr>Spring</vt:lpstr>
      <vt:lpstr>PowerPointova predstavitev</vt:lpstr>
      <vt:lpstr>PowerPointova predstavitev</vt:lpstr>
      <vt:lpstr>KAJ JE OGLJIČNI ODTIS?</vt:lpstr>
      <vt:lpstr>IZRAČUN OGLJIČNEGA ODTISA ČLANOV SKUPINE</vt:lpstr>
      <vt:lpstr>IZRAČUN OGLJIČNEGA ODTISA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Tina</dc:creator>
  <cp:lastModifiedBy>Pouk</cp:lastModifiedBy>
  <cp:revision>89</cp:revision>
  <dcterms:created xsi:type="dcterms:W3CDTF">2013-03-09T11:59:40Z</dcterms:created>
  <dcterms:modified xsi:type="dcterms:W3CDTF">2013-06-18T07:56:48Z</dcterms:modified>
</cp:coreProperties>
</file>