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3"/>
  </p:notesMasterIdLst>
  <p:sldIdLst>
    <p:sldId id="256" r:id="rId4"/>
    <p:sldId id="259" r:id="rId5"/>
    <p:sldId id="269" r:id="rId6"/>
    <p:sldId id="271" r:id="rId7"/>
    <p:sldId id="270" r:id="rId8"/>
    <p:sldId id="263" r:id="rId9"/>
    <p:sldId id="273" r:id="rId10"/>
    <p:sldId id="264" r:id="rId11"/>
    <p:sldId id="274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15" y="-3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A9C1D1-1FD1-4820-8584-5F9EBCC0878E}" type="datetimeFigureOut">
              <a:rPr lang="sl-SI"/>
              <a:pPr>
                <a:defRPr/>
              </a:pPr>
              <a:t>6.2.2014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FB51CA-8665-49D0-9117-AD15919FC2A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FB9DB6-80B0-49AC-AB84-EF3935AA019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CCDA02-F72C-4D33-A511-B57628D2C716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9A5686-3EDD-407F-9A6B-9AD0F4643981}" type="slidenum">
              <a:rPr lang="sl-SI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sl-SI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D3CB8-1E3A-4D70-8ACF-D0F306AB807B}" type="datetimeFigureOut">
              <a:rPr lang="sl-SI"/>
              <a:pPr>
                <a:defRPr/>
              </a:pPr>
              <a:t>6.2.2014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188B3-2528-4014-AF2E-AC9C77CA5B5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763A3-A8C4-473C-A69B-6C312AFBDA12}" type="datetimeFigureOut">
              <a:rPr lang="sl-SI"/>
              <a:pPr>
                <a:defRPr/>
              </a:pPr>
              <a:t>6.2.2014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0716-D92A-4340-96D8-73DFFA5B710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2FF24-895C-4F6E-B10A-58CED2F438C9}" type="datetimeFigureOut">
              <a:rPr lang="sl-SI"/>
              <a:pPr>
                <a:defRPr/>
              </a:pPr>
              <a:t>6.2.2014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38C2C-EC36-4F0C-B562-B22302F42ED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GLG110 Fall 2003</a:t>
            </a: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0BE37A-532E-43DF-9F59-1B5C7F78C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GLG110 Fall 2003</a:t>
            </a: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B06698-8311-4F90-802E-3D7A91154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GLG110 Fall 2003</a:t>
            </a: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6821FD-2E11-4464-A026-542422872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GLG110 Fall 2003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54E897-8875-48A1-BEA3-EC79CA8C4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GLG110 Fall 2003</a:t>
            </a: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CAFCCA-F538-4C3D-9BE0-66442C156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GLG110 Fall 2003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ECA1E0-16F2-4A9A-8DAF-860AC0A94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GLG110 Fall 2003</a:t>
            </a: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2C085F-89AC-46E8-A714-5AD2130BB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GLG110 Fall 2003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F761BA-924E-4577-9007-E74561A16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012C2-E91F-478B-93D7-792589EED33F}" type="datetimeFigureOut">
              <a:rPr lang="sl-SI"/>
              <a:pPr>
                <a:defRPr/>
              </a:pPr>
              <a:t>6.2.2014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243FD-04C9-410D-AAAA-916AD5DAE01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GLG110 Fall 2003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D5F1A7-5063-441A-B87B-90BFF410C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GLG110 Fall 2003</a:t>
            </a: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978587-3C25-4285-BC79-BFCE84824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GLG110 Fall 2003</a:t>
            </a: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314A7A-7ADB-48E7-882C-8CE09C2AD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slov in besedilo nad vseb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GLG110 Fall 2003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483657-AC93-4CA2-898D-608685204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21F3DA-228C-4E15-B0C3-C71CE0D9BC7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696758-1D8A-48AF-B2B3-5A2306363CC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F59871-13EF-4382-84CB-58A6760E619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D87C62-20D0-47C4-BA91-26A46538F5F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DE0E0D-D850-461D-A24F-EBD4FEE2D64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8B6852-05EC-49BB-AE4D-60C2E38C6A3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6E47F-9C07-4922-8070-E2C464428FE9}" type="datetimeFigureOut">
              <a:rPr lang="sl-SI"/>
              <a:pPr>
                <a:defRPr/>
              </a:pPr>
              <a:t>6.2.2014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B82CE-B531-42E4-A4C6-4CBFC881CC1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1F5EE2-8CEF-420D-9F57-800FCA1F936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AEEF81-FC47-41F1-B436-97B86BE367E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3A69B2-0E67-4A0A-A6BF-357C3C236D6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BDA432-8BBE-48DD-9E92-E22849159D4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30CC52-EDA7-477B-8322-3E0DE2FD268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B163D2-B7D1-45EF-BA93-97A1C18D944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ED02A9B-2F43-40E3-BF2B-455674B8E00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735C-9604-47BA-B506-5199F17B1228}" type="datetimeFigureOut">
              <a:rPr lang="sl-SI"/>
              <a:pPr>
                <a:defRPr/>
              </a:pPr>
              <a:t>6.2.2014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1A600-B00C-4067-99A2-16637573950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8524B-04E9-4696-9848-2294EFD56710}" type="datetimeFigureOut">
              <a:rPr lang="sl-SI"/>
              <a:pPr>
                <a:defRPr/>
              </a:pPr>
              <a:t>6.2.2014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24F5F-6780-47F9-AB50-8D2BF5F4A3D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978FC-6D88-4D5E-8893-0BD73B664989}" type="datetimeFigureOut">
              <a:rPr lang="sl-SI"/>
              <a:pPr>
                <a:defRPr/>
              </a:pPr>
              <a:t>6.2.2014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EAA73-774A-46EF-A923-C342931246F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CB918-D22D-4C8B-8A1D-65BDFB900380}" type="datetimeFigureOut">
              <a:rPr lang="sl-SI"/>
              <a:pPr>
                <a:defRPr/>
              </a:pPr>
              <a:t>6.2.2014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412E-B51E-4C93-B839-6F72D4145DB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F4767-B3B4-44DC-B758-FF0522B64D65}" type="datetimeFigureOut">
              <a:rPr lang="sl-SI"/>
              <a:pPr>
                <a:defRPr/>
              </a:pPr>
              <a:t>6.2.2014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C18F0-1B61-4544-BA7A-DFF20317B00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57120-91D5-4D5B-8977-3986CF0451FF}" type="datetimeFigureOut">
              <a:rPr lang="sl-SI"/>
              <a:pPr>
                <a:defRPr/>
              </a:pPr>
              <a:t>6.2.2014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BCD28-8C5F-43FD-8434-0F1E2F00198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DEC5D1-5A10-4548-BFA4-3C6D830BC50A}" type="datetimeFigureOut">
              <a:rPr lang="sl-SI"/>
              <a:pPr>
                <a:defRPr/>
              </a:pPr>
              <a:t>6.2.2014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9514CD-168F-4386-B61E-203D9E63044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GLG110 Fall 2003</a:t>
            </a:r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8D8F7656-8410-4F46-A5B6-71F12D5B6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Ø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Font typeface="Times" pitchFamily="18" charset="0"/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9C1CDF-07FD-430D-B936-4F05CF6E5F3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Environmental-Issu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0"/>
            <a:ext cx="6889750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Naslov 1"/>
          <p:cNvSpPr>
            <a:spLocks noGrp="1"/>
          </p:cNvSpPr>
          <p:nvPr>
            <p:ph type="ctrTitle"/>
          </p:nvPr>
        </p:nvSpPr>
        <p:spPr>
          <a:xfrm>
            <a:off x="684213" y="4724400"/>
            <a:ext cx="7772400" cy="1470025"/>
          </a:xfrm>
        </p:spPr>
        <p:txBody>
          <a:bodyPr/>
          <a:lstStyle/>
          <a:p>
            <a:pPr eaLnBrk="1" hangingPunct="1"/>
            <a:r>
              <a:rPr lang="sl-SI" sz="3600" smtClean="0">
                <a:solidFill>
                  <a:srgbClr val="CC3300"/>
                </a:solidFill>
                <a:latin typeface="Arial" charset="0"/>
              </a:rPr>
              <a:t>Kakovost okolja = Kakovost življenja</a:t>
            </a:r>
          </a:p>
        </p:txBody>
      </p:sp>
      <p:sp>
        <p:nvSpPr>
          <p:cNvPr id="41988" name="Podnaslov 2"/>
          <p:cNvSpPr>
            <a:spLocks noGrp="1"/>
          </p:cNvSpPr>
          <p:nvPr>
            <p:ph type="subTitle" idx="1"/>
          </p:nvPr>
        </p:nvSpPr>
        <p:spPr>
          <a:xfrm>
            <a:off x="1476375" y="5876925"/>
            <a:ext cx="6400800" cy="1752600"/>
          </a:xfrm>
        </p:spPr>
        <p:txBody>
          <a:bodyPr/>
          <a:lstStyle/>
          <a:p>
            <a:pPr eaLnBrk="1" hangingPunct="1"/>
            <a:r>
              <a:rPr lang="sl-SI" sz="2400" smtClean="0">
                <a:solidFill>
                  <a:srgbClr val="898989"/>
                </a:solidFill>
                <a:latin typeface="Arial" charset="0"/>
              </a:rPr>
              <a:t>Lučka Kajfež Bogataj</a:t>
            </a:r>
          </a:p>
          <a:p>
            <a:pPr eaLnBrk="1" hangingPunct="1"/>
            <a:r>
              <a:rPr lang="sl-SI" sz="2400" smtClean="0">
                <a:solidFill>
                  <a:srgbClr val="898989"/>
                </a:solidFill>
                <a:latin typeface="Arial" charset="0"/>
              </a:rPr>
              <a:t>Univerza v Ljubljani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ogrozanje blaginj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4813"/>
            <a:ext cx="88201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1763713" y="3357563"/>
            <a:ext cx="1655762" cy="7191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1835150" y="3068638"/>
            <a:ext cx="1441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2400"/>
              <a:t>STANJE OKOLJA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381000" y="1905000"/>
            <a:ext cx="7086600" cy="4268788"/>
          </a:xfrm>
          <a:prstGeom prst="triangle">
            <a:avLst>
              <a:gd name="adj" fmla="val 50000"/>
            </a:avLst>
          </a:prstGeom>
          <a:solidFill>
            <a:srgbClr val="80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pPr eaLnBrk="1" hangingPunct="1"/>
            <a:r>
              <a:rPr lang="sl-SI" sz="3200" smtClean="0">
                <a:solidFill>
                  <a:srgbClr val="CC3300"/>
                </a:solidFill>
                <a:latin typeface="Arial" charset="0"/>
              </a:rPr>
              <a:t>Umrljivost je le vrh “ledene gore</a:t>
            </a:r>
            <a:r>
              <a:rPr lang="en-US" sz="3200" smtClean="0">
                <a:solidFill>
                  <a:srgbClr val="CC3300"/>
                </a:solidFill>
                <a:latin typeface="Arial" charset="0"/>
              </a:rPr>
              <a:t>”</a:t>
            </a:r>
            <a:r>
              <a:rPr lang="en-US" sz="3200" smtClean="0">
                <a:latin typeface="Arial" charset="0"/>
              </a:rPr>
              <a:t> </a:t>
            </a:r>
            <a:br>
              <a:rPr lang="en-US" sz="3200" smtClean="0">
                <a:latin typeface="Arial" charset="0"/>
              </a:rPr>
            </a:br>
            <a:r>
              <a:rPr lang="sl-SI" sz="3200" smtClean="0">
                <a:latin typeface="Arial" charset="0"/>
              </a:rPr>
              <a:t>negativnih učinkov onesnaženega okolja</a:t>
            </a:r>
            <a:endParaRPr lang="en-US" smtClean="0">
              <a:latin typeface="Arial" charset="0"/>
            </a:endParaRP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1568450" y="2590800"/>
            <a:ext cx="4603750" cy="3476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sl-SI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cs typeface="+mn-cs"/>
              </a:rPr>
              <a:t>Umrljivost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cs typeface="+mn-cs"/>
            </a:endParaRPr>
          </a:p>
          <a:p>
            <a:pPr algn="ctr" eaLnBrk="0" hangingPunct="0">
              <a:lnSpc>
                <a:spcPct val="110000"/>
              </a:lnSpc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cs typeface="+mn-cs"/>
            </a:endParaRPr>
          </a:p>
          <a:p>
            <a:pPr algn="ctr" eaLnBrk="0" hangingPunct="0">
              <a:lnSpc>
                <a:spcPct val="110000"/>
              </a:lnSpc>
              <a:defRPr/>
            </a:pPr>
            <a:r>
              <a:rPr lang="sl-SI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cs typeface="+mn-cs"/>
              </a:rPr>
              <a:t>Bolehnost</a:t>
            </a: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cs typeface="+mn-cs"/>
            </a:endParaRPr>
          </a:p>
          <a:p>
            <a:pPr algn="ctr" eaLnBrk="0" hangingPunct="0">
              <a:lnSpc>
                <a:spcPct val="110000"/>
              </a:lnSpc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cs typeface="+mn-cs"/>
            </a:endParaRPr>
          </a:p>
          <a:p>
            <a:pPr algn="ctr" eaLnBrk="0" hangingPunct="0">
              <a:lnSpc>
                <a:spcPct val="110000"/>
              </a:lnSpc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cs typeface="+mn-cs"/>
              </a:rPr>
              <a:t>Pat</a:t>
            </a:r>
            <a:r>
              <a:rPr lang="sl-SI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cs typeface="+mn-cs"/>
              </a:rPr>
              <a:t>ofiziološke</a:t>
            </a: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cs typeface="+mn-cs"/>
            </a:endParaRPr>
          </a:p>
          <a:p>
            <a:pPr algn="ctr" eaLnBrk="0" hangingPunct="0">
              <a:lnSpc>
                <a:spcPct val="110000"/>
              </a:lnSpc>
              <a:defRPr/>
            </a:pPr>
            <a:r>
              <a:rPr lang="sl-SI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cs typeface="+mn-cs"/>
              </a:rPr>
              <a:t>spremembe, fiziološki stres</a:t>
            </a: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cs typeface="+mn-cs"/>
            </a:endParaRPr>
          </a:p>
          <a:p>
            <a:pPr algn="ctr" eaLnBrk="0" hangingPunct="0">
              <a:lnSpc>
                <a:spcPct val="110000"/>
              </a:lnSpc>
              <a:defRPr/>
            </a:pP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cs typeface="+mn-cs"/>
            </a:endParaRPr>
          </a:p>
          <a:p>
            <a:pPr algn="ctr" eaLnBrk="0" hangingPunct="0">
              <a:lnSpc>
                <a:spcPct val="110000"/>
              </a:lnSpc>
              <a:defRPr/>
            </a:pPr>
            <a:endParaRPr lang="sl-SI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cs typeface="+mn-cs"/>
            </a:endParaRPr>
          </a:p>
          <a:p>
            <a:pPr algn="ctr" eaLnBrk="0" hangingPunct="0">
              <a:lnSpc>
                <a:spcPct val="110000"/>
              </a:lnSpc>
              <a:defRPr/>
            </a:pPr>
            <a:r>
              <a:rPr lang="sl-SI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cs typeface="+mn-cs"/>
              </a:rPr>
              <a:t>Fiziološke spremembe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cs typeface="+mn-cs"/>
              </a:rPr>
              <a:t> </a:t>
            </a:r>
            <a:endParaRPr lang="sl-SI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cs typeface="+mn-cs"/>
            </a:endParaRPr>
          </a:p>
          <a:p>
            <a:pPr algn="ctr" eaLnBrk="0" hangingPunct="0">
              <a:lnSpc>
                <a:spcPct val="110000"/>
              </a:lnSpc>
              <a:defRPr/>
            </a:pPr>
            <a:endParaRPr lang="sl-SI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cs typeface="+mn-cs"/>
            </a:endParaRPr>
          </a:p>
          <a:p>
            <a:pPr algn="ctr" eaLnBrk="0" hangingPunct="0">
              <a:lnSpc>
                <a:spcPct val="110000"/>
              </a:lnSpc>
              <a:defRPr/>
            </a:pPr>
            <a:r>
              <a:rPr lang="sl-SI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cs typeface="+mn-cs"/>
              </a:rPr>
              <a:t>Obremenitev organizma z onesnaženjem</a:t>
            </a: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cs typeface="+mn-cs"/>
            </a:endParaRP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457200" y="1387475"/>
            <a:ext cx="8382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sl-SI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olo</a:t>
            </a:r>
            <a:r>
              <a:rPr lang="sl-SI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ški odzivi na izpostavljenost onesnaževanju</a:t>
            </a:r>
            <a:r>
              <a:rPr lang="en-US" sz="2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6172200" y="6400800"/>
            <a:ext cx="685800" cy="0"/>
          </a:xfrm>
          <a:prstGeom prst="line">
            <a:avLst/>
          </a:prstGeom>
          <a:noFill/>
          <a:ln w="19050" cap="sq">
            <a:solidFill>
              <a:srgbClr val="FFFF00"/>
            </a:solidFill>
            <a:round/>
            <a:headEnd type="none" w="sm" len="sm"/>
            <a:tailEnd type="stealth" w="lg" len="lg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H="1">
            <a:off x="1295400" y="6400800"/>
            <a:ext cx="685800" cy="0"/>
          </a:xfrm>
          <a:prstGeom prst="line">
            <a:avLst/>
          </a:prstGeom>
          <a:noFill/>
          <a:ln w="19050" cap="sq">
            <a:solidFill>
              <a:srgbClr val="FFFF00"/>
            </a:solidFill>
            <a:round/>
            <a:headEnd type="none" w="sm" len="sm"/>
            <a:tailEnd type="stealth" w="lg" len="lg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41672" name="Text Box 8"/>
          <p:cNvSpPr txBox="1">
            <a:spLocks noChangeArrowheads="1"/>
          </p:cNvSpPr>
          <p:nvPr/>
        </p:nvSpPr>
        <p:spPr bwMode="auto">
          <a:xfrm>
            <a:off x="2057400" y="6170613"/>
            <a:ext cx="4065588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sl-SI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Delež populacije, ki je prizadeta</a:t>
            </a:r>
            <a:r>
              <a:rPr lang="en-US" sz="2400">
                <a:solidFill>
                  <a:srgbClr val="FFFFFF"/>
                </a:solidFill>
                <a:latin typeface="Times" charset="0"/>
                <a:cs typeface="+mn-cs"/>
              </a:rPr>
              <a:t> </a:t>
            </a:r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5949950" y="3352800"/>
            <a:ext cx="31178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sl-SI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cs typeface="+mn-cs"/>
              </a:rPr>
              <a:t>Negativni učinki na zdravje</a:t>
            </a: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  <a:cs typeface="+mn-cs"/>
            </a:endParaRPr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2971800" y="3124200"/>
            <a:ext cx="19812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2362200" y="3810000"/>
            <a:ext cx="31242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838200" y="4800600"/>
            <a:ext cx="8001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914400" y="5562600"/>
            <a:ext cx="60198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rot="-5400000">
            <a:off x="6972300" y="4229100"/>
            <a:ext cx="990600" cy="0"/>
          </a:xfrm>
          <a:prstGeom prst="line">
            <a:avLst/>
          </a:prstGeom>
          <a:noFill/>
          <a:ln w="19050" cap="sq">
            <a:solidFill>
              <a:srgbClr val="FFFF00"/>
            </a:solidFill>
            <a:round/>
            <a:headEnd type="triangle" w="sm" len="sm"/>
            <a:tailEnd type="none" w="lg" len="lg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rot="-5400000">
            <a:off x="6972300" y="2857500"/>
            <a:ext cx="990600" cy="0"/>
          </a:xfrm>
          <a:prstGeom prst="line">
            <a:avLst/>
          </a:prstGeom>
          <a:noFill/>
          <a:ln w="19050" cap="sq">
            <a:solidFill>
              <a:srgbClr val="FFFF00"/>
            </a:solidFill>
            <a:round/>
            <a:headEnd type="none" w="sm" len="sm"/>
            <a:tailEnd type="stealth" w="lg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rot="-5400000">
            <a:off x="7467600" y="5029200"/>
            <a:ext cx="457200" cy="0"/>
          </a:xfrm>
          <a:prstGeom prst="line">
            <a:avLst/>
          </a:prstGeom>
          <a:noFill/>
          <a:ln w="19050" cap="sq">
            <a:solidFill>
              <a:srgbClr val="FFFF00"/>
            </a:solidFill>
            <a:round/>
            <a:headEnd type="none" w="sm" len="sm"/>
            <a:tailEnd type="stealth" w="lg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rot="-5400000">
            <a:off x="7505700" y="5981700"/>
            <a:ext cx="381000" cy="0"/>
          </a:xfrm>
          <a:prstGeom prst="line">
            <a:avLst/>
          </a:prstGeom>
          <a:noFill/>
          <a:ln w="19050" cap="sq">
            <a:solidFill>
              <a:srgbClr val="FFFF00"/>
            </a:solidFill>
            <a:round/>
            <a:headEnd type="stealth" w="sm" len="sm"/>
            <a:tailEnd type="none" w="lg" len="lg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41682" name="Text Box 18"/>
          <p:cNvSpPr txBox="1">
            <a:spLocks noChangeArrowheads="1"/>
          </p:cNvSpPr>
          <p:nvPr/>
        </p:nvSpPr>
        <p:spPr bwMode="auto">
          <a:xfrm>
            <a:off x="7080250" y="5195888"/>
            <a:ext cx="145415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sl-SI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cs typeface="+mn-cs"/>
              </a:rPr>
              <a:t>Dolgoročne</a:t>
            </a:r>
          </a:p>
          <a:p>
            <a:pPr algn="ctr" eaLnBrk="0" hangingPunct="0">
              <a:defRPr/>
            </a:pPr>
            <a:r>
              <a:rPr lang="sl-SI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cs typeface="+mn-cs"/>
              </a:rPr>
              <a:t>posledice!!</a:t>
            </a: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600" smtClean="0">
                <a:solidFill>
                  <a:srgbClr val="CC3300"/>
                </a:solidFill>
              </a:rPr>
              <a:t>Skrajšanje pričakovane dolžine življenja zaradi malih delcev</a:t>
            </a:r>
            <a:r>
              <a:rPr lang="en-US" sz="3200" smtClean="0">
                <a:solidFill>
                  <a:srgbClr val="CC3300"/>
                </a:solidFill>
              </a:rPr>
              <a:t> [m</a:t>
            </a:r>
            <a:r>
              <a:rPr lang="sl-SI" sz="3200" smtClean="0">
                <a:solidFill>
                  <a:srgbClr val="CC3300"/>
                </a:solidFill>
              </a:rPr>
              <a:t>eseci</a:t>
            </a:r>
            <a:r>
              <a:rPr lang="en-US" sz="3200" smtClean="0">
                <a:solidFill>
                  <a:srgbClr val="CC3300"/>
                </a:solidFill>
              </a:rPr>
              <a:t>]</a:t>
            </a:r>
            <a:endParaRPr lang="en-GB" sz="3200" smtClean="0">
              <a:solidFill>
                <a:srgbClr val="CC3300"/>
              </a:solidFill>
            </a:endParaRPr>
          </a:p>
        </p:txBody>
      </p:sp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5" y="1841500"/>
            <a:ext cx="2519363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1525" y="1841500"/>
            <a:ext cx="25193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7088" y="1841500"/>
            <a:ext cx="2519362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688975" y="5969000"/>
            <a:ext cx="76596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FF"/>
                </a:solidFill>
              </a:rPr>
              <a:t>antropogeni PM2.5</a:t>
            </a:r>
            <a:br>
              <a:rPr lang="en-US" sz="1600">
                <a:solidFill>
                  <a:srgbClr val="0000FF"/>
                </a:solidFill>
              </a:rPr>
            </a:br>
            <a:endParaRPr lang="en-US" sz="1600">
              <a:solidFill>
                <a:srgbClr val="0000FF"/>
              </a:solidFill>
            </a:endParaRP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671513" y="4654550"/>
            <a:ext cx="777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buFontTx/>
              <a:buAutoNum type="arabicPlain" startAt="2000"/>
            </a:pPr>
            <a:r>
              <a:rPr lang="en-US" sz="2000">
                <a:solidFill>
                  <a:srgbClr val="0000FF"/>
                </a:solidFill>
              </a:rPr>
              <a:t>                                        2020                                           2020 </a:t>
            </a:r>
          </a:p>
          <a:p>
            <a:pPr marL="342900" indent="-342900" algn="r"/>
            <a:r>
              <a:rPr lang="sl-SI" sz="2000">
                <a:solidFill>
                  <a:srgbClr val="0000FF"/>
                </a:solidFill>
              </a:rPr>
              <a:t>         Zdajšnja zakonodaja</a:t>
            </a:r>
            <a:r>
              <a:rPr lang="en-US" sz="2000">
                <a:solidFill>
                  <a:srgbClr val="0000FF"/>
                </a:solidFill>
              </a:rPr>
              <a:t>     Ma</a:t>
            </a:r>
            <a:r>
              <a:rPr lang="sl-SI" sz="2000">
                <a:solidFill>
                  <a:srgbClr val="0000FF"/>
                </a:solidFill>
              </a:rPr>
              <a:t>ksimalna zaostritev</a:t>
            </a:r>
            <a:r>
              <a:rPr lang="en-US" sz="2000">
                <a:solidFill>
                  <a:srgbClr val="0000FF"/>
                </a:solidFill>
              </a:rPr>
              <a:t> </a:t>
            </a:r>
            <a:br>
              <a:rPr lang="en-US" sz="2000">
                <a:solidFill>
                  <a:srgbClr val="0000FF"/>
                </a:solidFill>
              </a:rPr>
            </a:br>
            <a:endParaRPr 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36525"/>
            <a:ext cx="5538788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500813" y="1000125"/>
            <a:ext cx="2428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ahoma" pitchFamily="34" charset="0"/>
              </a:rPr>
              <a:t>Ocena ravni </a:t>
            </a:r>
            <a:endParaRPr lang="sl-SI" sz="2400">
              <a:latin typeface="Tahoma" pitchFamily="34" charset="0"/>
            </a:endParaRPr>
          </a:p>
          <a:p>
            <a:r>
              <a:rPr lang="en-US" sz="2400">
                <a:latin typeface="Tahoma" pitchFamily="34" charset="0"/>
              </a:rPr>
              <a:t>onesnaženosti </a:t>
            </a:r>
            <a:endParaRPr lang="sl-SI" sz="2400">
              <a:latin typeface="Tahoma" pitchFamily="34" charset="0"/>
            </a:endParaRPr>
          </a:p>
          <a:p>
            <a:r>
              <a:rPr lang="en-US" sz="2400">
                <a:latin typeface="Tahoma" pitchFamily="34" charset="0"/>
              </a:rPr>
              <a:t>zunanjega zraka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5880100"/>
            <a:ext cx="600075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sl-SI" smtClean="0">
                <a:solidFill>
                  <a:srgbClr val="CC3300"/>
                </a:solidFill>
              </a:rPr>
              <a:t>Doseganje okoljskih ciljev voda</a:t>
            </a:r>
            <a:endParaRPr lang="en-US" smtClean="0">
              <a:solidFill>
                <a:srgbClr val="CC3300"/>
              </a:solidFill>
            </a:endParaRPr>
          </a:p>
        </p:txBody>
      </p:sp>
      <p:sp>
        <p:nvSpPr>
          <p:cNvPr id="5017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sl-SI" smtClean="0"/>
          </a:p>
        </p:txBody>
      </p:sp>
      <p:pic>
        <p:nvPicPr>
          <p:cNvPr id="50179" name="Picture 2" descr="http://www.arhiv.mop.gov.si/fileadmin/mop.gov.si/pageuploads/podrocja/okolje/pdf/vode/nuv/67_ocena_verjetnosti_doseganja_okoljskih_ciljev_vtpodv2015.jpg"/>
          <p:cNvPicPr>
            <a:picLocks noChangeAspect="1" noChangeArrowheads="1"/>
          </p:cNvPicPr>
          <p:nvPr/>
        </p:nvPicPr>
        <p:blipFill>
          <a:blip r:embed="rId2"/>
          <a:srcRect l="10406" t="9818" r="3561" b="8704"/>
          <a:stretch>
            <a:fillRect/>
          </a:stretch>
        </p:blipFill>
        <p:spPr bwMode="auto">
          <a:xfrm>
            <a:off x="1187450" y="1084263"/>
            <a:ext cx="6821488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http://www.arhiv.mop.gov.si/fileadmin/mop.gov.si/pageuploads/podrocja/okolje/pdf/vode/nuv/67_ocena_verjetnosti_doseganja_okoljskih_ciljev_vtpodv2015.jpg"/>
          <p:cNvPicPr>
            <a:picLocks noChangeAspect="1" noChangeArrowheads="1"/>
          </p:cNvPicPr>
          <p:nvPr/>
        </p:nvPicPr>
        <p:blipFill>
          <a:blip r:embed="rId2"/>
          <a:srcRect l="77013" t="78535" r="9805" b="5759"/>
          <a:stretch>
            <a:fillRect/>
          </a:stretch>
        </p:blipFill>
        <p:spPr bwMode="auto">
          <a:xfrm>
            <a:off x="6072188" y="4357688"/>
            <a:ext cx="30718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smtClean="0">
                <a:solidFill>
                  <a:schemeClr val="accent2"/>
                </a:solidFill>
                <a:latin typeface="Arial" charset="0"/>
              </a:rPr>
              <a:t>Degradirana območja v Sloveniji</a:t>
            </a:r>
          </a:p>
        </p:txBody>
      </p:sp>
      <p:pic>
        <p:nvPicPr>
          <p:cNvPr id="51202" name="Picture 5" descr="?graph_id=9391&amp;lang_id=302"/>
          <p:cNvPicPr>
            <a:picLocks noChangeAspect="1" noChangeArrowheads="1"/>
          </p:cNvPicPr>
          <p:nvPr/>
        </p:nvPicPr>
        <p:blipFill>
          <a:blip r:embed="rId2"/>
          <a:srcRect l="998" t="9149" r="998" b="1408"/>
          <a:stretch>
            <a:fillRect/>
          </a:stretch>
        </p:blipFill>
        <p:spPr bwMode="auto">
          <a:xfrm>
            <a:off x="468313" y="1365250"/>
            <a:ext cx="8054975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/>
          <p:cNvPicPr>
            <a:picLocks noChangeAspect="1" noChangeArrowheads="1"/>
          </p:cNvPicPr>
          <p:nvPr/>
        </p:nvPicPr>
        <p:blipFill>
          <a:blip r:embed="rId2"/>
          <a:srcRect l="17551" t="24120" r="17101" b="6480"/>
          <a:stretch>
            <a:fillRect/>
          </a:stretch>
        </p:blipFill>
        <p:spPr bwMode="auto">
          <a:xfrm>
            <a:off x="0" y="765175"/>
            <a:ext cx="8823325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5"/>
          <p:cNvSpPr>
            <a:spLocks noChangeArrowheads="1"/>
          </p:cNvSpPr>
          <p:nvPr/>
        </p:nvSpPr>
        <p:spPr bwMode="auto">
          <a:xfrm>
            <a:off x="2700338" y="4697413"/>
            <a:ext cx="6048375" cy="2160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227" name="Rectangle 6"/>
          <p:cNvSpPr>
            <a:spLocks noChangeArrowheads="1"/>
          </p:cNvSpPr>
          <p:nvPr/>
        </p:nvSpPr>
        <p:spPr bwMode="auto">
          <a:xfrm>
            <a:off x="2124075" y="188913"/>
            <a:ext cx="3887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800">
                <a:solidFill>
                  <a:srgbClr val="993300"/>
                </a:solidFill>
                <a:latin typeface="Calibri" pitchFamily="34" charset="0"/>
              </a:rPr>
              <a:t>http://kazalci.arso.gov.si/</a:t>
            </a:r>
          </a:p>
        </p:txBody>
      </p:sp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2627313" y="2349500"/>
            <a:ext cx="5689600" cy="3657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sl-SI" sz="3600"/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sl-SI" sz="3600"/>
              <a:t>Spletišče omogoča dostop do preko 180 kazalcev okolja, temelječih na številčnih podatkih, ki kažejo stanje, lastnosti ali razvoj kakšnega pojava.</a:t>
            </a:r>
            <a:r>
              <a:rPr lang="sl-SI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smtClean="0">
                <a:solidFill>
                  <a:srgbClr val="CC3300"/>
                </a:solidFill>
              </a:rPr>
              <a:t>(Za)kaj nas lahko skrbi?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700213"/>
            <a:ext cx="7848600" cy="49418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sz="2400" smtClean="0"/>
              <a:t>Od 18 kazalcev okolja se le pri 51 stanje izboljšuje, pri kar 64 pa poslabšuje</a:t>
            </a:r>
          </a:p>
          <a:p>
            <a:pPr>
              <a:lnSpc>
                <a:spcPct val="90000"/>
              </a:lnSpc>
            </a:pPr>
            <a:r>
              <a:rPr lang="sl-SI" sz="2400" smtClean="0"/>
              <a:t>Slovenija</a:t>
            </a:r>
            <a:r>
              <a:rPr lang="en-US" sz="2400" smtClean="0"/>
              <a:t> je trenutno brez </a:t>
            </a:r>
            <a:r>
              <a:rPr lang="sl-SI" sz="2400" smtClean="0"/>
              <a:t>Nacionalnega programa varstva okolja, torej brez temeljnega akta, s katerim država določi politiko varstva okolja. </a:t>
            </a:r>
          </a:p>
          <a:p>
            <a:pPr>
              <a:lnSpc>
                <a:spcPct val="90000"/>
              </a:lnSpc>
            </a:pPr>
            <a:r>
              <a:rPr lang="sl-SI" sz="2400" smtClean="0"/>
              <a:t>Kakšni so programi varstva okolja po občinah?</a:t>
            </a:r>
          </a:p>
          <a:p>
            <a:pPr>
              <a:lnSpc>
                <a:spcPct val="90000"/>
              </a:lnSpc>
            </a:pPr>
            <a:r>
              <a:rPr lang="sl-SI" sz="2400" smtClean="0"/>
              <a:t>Kakšna je ozaveščenost gospodarstvenikov? (Okolje ni strošek, temveč osnova za zeleno rast gospodarstva)</a:t>
            </a:r>
          </a:p>
          <a:p>
            <a:pPr>
              <a:lnSpc>
                <a:spcPct val="90000"/>
              </a:lnSpc>
            </a:pPr>
            <a:r>
              <a:rPr lang="sl-SI" sz="2400" smtClean="0"/>
              <a:t>Kakšen je odnos politike do okolja? (in s tem do kakovosti našega življenja)</a:t>
            </a:r>
          </a:p>
          <a:p>
            <a:pPr>
              <a:lnSpc>
                <a:spcPct val="90000"/>
              </a:lnSpc>
            </a:pPr>
            <a:r>
              <a:rPr lang="sl-SI" sz="2400" smtClean="0"/>
              <a:t>Kako se bomo spoprijeli s podnebnimi spremembami, ki bodo obstoječe okoljske probleme še poglobile?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Template">
  <a:themeElements>
    <a:clrScheme name="StanTemplate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Stan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194</Words>
  <Application>Microsoft Office PowerPoint</Application>
  <PresentationFormat>On-screen Show (4:3)</PresentationFormat>
  <Paragraphs>43</Paragraphs>
  <Slides>9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Predloga načrta</vt:lpstr>
      </vt:variant>
      <vt:variant>
        <vt:i4>28</vt:i4>
      </vt:variant>
      <vt:variant>
        <vt:lpstr>Naslovi diapozitivov</vt:lpstr>
      </vt:variant>
      <vt:variant>
        <vt:i4>9</vt:i4>
      </vt:variant>
    </vt:vector>
  </HeadingPairs>
  <TitlesOfParts>
    <vt:vector size="43" baseType="lpstr">
      <vt:lpstr>Arial</vt:lpstr>
      <vt:lpstr>Calibri</vt:lpstr>
      <vt:lpstr>Tahoma</vt:lpstr>
      <vt:lpstr>Wingdings</vt:lpstr>
      <vt:lpstr>Times</vt:lpstr>
      <vt:lpstr>Helvetica</vt:lpstr>
      <vt:lpstr>Officeova tema</vt:lpstr>
      <vt:lpstr>StanTemplate</vt:lpstr>
      <vt:lpstr>Default Design</vt:lpstr>
      <vt:lpstr>StanTemplate</vt:lpstr>
      <vt:lpstr>StanTemplate</vt:lpstr>
      <vt:lpstr>StanTemplate</vt:lpstr>
      <vt:lpstr>StanTemplate</vt:lpstr>
      <vt:lpstr>StanTemplate</vt:lpstr>
      <vt:lpstr>StanTemplate</vt:lpstr>
      <vt:lpstr>StanTemplate</vt:lpstr>
      <vt:lpstr>StanTemplate</vt:lpstr>
      <vt:lpstr>StanTemplate</vt:lpstr>
      <vt:lpstr>StanTemplate</vt:lpstr>
      <vt:lpstr>StanTemplate</vt:lpstr>
      <vt:lpstr>StanTemplate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Kakovost okolja = Kakovost življenja</vt:lpstr>
      <vt:lpstr>Diapozitiv 2</vt:lpstr>
      <vt:lpstr>Umrljivost je le vrh “ledene gore”  negativnih učinkov onesnaženega okolja</vt:lpstr>
      <vt:lpstr>Skrajšanje pričakovane dolžine življenja zaradi malih delcev [meseci]</vt:lpstr>
      <vt:lpstr>Diapozitiv 5</vt:lpstr>
      <vt:lpstr>Doseganje okoljskih ciljev voda</vt:lpstr>
      <vt:lpstr>Degradirana območja v Sloveniji</vt:lpstr>
      <vt:lpstr>Diapozitiv 8</vt:lpstr>
      <vt:lpstr>(Za)kaj nas lahko skrbi?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lucka</dc:creator>
  <cp:lastModifiedBy>Boris</cp:lastModifiedBy>
  <cp:revision>12</cp:revision>
  <dcterms:created xsi:type="dcterms:W3CDTF">2014-02-04T18:53:39Z</dcterms:created>
  <dcterms:modified xsi:type="dcterms:W3CDTF">2014-02-06T01:39:02Z</dcterms:modified>
</cp:coreProperties>
</file>