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8" r:id="rId3"/>
    <p:sldId id="302" r:id="rId4"/>
    <p:sldId id="285" r:id="rId5"/>
    <p:sldId id="281" r:id="rId6"/>
    <p:sldId id="300" r:id="rId7"/>
    <p:sldId id="284" r:id="rId8"/>
    <p:sldId id="283" r:id="rId9"/>
    <p:sldId id="280" r:id="rId10"/>
    <p:sldId id="291" r:id="rId11"/>
    <p:sldId id="289" r:id="rId12"/>
    <p:sldId id="292" r:id="rId13"/>
    <p:sldId id="296" r:id="rId14"/>
    <p:sldId id="288" r:id="rId15"/>
    <p:sldId id="297" r:id="rId16"/>
    <p:sldId id="301" r:id="rId17"/>
    <p:sldId id="303" r:id="rId18"/>
    <p:sldId id="306" r:id="rId19"/>
    <p:sldId id="305" r:id="rId20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7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BF5"/>
    <a:srgbClr val="1F3240"/>
    <a:srgbClr val="AE122D"/>
    <a:srgbClr val="EE3D96"/>
    <a:srgbClr val="0074BC"/>
    <a:srgbClr val="91C848"/>
    <a:srgbClr val="FFA61A"/>
    <a:srgbClr val="9D9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74" autoAdjust="0"/>
  </p:normalViewPr>
  <p:slideViewPr>
    <p:cSldViewPr>
      <p:cViewPr>
        <p:scale>
          <a:sx n="90" d="100"/>
          <a:sy n="90" d="100"/>
        </p:scale>
        <p:origin x="-918" y="90"/>
      </p:cViewPr>
      <p:guideLst>
        <p:guide orient="horz" pos="527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763F5-77A2-4895-A476-8B10EBC939D0}" type="datetimeFigureOut">
              <a:rPr lang="sl-SI" smtClean="0"/>
              <a:t>4.2.2014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4677-CBF5-497C-B754-6C7801EC7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14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25CA-32E0-4942-8A66-865B445DDDDF}" type="datetimeFigureOut">
              <a:rPr lang="sl-SI" smtClean="0"/>
              <a:t>4.2.2014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C18EF-64EB-4135-8ECA-B2E4429B19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48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C18EF-64EB-4135-8ECA-B2E4429B19A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919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C18EF-64EB-4135-8ECA-B2E4429B19A4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84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C18EF-64EB-4135-8ECA-B2E4429B19A4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03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464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864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2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F3240"/>
                </a:solidFill>
              </a:defRPr>
            </a:lvl1pPr>
            <a:lvl2pPr marL="742950" indent="-360000">
              <a:buSzPct val="90000"/>
              <a:buFontTx/>
              <a:buBlip>
                <a:blip r:embed="rId3"/>
              </a:buBlip>
              <a:defRPr>
                <a:solidFill>
                  <a:srgbClr val="1F3240"/>
                </a:solidFill>
              </a:defRPr>
            </a:lvl2pPr>
            <a:lvl3pPr>
              <a:defRPr>
                <a:solidFill>
                  <a:srgbClr val="1F3240"/>
                </a:solidFill>
              </a:defRPr>
            </a:lvl3pPr>
            <a:lvl4pPr>
              <a:defRPr>
                <a:solidFill>
                  <a:srgbClr val="1F3240"/>
                </a:solidFill>
              </a:defRPr>
            </a:lvl4pPr>
            <a:lvl5pPr>
              <a:defRPr>
                <a:solidFill>
                  <a:srgbClr val="1F3240"/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F3D-A711-41BE-AF12-43BAFCD8B2ED}" type="slidenum">
              <a:rPr lang="sl-SI" smtClean="0"/>
              <a:t>‹#›</a:t>
            </a:fld>
            <a:endParaRPr lang="sl-SI" dirty="0"/>
          </a:p>
        </p:txBody>
      </p:sp>
      <p:pic>
        <p:nvPicPr>
          <p:cNvPr id="7" name="Picture 2" descr="C:\Users\HP\Documents\delo\šola\celostna podoba\_SC\obdelave\logotip Š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8192" cy="11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 userDrawn="1"/>
        </p:nvSpPr>
        <p:spPr>
          <a:xfrm>
            <a:off x="0" y="1520788"/>
            <a:ext cx="9144000" cy="108012"/>
          </a:xfrm>
          <a:prstGeom prst="rect">
            <a:avLst/>
          </a:prstGeom>
          <a:solidFill>
            <a:srgbClr val="9D9FA2"/>
          </a:solidFill>
          <a:ln>
            <a:solidFill>
              <a:srgbClr val="9D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grada noge 4"/>
          <p:cNvSpPr txBox="1">
            <a:spLocks/>
          </p:cNvSpPr>
          <p:nvPr userDrawn="1"/>
        </p:nvSpPr>
        <p:spPr>
          <a:xfrm>
            <a:off x="466453" y="6381328"/>
            <a:ext cx="5552256" cy="365125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Kristan Primšar, N., Jarc Kovačič, B.: Ozaveščanje mladih o varovanju okolja</a:t>
            </a:r>
            <a:endParaRPr lang="sl-SI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ravokotnik 10"/>
          <p:cNvSpPr/>
          <p:nvPr userDrawn="1"/>
        </p:nvSpPr>
        <p:spPr>
          <a:xfrm flipV="1">
            <a:off x="0" y="6273314"/>
            <a:ext cx="9144000" cy="45719"/>
          </a:xfrm>
          <a:prstGeom prst="rect">
            <a:avLst/>
          </a:prstGeom>
          <a:solidFill>
            <a:srgbClr val="9D9FA2"/>
          </a:solidFill>
          <a:ln>
            <a:solidFill>
              <a:srgbClr val="9D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102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408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085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44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62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32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3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29436-7E3A-4D0C-91D0-86E05A1B1EBA}" type="datetimeFigureOut">
              <a:rPr lang="sl-SI" smtClean="0"/>
              <a:pPr/>
              <a:t>4.2.2014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259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A8C9-391F-428B-BC91-5D0D877A02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25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a.kristan@guest.arnes.s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anka.jarc-kovacic@guest.arnes.s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18" y="2420888"/>
            <a:ext cx="8598357" cy="1224136"/>
          </a:xfrm>
        </p:spPr>
        <p:txBody>
          <a:bodyPr>
            <a:noAutofit/>
          </a:bodyPr>
          <a:lstStyle/>
          <a:p>
            <a: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Ozaveščanje mladih </a:t>
            </a:r>
            <a:b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področju varovanja okolja</a:t>
            </a:r>
            <a:endParaRPr lang="sl-SI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6248" y="5589240"/>
            <a:ext cx="8598357" cy="504056"/>
          </a:xfrm>
        </p:spPr>
        <p:txBody>
          <a:bodyPr>
            <a:noAutofit/>
          </a:bodyPr>
          <a:lstStyle/>
          <a:p>
            <a:r>
              <a:rPr lang="sl-SI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Strokovno </a:t>
            </a:r>
            <a:r>
              <a:rPr lang="sl-SI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srečanje „Kakovost </a:t>
            </a:r>
            <a:r>
              <a:rPr lang="sl-SI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zraka in zdravje ljudi - skupni interes nas </a:t>
            </a:r>
            <a:r>
              <a:rPr lang="sl-SI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vseh“</a:t>
            </a:r>
          </a:p>
          <a:p>
            <a:r>
              <a:rPr lang="sl-SI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 Kranj, 6. februar 2014</a:t>
            </a:r>
            <a:endParaRPr lang="sl-SI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6" y="476672"/>
            <a:ext cx="2232250" cy="14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dnaslov 2"/>
          <p:cNvSpPr txBox="1">
            <a:spLocks/>
          </p:cNvSpPr>
          <p:nvPr/>
        </p:nvSpPr>
        <p:spPr>
          <a:xfrm>
            <a:off x="251519" y="4365104"/>
            <a:ext cx="859835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Nataša Kristan Primšar, ŠC Kranj, Medpodjetniški izobraževalni center </a:t>
            </a:r>
          </a:p>
          <a:p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mag. Branka Jarc Kovačič, ŠC Kranj, Višja strokovna šola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6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Branka\Desktop\PROJEKTI\POZORni za okolje\2011-2012\Ekskurzije\EKS_1Rb in 1Rc_ 25.11\25.11.11_foto_Rok Hudobivnik\SAM_2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4022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Strokovne ekskurzije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40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Termoelektrarna </a:t>
            </a:r>
            <a:r>
              <a:rPr lang="sl-SI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Toplarna Ljubljana, d.o.o</a:t>
            </a: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Kotlovnica </a:t>
            </a:r>
            <a:r>
              <a:rPr lang="sl-SI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na lesno biomaso </a:t>
            </a: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Preddvor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RCERO Celje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AvtoTransporti</a:t>
            </a: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Kastelec </a:t>
            </a: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Grosuplje</a:t>
            </a:r>
            <a:endParaRPr lang="sl-SI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KEMIS </a:t>
            </a:r>
            <a:r>
              <a:rPr lang="sl-SI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o. 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Gorenje Surovina d.o.o., </a:t>
            </a:r>
            <a:endParaRPr lang="sl-SI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ahom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Centralna čistilna naprava Ljubljana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DINOS Naklo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ponovne uporabe, Rogaška Slatina</a:t>
            </a:r>
          </a:p>
        </p:txBody>
      </p:sp>
      <p:pic>
        <p:nvPicPr>
          <p:cNvPr id="8194" name="Picture 2" descr="C:\Users\Branka\Desktop\PROJEKTI\POZORni za okolje\2011-2012\Ekskurzije\EKS_1Eak in 1Ma_21.11\Foto_1Eak in 1Ma_21.11.11\SAM_2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77281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ranka\Desktop\PREDAVANJA na VSŠ\ENE_VOVD\ENE_1213\ENE_1213_redni\SN_VPD_1213\Ekskurzije_VPD_1213\Kotlovnica_Preddvor_29.1.13\2013-01-29 14.09.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08886"/>
            <a:ext cx="1638182" cy="2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76" y="4593129"/>
            <a:ext cx="2070973" cy="155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Delavnice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"Premišljena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varčna raba računalniške opreme"</a:t>
            </a: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„Vodni detektivi“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"Premišljena in varčna raba računalniške opreme"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„Vodni detektivi“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Literarni natečaji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Likovno ustvarjalne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delavnice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Urejanje 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EKOtička</a:t>
            </a: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Izdelava novoletnih okraskov iz odpadnih materialov</a:t>
            </a: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1626764" cy="24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Branka\Pictures\Okraski iz odpadnih 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16335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Okoljske akcije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Zbiranje papirja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Zbiranje zamaškov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Zbiranje odpadnih kartuš in 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tonerjev</a:t>
            </a: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Zbiranje OEEO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Čiščenje okolice šole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Očistimo Slovenijo v enem dnevu</a:t>
            </a: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ranka\Desktop\PROJEKTI\POZORni za okolje\2012-2013\EKO kotiček\1.tema_ZMANJAJMO KOLIČINO ODPADKOV\Foto_1.tema\Zbiralnik za odpadne bateri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151216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444648"/>
            <a:ext cx="2376264" cy="16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6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Projekti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„Pozor(!)ni za okolje“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LoCaRe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„Zemljo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nam posodili otroci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2013“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TESSI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„Izdelajmo vozilo na električni pogon!“</a:t>
            </a:r>
          </a:p>
          <a:p>
            <a:pPr>
              <a:lnSpc>
                <a:spcPct val="250000"/>
              </a:lnSpc>
            </a:pP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40" y="4490129"/>
            <a:ext cx="2592288" cy="7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93" y="2840794"/>
            <a:ext cx="1721222" cy="62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2" y="4077072"/>
            <a:ext cx="2572126" cy="18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77" y="2780928"/>
            <a:ext cx="1117916" cy="67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456384" cy="196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307954" y="3613334"/>
            <a:ext cx="36565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http://</a:t>
            </a:r>
            <a:r>
              <a:rPr lang="sl-SI" sz="800" dirty="0"/>
              <a:t>www.sava-tires.si/druzbena_odgovornost/pozor-ni_za_okolje</a:t>
            </a:r>
            <a:r>
              <a:rPr lang="sl-SI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918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Filmi in razstave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„TRASHED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,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2012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„Plastik 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fantastik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preprosto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solidarno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v smeri </a:t>
            </a:r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podnebne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pravičnosti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– Slovenska 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karitas</a:t>
            </a: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„Poučevanje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trajnosti v Sloveniji in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Italiji“ - multimedijska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razstava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TESSI v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TMS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(energijska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varčnost,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pojem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virtualne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vode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…)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»Reciklirajmo odslužena vozila«,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ahoma"/>
              </a:rPr>
              <a:t>Karbon, d.o.o.</a:t>
            </a: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1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7504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Drugo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Tekmovanja: </a:t>
            </a:r>
            <a:r>
              <a:rPr lang="sl-SI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EKOkviz</a:t>
            </a: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„Kakšno vreme bo jutri?“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Projektne, raziskovalne 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diplomske naloge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EKOdnevi</a:t>
            </a: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(sobota, 1. marec 2014)</a:t>
            </a: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8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Partnerstvo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širšem procesu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 pomembno vlogo predstavlja sodelovanje z: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okalno skupnostjo,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starši,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nevladnimi organizacijami,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gospodarskimi družbami,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96" y="3499625"/>
            <a:ext cx="1119758" cy="4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34260"/>
            <a:ext cx="565925" cy="117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76" y="2543885"/>
            <a:ext cx="1374899" cy="6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:\Users\Branka\Desktop\REFERATI\2013_2014\Posvet_Kakovost zraka_MO Kranj_feb14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24" y="3441637"/>
            <a:ext cx="2472999" cy="1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90975"/>
            <a:ext cx="854595" cy="6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14" y="4985816"/>
            <a:ext cx="1080010" cy="4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4902297" y="4041751"/>
            <a:ext cx="1728192" cy="54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01" y="4401953"/>
            <a:ext cx="2418309" cy="4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82" y="2435480"/>
            <a:ext cx="1626441" cy="9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Izzivi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Interdisciplinarno 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poučevanje okoljskih vsebin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Predelati </a:t>
            </a:r>
            <a:r>
              <a:rPr lang="sl-SI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osebni avtomobil v električno baterijsko vozilo za potrebe šole </a:t>
            </a:r>
          </a:p>
        </p:txBody>
      </p:sp>
      <p:pic>
        <p:nvPicPr>
          <p:cNvPr id="2051" name="Picture 3" descr="C:\Users\Branka\AppData\Local\Microsoft\Windows\Temporary Internet Files\Content.Outlook\7YUA9D1G\2013-02-01 08 56 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9662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anka\AppData\Local\Microsoft\Windows\Temporary Internet Files\Content.Outlook\7YUA9D1G\Fotografija0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Namesto zaključka</a:t>
            </a:r>
            <a:endParaRPr lang="sl-SI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86" y="1844675"/>
            <a:ext cx="2857427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10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pozornost!</a:t>
            </a:r>
          </a:p>
          <a:p>
            <a:pPr marL="0" indent="0" algn="ctr">
              <a:buNone/>
            </a:pPr>
            <a:endParaRPr lang="sl-SI" sz="1600" dirty="0" smtClean="0"/>
          </a:p>
          <a:p>
            <a:pPr marL="0" indent="0" algn="ctr">
              <a:buNone/>
            </a:pPr>
            <a:endParaRPr lang="sl-SI" sz="1600" dirty="0"/>
          </a:p>
          <a:p>
            <a:pPr marL="0" indent="0" algn="ctr">
              <a:buNone/>
            </a:pPr>
            <a:endParaRPr lang="sl-SI" sz="1600" dirty="0"/>
          </a:p>
          <a:p>
            <a:pPr marL="0" indent="0" algn="ctr">
              <a:buNone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Nataša Kristan Primšar</a:t>
            </a:r>
          </a:p>
          <a:p>
            <a:pPr marL="0" indent="0" algn="ctr">
              <a:buNone/>
            </a:pP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natasa.kristan@guest.arnes.si</a:t>
            </a:r>
            <a:endParaRPr lang="sl-SI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Branka Jarc Kovačič</a:t>
            </a:r>
          </a:p>
          <a:p>
            <a:pPr marL="0" indent="0" algn="ctr">
              <a:buNone/>
            </a:pP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branka.jarc</a:t>
            </a: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-</a:t>
            </a: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kovacic@guest.arnes.si</a:t>
            </a:r>
            <a:endParaRPr lang="sl-SI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72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Uvod</a:t>
            </a: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-108520" y="1520788"/>
            <a:ext cx="9252520" cy="108012"/>
          </a:xfrm>
          <a:prstGeom prst="rect">
            <a:avLst/>
          </a:prstGeom>
          <a:solidFill>
            <a:srgbClr val="9D9FA2"/>
          </a:solidFill>
          <a:ln>
            <a:solidFill>
              <a:srgbClr val="9D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251520" y="3671158"/>
            <a:ext cx="8640960" cy="1152128"/>
            <a:chOff x="251520" y="4077072"/>
            <a:chExt cx="8640960" cy="1152128"/>
          </a:xfrm>
        </p:grpSpPr>
        <p:sp>
          <p:nvSpPr>
            <p:cNvPr id="12" name="Pravokotnik 11"/>
            <p:cNvSpPr/>
            <p:nvPr/>
          </p:nvSpPr>
          <p:spPr>
            <a:xfrm>
              <a:off x="251520" y="4077072"/>
              <a:ext cx="8640960" cy="11521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47416" y="4228988"/>
              <a:ext cx="7117340" cy="848296"/>
              <a:chOff x="251520" y="5705104"/>
              <a:chExt cx="7117340" cy="848296"/>
            </a:xfrm>
            <a:solidFill>
              <a:schemeClr val="bg1">
                <a:lumMod val="65000"/>
              </a:schemeClr>
            </a:solidFill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52" y="5705104"/>
                <a:ext cx="1410843" cy="847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796" y="5705104"/>
                <a:ext cx="888284" cy="7200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5705104"/>
                <a:ext cx="1290790" cy="84829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9566" y="5705104"/>
                <a:ext cx="900100" cy="8482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9481" y="5705104"/>
                <a:ext cx="1429379" cy="7200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Pravokotnik 2"/>
          <p:cNvSpPr/>
          <p:nvPr/>
        </p:nvSpPr>
        <p:spPr>
          <a:xfrm>
            <a:off x="251466" y="191683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ŠC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Kranj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nastal z združitvijo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TŠC Kranj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ESIC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Kranj (brez Ekonomske gimnazije)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največje šolske centre v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Sloveniji.</a:t>
            </a:r>
          </a:p>
          <a:p>
            <a:endParaRPr lang="sl-SI" sz="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Nadaljuje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združuje bogato tradicijo srednjega izobraževanja kranjskih šol, ki se je začela po drugi svetovni vojni.</a:t>
            </a:r>
          </a:p>
          <a:p>
            <a:endParaRPr lang="sl-SI" sz="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organizacijskih enot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51520" y="4823286"/>
            <a:ext cx="86409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Izobraževalno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 poteka v sodobnih predavalnicah, učilnicah, laboratorijih in delavnicah. </a:t>
            </a:r>
            <a:endParaRPr lang="sl-SI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1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Uvod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2813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IZOBRAŽUJEMO ZA POKLICE PRIHODNOSTI S SODOBNIM ZNANJEM IN DOBRIMI MEDČLOVEŠKIMI ODNOSI med vsemi udeleženci. Pripadnost ustanovi in sodelovanje z gospodarstvom in okoljem sta pomembni sestavini naše uspešnosti pri usposabljanju dijakov in študentov.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POSLANSTVO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ŠC Kranj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ustvarjamo in prenašamo znanje, ki našim dijakom in študentom omogoča uspešno vključevanje v globalno okolje.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Delavnost, strokovnost, odgovornost, inovativnost, etičnost, sodelovanje, poštenost, pozitivna naravnanost, </a:t>
            </a:r>
            <a:r>
              <a:rPr lang="sl-SI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skrb za okolje.</a:t>
            </a:r>
          </a:p>
          <a:p>
            <a:endParaRPr lang="sl-SI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7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Okoljski </a:t>
            </a:r>
            <a:r>
              <a:rPr lang="sl-SI" sz="2400" dirty="0" smtClean="0"/>
              <a:t>problemi in podnebne spremembe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l-SI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našega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vsakdanjika </a:t>
            </a:r>
            <a:r>
              <a:rPr lang="sl-SI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vedno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večja pozornost. </a:t>
            </a:r>
          </a:p>
          <a:p>
            <a:pPr marL="0" indent="0">
              <a:buNone/>
            </a:pPr>
            <a:endParaRPr lang="sl-SI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</a:t>
            </a:r>
            <a:r>
              <a:rPr lang="pt-B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človekov odnos do okolja spreminja?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 </a:t>
            </a:r>
            <a:r>
              <a:rPr lang="sl-SI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refleksija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vsakodnevnih življenjskih praks </a:t>
            </a:r>
            <a:endParaRPr lang="sl-SI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Učitelji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težka in odgovorna naloga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mladi tisti, ki imajo v rokah prihodnost planeta </a:t>
            </a:r>
            <a:endParaRPr lang="sl-SI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400" dirty="0"/>
          </a:p>
          <a:p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Temeljni cilji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prepoznati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podnebne spremembe kot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ključne globalne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izzive;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vzbuditi </a:t>
            </a:r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zavedanje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odgovornost do okolja in soljudi začne pri vsakem posamezniku;</a:t>
            </a:r>
            <a:endParaRPr lang="sl-SI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spodbuditi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lastnemu angažiranju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z okolju prijaznimi dejanji zmanjšati svoj „ogljični odtis“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sl-SI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l-SI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usposobiti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načrtovanje in izvajanje ukrepov blaženja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podnebnih sprememb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prilagajanja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nanje. 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Aktivnosti ozaveščanja </a:t>
            </a:r>
            <a:r>
              <a:rPr lang="sl-SI" sz="2400" dirty="0" smtClean="0"/>
              <a:t>mladih</a:t>
            </a:r>
            <a:endParaRPr lang="sl-SI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1" y="2132856"/>
            <a:ext cx="5133277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51520" y="5301208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Sistemsko, kritično in ustvarjalno mišljenje </a:t>
            </a:r>
          </a:p>
          <a:p>
            <a:pPr algn="ctr">
              <a:spcBef>
                <a:spcPct val="20000"/>
              </a:spcBef>
            </a:pP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poudarkom na izkustvenem </a:t>
            </a: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učenju</a:t>
            </a:r>
            <a:endParaRPr lang="sl-SI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Naravoslovni </a:t>
            </a:r>
            <a:r>
              <a:rPr lang="sl-SI" sz="2400" dirty="0" smtClean="0"/>
              <a:t>tabori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ZRAK:</a:t>
            </a:r>
            <a:endParaRPr lang="sl-SI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 zraka na življenje živih bitji ter za zdravje ljudi;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načini in stopnje onesnaženosti zraka z vidika TRA;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s katerimi lahko sami pripomorejo k kvalitetnejšemu bivalnemu okolju in čistejšemu zraku. 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negativne posledice neodgovornega obnašanja v preteklosti (učinki tople grede in ozonske luknje). </a:t>
            </a:r>
            <a:endParaRPr lang="sl-SI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l-SI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l-SI" sz="16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 vode za življenje vseh živih bitji;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 onesnaževanja voda;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ukrepi za preprečevanje onesnaževanja  pitne vode in vode na splošno;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delovanje mehanske in biološke čistilne naprave;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samočistilna sposobnost vode.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sl-SI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4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Projektni </a:t>
            </a:r>
            <a:r>
              <a:rPr lang="sl-SI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tedni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20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ENERGIJA</a:t>
            </a:r>
            <a:r>
              <a:rPr lang="sl-SI" sz="20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naravni viri energije, njihova nahajališča ter načini pridobivanja energije;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posledice prekomernega izkoriščanja neobnovljivih virov energije in negativni vplivi na okolje;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obnovljivih virov energije, njihove prednosti, možnosti pridobivanja in izkoriščanja obnovljivih virov energije v Sloveniji in drugod po svetu. </a:t>
            </a:r>
          </a:p>
          <a:p>
            <a:pPr marL="0" indent="0">
              <a:buNone/>
            </a:pP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MOBILNOST:</a:t>
            </a:r>
            <a:endParaRPr lang="sl-SI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negativne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posledice pretiranega cestnega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prometa;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zmanjševanja negativnih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uporabo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alternativnih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okolju prijazna mobilnost.</a:t>
            </a:r>
          </a:p>
        </p:txBody>
      </p:sp>
    </p:spTree>
    <p:extLst>
      <p:ext uri="{BB962C8B-B14F-4D97-AF65-F5344CB8AC3E}">
        <p14:creationId xmlns:p14="http://schemas.microsoft.com/office/powerpoint/2010/main" val="21169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Strokovna predavanja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smeri podnebne pravičnosti v državah v razvoju s poudarkom na podsaharski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Afriki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-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Slovenska 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karitas</a:t>
            </a: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„Trajnostni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življenja“ – Društvo Ekologi brez meja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„Svet na krožniku“ –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Društvo Ekologi brez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„Zgodba majice“ –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Društvo Ekologi brez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„Pot odpadka“ – Komunala Kranj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„Gospodarjenje z odpadki“ – DINOS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„Nevarni odpadki“ – Zavod za zdravstveno varstvo Kranj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Varstvo okolja z vidika proizvodnje“ – 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Goodyear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Dunlop Sava </a:t>
            </a:r>
            <a:r>
              <a:rPr lang="sl-SI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Tires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 lvl="0">
              <a:lnSpc>
                <a:spcPct val="160000"/>
              </a:lnSpc>
            </a:pP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endParaRPr lang="sl-SI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endParaRPr lang="sl-SI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Branka\Desktop\PROJEKTI\POZORni za okolje\2012-2013\Predavanja in ekskurzije\PR_SLOPAK_25.3.2013\DSC_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5" y="3284984"/>
            <a:ext cx="2232248" cy="14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714</Words>
  <Application>Microsoft Office PowerPoint</Application>
  <PresentationFormat>Diaprojekcija na zaslonu (4:3)</PresentationFormat>
  <Paragraphs>145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Ozaveščanje mladih  na področju varovanja okolja</vt:lpstr>
      <vt:lpstr>Uvod</vt:lpstr>
      <vt:lpstr>Uvod</vt:lpstr>
      <vt:lpstr>Okoljski problemi in podnebne spremembe</vt:lpstr>
      <vt:lpstr>Temeljni cilji</vt:lpstr>
      <vt:lpstr>Aktivnosti ozaveščanja mladih</vt:lpstr>
      <vt:lpstr>Naravoslovni tabori</vt:lpstr>
      <vt:lpstr>Projektni tedni</vt:lpstr>
      <vt:lpstr>Strokovna predavanja</vt:lpstr>
      <vt:lpstr>Strokovne ekskurzije</vt:lpstr>
      <vt:lpstr>Delavnice</vt:lpstr>
      <vt:lpstr>Okoljske akcije</vt:lpstr>
      <vt:lpstr>Projekti</vt:lpstr>
      <vt:lpstr>Filmi in razstave</vt:lpstr>
      <vt:lpstr>Drugo</vt:lpstr>
      <vt:lpstr>Partnerstvo</vt:lpstr>
      <vt:lpstr>Izzivi</vt:lpstr>
      <vt:lpstr>Namesto zaključka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BJK</cp:lastModifiedBy>
  <cp:revision>113</cp:revision>
  <cp:lastPrinted>2014-02-04T14:58:32Z</cp:lastPrinted>
  <dcterms:created xsi:type="dcterms:W3CDTF">2013-03-24T18:40:08Z</dcterms:created>
  <dcterms:modified xsi:type="dcterms:W3CDTF">2014-02-04T15:32:27Z</dcterms:modified>
</cp:coreProperties>
</file>