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15"/>
  </p:notesMasterIdLst>
  <p:handoutMasterIdLst>
    <p:handoutMasterId r:id="rId16"/>
  </p:handoutMasterIdLst>
  <p:sldIdLst>
    <p:sldId id="342" r:id="rId2"/>
    <p:sldId id="332" r:id="rId3"/>
    <p:sldId id="334" r:id="rId4"/>
    <p:sldId id="340" r:id="rId5"/>
    <p:sldId id="336" r:id="rId6"/>
    <p:sldId id="338" r:id="rId7"/>
    <p:sldId id="346" r:id="rId8"/>
    <p:sldId id="344" r:id="rId9"/>
    <p:sldId id="347" r:id="rId10"/>
    <p:sldId id="349" r:id="rId11"/>
    <p:sldId id="350" r:id="rId12"/>
    <p:sldId id="351" r:id="rId13"/>
    <p:sldId id="341" r:id="rId14"/>
  </p:sldIdLst>
  <p:sldSz cx="9144000" cy="6858000" type="screen4x3"/>
  <p:notesSz cx="6788150" cy="992346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D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0" autoAdjust="0"/>
    <p:restoredTop sz="94796" autoAdjust="0"/>
  </p:normalViewPr>
  <p:slideViewPr>
    <p:cSldViewPr>
      <p:cViewPr>
        <p:scale>
          <a:sx n="90" d="100"/>
          <a:sy n="90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672" y="-96"/>
      </p:cViewPr>
      <p:guideLst>
        <p:guide orient="horz" pos="3126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cevarm\Documents\SLUZBENI%20PODATKI\ENERGETIKA\BSC%20november%202013%20-%20pogodbeni&#353;tvo\MOK%20analiza%20rab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l-SI"/>
              <a:t>Raba toplotne energije po objektih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'Poraba energije'!$B$1</c:f>
              <c:strCache>
                <c:ptCount val="1"/>
                <c:pt idx="0">
                  <c:v>Zajamčena poraba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energije'!$B$2:$B$10</c:f>
              <c:numCache>
                <c:formatCode>#,##0</c:formatCode>
                <c:ptCount val="9"/>
                <c:pt idx="0">
                  <c:v>791604</c:v>
                </c:pt>
                <c:pt idx="1">
                  <c:v>247720</c:v>
                </c:pt>
                <c:pt idx="2">
                  <c:v>653760</c:v>
                </c:pt>
                <c:pt idx="3">
                  <c:v>591810</c:v>
                </c:pt>
                <c:pt idx="4">
                  <c:v>360030</c:v>
                </c:pt>
                <c:pt idx="5">
                  <c:v>746040</c:v>
                </c:pt>
                <c:pt idx="6">
                  <c:v>695070</c:v>
                </c:pt>
                <c:pt idx="7">
                  <c:v>855540</c:v>
                </c:pt>
                <c:pt idx="8">
                  <c:v>1249910</c:v>
                </c:pt>
              </c:numCache>
            </c:numRef>
          </c:val>
        </c:ser>
        <c:ser>
          <c:idx val="1"/>
          <c:order val="1"/>
          <c:tx>
            <c:strRef>
              <c:f>'Poraba energije'!$C$1</c:f>
              <c:strCache>
                <c:ptCount val="1"/>
                <c:pt idx="0">
                  <c:v>2002/2003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energije'!$C$2:$C$10</c:f>
              <c:numCache>
                <c:formatCode>#,##0</c:formatCode>
                <c:ptCount val="9"/>
                <c:pt idx="0">
                  <c:v>451386.6417437846</c:v>
                </c:pt>
                <c:pt idx="1">
                  <c:v>173314.70960753527</c:v>
                </c:pt>
                <c:pt idx="2">
                  <c:v>585741.78004535136</c:v>
                </c:pt>
                <c:pt idx="3">
                  <c:v>512056.57596371876</c:v>
                </c:pt>
                <c:pt idx="4">
                  <c:v>256331.51927437639</c:v>
                </c:pt>
                <c:pt idx="5">
                  <c:v>590600.6288979589</c:v>
                </c:pt>
                <c:pt idx="6">
                  <c:v>581020.97016326524</c:v>
                </c:pt>
                <c:pt idx="7">
                  <c:v>933338.02987786883</c:v>
                </c:pt>
                <c:pt idx="8">
                  <c:v>836814</c:v>
                </c:pt>
              </c:numCache>
            </c:numRef>
          </c:val>
        </c:ser>
        <c:ser>
          <c:idx val="2"/>
          <c:order val="2"/>
          <c:tx>
            <c:strRef>
              <c:f>'Poraba energije'!$D$1</c:f>
              <c:strCache>
                <c:ptCount val="1"/>
                <c:pt idx="0">
                  <c:v>2003/2004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energije'!$D$2:$D$10</c:f>
              <c:numCache>
                <c:formatCode>#,##0</c:formatCode>
                <c:ptCount val="9"/>
                <c:pt idx="0">
                  <c:v>446778.05069014931</c:v>
                </c:pt>
                <c:pt idx="1">
                  <c:v>161796.36148830643</c:v>
                </c:pt>
                <c:pt idx="2">
                  <c:v>542329.7646837855</c:v>
                </c:pt>
                <c:pt idx="3">
                  <c:v>463706.90366236266</c:v>
                </c:pt>
                <c:pt idx="4">
                  <c:v>263797.31143846089</c:v>
                </c:pt>
                <c:pt idx="5">
                  <c:v>557827.22235423536</c:v>
                </c:pt>
                <c:pt idx="6">
                  <c:v>544975.75218438904</c:v>
                </c:pt>
                <c:pt idx="7">
                  <c:v>1081406.3162413801</c:v>
                </c:pt>
                <c:pt idx="8">
                  <c:v>808517</c:v>
                </c:pt>
              </c:numCache>
            </c:numRef>
          </c:val>
        </c:ser>
        <c:ser>
          <c:idx val="3"/>
          <c:order val="3"/>
          <c:tx>
            <c:strRef>
              <c:f>'Poraba energije'!$E$1</c:f>
              <c:strCache>
                <c:ptCount val="1"/>
                <c:pt idx="0">
                  <c:v>2004/2005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energije'!$E$2:$E$10</c:f>
              <c:numCache>
                <c:formatCode>#,##0</c:formatCode>
                <c:ptCount val="9"/>
                <c:pt idx="0">
                  <c:v>609459.31136725494</c:v>
                </c:pt>
                <c:pt idx="1">
                  <c:v>181996.93946206284</c:v>
                </c:pt>
                <c:pt idx="2">
                  <c:v>505501.71142340335</c:v>
                </c:pt>
                <c:pt idx="3">
                  <c:v>481894.87191379507</c:v>
                </c:pt>
                <c:pt idx="4">
                  <c:v>304650.6191735075</c:v>
                </c:pt>
                <c:pt idx="5">
                  <c:v>586195.09950550797</c:v>
                </c:pt>
                <c:pt idx="6">
                  <c:v>562117.90310282446</c:v>
                </c:pt>
                <c:pt idx="7">
                  <c:v>893707.86546851473</c:v>
                </c:pt>
                <c:pt idx="8">
                  <c:v>801914</c:v>
                </c:pt>
              </c:numCache>
            </c:numRef>
          </c:val>
        </c:ser>
        <c:ser>
          <c:idx val="4"/>
          <c:order val="4"/>
          <c:tx>
            <c:strRef>
              <c:f>'Poraba energije'!$F$1</c:f>
              <c:strCache>
                <c:ptCount val="1"/>
                <c:pt idx="0">
                  <c:v>2005/2006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energije'!$F$2:$F$10</c:f>
              <c:numCache>
                <c:formatCode>#,##0</c:formatCode>
                <c:ptCount val="9"/>
                <c:pt idx="0">
                  <c:v>600973.49513826554</c:v>
                </c:pt>
                <c:pt idx="1">
                  <c:v>158835.54109971196</c:v>
                </c:pt>
                <c:pt idx="2">
                  <c:v>472025.96229134797</c:v>
                </c:pt>
                <c:pt idx="3">
                  <c:v>473619.02680188697</c:v>
                </c:pt>
                <c:pt idx="4">
                  <c:v>289245.62912009185</c:v>
                </c:pt>
                <c:pt idx="5">
                  <c:v>552108.32085753407</c:v>
                </c:pt>
                <c:pt idx="6">
                  <c:v>561769.54937231296</c:v>
                </c:pt>
                <c:pt idx="7">
                  <c:v>1046996.8645613489</c:v>
                </c:pt>
                <c:pt idx="8">
                  <c:v>787252</c:v>
                </c:pt>
              </c:numCache>
            </c:numRef>
          </c:val>
        </c:ser>
        <c:ser>
          <c:idx val="5"/>
          <c:order val="5"/>
          <c:tx>
            <c:strRef>
              <c:f>'Poraba energije'!$G$1</c:f>
              <c:strCache>
                <c:ptCount val="1"/>
                <c:pt idx="0">
                  <c:v>2006/2007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energije'!$G$2:$G$10</c:f>
              <c:numCache>
                <c:formatCode>#,##0</c:formatCode>
                <c:ptCount val="9"/>
                <c:pt idx="0">
                  <c:v>395801.76914486696</c:v>
                </c:pt>
                <c:pt idx="1">
                  <c:v>140124.18482169745</c:v>
                </c:pt>
                <c:pt idx="2">
                  <c:v>399398.69332948304</c:v>
                </c:pt>
                <c:pt idx="3">
                  <c:v>490033.71621693869</c:v>
                </c:pt>
                <c:pt idx="4">
                  <c:v>203245.52411204125</c:v>
                </c:pt>
                <c:pt idx="5">
                  <c:v>520038.34146236622</c:v>
                </c:pt>
                <c:pt idx="6">
                  <c:v>464651.00531417836</c:v>
                </c:pt>
                <c:pt idx="7">
                  <c:v>1138140.0534218887</c:v>
                </c:pt>
                <c:pt idx="8">
                  <c:v>669627</c:v>
                </c:pt>
              </c:numCache>
            </c:numRef>
          </c:val>
        </c:ser>
        <c:ser>
          <c:idx val="6"/>
          <c:order val="6"/>
          <c:tx>
            <c:strRef>
              <c:f>'Poraba energije'!$H$1</c:f>
              <c:strCache>
                <c:ptCount val="1"/>
                <c:pt idx="0">
                  <c:v>2007/2008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energije'!$H$2:$H$10</c:f>
              <c:numCache>
                <c:formatCode>#,##0</c:formatCode>
                <c:ptCount val="9"/>
                <c:pt idx="0">
                  <c:v>535201.6397152429</c:v>
                </c:pt>
                <c:pt idx="1">
                  <c:v>147874.62015060525</c:v>
                </c:pt>
                <c:pt idx="2">
                  <c:v>373460.72092735494</c:v>
                </c:pt>
                <c:pt idx="3">
                  <c:v>544794.39688082796</c:v>
                </c:pt>
                <c:pt idx="4">
                  <c:v>272561.78889264382</c:v>
                </c:pt>
                <c:pt idx="5">
                  <c:v>514370.75539621193</c:v>
                </c:pt>
                <c:pt idx="6">
                  <c:v>542063.03227441688</c:v>
                </c:pt>
                <c:pt idx="7">
                  <c:v>1084075.3940213213</c:v>
                </c:pt>
                <c:pt idx="8">
                  <c:v>910956</c:v>
                </c:pt>
              </c:numCache>
            </c:numRef>
          </c:val>
        </c:ser>
        <c:ser>
          <c:idx val="7"/>
          <c:order val="7"/>
          <c:tx>
            <c:strRef>
              <c:f>'Poraba energije'!$I$1</c:f>
              <c:strCache>
                <c:ptCount val="1"/>
                <c:pt idx="0">
                  <c:v>2008/2009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energije'!$I$2:$I$10</c:f>
              <c:numCache>
                <c:formatCode>#,##0</c:formatCode>
                <c:ptCount val="9"/>
                <c:pt idx="0">
                  <c:v>515354.88818134466</c:v>
                </c:pt>
                <c:pt idx="1">
                  <c:v>136072.34429255166</c:v>
                </c:pt>
                <c:pt idx="2">
                  <c:v>415288.94002150482</c:v>
                </c:pt>
                <c:pt idx="3">
                  <c:v>538572.26235123735</c:v>
                </c:pt>
                <c:pt idx="4">
                  <c:v>263933.30622204143</c:v>
                </c:pt>
                <c:pt idx="5">
                  <c:v>615282.02243501483</c:v>
                </c:pt>
                <c:pt idx="6">
                  <c:v>561702.0750595479</c:v>
                </c:pt>
                <c:pt idx="7">
                  <c:v>1143384.5455073593</c:v>
                </c:pt>
                <c:pt idx="8">
                  <c:v>921769</c:v>
                </c:pt>
              </c:numCache>
            </c:numRef>
          </c:val>
        </c:ser>
        <c:ser>
          <c:idx val="8"/>
          <c:order val="8"/>
          <c:tx>
            <c:strRef>
              <c:f>'Poraba energije'!$J$1</c:f>
              <c:strCache>
                <c:ptCount val="1"/>
                <c:pt idx="0">
                  <c:v>2009/2010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energije'!$J$2:$J$10</c:f>
              <c:numCache>
                <c:formatCode>#,##0</c:formatCode>
                <c:ptCount val="9"/>
                <c:pt idx="0">
                  <c:v>507980.75253071869</c:v>
                </c:pt>
                <c:pt idx="1">
                  <c:v>141240.6755506364</c:v>
                </c:pt>
                <c:pt idx="2">
                  <c:v>396914.85175138566</c:v>
                </c:pt>
                <c:pt idx="3">
                  <c:v>509454.36184385821</c:v>
                </c:pt>
                <c:pt idx="4">
                  <c:v>276352.17266187049</c:v>
                </c:pt>
                <c:pt idx="5">
                  <c:v>595246.04491710977</c:v>
                </c:pt>
                <c:pt idx="6">
                  <c:v>526981.73548201437</c:v>
                </c:pt>
                <c:pt idx="7">
                  <c:v>1049322.9038587313</c:v>
                </c:pt>
                <c:pt idx="8">
                  <c:v>803957</c:v>
                </c:pt>
              </c:numCache>
            </c:numRef>
          </c:val>
        </c:ser>
        <c:ser>
          <c:idx val="9"/>
          <c:order val="9"/>
          <c:tx>
            <c:strRef>
              <c:f>'Poraba energije'!$K$1</c:f>
              <c:strCache>
                <c:ptCount val="1"/>
                <c:pt idx="0">
                  <c:v>2010/2011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energije'!$K$2:$K$10</c:f>
              <c:numCache>
                <c:formatCode>#,##0</c:formatCode>
                <c:ptCount val="9"/>
                <c:pt idx="0">
                  <c:v>549562.67969925527</c:v>
                </c:pt>
                <c:pt idx="1">
                  <c:v>150235.07033038186</c:v>
                </c:pt>
                <c:pt idx="2">
                  <c:v>371023.85943818314</c:v>
                </c:pt>
                <c:pt idx="3">
                  <c:v>528778.30427773029</c:v>
                </c:pt>
                <c:pt idx="4">
                  <c:v>263744.62195014273</c:v>
                </c:pt>
                <c:pt idx="5">
                  <c:v>560201.74312290549</c:v>
                </c:pt>
                <c:pt idx="6">
                  <c:v>628909.86490861466</c:v>
                </c:pt>
                <c:pt idx="7">
                  <c:v>1099412.1108664416</c:v>
                </c:pt>
                <c:pt idx="8">
                  <c:v>841642</c:v>
                </c:pt>
              </c:numCache>
            </c:numRef>
          </c:val>
        </c:ser>
        <c:ser>
          <c:idx val="10"/>
          <c:order val="10"/>
          <c:tx>
            <c:strRef>
              <c:f>'Poraba energije'!$L$1</c:f>
              <c:strCache>
                <c:ptCount val="1"/>
                <c:pt idx="0">
                  <c:v>2011/2012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energije'!$L$2:$L$10</c:f>
              <c:numCache>
                <c:formatCode>#,##0</c:formatCode>
                <c:ptCount val="9"/>
                <c:pt idx="0">
                  <c:v>549562.67969925527</c:v>
                </c:pt>
                <c:pt idx="1">
                  <c:v>150235.07033038186</c:v>
                </c:pt>
                <c:pt idx="2">
                  <c:v>371023.85943818314</c:v>
                </c:pt>
                <c:pt idx="3">
                  <c:v>528778.30427773029</c:v>
                </c:pt>
                <c:pt idx="4">
                  <c:v>263744.62195014273</c:v>
                </c:pt>
                <c:pt idx="5">
                  <c:v>560201.74312290549</c:v>
                </c:pt>
                <c:pt idx="6">
                  <c:v>628909.86490861466</c:v>
                </c:pt>
                <c:pt idx="7">
                  <c:v>1099412.1108664416</c:v>
                </c:pt>
                <c:pt idx="8">
                  <c:v>877950</c:v>
                </c:pt>
              </c:numCache>
            </c:numRef>
          </c:val>
        </c:ser>
        <c:ser>
          <c:idx val="11"/>
          <c:order val="11"/>
          <c:tx>
            <c:strRef>
              <c:f>'Poraba energije'!$M$1</c:f>
              <c:strCache>
                <c:ptCount val="1"/>
                <c:pt idx="0">
                  <c:v>2012/2013</c:v>
                </c:pt>
              </c:strCache>
            </c:strRef>
          </c:tx>
          <c:invertIfNegative val="0"/>
          <c:cat>
            <c:strRef>
              <c:f>'Poraba energije'!$A$2:$A$10</c:f>
              <c:strCache>
                <c:ptCount val="9"/>
                <c:pt idx="0">
                  <c:v>OŠ Fr. Prešerna</c:v>
                </c:pt>
                <c:pt idx="1">
                  <c:v>OŠ  Kokrica</c:v>
                </c:pt>
                <c:pt idx="2">
                  <c:v>OŠ Matija Čopa</c:v>
                </c:pt>
                <c:pt idx="3">
                  <c:v>OŠ Simona Jenka</c:v>
                </c:pt>
                <c:pt idx="4">
                  <c:v>OŠ Helene Puhar</c:v>
                </c:pt>
                <c:pt idx="5">
                  <c:v>OŠ Predoslje</c:v>
                </c:pt>
                <c:pt idx="6">
                  <c:v>OŠ Staneta Žagarja</c:v>
                </c:pt>
                <c:pt idx="7">
                  <c:v>OŠ Jakoba Aljaža</c:v>
                </c:pt>
                <c:pt idx="8">
                  <c:v>MO Kranj</c:v>
                </c:pt>
              </c:strCache>
            </c:strRef>
          </c:cat>
          <c:val>
            <c:numRef>
              <c:f>'Poraba energije'!$M$2:$M$10</c:f>
              <c:numCache>
                <c:formatCode>#,##0</c:formatCode>
                <c:ptCount val="9"/>
                <c:pt idx="0">
                  <c:v>482920</c:v>
                </c:pt>
                <c:pt idx="1">
                  <c:v>159461</c:v>
                </c:pt>
                <c:pt idx="2">
                  <c:v>431428</c:v>
                </c:pt>
                <c:pt idx="3">
                  <c:v>475973</c:v>
                </c:pt>
                <c:pt idx="4">
                  <c:v>262615</c:v>
                </c:pt>
                <c:pt idx="5">
                  <c:v>564329</c:v>
                </c:pt>
                <c:pt idx="6">
                  <c:v>391179</c:v>
                </c:pt>
                <c:pt idx="7">
                  <c:v>1079514</c:v>
                </c:pt>
                <c:pt idx="8">
                  <c:v>612633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1184"/>
        <c:axId val="4303872"/>
      </c:barChart>
      <c:catAx>
        <c:axId val="4301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Objekt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4303872"/>
        <c:crosses val="autoZero"/>
        <c:auto val="1"/>
        <c:lblAlgn val="ctr"/>
        <c:lblOffset val="100"/>
        <c:noMultiLvlLbl val="0"/>
      </c:catAx>
      <c:valAx>
        <c:axId val="43038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 sz="1100" b="0"/>
                  <a:t>toplotna energija v kWh</a:t>
                </a:r>
              </a:p>
            </c:rich>
          </c:tx>
          <c:layout>
            <c:manualLayout>
              <c:xMode val="edge"/>
              <c:yMode val="edge"/>
              <c:x val="1.1186169570479914E-2"/>
              <c:y val="0.4464642389705701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4301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Raba toplotne energije v</a:t>
            </a:r>
            <a:r>
              <a:rPr lang="sl-SI" baseline="0"/>
              <a:t> upravni stavbi MO Kranj</a:t>
            </a:r>
            <a:endParaRPr lang="sl-SI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cat>
            <c:strRef>
              <c:f>GRAFI!$A$3:$A$13</c:f>
              <c:strCache>
                <c:ptCount val="11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  <c:pt idx="6">
                  <c:v>2008/09</c:v>
                </c:pt>
                <c:pt idx="7">
                  <c:v>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</c:strCache>
            </c:strRef>
          </c:cat>
          <c:val>
            <c:numRef>
              <c:f>GRAFI!$N$3:$N$13</c:f>
              <c:numCache>
                <c:formatCode>#,##0</c:formatCode>
                <c:ptCount val="11"/>
                <c:pt idx="0">
                  <c:v>836814</c:v>
                </c:pt>
                <c:pt idx="1">
                  <c:v>808517</c:v>
                </c:pt>
                <c:pt idx="2">
                  <c:v>801914</c:v>
                </c:pt>
                <c:pt idx="3">
                  <c:v>787252</c:v>
                </c:pt>
                <c:pt idx="4">
                  <c:v>669627</c:v>
                </c:pt>
                <c:pt idx="5">
                  <c:v>910956</c:v>
                </c:pt>
                <c:pt idx="6">
                  <c:v>921769</c:v>
                </c:pt>
                <c:pt idx="7">
                  <c:v>803957</c:v>
                </c:pt>
                <c:pt idx="8">
                  <c:v>841642</c:v>
                </c:pt>
                <c:pt idx="9">
                  <c:v>877950</c:v>
                </c:pt>
                <c:pt idx="10">
                  <c:v>600275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95616"/>
        <c:axId val="86497536"/>
      </c:barChart>
      <c:catAx>
        <c:axId val="86495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 sz="1100"/>
                  <a:t>Ogrevalna sezona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86497536"/>
        <c:crosses val="autoZero"/>
        <c:auto val="1"/>
        <c:lblAlgn val="ctr"/>
        <c:lblOffset val="100"/>
        <c:noMultiLvlLbl val="0"/>
      </c:catAx>
      <c:valAx>
        <c:axId val="86497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 sz="1100" b="0"/>
                  <a:t>Toplotna energija kEh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86495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1F75EB-4B82-46E3-AA60-5DEF51C28391}" type="datetimeFigureOut">
              <a:rPr lang="sl-SI"/>
              <a:pPr/>
              <a:t>6.2.2014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85F67C-053B-42F4-9F1D-67626D862E9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350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F85F4AC-B8E8-4EAD-BC1F-E75380F338B8}" type="datetimeFigureOut">
              <a:rPr lang="sl-SI"/>
              <a:pPr/>
              <a:t>6.2.2014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F44E667-B48F-4893-922C-EA90EF2856F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7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E667-B48F-4893-922C-EA90EF2856FC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72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EEA34-3C1C-4FAC-AAE0-B2F9FEB3153A}" type="slidenum">
              <a:rPr lang="sl-SI"/>
              <a:pPr/>
              <a:t>5</a:t>
            </a:fld>
            <a:endParaRPr lang="sl-SI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64112" cy="37226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517" y="4713645"/>
            <a:ext cx="4981119" cy="4465558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E667-B48F-4893-922C-EA90EF2856FC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72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E667-B48F-4893-922C-EA90EF2856FC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72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4E667-B48F-4893-922C-EA90EF2856FC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72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61BF4FE-6849-4F97-8845-665B41A0E9A5}" type="datetime1">
              <a:rPr lang="sl-SI" smtClean="0"/>
              <a:pPr/>
              <a:t>6.2.2014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sl-SI" smtClean="0"/>
              <a:t>Naziv dogodka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4FE-6849-4F97-8845-665B41A0E9A5}" type="datetime1">
              <a:rPr lang="sl-SI" smtClean="0"/>
              <a:pPr/>
              <a:t>6.2.2014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Naziv dogodka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4FE-6849-4F97-8845-665B41A0E9A5}" type="datetime1">
              <a:rPr lang="sl-SI" smtClean="0"/>
              <a:pPr/>
              <a:t>6.2.2014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Naziv dogodka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Pilotni projekt - MO Kranj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959A3A-EDCD-4FE6-AAE8-0ABFF0E9DB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34400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Pilotni projekt - MO Kranj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34FA90-5973-475E-9704-81961989D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47364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4FE-6849-4F97-8845-665B41A0E9A5}" type="datetime1">
              <a:rPr lang="sl-SI" smtClean="0"/>
              <a:pPr/>
              <a:t>6.2.2014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Naziv dogodka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4FE-6849-4F97-8845-665B41A0E9A5}" type="datetime1">
              <a:rPr lang="sl-SI" smtClean="0"/>
              <a:pPr/>
              <a:t>6.2.2014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Naziv dogodka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0DF63-4EC7-4680-AF92-0D7ED88598A7}" type="datetimeFigureOut">
              <a:rPr lang="sl-SI" smtClean="0"/>
              <a:pPr>
                <a:defRPr/>
              </a:pPr>
              <a:t>6.2.2014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6637-8A41-4DEB-BFC4-2938FB09A8F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4FE-6849-4F97-8845-665B41A0E9A5}" type="datetime1">
              <a:rPr lang="sl-SI" smtClean="0"/>
              <a:pPr/>
              <a:t>6.2.2014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Naziv dogodka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4FE-6849-4F97-8845-665B41A0E9A5}" type="datetime1">
              <a:rPr lang="sl-SI" smtClean="0"/>
              <a:pPr/>
              <a:t>6.2.2014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Naziv dogodka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4FE-6849-4F97-8845-665B41A0E9A5}" type="datetime1">
              <a:rPr lang="sl-SI" smtClean="0"/>
              <a:pPr/>
              <a:t>6.2.2014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Naziv dogodka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4FE-6849-4F97-8845-665B41A0E9A5}" type="datetime1">
              <a:rPr lang="sl-SI" smtClean="0"/>
              <a:pPr/>
              <a:t>6.2.2014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mtClean="0"/>
              <a:t>Naziv dogodka</a:t>
            </a:r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4FE-6849-4F97-8845-665B41A0E9A5}" type="datetime1">
              <a:rPr lang="sl-SI" smtClean="0"/>
              <a:pPr/>
              <a:t>6.2.2014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mtClean="0"/>
              <a:t>Naziv dogodka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61BF4FE-6849-4F97-8845-665B41A0E9A5}" type="datetime1">
              <a:rPr lang="sl-SI" smtClean="0"/>
              <a:pPr/>
              <a:t>6.2.2014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sl-SI" smtClean="0"/>
              <a:t>Naziv dogodka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9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777288" y="6492875"/>
            <a:ext cx="366712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B3E30D4-63AB-4113-A019-28B448FDF019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" name="Pravokotnik 1"/>
          <p:cNvSpPr/>
          <p:nvPr/>
        </p:nvSpPr>
        <p:spPr>
          <a:xfrm>
            <a:off x="659610" y="468625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Primeri dobrih praks </a:t>
            </a:r>
          </a:p>
          <a:p>
            <a:pPr algn="ctr"/>
            <a:r>
              <a:rPr lang="sl-SI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objektih  MO Kranj</a:t>
            </a:r>
            <a:r>
              <a:rPr lang="sl-SI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/>
              </a:rPr>
              <a:t> </a:t>
            </a:r>
            <a:endParaRPr lang="sl-SI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41" y="836712"/>
            <a:ext cx="7165867" cy="384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2420461" y="6068537"/>
            <a:ext cx="6133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chemeClr val="accent1"/>
                </a:solidFill>
                <a:latin typeface="+mj-lt"/>
              </a:rPr>
              <a:t>„</a:t>
            </a:r>
            <a:r>
              <a:rPr lang="sl-SI" dirty="0" smtClean="0">
                <a:solidFill>
                  <a:schemeClr val="accent1"/>
                </a:solidFill>
                <a:latin typeface="+mj-lt"/>
              </a:rPr>
              <a:t>Kakovost zraka in zdravje ljudi“ – MO </a:t>
            </a:r>
            <a:r>
              <a:rPr lang="sl-SI" dirty="0" smtClean="0">
                <a:solidFill>
                  <a:schemeClr val="accent1"/>
                </a:solidFill>
                <a:latin typeface="+mj-lt"/>
              </a:rPr>
              <a:t>Kranj</a:t>
            </a:r>
            <a:r>
              <a:rPr lang="sl-SI" dirty="0" smtClean="0">
                <a:solidFill>
                  <a:schemeClr val="accent1"/>
                </a:solidFill>
                <a:latin typeface="+mj-lt"/>
              </a:rPr>
              <a:t>, </a:t>
            </a:r>
            <a:r>
              <a:rPr lang="sl-SI" dirty="0" smtClean="0">
                <a:solidFill>
                  <a:schemeClr val="accent1"/>
                </a:solidFill>
                <a:latin typeface="+mj-lt"/>
              </a:rPr>
              <a:t>6.2.2014</a:t>
            </a:r>
            <a:endParaRPr lang="sl-SI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12" name="Picture 3" descr="K:\Simboli Mestne občine Kranj\grb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37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777288" y="6492875"/>
            <a:ext cx="366712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B3E30D4-63AB-4113-A019-28B448FDF01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" name="Pravokotnik 1"/>
          <p:cNvSpPr/>
          <p:nvPr/>
        </p:nvSpPr>
        <p:spPr>
          <a:xfrm>
            <a:off x="683568" y="62068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 prenovi</a:t>
            </a:r>
            <a:endParaRPr lang="sl-SI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8" name="Picture 3" descr="K:\Simboli Mestne občine Kranj\gr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0978"/>
            <a:ext cx="7929390" cy="277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12776"/>
            <a:ext cx="7920880" cy="20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797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83568" y="620688"/>
            <a:ext cx="7675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Načrtovane prenove:</a:t>
            </a:r>
            <a:endParaRPr lang="sl-SI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712518" y="1527892"/>
            <a:ext cx="4867594" cy="509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200" dirty="0" smtClean="0">
                <a:latin typeface="+mj-lt"/>
              </a:rPr>
              <a:t>OŠ Predoslje - kotlovnica, sanacija ovoja, 2013/14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200" dirty="0" smtClean="0">
                <a:solidFill>
                  <a:prstClr val="black"/>
                </a:solidFill>
                <a:latin typeface="+mj-lt"/>
              </a:rPr>
              <a:t>Vrtec Živ </a:t>
            </a:r>
            <a:r>
              <a:rPr lang="sl-SI" sz="2200" dirty="0" err="1" smtClean="0">
                <a:solidFill>
                  <a:prstClr val="black"/>
                </a:solidFill>
                <a:latin typeface="+mj-lt"/>
              </a:rPr>
              <a:t>Žav</a:t>
            </a:r>
            <a:r>
              <a:rPr lang="sl-SI" sz="2200" dirty="0" smtClean="0">
                <a:solidFill>
                  <a:prstClr val="black"/>
                </a:solidFill>
                <a:latin typeface="+mj-lt"/>
              </a:rPr>
              <a:t> – sanacija ovoja, stavbno pohištvo, 2014/15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200" dirty="0" smtClean="0">
                <a:solidFill>
                  <a:prstClr val="black"/>
                </a:solidFill>
                <a:latin typeface="+mj-lt"/>
              </a:rPr>
              <a:t>Vrtec Čenča – sanacija ovoja, stavbno pohištvo, 2014,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200" dirty="0" smtClean="0">
                <a:solidFill>
                  <a:prstClr val="black"/>
                </a:solidFill>
                <a:latin typeface="+mj-lt"/>
              </a:rPr>
              <a:t>OŠ Orehek - </a:t>
            </a:r>
            <a:r>
              <a:rPr lang="sl-SI" sz="2200" dirty="0">
                <a:solidFill>
                  <a:prstClr val="black"/>
                </a:solidFill>
                <a:latin typeface="+mj-lt"/>
              </a:rPr>
              <a:t>sanacija ovoja, stavbno pohištvo</a:t>
            </a:r>
            <a:r>
              <a:rPr lang="sl-SI" sz="2200" dirty="0" smtClean="0">
                <a:solidFill>
                  <a:prstClr val="black"/>
                </a:solidFill>
                <a:latin typeface="+mj-lt"/>
              </a:rPr>
              <a:t>, 2014/14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200" dirty="0" smtClean="0">
                <a:solidFill>
                  <a:prstClr val="black"/>
                </a:solidFill>
                <a:latin typeface="+mj-lt"/>
              </a:rPr>
              <a:t>Zdravstveni dom – sanacija ovoja, stavbno pohištvo, 2014/15,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200" dirty="0" smtClean="0">
                <a:solidFill>
                  <a:prstClr val="black"/>
                </a:solidFill>
                <a:latin typeface="+mj-lt"/>
              </a:rPr>
              <a:t>…….</a:t>
            </a:r>
            <a:endParaRPr lang="sl-SI" sz="2200" dirty="0">
              <a:solidFill>
                <a:prstClr val="black"/>
              </a:solidFill>
              <a:latin typeface="+mj-lt"/>
            </a:endParaRPr>
          </a:p>
          <a:p>
            <a:pPr marL="342900" indent="-342900"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endParaRPr lang="sl-SI" sz="2400" dirty="0" smtClean="0">
              <a:latin typeface="+mn-lt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7" name="Picture 3" descr="K:\Simboli Mestne občine Kranj\grb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820472" y="6365032"/>
            <a:ext cx="323528" cy="492968"/>
          </a:xfrm>
        </p:spPr>
        <p:txBody>
          <a:bodyPr/>
          <a:lstStyle/>
          <a:p>
            <a:fld id="{86C5FEAE-D628-45B5-9E5A-7A1AF606FA6D}" type="slidenum">
              <a:rPr lang="en-GB"/>
              <a:pPr/>
              <a:t>11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42" y="1284360"/>
            <a:ext cx="2032613" cy="457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35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83568" y="620688"/>
            <a:ext cx="7675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Aktivnosti :</a:t>
            </a:r>
            <a:endParaRPr lang="sl-SI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712518" y="1340768"/>
            <a:ext cx="7646956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000" dirty="0">
                <a:solidFill>
                  <a:prstClr val="black"/>
                </a:solidFill>
                <a:latin typeface="+mj-lt"/>
              </a:rPr>
              <a:t>O</a:t>
            </a:r>
            <a:r>
              <a:rPr lang="sl-SI" sz="2000" dirty="0" smtClean="0">
                <a:solidFill>
                  <a:prstClr val="black"/>
                </a:solidFill>
                <a:latin typeface="+mj-lt"/>
              </a:rPr>
              <a:t>zaveščanje  uporabnikov  javnih  objektov,</a:t>
            </a:r>
            <a:endParaRPr lang="sl-SI" sz="2000" dirty="0">
              <a:solidFill>
                <a:prstClr val="black"/>
              </a:solidFill>
              <a:latin typeface="+mj-lt"/>
            </a:endParaRP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000" dirty="0" smtClean="0">
                <a:solidFill>
                  <a:prstClr val="black"/>
                </a:solidFill>
                <a:latin typeface="+mj-lt"/>
              </a:rPr>
              <a:t>Izvajanje  energetskega  knjigovodstva, 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000" dirty="0" smtClean="0">
                <a:solidFill>
                  <a:prstClr val="black"/>
                </a:solidFill>
                <a:latin typeface="+mj-lt"/>
              </a:rPr>
              <a:t>Energetski  pregledi  javnih  stavb, 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000" dirty="0" smtClean="0">
                <a:solidFill>
                  <a:prstClr val="black"/>
                </a:solidFill>
                <a:latin typeface="+mj-lt"/>
              </a:rPr>
              <a:t>Prenova  razsvetljave,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000" dirty="0" smtClean="0">
                <a:solidFill>
                  <a:prstClr val="black"/>
                </a:solidFill>
                <a:latin typeface="+mj-lt"/>
              </a:rPr>
              <a:t>Strategije  URE  in  OVE,</a:t>
            </a:r>
            <a:endParaRPr lang="sl-SI" sz="2000" dirty="0" smtClean="0">
              <a:solidFill>
                <a:prstClr val="black"/>
              </a:solidFill>
              <a:latin typeface="+mj-lt"/>
            </a:endParaRP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000" dirty="0" smtClean="0">
                <a:solidFill>
                  <a:prstClr val="black"/>
                </a:solidFill>
                <a:latin typeface="+mj-lt"/>
              </a:rPr>
              <a:t>Javni promet:  vozila,  parkirišča,  kolesarske poti, 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000" dirty="0" smtClean="0">
                <a:solidFill>
                  <a:prstClr val="black"/>
                </a:solidFill>
                <a:latin typeface="+mj-lt"/>
              </a:rPr>
              <a:t>Konvencija županov –  SEAP (zmanjšanje  izpustov  CO</a:t>
            </a:r>
            <a:r>
              <a:rPr lang="sl-SI" sz="1200" dirty="0" smtClean="0">
                <a:solidFill>
                  <a:prstClr val="black"/>
                </a:solidFill>
                <a:latin typeface="+mj-lt"/>
              </a:rPr>
              <a:t>2</a:t>
            </a:r>
            <a:r>
              <a:rPr lang="sl-SI" sz="2000" dirty="0" smtClean="0">
                <a:solidFill>
                  <a:prstClr val="black"/>
                </a:solidFill>
                <a:latin typeface="+mj-lt"/>
              </a:rPr>
              <a:t>)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000" dirty="0" smtClean="0">
                <a:solidFill>
                  <a:prstClr val="black"/>
                </a:solidFill>
                <a:latin typeface="+mj-lt"/>
              </a:rPr>
              <a:t>Odlok o načrtu za kakovost zraka v MO Kranj</a:t>
            </a:r>
            <a:endParaRPr lang="sl-SI" sz="2000" dirty="0">
              <a:solidFill>
                <a:prstClr val="black"/>
              </a:solidFill>
              <a:latin typeface="+mj-lt"/>
            </a:endParaRPr>
          </a:p>
          <a:p>
            <a:pPr marL="342900" indent="-342900"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endParaRPr lang="sl-SI" sz="2400" dirty="0" smtClean="0">
              <a:latin typeface="+mn-lt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7" name="Picture 3" descr="K:\Simboli Mestne občine Kranj\grb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820472" y="6365032"/>
            <a:ext cx="323528" cy="492968"/>
          </a:xfrm>
        </p:spPr>
        <p:txBody>
          <a:bodyPr/>
          <a:lstStyle/>
          <a:p>
            <a:fld id="{86C5FEAE-D628-45B5-9E5A-7A1AF606FA6D}" type="slidenum">
              <a:rPr lang="en-GB"/>
              <a:pPr/>
              <a:t>12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64" y="4438466"/>
            <a:ext cx="6858386" cy="16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20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63587" y="4365104"/>
            <a:ext cx="7596845" cy="158417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 za  pozornost</a:t>
            </a:r>
            <a:b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 Kranj</a:t>
            </a:r>
            <a:b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Slovenski trg 1</a:t>
            </a:r>
            <a:b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marko.hocevar@kranj.si</a:t>
            </a: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D48CE669-7AFF-4E1E-BA65-7A93DC7D9A28}" type="slidenum">
              <a:rPr lang="en-GB"/>
              <a:pPr/>
              <a:t>13</a:t>
            </a:fld>
            <a:endParaRPr lang="en-GB"/>
          </a:p>
        </p:txBody>
      </p:sp>
      <p:sp>
        <p:nvSpPr>
          <p:cNvPr id="6" name="Pravokotnik 5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7" name="Picture 3" descr="K:\Simboli Mestne občine Kranj\grb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13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01892"/>
            <a:ext cx="7772400" cy="1354020"/>
          </a:xfrm>
        </p:spPr>
        <p:txBody>
          <a:bodyPr>
            <a:noAutofit/>
          </a:bodyPr>
          <a:lstStyle/>
          <a:p>
            <a:r>
              <a:rPr lang="sl-SI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Pogodbeništvo  – aktivnosti MO Kranj v preteklih letih </a:t>
            </a:r>
            <a:endParaRPr lang="sl-SI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250" name="Group 3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28992294"/>
              </p:ext>
            </p:extLst>
          </p:nvPr>
        </p:nvGraphicFramePr>
        <p:xfrm>
          <a:off x="611560" y="1916833"/>
          <a:ext cx="7920880" cy="4477508"/>
        </p:xfrm>
        <a:graphic>
          <a:graphicData uri="http://schemas.openxmlformats.org/drawingml/2006/table">
            <a:tbl>
              <a:tblPr/>
              <a:tblGrid>
                <a:gridCol w="3373371"/>
                <a:gridCol w="4547509"/>
              </a:tblGrid>
              <a:tr h="1248979">
                <a:tc>
                  <a:txBody>
                    <a:bodyPr/>
                    <a:lstStyle/>
                    <a:p>
                      <a:pPr marL="0" marR="0" lvl="0" indent="0" algn="l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Pogodbeno izvajanje ukrepov in dobava energije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2002 do 2017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150">
                <a:tc>
                  <a:txBody>
                    <a:bodyPr/>
                    <a:lstStyle/>
                    <a:p>
                      <a:pPr marL="0" marR="0" lvl="0" indent="0" algn="l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Višina investicije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320.000 €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150">
                <a:tc>
                  <a:txBody>
                    <a:bodyPr/>
                    <a:lstStyle/>
                    <a:p>
                      <a:pPr marL="0" marR="0" lvl="0" indent="0" algn="l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Število objektov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150">
                <a:tc>
                  <a:txBody>
                    <a:bodyPr/>
                    <a:lstStyle/>
                    <a:p>
                      <a:pPr marL="0" marR="0" lvl="0" indent="0" algn="l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Povprečni prihranek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19%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7079">
                <a:tc>
                  <a:txBody>
                    <a:bodyPr/>
                    <a:lstStyle/>
                    <a:p>
                      <a:pPr marL="0" marR="0" lvl="0" indent="0" algn="l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Ukrepi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72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l-SI" sz="2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zamenjava dotrajanih kotlov, uvedba temperaturne regulacije, izolacija cevovodov, menjava sijalk, hidravlično uravnoteženje  ….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748936" y="6509048"/>
            <a:ext cx="395064" cy="348952"/>
          </a:xfrm>
        </p:spPr>
        <p:txBody>
          <a:bodyPr/>
          <a:lstStyle/>
          <a:p>
            <a:fld id="{AC2F7635-B564-4E1E-AB1F-EBE3BE13C92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Pravokotnik 8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10" name="Picture 3" descr="K:\Simboli Mestne občine Kranj\grb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73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704856" cy="720080"/>
          </a:xfrm>
        </p:spPr>
        <p:txBody>
          <a:bodyPr>
            <a:normAutofit/>
          </a:bodyPr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Pogodbena dobava toplote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64804"/>
            <a:ext cx="5184576" cy="2610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sl-SI" sz="2600" dirty="0" smtClean="0"/>
              <a:t>Izgradnja 2 kotlovnic v letu 2003 (pogodbena dobava) – 230.000 €</a:t>
            </a:r>
          </a:p>
          <a:p>
            <a:pPr>
              <a:lnSpc>
                <a:spcPct val="110000"/>
              </a:lnSpc>
            </a:pPr>
            <a:r>
              <a:rPr lang="sl-SI" sz="2600" dirty="0" smtClean="0"/>
              <a:t>Ukrepi na olimpijskem bazenu v letu 2007 (izkoriščanje odpadne toplote, filtracija bazenske vode,..) – 780.000 €</a:t>
            </a:r>
          </a:p>
          <a:p>
            <a:endParaRPr lang="sl-SI" sz="2400" b="1" dirty="0" smtClean="0"/>
          </a:p>
          <a:p>
            <a:endParaRPr lang="sl-SI" sz="2400" b="1" dirty="0"/>
          </a:p>
          <a:p>
            <a:pPr>
              <a:buFontTx/>
              <a:buNone/>
            </a:pPr>
            <a:endParaRPr lang="sl-SI" sz="2400" b="1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801539" y="6492875"/>
            <a:ext cx="366712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C582A21D-7379-42E8-9D3B-5B42844C9A4E}" type="slidenum">
              <a:rPr lang="en-GB"/>
              <a:pPr/>
              <a:t>3</a:t>
            </a:fld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215544" cy="248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avokotnik 7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9" name="Picture 3" descr="K:\Simboli Mestne občine Kranj\gr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75367"/>
            <a:ext cx="7560840" cy="202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7808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755576" y="692696"/>
            <a:ext cx="7655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Prenova </a:t>
            </a:r>
            <a:r>
              <a:rPr lang="sl-SI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šole </a:t>
            </a:r>
            <a:r>
              <a:rPr lang="sl-SI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Besnici in pokritega bazena</a:t>
            </a:r>
            <a:endParaRPr lang="sl-SI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9" name="Picture 3" descr="K:\Simboli Mestne občine Kranj\grb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683569" y="1988841"/>
            <a:ext cx="4968552" cy="424847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sl-SI" sz="3100" dirty="0" smtClean="0"/>
              <a:t>Izgradnja </a:t>
            </a:r>
            <a:r>
              <a:rPr lang="sl-SI" sz="3100" dirty="0"/>
              <a:t>kotlovnice na lesno biomaso, moči 203 kWh in fotonapetostne elektrarne, moči 41 </a:t>
            </a:r>
            <a:r>
              <a:rPr lang="sl-SI" sz="3100" dirty="0" smtClean="0"/>
              <a:t>kW</a:t>
            </a:r>
            <a:endParaRPr lang="sl-SI" sz="31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3100" dirty="0" smtClean="0"/>
              <a:t>Namestitev </a:t>
            </a:r>
            <a:r>
              <a:rPr lang="sl-SI" sz="3100" dirty="0"/>
              <a:t>toplotnih črpalk, moči 250 kW, delna izolacija ovoja stavbe in namestitev sončnih kolektorjev skupne  površine 120 </a:t>
            </a:r>
            <a:r>
              <a:rPr lang="sl-SI" sz="3100" dirty="0" smtClean="0"/>
              <a:t>m2: </a:t>
            </a:r>
            <a:r>
              <a:rPr lang="sl-SI" sz="3100" dirty="0" smtClean="0">
                <a:solidFill>
                  <a:schemeClr val="tx1"/>
                </a:solidFill>
              </a:rPr>
              <a:t>višina investicije 1.438.000€</a:t>
            </a:r>
            <a:endParaRPr lang="sl-SI" sz="31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29234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645023"/>
            <a:ext cx="2952328" cy="248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901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772400" cy="648072"/>
          </a:xfrm>
        </p:spPr>
        <p:txBody>
          <a:bodyPr>
            <a:normAutofit/>
          </a:bodyPr>
          <a:lstStyle/>
          <a:p>
            <a:pPr defTabSz="914400"/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Rezultati obdobja </a:t>
            </a: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 do 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820472" y="6365032"/>
            <a:ext cx="323528" cy="492968"/>
          </a:xfrm>
        </p:spPr>
        <p:txBody>
          <a:bodyPr/>
          <a:lstStyle/>
          <a:p>
            <a:fld id="{86C5FEAE-D628-45B5-9E5A-7A1AF606FA6D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7" name="Pravokotnik 6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8" name="Picture 3" descr="K:\Simboli Mestne občine Kranj\gr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afiko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349073"/>
              </p:ext>
            </p:extLst>
          </p:nvPr>
        </p:nvGraphicFramePr>
        <p:xfrm>
          <a:off x="611561" y="1556792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3073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882586" y="664929"/>
            <a:ext cx="7737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Pogodbena dobava toplote in hladu v poslovni stavbi</a:t>
            </a:r>
            <a:endParaRPr lang="sl-SI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85912" y="2060849"/>
            <a:ext cx="4778176" cy="493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200" dirty="0" smtClean="0">
                <a:latin typeface="+mj-lt"/>
              </a:rPr>
              <a:t>Pričetek obratovanja 2012</a:t>
            </a:r>
          </a:p>
          <a:p>
            <a:pPr marL="342900" indent="-342900">
              <a:lnSpc>
                <a:spcPct val="110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200" dirty="0" smtClean="0">
                <a:latin typeface="+mj-lt"/>
              </a:rPr>
              <a:t>Trajanje pogodbe: 15 let</a:t>
            </a:r>
          </a:p>
          <a:p>
            <a:pPr marL="342900" indent="-342900">
              <a:lnSpc>
                <a:spcPct val="110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200" dirty="0" smtClean="0">
                <a:latin typeface="+mj-lt"/>
              </a:rPr>
              <a:t>Vrednost inv.: 1,8 mio €</a:t>
            </a:r>
          </a:p>
          <a:p>
            <a:pPr marL="342900" indent="-342900">
              <a:lnSpc>
                <a:spcPct val="110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200" dirty="0" smtClean="0">
                <a:latin typeface="+mj-lt"/>
              </a:rPr>
              <a:t>Ogrevana površina 6.500 m2</a:t>
            </a:r>
          </a:p>
          <a:p>
            <a:pPr marL="342900" indent="-342900">
              <a:lnSpc>
                <a:spcPct val="110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200" dirty="0" smtClean="0">
                <a:latin typeface="+mj-lt"/>
              </a:rPr>
              <a:t>Površina hlajenja 4.500 m2</a:t>
            </a:r>
          </a:p>
          <a:p>
            <a:pPr marL="342900" lvl="0" indent="-27432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sl-SI" sz="2200" dirty="0">
                <a:latin typeface="+mj-lt"/>
              </a:rPr>
              <a:t>Omejena lastna sredstva za izvedbo investicije</a:t>
            </a:r>
          </a:p>
          <a:p>
            <a:pPr marL="342900" lvl="0" indent="-27432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sl-SI" sz="2200" dirty="0" smtClean="0">
                <a:latin typeface="+mj-lt"/>
              </a:rPr>
              <a:t>Večje ugodje </a:t>
            </a:r>
            <a:endParaRPr lang="sl-SI" sz="2200" dirty="0">
              <a:latin typeface="+mj-lt"/>
            </a:endParaRPr>
          </a:p>
          <a:p>
            <a:pPr marL="342900" lvl="0" indent="-27432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sl-SI" sz="2200" dirty="0" smtClean="0">
                <a:latin typeface="+mj-lt"/>
              </a:rPr>
              <a:t>Nižja raba energije</a:t>
            </a:r>
            <a:endParaRPr lang="sl-SI" sz="2200" dirty="0">
              <a:latin typeface="+mj-lt"/>
            </a:endParaRPr>
          </a:p>
          <a:p>
            <a:pPr marL="342900" lvl="0" indent="-27432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sl-SI" sz="2200" dirty="0" smtClean="0">
                <a:latin typeface="+mj-lt"/>
              </a:rPr>
              <a:t>Obnovljivi viri energije</a:t>
            </a:r>
          </a:p>
          <a:p>
            <a:pPr marL="342900" lvl="0" indent="-27432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sl-SI" sz="2200" dirty="0">
              <a:latin typeface="+mj-lt"/>
            </a:endParaRPr>
          </a:p>
          <a:p>
            <a:pPr marL="342900" indent="-342900">
              <a:lnSpc>
                <a:spcPct val="110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endParaRPr lang="sl-SI" sz="2400" dirty="0" smtClean="0">
              <a:latin typeface="+mn-lt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11479"/>
            <a:ext cx="3276363" cy="435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8" name="Picture 3" descr="K:\Simboli Mestne občine Kranj\gr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820472" y="6365032"/>
            <a:ext cx="323528" cy="492968"/>
          </a:xfrm>
        </p:spPr>
        <p:txBody>
          <a:bodyPr/>
          <a:lstStyle/>
          <a:p>
            <a:fld id="{86C5FEAE-D628-45B5-9E5A-7A1AF606FA6D}" type="slidenum">
              <a:rPr lang="en-GB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84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83568" y="620688"/>
            <a:ext cx="7675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Izvedeni ukrepi</a:t>
            </a:r>
            <a:endParaRPr lang="sl-SI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712518" y="1340768"/>
            <a:ext cx="4507554" cy="509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400" dirty="0" smtClean="0">
                <a:latin typeface="+mn-lt"/>
              </a:rPr>
              <a:t>Plinska kotlovnica  moči 635 kW 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400" dirty="0" smtClean="0">
                <a:latin typeface="+mn-lt"/>
              </a:rPr>
              <a:t>Centralno hlajenje, 250 kW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400" dirty="0" smtClean="0">
                <a:latin typeface="+mn-lt"/>
              </a:rPr>
              <a:t>Sistem SPTE,  80 kW toplotne moči, 50 kWel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r>
              <a:rPr lang="sl-SI" sz="2400" dirty="0" smtClean="0">
                <a:latin typeface="+mn-lt"/>
              </a:rPr>
              <a:t>Prenova strojnih instalacij</a:t>
            </a:r>
          </a:p>
          <a:p>
            <a:pPr marL="342900" lvl="0" indent="-342900">
              <a:lnSpc>
                <a:spcPct val="114000"/>
              </a:lnSpc>
              <a:buClr>
                <a:srgbClr val="94C600"/>
              </a:buClr>
              <a:buSzPct val="70000"/>
              <a:buFont typeface="Wingdings" pitchFamily="2" charset="2"/>
              <a:buChar char=""/>
            </a:pPr>
            <a:r>
              <a:rPr lang="sl-SI" sz="2400" dirty="0" smtClean="0">
                <a:solidFill>
                  <a:prstClr val="black"/>
                </a:solidFill>
                <a:latin typeface="Century Gothic"/>
              </a:rPr>
              <a:t>Klimatizacija sejnih dvoran  moči </a:t>
            </a:r>
            <a:r>
              <a:rPr lang="sl-SI" sz="2400" dirty="0">
                <a:solidFill>
                  <a:prstClr val="black"/>
                </a:solidFill>
                <a:latin typeface="Century Gothic"/>
              </a:rPr>
              <a:t>55 </a:t>
            </a:r>
            <a:r>
              <a:rPr lang="sl-SI" sz="2400" dirty="0" smtClean="0">
                <a:solidFill>
                  <a:prstClr val="black"/>
                </a:solidFill>
                <a:latin typeface="Century Gothic"/>
              </a:rPr>
              <a:t>kW</a:t>
            </a:r>
            <a:endParaRPr lang="sl-SI" sz="2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>
              <a:lnSpc>
                <a:spcPct val="114000"/>
              </a:lnSpc>
              <a:buClr>
                <a:srgbClr val="94C600"/>
              </a:buClr>
              <a:buSzPct val="70000"/>
              <a:buFont typeface="Wingdings" pitchFamily="2" charset="2"/>
              <a:buChar char=""/>
            </a:pPr>
            <a:r>
              <a:rPr lang="sl-SI" sz="2400" dirty="0" err="1">
                <a:solidFill>
                  <a:prstClr val="black"/>
                </a:solidFill>
                <a:latin typeface="Century Gothic"/>
              </a:rPr>
              <a:t>Fotonapetostna</a:t>
            </a:r>
            <a:r>
              <a:rPr lang="sl-SI" sz="2400" dirty="0">
                <a:solidFill>
                  <a:prstClr val="black"/>
                </a:solidFill>
                <a:latin typeface="Century Gothic"/>
              </a:rPr>
              <a:t> elektrarna moči 30 </a:t>
            </a:r>
            <a:r>
              <a:rPr lang="sl-SI" sz="2400" dirty="0" err="1">
                <a:solidFill>
                  <a:prstClr val="black"/>
                </a:solidFill>
                <a:latin typeface="Century Gothic"/>
              </a:rPr>
              <a:t>kWp</a:t>
            </a:r>
            <a:endParaRPr lang="sl-SI" sz="2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>
              <a:lnSpc>
                <a:spcPct val="114000"/>
              </a:lnSpc>
              <a:buClr>
                <a:srgbClr val="94C600"/>
              </a:buClr>
              <a:buSzPct val="70000"/>
              <a:buFont typeface="Wingdings" pitchFamily="2" charset="2"/>
              <a:buChar char=""/>
            </a:pPr>
            <a:r>
              <a:rPr lang="sl-SI" sz="2400" dirty="0">
                <a:solidFill>
                  <a:prstClr val="black"/>
                </a:solidFill>
                <a:latin typeface="Century Gothic"/>
              </a:rPr>
              <a:t>Centralni nadzorni sistem</a:t>
            </a:r>
          </a:p>
          <a:p>
            <a:pPr marL="342900" indent="-342900">
              <a:buClr>
                <a:schemeClr val="accent1"/>
              </a:buClr>
              <a:buSzPct val="70000"/>
              <a:buFont typeface="Wingdings" pitchFamily="2" charset="2"/>
              <a:buChar char=""/>
            </a:pPr>
            <a:endParaRPr lang="sl-SI" sz="2400" dirty="0" smtClean="0">
              <a:latin typeface="+mn-lt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7" name="Picture 3" descr="K:\Simboli Mestne občine Kranj\grb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820472" y="6365032"/>
            <a:ext cx="323528" cy="492968"/>
          </a:xfrm>
        </p:spPr>
        <p:txBody>
          <a:bodyPr/>
          <a:lstStyle/>
          <a:p>
            <a:fld id="{86C5FEAE-D628-45B5-9E5A-7A1AF606FA6D}" type="slidenum">
              <a:rPr lang="en-GB"/>
              <a:pPr/>
              <a:t>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266529" cy="503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936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777288" y="6492875"/>
            <a:ext cx="366712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B3E30D4-63AB-4113-A019-28B448FDF01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Pravokotnik 1"/>
          <p:cNvSpPr/>
          <p:nvPr/>
        </p:nvSpPr>
        <p:spPr>
          <a:xfrm>
            <a:off x="827584" y="76470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Doseženi rezultati</a:t>
            </a:r>
            <a:endParaRPr lang="sl-SI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8" name="Picture 3" descr="K:\Simboli Mestne občine Kranj\gr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286008"/>
              </p:ext>
            </p:extLst>
          </p:nvPr>
        </p:nvGraphicFramePr>
        <p:xfrm>
          <a:off x="539750" y="1484313"/>
          <a:ext cx="7920038" cy="496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7770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777288" y="6492875"/>
            <a:ext cx="366712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B3E30D4-63AB-4113-A019-28B448FDF01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Pravokotnik 1"/>
          <p:cNvSpPr/>
          <p:nvPr/>
        </p:nvSpPr>
        <p:spPr>
          <a:xfrm>
            <a:off x="683568" y="62068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Pred prenovo …... po prenovi</a:t>
            </a:r>
            <a:endParaRPr lang="sl-SI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364088" y="85632"/>
            <a:ext cx="267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Mestna občina Kranj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8" name="Picture 3" descr="K:\Simboli Mestne občine Kranj\gr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482"/>
            <a:ext cx="401646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3528392" cy="228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33056"/>
            <a:ext cx="3528392" cy="244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84784"/>
            <a:ext cx="38164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33056"/>
            <a:ext cx="380992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797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6327</TotalTime>
  <Words>432</Words>
  <Application>Microsoft Office PowerPoint</Application>
  <PresentationFormat>Diaprojekcija na zaslonu (4:3)</PresentationFormat>
  <Paragraphs>96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Austin</vt:lpstr>
      <vt:lpstr>PowerPointova predstavitev</vt:lpstr>
      <vt:lpstr>Pogodbeništvo  – aktivnosti MO Kranj v preteklih letih </vt:lpstr>
      <vt:lpstr>Pogodbena dobava toplote</vt:lpstr>
      <vt:lpstr>PowerPointova predstavitev</vt:lpstr>
      <vt:lpstr>Rezultati obdobja 2002 do 2013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   Hvala  za  pozornost    MO Kranj Slovenski trg 1 marko.hocevar@kranj.si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Janez Kopac Lebar</dc:creator>
  <cp:lastModifiedBy>Marko Hočevar</cp:lastModifiedBy>
  <cp:revision>309</cp:revision>
  <cp:lastPrinted>2012-09-07T08:49:15Z</cp:lastPrinted>
  <dcterms:created xsi:type="dcterms:W3CDTF">2009-11-16T17:18:24Z</dcterms:created>
  <dcterms:modified xsi:type="dcterms:W3CDTF">2014-02-06T08:19:53Z</dcterms:modified>
</cp:coreProperties>
</file>