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  <p:sldMasterId id="2147483749" r:id="rId2"/>
  </p:sldMasterIdLst>
  <p:notesMasterIdLst>
    <p:notesMasterId r:id="rId25"/>
  </p:notesMasterIdLst>
  <p:handoutMasterIdLst>
    <p:handoutMasterId r:id="rId26"/>
  </p:handoutMasterIdLst>
  <p:sldIdLst>
    <p:sldId id="256" r:id="rId3"/>
    <p:sldId id="257" r:id="rId4"/>
    <p:sldId id="284" r:id="rId5"/>
    <p:sldId id="260" r:id="rId6"/>
    <p:sldId id="263" r:id="rId7"/>
    <p:sldId id="285" r:id="rId8"/>
    <p:sldId id="286" r:id="rId9"/>
    <p:sldId id="287" r:id="rId10"/>
    <p:sldId id="292" r:id="rId11"/>
    <p:sldId id="288" r:id="rId12"/>
    <p:sldId id="289" r:id="rId13"/>
    <p:sldId id="290" r:id="rId14"/>
    <p:sldId id="291" r:id="rId15"/>
    <p:sldId id="293" r:id="rId16"/>
    <p:sldId id="295" r:id="rId17"/>
    <p:sldId id="296" r:id="rId18"/>
    <p:sldId id="297" r:id="rId19"/>
    <p:sldId id="298" r:id="rId20"/>
    <p:sldId id="265" r:id="rId21"/>
    <p:sldId id="277" r:id="rId22"/>
    <p:sldId id="299" r:id="rId23"/>
    <p:sldId id="300" r:id="rId24"/>
  </p:sldIdLst>
  <p:sldSz cx="9144000" cy="6858000" type="screen4x3"/>
  <p:notesSz cx="6797675" cy="9928225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ZZV-FILE\users\Zdravstvena%20ekologija\Andrej%20Ursic\URAN\WORD\CLANKI\Dr&#382;avni%20zbor%202013\Podatki%20ARSO%20Celje%20zrak%20DS%202013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ZZV-FILE\users\Zdravstvena%20ekologija\ODDELEK%20ZE\VARSTVO%20OKOLJA\SVO\Sodelovanje%20z%20javnostjo\Zrak\Dr&#382;avni%20svet%202013\Podatki%20ARSO%20Celje%20zrak%20DS%202013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ZZV-FILE\users\Zdravstvena%20ekologija\ODDELEK%20ZE\VARSTVO%20OKOLJA\SVO\Sodelovanje%20z%20javnostjo\Zrak\Dr&#382;avni%20svet%202013\Podatki%20ARSO%20Celje%20zrak%20DS%202013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ZZV-FILE\users\Zdravstvena%20ekologija\ODDELEK%20ZE\VARSTVO%20OKOLJA\SVO\Sodelovanje%20z%20javnostjo\Zrak\Dr&#382;avni%20svet%202013\Podatki%20ARSO%20Celje%20zrak%20DS%202013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sl-SI" sz="1600" dirty="0"/>
              <a:t>Povprečna letna koncentracija SO2 v zraku v Celju</a:t>
            </a:r>
          </a:p>
        </c:rich>
      </c:tx>
      <c:layout>
        <c:manualLayout>
          <c:xMode val="edge"/>
          <c:yMode val="edge"/>
          <c:x val="0.16646355103048013"/>
          <c:y val="4.6908315565031986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936517399884338E-2"/>
          <c:y val="0.15565048187891653"/>
          <c:w val="0.87912192737180361"/>
          <c:h val="0.69722887088226992"/>
        </c:manualLayout>
      </c:layout>
      <c:lineChart>
        <c:grouping val="standard"/>
        <c:varyColors val="0"/>
        <c:ser>
          <c:idx val="0"/>
          <c:order val="0"/>
          <c:tx>
            <c:v>SO2</c:v>
          </c:tx>
          <c:spPr>
            <a:ln w="31750">
              <a:solidFill>
                <a:srgbClr val="000080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cat>
            <c:numRef>
              <c:f>'ARSO - bilteni'!$A$2:$A$22</c:f>
              <c:numCache>
                <c:formatCode>General</c:formatCode>
                <c:ptCount val="21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</c:numCache>
            </c:numRef>
          </c:cat>
          <c:val>
            <c:numRef>
              <c:f>'ARSO - bilteni'!$C$2:$C$22</c:f>
              <c:numCache>
                <c:formatCode>General</c:formatCode>
                <c:ptCount val="21"/>
                <c:pt idx="0">
                  <c:v>57</c:v>
                </c:pt>
                <c:pt idx="1">
                  <c:v>54</c:v>
                </c:pt>
                <c:pt idx="2">
                  <c:v>49</c:v>
                </c:pt>
                <c:pt idx="3">
                  <c:v>32</c:v>
                </c:pt>
                <c:pt idx="4">
                  <c:v>24</c:v>
                </c:pt>
                <c:pt idx="5">
                  <c:v>28</c:v>
                </c:pt>
                <c:pt idx="6">
                  <c:v>23</c:v>
                </c:pt>
                <c:pt idx="7">
                  <c:v>19</c:v>
                </c:pt>
                <c:pt idx="8">
                  <c:v>17</c:v>
                </c:pt>
                <c:pt idx="9">
                  <c:v>15</c:v>
                </c:pt>
                <c:pt idx="10">
                  <c:v>10</c:v>
                </c:pt>
                <c:pt idx="11">
                  <c:v>10</c:v>
                </c:pt>
                <c:pt idx="12">
                  <c:v>11</c:v>
                </c:pt>
                <c:pt idx="13">
                  <c:v>9</c:v>
                </c:pt>
                <c:pt idx="14">
                  <c:v>7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6</c:v>
                </c:pt>
                <c:pt idx="19">
                  <c:v>6</c:v>
                </c:pt>
                <c:pt idx="20">
                  <c:v>7</c:v>
                </c:pt>
              </c:numCache>
            </c:numRef>
          </c:val>
          <c:smooth val="0"/>
        </c:ser>
        <c:ser>
          <c:idx val="1"/>
          <c:order val="1"/>
          <c:tx>
            <c:v>Mejna vrednost</c:v>
          </c:tx>
          <c:spPr>
            <a:ln w="31750">
              <a:solidFill>
                <a:srgbClr val="FF00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numRef>
              <c:f>'ARSO - bilteni'!$A$2:$A$22</c:f>
              <c:numCache>
                <c:formatCode>General</c:formatCode>
                <c:ptCount val="21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</c:numCache>
            </c:numRef>
          </c:cat>
          <c:val>
            <c:numRef>
              <c:f>'ARSO - bilteni'!$D$2:$D$22</c:f>
              <c:numCache>
                <c:formatCode>General</c:formatCode>
                <c:ptCount val="21"/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20</c:v>
                </c:pt>
                <c:pt idx="11">
                  <c:v>20</c:v>
                </c:pt>
                <c:pt idx="12">
                  <c:v>20</c:v>
                </c:pt>
                <c:pt idx="13">
                  <c:v>20</c:v>
                </c:pt>
                <c:pt idx="14">
                  <c:v>20</c:v>
                </c:pt>
                <c:pt idx="15">
                  <c:v>20</c:v>
                </c:pt>
                <c:pt idx="16">
                  <c:v>20</c:v>
                </c:pt>
                <c:pt idx="17">
                  <c:v>20</c:v>
                </c:pt>
                <c:pt idx="18">
                  <c:v>20</c:v>
                </c:pt>
                <c:pt idx="19">
                  <c:v>20</c:v>
                </c:pt>
                <c:pt idx="20">
                  <c:v>20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702016"/>
        <c:axId val="177704320"/>
      </c:lineChart>
      <c:catAx>
        <c:axId val="1777020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sl-SI"/>
                  <a:t>Leto</a:t>
                </a:r>
              </a:p>
            </c:rich>
          </c:tx>
          <c:layout>
            <c:manualLayout>
              <c:xMode val="edge"/>
              <c:yMode val="edge"/>
              <c:x val="0.49939014033502227"/>
              <c:y val="0.9189774412526792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l-SI"/>
          </a:p>
        </c:txPr>
        <c:crossAx val="177704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7704320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sl-SI" sz="1200"/>
                  <a:t>Koncentracija [ug/m3]</a:t>
                </a:r>
              </a:p>
            </c:rich>
          </c:tx>
          <c:layout>
            <c:manualLayout>
              <c:xMode val="edge"/>
              <c:yMode val="edge"/>
              <c:x val="4.884004884004884E-3"/>
              <c:y val="0.3489698862269082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l-SI"/>
          </a:p>
        </c:txPr>
        <c:crossAx val="177702016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2771762504045967"/>
          <c:y val="0.15565054368203973"/>
          <c:w val="0.23199036017933655"/>
          <c:h val="0.23098791755508175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l-SI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l-S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sl-SI" sz="1800"/>
              <a:t>Povprečna letna koncentracija NO2</a:t>
            </a:r>
          </a:p>
        </c:rich>
      </c:tx>
      <c:layout>
        <c:manualLayout>
          <c:xMode val="edge"/>
          <c:yMode val="edge"/>
          <c:x val="0.27309765766458682"/>
          <c:y val="4.6908315565031986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059098456631099"/>
          <c:y val="0.16200020149309885"/>
          <c:w val="0.87179591131037193"/>
          <c:h val="0.69722887088226992"/>
        </c:manualLayout>
      </c:layout>
      <c:lineChart>
        <c:grouping val="standard"/>
        <c:varyColors val="0"/>
        <c:ser>
          <c:idx val="0"/>
          <c:order val="0"/>
          <c:tx>
            <c:v>Letna povprečna vrednost NO2</c:v>
          </c:tx>
          <c:spPr>
            <a:ln w="31750">
              <a:solidFill>
                <a:srgbClr val="000080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cat>
            <c:numRef>
              <c:f>'ARSO - bilteni'!$S$2:$S$22</c:f>
              <c:numCache>
                <c:formatCode>General</c:formatCode>
                <c:ptCount val="21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</c:numCache>
            </c:numRef>
          </c:cat>
          <c:val>
            <c:numRef>
              <c:f>'ARSO - bilteni'!$U$2:$U$22</c:f>
              <c:numCache>
                <c:formatCode>General</c:formatCode>
                <c:ptCount val="21"/>
                <c:pt idx="0">
                  <c:v>32</c:v>
                </c:pt>
                <c:pt idx="1">
                  <c:v>37</c:v>
                </c:pt>
                <c:pt idx="2">
                  <c:v>37</c:v>
                </c:pt>
                <c:pt idx="3">
                  <c:v>35</c:v>
                </c:pt>
                <c:pt idx="4">
                  <c:v>33</c:v>
                </c:pt>
                <c:pt idx="6">
                  <c:v>29</c:v>
                </c:pt>
                <c:pt idx="7">
                  <c:v>28</c:v>
                </c:pt>
                <c:pt idx="8">
                  <c:v>30</c:v>
                </c:pt>
                <c:pt idx="9">
                  <c:v>26</c:v>
                </c:pt>
                <c:pt idx="10">
                  <c:v>24</c:v>
                </c:pt>
                <c:pt idx="11">
                  <c:v>27</c:v>
                </c:pt>
                <c:pt idx="12">
                  <c:v>24</c:v>
                </c:pt>
                <c:pt idx="13">
                  <c:v>26</c:v>
                </c:pt>
                <c:pt idx="14">
                  <c:v>28</c:v>
                </c:pt>
                <c:pt idx="15">
                  <c:v>23</c:v>
                </c:pt>
                <c:pt idx="16">
                  <c:v>21</c:v>
                </c:pt>
                <c:pt idx="17">
                  <c:v>22</c:v>
                </c:pt>
                <c:pt idx="18">
                  <c:v>26</c:v>
                </c:pt>
                <c:pt idx="19">
                  <c:v>25</c:v>
                </c:pt>
                <c:pt idx="20">
                  <c:v>27</c:v>
                </c:pt>
              </c:numCache>
            </c:numRef>
          </c:val>
          <c:smooth val="0"/>
        </c:ser>
        <c:ser>
          <c:idx val="1"/>
          <c:order val="1"/>
          <c:tx>
            <c:v>Letna mejna vrednost</c:v>
          </c:tx>
          <c:spPr>
            <a:ln w="31750">
              <a:solidFill>
                <a:srgbClr val="FF00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numRef>
              <c:f>'ARSO - bilteni'!$S$2:$S$22</c:f>
              <c:numCache>
                <c:formatCode>General</c:formatCode>
                <c:ptCount val="21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</c:numCache>
            </c:numRef>
          </c:cat>
          <c:val>
            <c:numRef>
              <c:f>'ARSO - bilteni'!$V$2:$V$22</c:f>
              <c:numCache>
                <c:formatCode>General</c:formatCode>
                <c:ptCount val="21"/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56</c:v>
                </c:pt>
                <c:pt idx="11">
                  <c:v>54</c:v>
                </c:pt>
                <c:pt idx="12">
                  <c:v>52</c:v>
                </c:pt>
                <c:pt idx="13">
                  <c:v>50</c:v>
                </c:pt>
                <c:pt idx="14">
                  <c:v>48</c:v>
                </c:pt>
                <c:pt idx="15">
                  <c:v>46</c:v>
                </c:pt>
                <c:pt idx="16">
                  <c:v>44</c:v>
                </c:pt>
                <c:pt idx="17">
                  <c:v>42</c:v>
                </c:pt>
                <c:pt idx="18">
                  <c:v>40</c:v>
                </c:pt>
                <c:pt idx="19">
                  <c:v>40</c:v>
                </c:pt>
                <c:pt idx="20">
                  <c:v>40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9436672"/>
        <c:axId val="169447424"/>
      </c:lineChart>
      <c:catAx>
        <c:axId val="1694366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sl-SI"/>
                  <a:t>Leto</a:t>
                </a:r>
              </a:p>
            </c:rich>
          </c:tx>
          <c:layout>
            <c:manualLayout>
              <c:xMode val="edge"/>
              <c:yMode val="edge"/>
              <c:x val="0.49572713667201856"/>
              <c:y val="0.9189774412526792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l-SI"/>
          </a:p>
        </c:txPr>
        <c:crossAx val="1694474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9447424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sl-SI" sz="1200"/>
                  <a:t>Koncentracija NO2 [ug/m3]</a:t>
                </a:r>
              </a:p>
            </c:rich>
          </c:tx>
          <c:layout>
            <c:manualLayout>
              <c:xMode val="edge"/>
              <c:yMode val="edge"/>
              <c:x val="3.2560032560032559E-3"/>
              <c:y val="0.30277207886327639"/>
            </c:manualLayout>
          </c:layout>
          <c:overlay val="0"/>
          <c:spPr>
            <a:noFill/>
            <a:ln w="25400">
              <a:noFill/>
            </a:ln>
          </c:spPr>
        </c:title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l-SI"/>
          </a:p>
        </c:txPr>
        <c:crossAx val="169436672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53250994281006014"/>
          <c:y val="0.70177821409616725"/>
          <c:w val="0.43425738587282275"/>
          <c:h val="0.11708348989047125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2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l-SI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l-S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sl-SI" sz="1400" dirty="0"/>
              <a:t>Povprečna l</a:t>
            </a:r>
            <a:r>
              <a:rPr lang="sl-SI" sz="1400" dirty="0" smtClean="0"/>
              <a:t>etna </a:t>
            </a:r>
            <a:r>
              <a:rPr lang="sl-SI" sz="1400" dirty="0"/>
              <a:t>koncentracija PM10 v zraku</a:t>
            </a:r>
          </a:p>
        </c:rich>
      </c:tx>
      <c:layout>
        <c:manualLayout>
          <c:xMode val="edge"/>
          <c:yMode val="edge"/>
          <c:x val="0.1576741508347726"/>
          <c:y val="3.2554847841472043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8445761897131875E-2"/>
          <c:y val="0.13588138576786793"/>
          <c:w val="0.86183219625734742"/>
          <c:h val="0.73460874180753588"/>
        </c:manualLayout>
      </c:layout>
      <c:lineChart>
        <c:grouping val="standard"/>
        <c:varyColors val="0"/>
        <c:ser>
          <c:idx val="0"/>
          <c:order val="0"/>
          <c:tx>
            <c:v>Povprečna letna količina delcev PM10</c:v>
          </c:tx>
          <c:spPr>
            <a:ln w="31750">
              <a:solidFill>
                <a:srgbClr val="000080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cat>
            <c:numRef>
              <c:f>'ARSO - bilteni'!$V$34:$V$48</c:f>
              <c:numCache>
                <c:formatCode>General</c:formatCode>
                <c:ptCount val="15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</c:numCache>
            </c:numRef>
          </c:cat>
          <c:val>
            <c:numRef>
              <c:f>'ARSO - bilteni'!$X$34:$X$48</c:f>
              <c:numCache>
                <c:formatCode>General</c:formatCode>
                <c:ptCount val="15"/>
                <c:pt idx="0">
                  <c:v>33</c:v>
                </c:pt>
                <c:pt idx="1">
                  <c:v>36</c:v>
                </c:pt>
                <c:pt idx="2">
                  <c:v>36</c:v>
                </c:pt>
                <c:pt idx="3">
                  <c:v>35</c:v>
                </c:pt>
                <c:pt idx="4">
                  <c:v>46</c:v>
                </c:pt>
                <c:pt idx="5">
                  <c:v>53</c:v>
                </c:pt>
                <c:pt idx="6">
                  <c:v>40</c:v>
                </c:pt>
                <c:pt idx="7">
                  <c:v>43</c:v>
                </c:pt>
                <c:pt idx="8">
                  <c:v>37</c:v>
                </c:pt>
                <c:pt idx="9">
                  <c:v>32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31</c:v>
                </c:pt>
                <c:pt idx="14">
                  <c:v>35</c:v>
                </c:pt>
              </c:numCache>
            </c:numRef>
          </c:val>
          <c:smooth val="0"/>
        </c:ser>
        <c:ser>
          <c:idx val="1"/>
          <c:order val="1"/>
          <c:tx>
            <c:v>Mejna vrednost</c:v>
          </c:tx>
          <c:spPr>
            <a:ln w="31750">
              <a:solidFill>
                <a:srgbClr val="FF00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numRef>
              <c:f>'ARSO - bilteni'!$V$34:$V$48</c:f>
              <c:numCache>
                <c:formatCode>General</c:formatCode>
                <c:ptCount val="15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</c:numCache>
            </c:numRef>
          </c:cat>
          <c:val>
            <c:numRef>
              <c:f>'ARSO - bilteni'!$Y$34:$Y$48</c:f>
              <c:numCache>
                <c:formatCode>General</c:formatCode>
                <c:ptCount val="15"/>
                <c:pt idx="4">
                  <c:v>44.8</c:v>
                </c:pt>
                <c:pt idx="5">
                  <c:v>43.2</c:v>
                </c:pt>
                <c:pt idx="6">
                  <c:v>41.6</c:v>
                </c:pt>
                <c:pt idx="7">
                  <c:v>40</c:v>
                </c:pt>
                <c:pt idx="8">
                  <c:v>40</c:v>
                </c:pt>
                <c:pt idx="9">
                  <c:v>40</c:v>
                </c:pt>
                <c:pt idx="10">
                  <c:v>40</c:v>
                </c:pt>
                <c:pt idx="11">
                  <c:v>40</c:v>
                </c:pt>
                <c:pt idx="12">
                  <c:v>40</c:v>
                </c:pt>
                <c:pt idx="13">
                  <c:v>40</c:v>
                </c:pt>
                <c:pt idx="14">
                  <c:v>40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742592"/>
        <c:axId val="177744896"/>
      </c:lineChart>
      <c:catAx>
        <c:axId val="1777425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sl-SI"/>
                  <a:t>Leto</a:t>
                </a:r>
              </a:p>
            </c:rich>
          </c:tx>
          <c:layout>
            <c:manualLayout>
              <c:xMode val="edge"/>
              <c:yMode val="edge"/>
              <c:x val="0.50431869591430611"/>
              <c:y val="0.9278151696006151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l-SI"/>
          </a:p>
        </c:txPr>
        <c:crossAx val="177744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7744896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sl-SI" sz="1000"/>
                  <a:t>Koncentacija PM10 [ug/m3]</a:t>
                </a:r>
              </a:p>
            </c:rich>
          </c:tx>
          <c:layout>
            <c:manualLayout>
              <c:xMode val="edge"/>
              <c:yMode val="edge"/>
              <c:x val="1.0362694300518135E-2"/>
              <c:y val="0.2979482978640408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l-SI"/>
          </a:p>
        </c:txPr>
        <c:crossAx val="177742592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34599993653643035"/>
          <c:y val="0.65746794389554808"/>
          <c:w val="0.60506675007592958"/>
          <c:h val="0.14225075368763618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l-SI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l-S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1930436176394"/>
          <c:y val="0.1559371898115374"/>
          <c:w val="0.86567770631724472"/>
          <c:h val="0.6970083810389246"/>
        </c:manualLayout>
      </c:layout>
      <c:lineChart>
        <c:grouping val="standard"/>
        <c:varyColors val="0"/>
        <c:ser>
          <c:idx val="0"/>
          <c:order val="0"/>
          <c:tx>
            <c:strRef>
              <c:f>List2!$C$10</c:f>
              <c:strCache>
                <c:ptCount val="1"/>
                <c:pt idx="0">
                  <c:v>Dopustno št. preseganj MV</c:v>
                </c:pt>
              </c:strCache>
            </c:strRef>
          </c:tx>
          <c:cat>
            <c:numRef>
              <c:f>List2!$B$11:$B$21</c:f>
              <c:numCache>
                <c:formatCode>General</c:formatCode>
                <c:ptCount val="1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</c:numCache>
            </c:numRef>
          </c:cat>
          <c:val>
            <c:numRef>
              <c:f>List2!$C$11:$C$21</c:f>
              <c:numCache>
                <c:formatCode>General</c:formatCode>
                <c:ptCount val="11"/>
                <c:pt idx="0">
                  <c:v>35</c:v>
                </c:pt>
                <c:pt idx="1">
                  <c:v>35</c:v>
                </c:pt>
                <c:pt idx="2">
                  <c:v>35</c:v>
                </c:pt>
                <c:pt idx="3">
                  <c:v>35</c:v>
                </c:pt>
                <c:pt idx="4">
                  <c:v>35</c:v>
                </c:pt>
                <c:pt idx="5">
                  <c:v>35</c:v>
                </c:pt>
                <c:pt idx="6">
                  <c:v>35</c:v>
                </c:pt>
                <c:pt idx="7">
                  <c:v>35</c:v>
                </c:pt>
                <c:pt idx="8">
                  <c:v>35</c:v>
                </c:pt>
                <c:pt idx="9">
                  <c:v>35</c:v>
                </c:pt>
                <c:pt idx="10">
                  <c:v>35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List2!$D$10</c:f>
              <c:strCache>
                <c:ptCount val="1"/>
                <c:pt idx="0">
                  <c:v>Dejansko št. preseganj MV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 baseline="0">
                    <a:solidFill>
                      <a:srgbClr val="C00000"/>
                    </a:solidFill>
                  </a:defRPr>
                </a:pPr>
                <a:endParaRPr lang="sl-S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List2!$B$11:$B$21</c:f>
              <c:numCache>
                <c:formatCode>General</c:formatCode>
                <c:ptCount val="1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</c:numCache>
            </c:numRef>
          </c:cat>
          <c:val>
            <c:numRef>
              <c:f>List2!$D$11:$D$21</c:f>
              <c:numCache>
                <c:formatCode>General</c:formatCode>
                <c:ptCount val="11"/>
                <c:pt idx="0">
                  <c:v>116</c:v>
                </c:pt>
                <c:pt idx="1">
                  <c:v>146</c:v>
                </c:pt>
                <c:pt idx="2">
                  <c:v>80</c:v>
                </c:pt>
                <c:pt idx="3">
                  <c:v>97</c:v>
                </c:pt>
                <c:pt idx="4">
                  <c:v>62</c:v>
                </c:pt>
                <c:pt idx="5">
                  <c:v>51</c:v>
                </c:pt>
                <c:pt idx="6">
                  <c:v>37</c:v>
                </c:pt>
                <c:pt idx="7">
                  <c:v>42</c:v>
                </c:pt>
                <c:pt idx="8">
                  <c:v>58</c:v>
                </c:pt>
                <c:pt idx="9">
                  <c:v>73</c:v>
                </c:pt>
                <c:pt idx="10">
                  <c:v>55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775360"/>
        <c:axId val="177776896"/>
      </c:lineChart>
      <c:catAx>
        <c:axId val="177775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sl-SI"/>
          </a:p>
        </c:txPr>
        <c:crossAx val="177776896"/>
        <c:crosses val="autoZero"/>
        <c:auto val="1"/>
        <c:lblAlgn val="ctr"/>
        <c:lblOffset val="100"/>
        <c:noMultiLvlLbl val="0"/>
      </c:catAx>
      <c:valAx>
        <c:axId val="1777768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sl-SI"/>
          </a:p>
        </c:txPr>
        <c:crossAx val="17777536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200" b="1"/>
          </a:pPr>
          <a:endParaRPr lang="sl-SI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0.07481</cdr:x>
      <cdr:y>0.04826</cdr:y>
    </cdr:from>
    <cdr:to>
      <cdr:x>0.99237</cdr:x>
      <cdr:y>0.13131</cdr:y>
    </cdr:to>
    <cdr:sp macro="" textlink="">
      <cdr:nvSpPr>
        <cdr:cNvPr id="2" name="PoljeZBesedilom 1"/>
        <cdr:cNvSpPr txBox="1"/>
      </cdr:nvSpPr>
      <cdr:spPr>
        <a:xfrm xmlns:a="http://schemas.openxmlformats.org/drawingml/2006/main">
          <a:off x="466725" y="204788"/>
          <a:ext cx="5724525" cy="3524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l-SI" sz="1600" b="1" dirty="0">
              <a:solidFill>
                <a:srgbClr val="C00000"/>
              </a:solidFill>
            </a:rPr>
            <a:t>Število dni  s </a:t>
          </a:r>
          <a:r>
            <a:rPr lang="sl-SI" sz="1600" b="1" dirty="0" smtClean="0">
              <a:solidFill>
                <a:srgbClr val="C00000"/>
              </a:solidFill>
            </a:rPr>
            <a:t>prekoračeno </a:t>
          </a:r>
          <a:r>
            <a:rPr lang="sl-SI" sz="1600" b="1" dirty="0">
              <a:solidFill>
                <a:srgbClr val="C00000"/>
              </a:solidFill>
            </a:rPr>
            <a:t>mejno vrednostjo za dnevno</a:t>
          </a:r>
          <a:r>
            <a:rPr lang="sl-SI" sz="1600" b="1" baseline="0" dirty="0">
              <a:solidFill>
                <a:srgbClr val="C00000"/>
              </a:solidFill>
            </a:rPr>
            <a:t> povprečje</a:t>
          </a:r>
          <a:endParaRPr lang="sl-SI" sz="1600" b="1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0.00647</cdr:x>
      <cdr:y>0.23232</cdr:y>
    </cdr:from>
    <cdr:to>
      <cdr:x>0.04657</cdr:x>
      <cdr:y>0.6431</cdr:y>
    </cdr:to>
    <cdr:sp macro="" textlink="">
      <cdr:nvSpPr>
        <cdr:cNvPr id="3" name="PoljeZBesedilom 2"/>
        <cdr:cNvSpPr txBox="1"/>
      </cdr:nvSpPr>
      <cdr:spPr>
        <a:xfrm xmlns:a="http://schemas.openxmlformats.org/drawingml/2006/main">
          <a:off x="47625" y="985838"/>
          <a:ext cx="295275" cy="17430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r>
            <a:rPr lang="sl-SI" sz="1400" b="1"/>
            <a:t>Število </a:t>
          </a:r>
          <a:r>
            <a:rPr lang="sl-SI" sz="1400" b="1" baseline="0"/>
            <a:t>preseganj</a:t>
          </a:r>
        </a:p>
      </cdr:txBody>
    </cdr:sp>
  </cdr:relSizeAnchor>
  <cdr:relSizeAnchor xmlns:cdr="http://schemas.openxmlformats.org/drawingml/2006/chartDrawing">
    <cdr:from>
      <cdr:x>0.03234</cdr:x>
      <cdr:y>0.23232</cdr:y>
    </cdr:from>
    <cdr:to>
      <cdr:x>0.15653</cdr:x>
      <cdr:y>0.44781</cdr:y>
    </cdr:to>
    <cdr:sp macro="" textlink="">
      <cdr:nvSpPr>
        <cdr:cNvPr id="4" name="PoljeZBesedilom 3"/>
        <cdr:cNvSpPr txBox="1"/>
      </cdr:nvSpPr>
      <cdr:spPr>
        <a:xfrm xmlns:a="http://schemas.openxmlformats.org/drawingml/2006/main">
          <a:off x="238126" y="98583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none" rtlCol="0"/>
        <a:lstStyle xmlns:a="http://schemas.openxmlformats.org/drawingml/2006/main"/>
        <a:p xmlns:a="http://schemas.openxmlformats.org/drawingml/2006/main">
          <a:endParaRPr lang="sl-SI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7FFC-25C8-4FE1-B807-F06B1EC2895B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55A5E-9D0D-4532-AFC5-D2CA92E1C40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7216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A8A50-6922-4FBD-8FE4-B325369F7F3F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DAD48-C7EB-4CEE-BFA0-CA8E2CF8855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8838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1200" dirty="0" smtClean="0">
                <a:solidFill>
                  <a:srgbClr val="FF0000"/>
                </a:solidFill>
              </a:rPr>
              <a:t>Ustno povedati, da bodo v nadaljevanju glede na medij vsi obravnavani in zakaj ta vrstni red – ali po vključevanju ZZV ali po  nastajanju ali po prepoznavanju ali po problematiki!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1200" dirty="0" smtClean="0">
                <a:solidFill>
                  <a:srgbClr val="FF0000"/>
                </a:solidFill>
              </a:rPr>
              <a:t>Po velikosti problema v povezavi</a:t>
            </a:r>
            <a:r>
              <a:rPr lang="sl-SI" sz="1200" baseline="0" dirty="0" smtClean="0">
                <a:solidFill>
                  <a:srgbClr val="FF0000"/>
                </a:solidFill>
              </a:rPr>
              <a:t> z prepoznanimi vplivi na zdravje in okolje. </a:t>
            </a:r>
            <a:endParaRPr lang="sl-SI" sz="1200" dirty="0" smtClean="0">
              <a:solidFill>
                <a:srgbClr val="FF0000"/>
              </a:solidFill>
            </a:endParaRPr>
          </a:p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AD48-C7EB-4CEE-BFA0-CA8E2CF88554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1424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9854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6475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93427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84632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05790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5336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0427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3005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0930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8049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1681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5858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6223CBF-596E-451D-9C84-C39A2CA91BB4}" type="datetimeFigureOut">
              <a:rPr lang="sl-SI" smtClean="0"/>
              <a:t>4.12.2013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1E13071-BCCF-443E-AEA8-6830FF3F4202}" type="slidenum">
              <a:rPr lang="sl-SI" smtClean="0"/>
              <a:t>‹#›</a:t>
            </a:fld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658615"/>
          </a:xfrm>
        </p:spPr>
        <p:txBody>
          <a:bodyPr>
            <a:normAutofit/>
          </a:bodyPr>
          <a:lstStyle/>
          <a:p>
            <a:r>
              <a:rPr lang="sl-SI" b="1" dirty="0" smtClean="0"/>
              <a:t>Ukrepi MO Celje za izboljšanje zraka v Celju</a:t>
            </a:r>
            <a:endParaRPr lang="sl-SI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4005064"/>
            <a:ext cx="6400800" cy="1024136"/>
          </a:xfrm>
        </p:spPr>
        <p:txBody>
          <a:bodyPr>
            <a:normAutofit/>
          </a:bodyPr>
          <a:lstStyle/>
          <a:p>
            <a:r>
              <a:rPr lang="sl-SI" sz="1800" dirty="0" smtClean="0">
                <a:solidFill>
                  <a:schemeClr val="tx1"/>
                </a:solidFill>
              </a:rPr>
              <a:t>Nina </a:t>
            </a:r>
            <a:r>
              <a:rPr lang="sl-SI" sz="1800" dirty="0" smtClean="0">
                <a:solidFill>
                  <a:schemeClr val="tx1"/>
                </a:solidFill>
              </a:rPr>
              <a:t>Strle-Mašat</a:t>
            </a:r>
            <a:r>
              <a:rPr lang="sl-SI" sz="1800" baseline="30000" dirty="0" smtClean="0">
                <a:solidFill>
                  <a:schemeClr val="tx1"/>
                </a:solidFill>
              </a:rPr>
              <a:t>1</a:t>
            </a:r>
            <a:r>
              <a:rPr lang="sl-SI" sz="1800" dirty="0" smtClean="0">
                <a:solidFill>
                  <a:schemeClr val="tx1"/>
                </a:solidFill>
              </a:rPr>
              <a:t>, Simona Uršič</a:t>
            </a:r>
            <a:r>
              <a:rPr lang="sl-SI" sz="1800" baseline="30000" dirty="0" smtClean="0">
                <a:solidFill>
                  <a:schemeClr val="tx1"/>
                </a:solidFill>
              </a:rPr>
              <a:t>2</a:t>
            </a:r>
            <a:r>
              <a:rPr lang="sl-SI" sz="1800" dirty="0" smtClean="0">
                <a:solidFill>
                  <a:schemeClr val="tx1"/>
                </a:solidFill>
              </a:rPr>
              <a:t>, Andrej Uršič</a:t>
            </a:r>
            <a:r>
              <a:rPr lang="sl-SI" sz="1800" baseline="30000" dirty="0" smtClean="0">
                <a:solidFill>
                  <a:schemeClr val="tx1"/>
                </a:solidFill>
              </a:rPr>
              <a:t>2</a:t>
            </a:r>
          </a:p>
          <a:p>
            <a:r>
              <a:rPr lang="sl-SI" sz="1800" baseline="30000" dirty="0" smtClean="0">
                <a:solidFill>
                  <a:schemeClr val="tx1"/>
                </a:solidFill>
              </a:rPr>
              <a:t>1 </a:t>
            </a:r>
            <a:r>
              <a:rPr lang="sl-SI" sz="1800" dirty="0" smtClean="0">
                <a:solidFill>
                  <a:schemeClr val="tx1"/>
                </a:solidFill>
              </a:rPr>
              <a:t>Mestna </a:t>
            </a:r>
            <a:r>
              <a:rPr lang="sl-SI" sz="1800" dirty="0">
                <a:solidFill>
                  <a:schemeClr val="tx1"/>
                </a:solidFill>
              </a:rPr>
              <a:t>občina </a:t>
            </a:r>
            <a:r>
              <a:rPr lang="sl-SI" sz="1800" dirty="0" smtClean="0">
                <a:solidFill>
                  <a:schemeClr val="tx1"/>
                </a:solidFill>
              </a:rPr>
              <a:t>Celje, Trg celjskih knezov 9, 3000 Celje</a:t>
            </a:r>
          </a:p>
          <a:p>
            <a:r>
              <a:rPr lang="sl-SI" sz="1800" baseline="30000" dirty="0">
                <a:solidFill>
                  <a:schemeClr val="tx1"/>
                </a:solidFill>
              </a:rPr>
              <a:t>2</a:t>
            </a:r>
            <a:r>
              <a:rPr lang="sl-SI" sz="1800" dirty="0" smtClean="0">
                <a:solidFill>
                  <a:schemeClr val="tx1"/>
                </a:solidFill>
              </a:rPr>
              <a:t>Zavod za zdravstveno varstvo Celje, Ipavčeva 18, 3000 Celje</a:t>
            </a:r>
            <a:endParaRPr lang="sl-SI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59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611560" y="2060848"/>
            <a:ext cx="7812856" cy="3600400"/>
          </a:xfrm>
        </p:spPr>
        <p:txBody>
          <a:bodyPr>
            <a:noAutofit/>
          </a:bodyPr>
          <a:lstStyle/>
          <a:p>
            <a:r>
              <a:rPr lang="sl-SI" b="1" dirty="0" smtClean="0"/>
              <a:t>Uporabljena metoda: </a:t>
            </a:r>
            <a:r>
              <a:rPr lang="sl-SI" b="1" dirty="0"/>
              <a:t>EMEP/CORINAIR </a:t>
            </a:r>
            <a:r>
              <a:rPr lang="sl-SI" b="1" dirty="0" err="1"/>
              <a:t>Emission</a:t>
            </a:r>
            <a:r>
              <a:rPr lang="sl-SI" b="1" dirty="0"/>
              <a:t> </a:t>
            </a:r>
            <a:r>
              <a:rPr lang="sl-SI" b="1" dirty="0" err="1"/>
              <a:t>Inventory</a:t>
            </a:r>
            <a:r>
              <a:rPr lang="sl-SI" b="1" dirty="0"/>
              <a:t> </a:t>
            </a:r>
            <a:r>
              <a:rPr lang="sl-SI" b="1" dirty="0" err="1"/>
              <a:t>Guidebook</a:t>
            </a:r>
            <a:r>
              <a:rPr lang="sl-SI" b="1" dirty="0"/>
              <a:t> – </a:t>
            </a:r>
            <a:r>
              <a:rPr lang="sl-SI" b="1" dirty="0" smtClean="0"/>
              <a:t>2006 (metoda EEA, ARSO)</a:t>
            </a:r>
          </a:p>
          <a:p>
            <a:pPr lvl="1"/>
            <a:r>
              <a:rPr lang="sl-SI" b="1" dirty="0" smtClean="0"/>
              <a:t>Osnovni princip: izračun emisij s pomočjo emisijskih faktorjev</a:t>
            </a:r>
            <a:endParaRPr lang="sl-SI" b="1" dirty="0" smtClean="0"/>
          </a:p>
          <a:p>
            <a:pPr lvl="1"/>
            <a:r>
              <a:rPr lang="sl-SI" b="1" dirty="0" smtClean="0"/>
              <a:t>Modifikacija za industrijske kotlovnice, tehnološke procese in uporabo topil: rezultati meritev</a:t>
            </a:r>
            <a:endParaRPr lang="sl-SI" b="1" dirty="0" smtClean="0"/>
          </a:p>
          <a:p>
            <a:endParaRPr lang="sl-SI" b="1" dirty="0" smtClean="0"/>
          </a:p>
          <a:p>
            <a:r>
              <a:rPr lang="sl-SI" b="1" dirty="0" smtClean="0"/>
              <a:t>EMEP/CORINAIR</a:t>
            </a:r>
            <a:r>
              <a:rPr lang="sl-SI" b="1" dirty="0" smtClean="0"/>
              <a:t>: delitev virov onesnaževanj zraka na 11 skupin</a:t>
            </a:r>
            <a:endParaRPr lang="sl-SI" b="1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3200" b="1" dirty="0"/>
              <a:t>PM10: Aktivnosti</a:t>
            </a:r>
            <a:br>
              <a:rPr lang="sl-SI" sz="3200" b="1" dirty="0"/>
            </a:br>
            <a:r>
              <a:rPr lang="sl-SI" sz="3200" b="1" dirty="0"/>
              <a:t>Kataster </a:t>
            </a:r>
            <a:r>
              <a:rPr lang="sl-SI" sz="3200" b="1" dirty="0" smtClean="0"/>
              <a:t>virov onesnaževanja </a:t>
            </a:r>
            <a:r>
              <a:rPr lang="sl-SI" sz="3200" b="1" dirty="0" smtClean="0"/>
              <a:t>zraka za 2007/08 </a:t>
            </a:r>
            <a:r>
              <a:rPr lang="sl-SI" sz="3200" b="1" dirty="0" smtClean="0"/>
              <a:t>(1)</a:t>
            </a:r>
            <a:endParaRPr lang="sl-SI" sz="3200" b="1" dirty="0"/>
          </a:p>
        </p:txBody>
      </p:sp>
    </p:spTree>
    <p:extLst>
      <p:ext uri="{BB962C8B-B14F-4D97-AF65-F5344CB8AC3E}">
        <p14:creationId xmlns:p14="http://schemas.microsoft.com/office/powerpoint/2010/main" val="300676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323528" y="1772816"/>
            <a:ext cx="8208912" cy="432048"/>
          </a:xfrm>
        </p:spPr>
        <p:txBody>
          <a:bodyPr>
            <a:noAutofit/>
          </a:bodyPr>
          <a:lstStyle/>
          <a:p>
            <a:r>
              <a:rPr lang="sl-SI" b="1" dirty="0" smtClean="0"/>
              <a:t>Način določitve količine onesnaževal (emisije) po skupinah</a:t>
            </a:r>
            <a:endParaRPr lang="sl-SI" b="1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sl-SI" sz="3600" b="1" dirty="0"/>
              <a:t>PM10: Aktivnosti</a:t>
            </a:r>
            <a:br>
              <a:rPr lang="sl-SI" sz="3600" b="1" dirty="0"/>
            </a:br>
            <a:r>
              <a:rPr lang="sl-SI" sz="3100" b="1" dirty="0"/>
              <a:t>Kataster virov onesnaževanja zraka za </a:t>
            </a:r>
            <a:r>
              <a:rPr lang="sl-SI" sz="3100" b="1" dirty="0" smtClean="0"/>
              <a:t>2007/08 (</a:t>
            </a:r>
            <a:r>
              <a:rPr lang="sl-SI" sz="3100" b="1" dirty="0"/>
              <a:t>2</a:t>
            </a:r>
            <a:r>
              <a:rPr lang="sl-SI" sz="3100" b="1" dirty="0" smtClean="0"/>
              <a:t>)</a:t>
            </a:r>
            <a:endParaRPr lang="sl-SI" sz="3100" b="1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974408"/>
              </p:ext>
            </p:extLst>
          </p:nvPr>
        </p:nvGraphicFramePr>
        <p:xfrm>
          <a:off x="323528" y="2204864"/>
          <a:ext cx="8280920" cy="45657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8391"/>
                <a:gridCol w="3425948"/>
                <a:gridCol w="4166581"/>
              </a:tblGrid>
              <a:tr h="2214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 dirty="0" smtClean="0">
                          <a:effectLst/>
                        </a:rPr>
                        <a:t> </a:t>
                      </a:r>
                      <a:endParaRPr lang="sl-SI" sz="1600" b="0" dirty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Naziv skupine virov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Način opredelitve količine onesnaževala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288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01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Termoelektrarne - toplarne in kotlovnice za daljinsko ogrevanje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600" b="1" i="1" u="sng" dirty="0">
                          <a:solidFill>
                            <a:schemeClr val="tx1"/>
                          </a:solidFill>
                          <a:effectLst/>
                        </a:rPr>
                        <a:t>Izračun s pomočjo emisijskih faktorjev</a:t>
                      </a:r>
                      <a:endParaRPr lang="sl-SI" sz="1600" b="1" i="1" u="sng" dirty="0">
                        <a:solidFill>
                          <a:schemeClr val="tx1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288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02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Kotlovnice za ogrevanje in mala kurišča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600" b="1" i="1" u="sng" dirty="0">
                          <a:solidFill>
                            <a:schemeClr val="tx1"/>
                          </a:solidFill>
                          <a:effectLst/>
                        </a:rPr>
                        <a:t>Izračun s pomočjo emisijskih faktorjev </a:t>
                      </a:r>
                      <a:endParaRPr lang="sl-SI" sz="1600" b="1" i="1" u="sng" dirty="0">
                        <a:solidFill>
                          <a:schemeClr val="tx1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288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03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Industrijske kotlovnice in procesi z izgorevanjem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600" b="1" dirty="0" smtClean="0">
                          <a:solidFill>
                            <a:schemeClr val="tx1"/>
                          </a:solidFill>
                          <a:effectLst/>
                        </a:rPr>
                        <a:t>Rezultati </a:t>
                      </a:r>
                      <a:r>
                        <a:rPr lang="sl-SI" sz="1600" b="1" dirty="0">
                          <a:solidFill>
                            <a:schemeClr val="tx1"/>
                          </a:solidFill>
                          <a:effectLst/>
                        </a:rPr>
                        <a:t>meritev</a:t>
                      </a:r>
                      <a:endParaRPr lang="sl-SI" sz="1600" b="1" dirty="0">
                        <a:solidFill>
                          <a:schemeClr val="tx1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14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04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Tehnološki procesi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600" b="1" dirty="0" smtClean="0">
                          <a:solidFill>
                            <a:schemeClr val="tx1"/>
                          </a:solidFill>
                          <a:effectLst/>
                        </a:rPr>
                        <a:t>Rezultati </a:t>
                      </a:r>
                      <a:r>
                        <a:rPr lang="sl-SI" sz="1600" b="1" dirty="0">
                          <a:solidFill>
                            <a:schemeClr val="tx1"/>
                          </a:solidFill>
                          <a:effectLst/>
                        </a:rPr>
                        <a:t>meritev</a:t>
                      </a:r>
                      <a:endParaRPr lang="sl-SI" sz="1600" b="1" dirty="0">
                        <a:solidFill>
                          <a:schemeClr val="tx1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288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05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 dirty="0">
                          <a:effectLst/>
                        </a:rPr>
                        <a:t>Pridobivanje in distribucija fosilnih goriv</a:t>
                      </a:r>
                      <a:endParaRPr lang="sl-SI" sz="1600" b="0" dirty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600" b="1" i="1" u="sng" dirty="0">
                          <a:solidFill>
                            <a:schemeClr val="tx1"/>
                          </a:solidFill>
                          <a:effectLst/>
                        </a:rPr>
                        <a:t>Izračun s pomočjo emisijskih faktorjev </a:t>
                      </a:r>
                      <a:endParaRPr lang="sl-SI" sz="1600" b="1" i="1" u="sng" dirty="0">
                        <a:solidFill>
                          <a:schemeClr val="tx1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14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06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 dirty="0">
                          <a:effectLst/>
                        </a:rPr>
                        <a:t>Uporaba topil</a:t>
                      </a:r>
                      <a:endParaRPr lang="sl-SI" sz="1600" b="0" dirty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600" b="1" dirty="0" smtClean="0">
                          <a:effectLst/>
                        </a:rPr>
                        <a:t>Rezultati </a:t>
                      </a:r>
                      <a:r>
                        <a:rPr lang="sl-SI" sz="1600" b="1" dirty="0">
                          <a:effectLst/>
                        </a:rPr>
                        <a:t>meritev</a:t>
                      </a:r>
                      <a:endParaRPr lang="sl-SI" sz="1600" b="1" dirty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14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07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Cestni promet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600" b="1" i="1" u="sng" dirty="0">
                          <a:solidFill>
                            <a:schemeClr val="tx1"/>
                          </a:solidFill>
                          <a:effectLst/>
                        </a:rPr>
                        <a:t>Izračun s pomočjo emisijskih faktorjev </a:t>
                      </a:r>
                      <a:endParaRPr lang="sl-SI" sz="1600" b="1" i="1" u="sng" dirty="0">
                        <a:solidFill>
                          <a:schemeClr val="tx1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288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08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Ostali promet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sz="1600" b="0" i="0" dirty="0">
                          <a:effectLst/>
                        </a:rPr>
                        <a:t>Vir je bil ocenjen kot za Celje nepomemben. Emisij v zrak nismo ocenjevali.</a:t>
                      </a:r>
                      <a:endParaRPr lang="sl-SI" sz="1600" b="0" i="0" dirty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14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09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Ravnanje z odpadki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600" b="1" i="1" u="sng" dirty="0">
                          <a:solidFill>
                            <a:schemeClr val="tx1"/>
                          </a:solidFill>
                          <a:effectLst/>
                        </a:rPr>
                        <a:t>Izračun s pomočjo emisijskih faktorjev </a:t>
                      </a:r>
                      <a:endParaRPr lang="sl-SI" sz="1600" b="1" i="1" u="sng" dirty="0">
                        <a:solidFill>
                          <a:schemeClr val="tx1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14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10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Kmetijstvo, gozdarstvo in živinoreja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600" b="1" i="1" u="sng" dirty="0">
                          <a:solidFill>
                            <a:schemeClr val="tx1"/>
                          </a:solidFill>
                          <a:effectLst/>
                        </a:rPr>
                        <a:t>Izračun s pomočjo emisijskih faktorjev </a:t>
                      </a:r>
                      <a:endParaRPr lang="sl-SI" sz="1600" b="1" i="1" u="sng" dirty="0">
                        <a:solidFill>
                          <a:schemeClr val="tx1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432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11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l-SI" sz="1600" b="0">
                          <a:effectLst/>
                        </a:rPr>
                        <a:t>Narava</a:t>
                      </a:r>
                      <a:endParaRPr lang="sl-SI" sz="1600" b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lvl="0" indent="-28575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sz="1600" b="0" i="0" dirty="0">
                          <a:effectLst/>
                        </a:rPr>
                        <a:t>Vir je bil ocenjen kot za Celje nepomemben. Emisij v zrak nismo ocenjevali.</a:t>
                      </a:r>
                      <a:endParaRPr lang="sl-SI" sz="1600" b="0" i="0" dirty="0">
                        <a:solidFill>
                          <a:srgbClr val="000000"/>
                        </a:solidFill>
                        <a:effectLst/>
                        <a:latin typeface="Arial Narrow"/>
                        <a:ea typeface="ESRI Crime Analysis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74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sl-SI" sz="3600" b="1" dirty="0"/>
              <a:t>PM10: Aktivnosti</a:t>
            </a:r>
            <a:br>
              <a:rPr lang="sl-SI" sz="3600" b="1" dirty="0"/>
            </a:br>
            <a:r>
              <a:rPr lang="sl-SI" sz="3100" b="1" dirty="0"/>
              <a:t>Kataster virov onesnaževanja zraka za 2007/08 </a:t>
            </a:r>
            <a:r>
              <a:rPr lang="sl-SI" sz="3100" b="1" dirty="0" smtClean="0"/>
              <a:t>(3)</a:t>
            </a:r>
            <a:endParaRPr lang="sl-SI" sz="3100" dirty="0"/>
          </a:p>
        </p:txBody>
      </p:sp>
      <p:pic>
        <p:nvPicPr>
          <p:cNvPr id="4" name="Slika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66158"/>
            <a:ext cx="6768752" cy="482453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PoljeZBesedilom 4"/>
          <p:cNvSpPr txBox="1"/>
          <p:nvPr/>
        </p:nvSpPr>
        <p:spPr>
          <a:xfrm>
            <a:off x="1506225" y="4581128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Cestni promet</a:t>
            </a:r>
            <a:endParaRPr lang="sl-SI" b="1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5076056" y="5133174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b="1" dirty="0" smtClean="0"/>
              <a:t>Ind. kotlovnice in tehnološki  procesi</a:t>
            </a:r>
            <a:endParaRPr lang="sl-SI" sz="1400" b="1" dirty="0"/>
          </a:p>
        </p:txBody>
      </p:sp>
      <p:sp>
        <p:nvSpPr>
          <p:cNvPr id="7" name="PoljeZBesedilom 6"/>
          <p:cNvSpPr txBox="1"/>
          <p:nvPr/>
        </p:nvSpPr>
        <p:spPr>
          <a:xfrm>
            <a:off x="5145108" y="2708920"/>
            <a:ext cx="151216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b="1" dirty="0" smtClean="0"/>
              <a:t>Ogrevanje </a:t>
            </a:r>
            <a:r>
              <a:rPr lang="sl-SI" sz="1200" b="1" dirty="0" smtClean="0"/>
              <a:t>(kotlovnice in mala kurišča)</a:t>
            </a:r>
            <a:endParaRPr lang="sl-SI" sz="1200" b="1" dirty="0"/>
          </a:p>
        </p:txBody>
      </p:sp>
      <p:sp>
        <p:nvSpPr>
          <p:cNvPr id="8" name="Pravokotnik 7"/>
          <p:cNvSpPr/>
          <p:nvPr/>
        </p:nvSpPr>
        <p:spPr>
          <a:xfrm>
            <a:off x="5832140" y="2273484"/>
            <a:ext cx="190821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oljeZBesedilom 8"/>
          <p:cNvSpPr txBox="1"/>
          <p:nvPr/>
        </p:nvSpPr>
        <p:spPr>
          <a:xfrm>
            <a:off x="6657276" y="2673544"/>
            <a:ext cx="100811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Skupina</a:t>
            </a:r>
            <a:endParaRPr lang="sl-SI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2339752" y="1932514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Struktura emisije </a:t>
            </a:r>
            <a:r>
              <a:rPr lang="sl-SI" b="1" dirty="0"/>
              <a:t>skupnega </a:t>
            </a:r>
            <a:r>
              <a:rPr lang="sl-SI" b="1" dirty="0" smtClean="0"/>
              <a:t>prahu</a:t>
            </a: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19358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323528" y="1916832"/>
            <a:ext cx="8280920" cy="648072"/>
          </a:xfrm>
        </p:spPr>
        <p:txBody>
          <a:bodyPr>
            <a:noAutofit/>
          </a:bodyPr>
          <a:lstStyle/>
          <a:p>
            <a:r>
              <a:rPr lang="sl-SI" sz="1800" b="1" dirty="0"/>
              <a:t>Viri onesnaževanja in vpliv virov na onesnaženost zraka </a:t>
            </a:r>
            <a:r>
              <a:rPr lang="sl-SI" sz="1800" b="1" dirty="0" smtClean="0"/>
              <a:t>(Raziskava ARSO, 2011; Merilna mesta Celje - analiza </a:t>
            </a:r>
            <a:r>
              <a:rPr lang="sl-SI" sz="1800" b="1" dirty="0"/>
              <a:t>virov delcev PM10 </a:t>
            </a:r>
            <a:r>
              <a:rPr lang="sl-SI" sz="1800" b="1" dirty="0" smtClean="0"/>
              <a:t>)</a:t>
            </a:r>
            <a:endParaRPr lang="sl-SI" sz="1800" b="1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4000" b="1" dirty="0"/>
              <a:t>PM10: Aktivnosti</a:t>
            </a:r>
            <a:br>
              <a:rPr lang="sl-SI" sz="4000" b="1" dirty="0"/>
            </a:br>
            <a:r>
              <a:rPr lang="sl-SI" sz="4000" b="1" dirty="0"/>
              <a:t>Opredelitev virov delcev PM10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307" y="2564904"/>
            <a:ext cx="6912379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jeZBesedilom 3"/>
          <p:cNvSpPr txBox="1"/>
          <p:nvPr/>
        </p:nvSpPr>
        <p:spPr>
          <a:xfrm>
            <a:off x="4860032" y="306896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Industrija in promet 31 %</a:t>
            </a:r>
            <a:endParaRPr lang="sl-SI" b="1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1403648" y="609329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Kurjenje lesa 24 %</a:t>
            </a:r>
            <a:endParaRPr lang="sl-SI" b="1" dirty="0"/>
          </a:p>
        </p:txBody>
      </p:sp>
      <p:sp>
        <p:nvSpPr>
          <p:cNvPr id="7" name="PoljeZBesedilom 6"/>
          <p:cNvSpPr txBox="1"/>
          <p:nvPr/>
        </p:nvSpPr>
        <p:spPr>
          <a:xfrm>
            <a:off x="4979888" y="5954796"/>
            <a:ext cx="2439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Sekundarni delci  17 % (transport od drugod)</a:t>
            </a:r>
            <a:endParaRPr lang="sl-SI" b="1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1475656" y="302658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Neopredeljeni viri</a:t>
            </a: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368612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827584" y="1988840"/>
            <a:ext cx="7560840" cy="3672408"/>
          </a:xfrm>
        </p:spPr>
        <p:txBody>
          <a:bodyPr>
            <a:normAutofit/>
          </a:bodyPr>
          <a:lstStyle/>
          <a:p>
            <a:r>
              <a:rPr lang="sl-SI" sz="2800" b="1" dirty="0" smtClean="0"/>
              <a:t>Ukrepi za zmanjšanje onesnaženosti:</a:t>
            </a:r>
          </a:p>
          <a:p>
            <a:pPr lvl="1"/>
            <a:endParaRPr lang="sl-SI" sz="1000" b="1" dirty="0" smtClean="0"/>
          </a:p>
          <a:p>
            <a:pPr marL="759143" lvl="1" indent="-457200">
              <a:buFont typeface="+mj-lt"/>
              <a:buAutoNum type="arabicPeriod"/>
            </a:pPr>
            <a:r>
              <a:rPr lang="sl-SI" sz="2400" b="1" dirty="0"/>
              <a:t>Ukrepi na področju spodbujanja učinkovite rabe energije in obnovljivih virov energije </a:t>
            </a:r>
            <a:endParaRPr lang="sl-SI" sz="2400" b="1" dirty="0" smtClean="0"/>
          </a:p>
          <a:p>
            <a:pPr marL="759143" lvl="1" indent="-457200">
              <a:buFont typeface="+mj-lt"/>
              <a:buAutoNum type="arabicPeriod"/>
            </a:pPr>
            <a:endParaRPr lang="sl-SI" sz="1000" b="1" dirty="0" smtClean="0"/>
          </a:p>
          <a:p>
            <a:pPr marL="759143" lvl="1" indent="-457200">
              <a:buFont typeface="+mj-lt"/>
              <a:buAutoNum type="arabicPeriod"/>
            </a:pPr>
            <a:r>
              <a:rPr lang="sl-SI" sz="2400" b="1" dirty="0"/>
              <a:t>Ukrepi na področju prometa </a:t>
            </a:r>
            <a:endParaRPr lang="sl-SI" sz="2400" b="1" dirty="0" smtClean="0"/>
          </a:p>
          <a:p>
            <a:pPr marL="759143" lvl="1" indent="-457200">
              <a:buFont typeface="+mj-lt"/>
              <a:buAutoNum type="arabicPeriod"/>
            </a:pPr>
            <a:endParaRPr lang="sl-SI" sz="1000" b="1" dirty="0" smtClean="0"/>
          </a:p>
          <a:p>
            <a:pPr marL="759143" lvl="1" indent="-457200">
              <a:buFont typeface="+mj-lt"/>
              <a:buAutoNum type="arabicPeriod"/>
            </a:pPr>
            <a:r>
              <a:rPr lang="sl-SI" sz="2400" b="1" dirty="0"/>
              <a:t>Ukrepi na drugih </a:t>
            </a:r>
            <a:r>
              <a:rPr lang="sl-SI" sz="2400" b="1" dirty="0" smtClean="0"/>
              <a:t>področjih</a:t>
            </a:r>
          </a:p>
          <a:p>
            <a:pPr marL="759143" lvl="1" indent="-457200">
              <a:buFont typeface="+mj-lt"/>
              <a:buAutoNum type="arabicPeriod"/>
            </a:pPr>
            <a:endParaRPr lang="sl-SI" sz="1000" b="1" dirty="0" smtClean="0"/>
          </a:p>
          <a:p>
            <a:pPr marL="759143" lvl="1" indent="-457200">
              <a:buFont typeface="+mj-lt"/>
              <a:buAutoNum type="arabicPeriod"/>
            </a:pPr>
            <a:r>
              <a:rPr lang="sl-SI" sz="2400" b="1" dirty="0"/>
              <a:t>Kratkoročni ukrepi</a:t>
            </a:r>
            <a:endParaRPr lang="sl-SI" sz="2400" b="1" dirty="0" smtClean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79512" y="332656"/>
            <a:ext cx="8892480" cy="1252728"/>
          </a:xfrm>
        </p:spPr>
        <p:txBody>
          <a:bodyPr>
            <a:normAutofit/>
          </a:bodyPr>
          <a:lstStyle/>
          <a:p>
            <a:r>
              <a:rPr lang="sl-SI" sz="2800" b="1" dirty="0"/>
              <a:t>PM10: Aktivnosti</a:t>
            </a:r>
            <a:br>
              <a:rPr lang="sl-SI" sz="2800" b="1" dirty="0"/>
            </a:br>
            <a:r>
              <a:rPr lang="sl-SI" sz="2800" b="1" dirty="0"/>
              <a:t>Odlok o načrtu kakovosti zraka na območju </a:t>
            </a:r>
            <a:r>
              <a:rPr lang="sl-SI" sz="2800" b="1" dirty="0" smtClean="0"/>
              <a:t>MO Celje (1) 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107006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611560" y="1844824"/>
            <a:ext cx="8064896" cy="42484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l-SI" sz="2800" b="1" dirty="0" smtClean="0"/>
              <a:t>1. Ukrepi </a:t>
            </a:r>
            <a:r>
              <a:rPr lang="sl-SI" sz="2800" b="1" dirty="0"/>
              <a:t>na področju spodbujanja učinkovite rabe energije in obnovljivih virov </a:t>
            </a:r>
            <a:r>
              <a:rPr lang="sl-SI" sz="2800" b="1" dirty="0" smtClean="0"/>
              <a:t>energije:</a:t>
            </a:r>
          </a:p>
          <a:p>
            <a:pPr marL="0" indent="0">
              <a:buNone/>
            </a:pPr>
            <a:endParaRPr lang="sl-SI" sz="1100" b="1" dirty="0" smtClean="0"/>
          </a:p>
          <a:p>
            <a:pPr lvl="1"/>
            <a:r>
              <a:rPr lang="sl-SI" sz="2400" b="1" dirty="0" smtClean="0"/>
              <a:t>Daljinsko ogrevanje in oskrba s plinom (6 </a:t>
            </a:r>
            <a:r>
              <a:rPr lang="sl-SI" sz="2400" b="1" dirty="0" err="1" smtClean="0"/>
              <a:t>podukrepov</a:t>
            </a:r>
            <a:r>
              <a:rPr lang="sl-SI" sz="2400" b="1" dirty="0" smtClean="0"/>
              <a:t>)</a:t>
            </a:r>
          </a:p>
          <a:p>
            <a:pPr lvl="2"/>
            <a:r>
              <a:rPr lang="sl-SI" dirty="0" smtClean="0"/>
              <a:t>Širitev obeh sistemov, povečevaje priključevanja, izboljšava strukture rabe energentov…</a:t>
            </a:r>
          </a:p>
          <a:p>
            <a:pPr lvl="1"/>
            <a:r>
              <a:rPr lang="sl-SI" sz="2400" b="1" dirty="0" smtClean="0"/>
              <a:t>Ukrepi na področju naprav za ogrevanje gospodinjstev (5 </a:t>
            </a:r>
            <a:r>
              <a:rPr lang="sl-SI" sz="2400" b="1" dirty="0" err="1" smtClean="0"/>
              <a:t>podukrepov</a:t>
            </a:r>
            <a:r>
              <a:rPr lang="sl-SI" sz="2400" b="1" dirty="0" smtClean="0"/>
              <a:t>)</a:t>
            </a:r>
          </a:p>
          <a:p>
            <a:pPr lvl="2"/>
            <a:r>
              <a:rPr lang="sl-SI" dirty="0" smtClean="0"/>
              <a:t>Spodbujanje zamenjav kurilnih naprav, zagotavljanje standardov kakovosti kurilnih naprav</a:t>
            </a:r>
            <a:r>
              <a:rPr lang="sl-SI" dirty="0"/>
              <a:t>, poostren nadzor nad kurjenjem </a:t>
            </a:r>
            <a:r>
              <a:rPr lang="sl-SI" dirty="0" smtClean="0"/>
              <a:t>odpadkov…</a:t>
            </a:r>
            <a:endParaRPr lang="sl-SI" dirty="0"/>
          </a:p>
          <a:p>
            <a:pPr lvl="1"/>
            <a:r>
              <a:rPr lang="sl-SI" sz="2400" b="1" dirty="0" smtClean="0"/>
              <a:t>Horizontalni ukrepi (4 </a:t>
            </a:r>
            <a:r>
              <a:rPr lang="sl-SI" sz="2400" b="1" dirty="0" err="1" smtClean="0"/>
              <a:t>podukrepi</a:t>
            </a:r>
            <a:r>
              <a:rPr lang="sl-SI" sz="2400" b="1" dirty="0" smtClean="0"/>
              <a:t>)</a:t>
            </a:r>
          </a:p>
          <a:p>
            <a:pPr lvl="2"/>
            <a:r>
              <a:rPr lang="sl-SI" dirty="0" smtClean="0"/>
              <a:t>Energetska sanacija javnih stavb, spodbujanje gradnje </a:t>
            </a:r>
            <a:r>
              <a:rPr lang="sl-SI" dirty="0" err="1" smtClean="0"/>
              <a:t>nizkoenergetskih</a:t>
            </a:r>
            <a:r>
              <a:rPr lang="sl-SI" dirty="0" smtClean="0"/>
              <a:t> objektov, spodbujanje zmanjševanja toplotnih izgub stavb..</a:t>
            </a:r>
          </a:p>
          <a:p>
            <a:endParaRPr lang="sl-SI" b="1" dirty="0" smtClean="0"/>
          </a:p>
          <a:p>
            <a:r>
              <a:rPr lang="sl-SI" sz="2600" b="1" dirty="0" smtClean="0"/>
              <a:t>Spodbujanje ukrepov s subvencijami </a:t>
            </a:r>
            <a:endParaRPr lang="sl-SI" sz="2600" b="1" dirty="0"/>
          </a:p>
          <a:p>
            <a:endParaRPr lang="sl-SI" sz="2600" b="1" dirty="0" smtClean="0"/>
          </a:p>
          <a:p>
            <a:endParaRPr lang="sl-SI" sz="2600" b="1" dirty="0" smtClean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79512" y="332656"/>
            <a:ext cx="8892480" cy="1252728"/>
          </a:xfrm>
        </p:spPr>
        <p:txBody>
          <a:bodyPr>
            <a:normAutofit/>
          </a:bodyPr>
          <a:lstStyle/>
          <a:p>
            <a:r>
              <a:rPr lang="sl-SI" sz="2800" b="1" dirty="0"/>
              <a:t>PM10: Aktivnosti</a:t>
            </a:r>
            <a:br>
              <a:rPr lang="sl-SI" sz="2800" b="1" dirty="0"/>
            </a:br>
            <a:r>
              <a:rPr lang="sl-SI" sz="2800" b="1" dirty="0"/>
              <a:t>Odlok o načrtu kakovosti zraka na območju </a:t>
            </a:r>
            <a:r>
              <a:rPr lang="sl-SI" sz="2800" b="1" dirty="0" smtClean="0"/>
              <a:t>MO Celje (2) 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400978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827584" y="1988840"/>
            <a:ext cx="7560840" cy="410445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l-SI" sz="2600" b="1" dirty="0" smtClean="0"/>
              <a:t>2. Ukrepi </a:t>
            </a:r>
            <a:r>
              <a:rPr lang="sl-SI" sz="2600" b="1" dirty="0"/>
              <a:t>na </a:t>
            </a:r>
            <a:r>
              <a:rPr lang="sl-SI" sz="2600" b="1" dirty="0" smtClean="0"/>
              <a:t>področju prometa (16 </a:t>
            </a:r>
            <a:r>
              <a:rPr lang="sl-SI" sz="2600" b="1" dirty="0" err="1" smtClean="0"/>
              <a:t>podukrepov</a:t>
            </a:r>
            <a:r>
              <a:rPr lang="sl-SI" sz="2600" b="1" dirty="0" smtClean="0"/>
              <a:t>):</a:t>
            </a:r>
          </a:p>
          <a:p>
            <a:r>
              <a:rPr lang="sl-SI" sz="2600" b="1" dirty="0" smtClean="0"/>
              <a:t>Trajnostna mobilnost:</a:t>
            </a:r>
          </a:p>
          <a:p>
            <a:pPr lvl="1"/>
            <a:r>
              <a:rPr lang="sl-SI" dirty="0" smtClean="0"/>
              <a:t>trajnostni prevozi, trajnostna parkirna politika, </a:t>
            </a:r>
            <a:r>
              <a:rPr lang="sl-SI" dirty="0" err="1" smtClean="0"/>
              <a:t>mobilnostni</a:t>
            </a:r>
            <a:r>
              <a:rPr lang="sl-SI" dirty="0" smtClean="0"/>
              <a:t> načrti podjetij, parkirna mesta za kolesa…</a:t>
            </a:r>
          </a:p>
          <a:p>
            <a:r>
              <a:rPr lang="sl-SI" sz="2600" b="1" dirty="0" smtClean="0"/>
              <a:t>Javni potniški promet:</a:t>
            </a:r>
          </a:p>
          <a:p>
            <a:pPr lvl="1"/>
            <a:r>
              <a:rPr lang="sl-SI" dirty="0" smtClean="0"/>
              <a:t>Nove poti mestnega JPP, integracija s primestnim JPP, obnova voznega parka, subvencioniranje vozovnic…</a:t>
            </a:r>
          </a:p>
          <a:p>
            <a:r>
              <a:rPr lang="sl-SI" sz="2600" b="1" dirty="0" smtClean="0"/>
              <a:t>Prometna ureditev:</a:t>
            </a:r>
          </a:p>
          <a:p>
            <a:pPr lvl="1"/>
            <a:r>
              <a:rPr lang="sl-SI" dirty="0" smtClean="0"/>
              <a:t>Obvoznica S-J, kolesarske steze, zmanjšanje hitrosti…</a:t>
            </a:r>
          </a:p>
          <a:p>
            <a:r>
              <a:rPr lang="sl-SI" sz="2600" b="1" dirty="0" smtClean="0"/>
              <a:t>Preprečevanje </a:t>
            </a:r>
            <a:r>
              <a:rPr lang="sl-SI" sz="2600" b="1" dirty="0" err="1" smtClean="0"/>
              <a:t>resuspenzije</a:t>
            </a:r>
            <a:r>
              <a:rPr lang="sl-SI" sz="2600" b="1" dirty="0" smtClean="0"/>
              <a:t> prahu</a:t>
            </a:r>
          </a:p>
          <a:p>
            <a:pPr lvl="1"/>
            <a:r>
              <a:rPr lang="sl-SI" dirty="0" smtClean="0"/>
              <a:t>Posipanje in soljenje cest, pometanje cest, ukrepi na gradbiščih, manipulacije, pretovor in prevoz sipkega materiala </a:t>
            </a:r>
          </a:p>
          <a:p>
            <a:r>
              <a:rPr lang="sl-SI" b="1" dirty="0" smtClean="0"/>
              <a:t>Komunalna vozila in taksi služba </a:t>
            </a:r>
          </a:p>
          <a:p>
            <a:pPr lvl="1"/>
            <a:r>
              <a:rPr lang="sl-SI" dirty="0" smtClean="0"/>
              <a:t>Obnova voznega parka (EEV ali </a:t>
            </a:r>
            <a:r>
              <a:rPr lang="sl-SI" dirty="0" err="1" smtClean="0"/>
              <a:t>Euro</a:t>
            </a:r>
            <a:r>
              <a:rPr lang="sl-SI" dirty="0" smtClean="0"/>
              <a:t> 6 tovorna vozila), vozila na zemeljski plin ali električni pogon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79512" y="332656"/>
            <a:ext cx="8892480" cy="1252728"/>
          </a:xfrm>
        </p:spPr>
        <p:txBody>
          <a:bodyPr>
            <a:normAutofit/>
          </a:bodyPr>
          <a:lstStyle/>
          <a:p>
            <a:r>
              <a:rPr lang="sl-SI" sz="2800" b="1" dirty="0"/>
              <a:t>PM10: Aktivnosti</a:t>
            </a:r>
            <a:br>
              <a:rPr lang="sl-SI" sz="2800" b="1" dirty="0"/>
            </a:br>
            <a:r>
              <a:rPr lang="sl-SI" sz="2800" b="1" dirty="0"/>
              <a:t>Odlok o načrtu kakovosti zraka na območju </a:t>
            </a:r>
            <a:r>
              <a:rPr lang="sl-SI" sz="2800" b="1" dirty="0" smtClean="0"/>
              <a:t>MO Celje (3) 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418108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827584" y="1988840"/>
            <a:ext cx="7560840" cy="3672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600" b="1" dirty="0" smtClean="0"/>
              <a:t>3. Ukrepi </a:t>
            </a:r>
            <a:r>
              <a:rPr lang="sl-SI" sz="2600" b="1" dirty="0"/>
              <a:t>na drugih </a:t>
            </a:r>
            <a:r>
              <a:rPr lang="sl-SI" sz="2600" b="1" dirty="0" smtClean="0"/>
              <a:t>področjih:</a:t>
            </a:r>
          </a:p>
          <a:p>
            <a:r>
              <a:rPr lang="sl-SI" sz="2600" b="1" dirty="0" smtClean="0"/>
              <a:t>Izvajalci gospodarskih dejavnosti (5 </a:t>
            </a:r>
            <a:r>
              <a:rPr lang="sl-SI" sz="2600" b="1" dirty="0" err="1" smtClean="0"/>
              <a:t>podukrepov</a:t>
            </a:r>
            <a:r>
              <a:rPr lang="sl-SI" sz="2600" b="1" dirty="0" smtClean="0"/>
              <a:t>)</a:t>
            </a:r>
          </a:p>
          <a:p>
            <a:pPr lvl="1"/>
            <a:r>
              <a:rPr lang="sl-SI" dirty="0" smtClean="0"/>
              <a:t>Zmanjševanje ubežnih emisij, spodbujanje BAT, zmanjševanje prašenja…</a:t>
            </a:r>
          </a:p>
          <a:p>
            <a:pPr lvl="1"/>
            <a:endParaRPr lang="sl-SI" sz="1000" dirty="0" smtClean="0"/>
          </a:p>
          <a:p>
            <a:r>
              <a:rPr lang="sl-SI" sz="2600" b="1" dirty="0" smtClean="0"/>
              <a:t>Izobraževanje in osveščanje (5 </a:t>
            </a:r>
            <a:r>
              <a:rPr lang="sl-SI" sz="2600" b="1" dirty="0" err="1" smtClean="0"/>
              <a:t>podukrepov</a:t>
            </a:r>
            <a:r>
              <a:rPr lang="sl-SI" sz="2600" b="1" dirty="0" smtClean="0"/>
              <a:t>):</a:t>
            </a:r>
          </a:p>
          <a:p>
            <a:pPr lvl="1"/>
            <a:r>
              <a:rPr lang="sl-SI" dirty="0" smtClean="0"/>
              <a:t>Spletno mesto za kakovost zraka, akcije izobraževanja o kakovosti zraka, zmanjšanje ognjemetov….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79512" y="332656"/>
            <a:ext cx="8892480" cy="1252728"/>
          </a:xfrm>
        </p:spPr>
        <p:txBody>
          <a:bodyPr>
            <a:normAutofit/>
          </a:bodyPr>
          <a:lstStyle/>
          <a:p>
            <a:r>
              <a:rPr lang="sl-SI" sz="2800" b="1" dirty="0"/>
              <a:t>PM10: Aktivnosti</a:t>
            </a:r>
            <a:br>
              <a:rPr lang="sl-SI" sz="2800" b="1" dirty="0"/>
            </a:br>
            <a:r>
              <a:rPr lang="sl-SI" sz="2800" b="1" dirty="0"/>
              <a:t>Odlok o načrtu kakovosti zraka na območju </a:t>
            </a:r>
            <a:r>
              <a:rPr lang="sl-SI" sz="2800" b="1" dirty="0" smtClean="0"/>
              <a:t>MO Celje (4) 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97221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827584" y="1988840"/>
            <a:ext cx="7560840" cy="3672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600" b="1" dirty="0" smtClean="0"/>
              <a:t>4. Kratkoročni </a:t>
            </a:r>
            <a:r>
              <a:rPr lang="sl-SI" sz="2600" b="1" dirty="0" smtClean="0"/>
              <a:t>ukrepi:</a:t>
            </a:r>
          </a:p>
          <a:p>
            <a:pPr marL="0" indent="0">
              <a:buNone/>
            </a:pPr>
            <a:endParaRPr lang="sl-SI" b="1" dirty="0" smtClean="0"/>
          </a:p>
          <a:p>
            <a:r>
              <a:rPr lang="sl-SI" sz="2600" b="1" dirty="0" smtClean="0"/>
              <a:t>Ukrepi s ciljem skrajšanja obdobij ko so presežene dnevne mejne vrednosti PM10</a:t>
            </a:r>
          </a:p>
          <a:p>
            <a:pPr lvl="1"/>
            <a:r>
              <a:rPr lang="sl-SI" b="1" dirty="0" smtClean="0"/>
              <a:t>Priporočila za občanom in inštitucijam kako v okviru svojih možnosti kratkoročno zmanjšati onesnaževanje s PM10 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79512" y="332656"/>
            <a:ext cx="8892480" cy="1252728"/>
          </a:xfrm>
        </p:spPr>
        <p:txBody>
          <a:bodyPr>
            <a:normAutofit/>
          </a:bodyPr>
          <a:lstStyle/>
          <a:p>
            <a:r>
              <a:rPr lang="sl-SI" sz="2800" b="1" dirty="0"/>
              <a:t>PM10: Aktivnosti</a:t>
            </a:r>
            <a:br>
              <a:rPr lang="sl-SI" sz="2800" b="1" dirty="0"/>
            </a:br>
            <a:r>
              <a:rPr lang="sl-SI" sz="2800" b="1" dirty="0"/>
              <a:t>Odlok o načrtu kakovosti zraka na območju </a:t>
            </a:r>
            <a:r>
              <a:rPr lang="sl-SI" sz="2800" b="1" dirty="0" smtClean="0"/>
              <a:t>MO Celje (5) 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97221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464496"/>
          </a:xfrm>
        </p:spPr>
        <p:txBody>
          <a:bodyPr/>
          <a:lstStyle/>
          <a:p>
            <a:pPr lvl="1"/>
            <a:r>
              <a:rPr lang="sl-SI" sz="2800" b="1" dirty="0" smtClean="0"/>
              <a:t>CV (8h) so pogosto prekoračene</a:t>
            </a:r>
            <a:r>
              <a:rPr lang="sl-SI" b="1" dirty="0"/>
              <a:t>:</a:t>
            </a:r>
            <a:r>
              <a:rPr lang="sl-SI" b="1" dirty="0" smtClean="0"/>
              <a:t> 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 smtClean="0"/>
              <a:t>OZON: Stanje</a:t>
            </a:r>
            <a:endParaRPr lang="sl-SI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114" y="2636912"/>
            <a:ext cx="3403948" cy="3761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146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39552" y="1772816"/>
            <a:ext cx="489654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200" b="1" dirty="0" smtClean="0"/>
              <a:t>Obseg meritev:</a:t>
            </a:r>
          </a:p>
          <a:p>
            <a:r>
              <a:rPr lang="sl-SI" sz="2800" b="1" dirty="0" smtClean="0"/>
              <a:t>Žveplov </a:t>
            </a:r>
            <a:r>
              <a:rPr lang="sl-SI" sz="2800" b="1" dirty="0" smtClean="0"/>
              <a:t>dioksid</a:t>
            </a:r>
          </a:p>
          <a:p>
            <a:r>
              <a:rPr lang="sl-SI" sz="2800" b="1" dirty="0" smtClean="0"/>
              <a:t>PM10</a:t>
            </a:r>
          </a:p>
          <a:p>
            <a:r>
              <a:rPr lang="sl-SI" sz="2800" b="1" dirty="0" smtClean="0"/>
              <a:t>Ozon</a:t>
            </a:r>
          </a:p>
          <a:p>
            <a:r>
              <a:rPr lang="sl-SI" sz="2800" dirty="0" smtClean="0"/>
              <a:t>Dušikov dioksid</a:t>
            </a:r>
          </a:p>
          <a:p>
            <a:r>
              <a:rPr lang="sl-SI" sz="2800" dirty="0" smtClean="0"/>
              <a:t>Ogljikov monoksid</a:t>
            </a:r>
          </a:p>
          <a:p>
            <a:r>
              <a:rPr lang="sl-SI" sz="2800" dirty="0" smtClean="0"/>
              <a:t>Benzen</a:t>
            </a:r>
          </a:p>
          <a:p>
            <a:r>
              <a:rPr lang="sl-SI" sz="2800" dirty="0" smtClean="0"/>
              <a:t>Kovine  </a:t>
            </a:r>
            <a:endParaRPr lang="sl-SI" sz="2800" dirty="0" smtClean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 smtClean="0"/>
              <a:t>Onesnaženost zraka v</a:t>
            </a:r>
            <a:r>
              <a:rPr lang="sl-SI" b="1" dirty="0" smtClean="0"/>
              <a:t> Celju</a:t>
            </a: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121762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>Emisije </a:t>
            </a:r>
            <a:r>
              <a:rPr lang="sl-SI" b="1" dirty="0" err="1" smtClean="0"/>
              <a:t>prekurzorjev</a:t>
            </a:r>
            <a:r>
              <a:rPr lang="sl-SI" b="1" dirty="0" smtClean="0"/>
              <a:t> ozona v Celju</a:t>
            </a:r>
            <a:endParaRPr lang="sl-SI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5229" y="2348880"/>
            <a:ext cx="4042075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8880"/>
            <a:ext cx="4039842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jeZBesedilom 4"/>
          <p:cNvSpPr txBox="1"/>
          <p:nvPr/>
        </p:nvSpPr>
        <p:spPr>
          <a:xfrm>
            <a:off x="827584" y="1979548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Dušikovi oksidi (~ 1.360 t/leto)</a:t>
            </a:r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4644008" y="1979548"/>
            <a:ext cx="4499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 err="1" smtClean="0"/>
              <a:t>Nemetanski</a:t>
            </a:r>
            <a:r>
              <a:rPr lang="sl-SI" sz="1600" dirty="0" smtClean="0"/>
              <a:t> hlapni ogljikovodiki </a:t>
            </a:r>
            <a:r>
              <a:rPr lang="sl-SI" sz="1600" dirty="0"/>
              <a:t>(~ </a:t>
            </a:r>
            <a:r>
              <a:rPr lang="sl-SI" sz="1600" dirty="0" smtClean="0"/>
              <a:t>300 </a:t>
            </a:r>
            <a:r>
              <a:rPr lang="sl-SI" sz="1600" dirty="0"/>
              <a:t>t/leto</a:t>
            </a:r>
            <a:r>
              <a:rPr lang="sl-SI" dirty="0" smtClean="0"/>
              <a:t>)</a:t>
            </a:r>
            <a:endParaRPr lang="sl-SI" dirty="0"/>
          </a:p>
        </p:txBody>
      </p:sp>
      <p:sp>
        <p:nvSpPr>
          <p:cNvPr id="7" name="PoljeZBesedilom 6"/>
          <p:cNvSpPr txBox="1"/>
          <p:nvPr/>
        </p:nvSpPr>
        <p:spPr>
          <a:xfrm>
            <a:off x="1475656" y="515719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Promet</a:t>
            </a:r>
            <a:endParaRPr lang="sl-SI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6228184" y="516357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Promet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6528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899592" y="2348880"/>
            <a:ext cx="7408333" cy="3450696"/>
          </a:xfrm>
        </p:spPr>
        <p:txBody>
          <a:bodyPr/>
          <a:lstStyle/>
          <a:p>
            <a:r>
              <a:rPr lang="sl-SI" sz="2800" b="1" dirty="0" smtClean="0"/>
              <a:t>Ukrepi za zmanjšanje emisij PM10 bodo vplivali tudi na onesnaženost zraka z ozonom</a:t>
            </a:r>
          </a:p>
          <a:p>
            <a:r>
              <a:rPr lang="sl-SI" sz="2800" b="1" dirty="0" smtClean="0"/>
              <a:t> </a:t>
            </a:r>
          </a:p>
          <a:p>
            <a:r>
              <a:rPr lang="sl-SI" sz="2800" b="1" dirty="0" smtClean="0"/>
              <a:t>Posebni ukrepi: </a:t>
            </a:r>
          </a:p>
          <a:p>
            <a:pPr lvl="1"/>
            <a:r>
              <a:rPr lang="sl-SI" sz="2400" b="1" dirty="0" smtClean="0"/>
              <a:t>še niso načrtovani </a:t>
            </a:r>
          </a:p>
          <a:p>
            <a:pPr lvl="1"/>
            <a:r>
              <a:rPr lang="sl-SI" sz="2400" b="1" dirty="0" smtClean="0"/>
              <a:t>vpeljani bodo, če ukrepi za zmanjšanje emisij PM10 ne bodo dovolj uspešni</a:t>
            </a:r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OZON: Ukrepi</a:t>
            </a: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1625778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/>
          <a:lstStyle/>
          <a:p>
            <a:r>
              <a:rPr lang="sl-SI" b="1" dirty="0" smtClean="0"/>
              <a:t>Celje je v nedavni preteklosti že uspešno rešilo težaven problem prekomerne onesnaženosti zraka z žveplovim dioksidom</a:t>
            </a:r>
          </a:p>
          <a:p>
            <a:endParaRPr lang="sl-SI" b="1" dirty="0" smtClean="0"/>
          </a:p>
          <a:p>
            <a:r>
              <a:rPr lang="sl-SI" b="1" dirty="0" smtClean="0"/>
              <a:t>Rešitev problema prekomerne onesnaženosti zraka s PM10 (in ozonom) je morda še težji problem, vendar načrtovani ukrepi in dosedanje izkušnje zagotavljajo, da bo Celju uspelo tudi drugič.</a:t>
            </a:r>
            <a:endParaRPr lang="sl-SI" b="1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/>
              <a:t>Ukrepi MO Celje za izboljšanje zraka v Celju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35080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4E20A-19E7-40E8-BD37-A9FD53B4936E}" type="slidenum">
              <a:rPr lang="sl-SI" altLang="en-US"/>
              <a:pPr/>
              <a:t>3</a:t>
            </a:fld>
            <a:endParaRPr lang="sl-SI" altLang="en-US"/>
          </a:p>
        </p:txBody>
      </p:sp>
      <p:sp>
        <p:nvSpPr>
          <p:cNvPr id="14338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000" b="1" dirty="0"/>
              <a:t>Problem žveplovega dioksida</a:t>
            </a:r>
            <a:endParaRPr lang="sl-SI" altLang="sl-SI" sz="3600" dirty="0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95288" y="1844675"/>
            <a:ext cx="8229600" cy="44116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altLang="sl-SI" b="1" dirty="0" smtClean="0"/>
              <a:t>Aktivnosti MO Celje za </a:t>
            </a:r>
            <a:r>
              <a:rPr lang="sl-SI" altLang="sl-SI" b="1" dirty="0"/>
              <a:t>zmanjšanje </a:t>
            </a:r>
            <a:r>
              <a:rPr lang="sl-SI" altLang="sl-SI" b="1" dirty="0" smtClean="0"/>
              <a:t>onesnaženosti:</a:t>
            </a:r>
          </a:p>
          <a:p>
            <a:pPr marL="0" indent="0">
              <a:buNone/>
            </a:pPr>
            <a:endParaRPr lang="sl-SI" altLang="sl-SI" sz="1050" b="1" dirty="0" smtClean="0"/>
          </a:p>
          <a:p>
            <a:r>
              <a:rPr lang="sl-SI" altLang="sl-SI" b="1" dirty="0" smtClean="0"/>
              <a:t>1968</a:t>
            </a:r>
            <a:r>
              <a:rPr lang="sl-SI" altLang="sl-SI" b="1" dirty="0"/>
              <a:t>: </a:t>
            </a:r>
            <a:r>
              <a:rPr lang="sl-SI" altLang="sl-SI" b="1" dirty="0"/>
              <a:t>P</a:t>
            </a:r>
            <a:r>
              <a:rPr lang="sl-SI" altLang="sl-SI" b="1" dirty="0" smtClean="0"/>
              <a:t>rve </a:t>
            </a:r>
            <a:r>
              <a:rPr lang="sl-SI" altLang="sl-SI" b="1" dirty="0" smtClean="0"/>
              <a:t>kompleksnejše meritve in začetki </a:t>
            </a:r>
            <a:r>
              <a:rPr lang="sl-SI" altLang="sl-SI" b="1" dirty="0"/>
              <a:t>sanacije - </a:t>
            </a:r>
            <a:r>
              <a:rPr lang="sl-SI" altLang="sl-SI" b="1" dirty="0">
                <a:cs typeface="Times New Roman" pitchFamily="18" charset="0"/>
              </a:rPr>
              <a:t>Komisija občinske skupščine za sanacijo ozračja in voda.</a:t>
            </a:r>
          </a:p>
          <a:p>
            <a:endParaRPr lang="sl-SI" altLang="sl-SI" sz="1100" b="1" dirty="0" smtClean="0">
              <a:cs typeface="Times New Roman" pitchFamily="18" charset="0"/>
            </a:endParaRPr>
          </a:p>
          <a:p>
            <a:r>
              <a:rPr lang="sl-SI" altLang="sl-SI" b="1" dirty="0" smtClean="0">
                <a:cs typeface="Times New Roman" pitchFamily="18" charset="0"/>
              </a:rPr>
              <a:t>1975</a:t>
            </a:r>
            <a:r>
              <a:rPr lang="sl-SI" altLang="sl-SI" b="1" dirty="0"/>
              <a:t>: SIS za varstvo zraka </a:t>
            </a:r>
          </a:p>
          <a:p>
            <a:endParaRPr lang="sl-SI" altLang="sl-SI" sz="1200" b="1" dirty="0"/>
          </a:p>
          <a:p>
            <a:r>
              <a:rPr lang="sl-SI" altLang="sl-SI" b="1" dirty="0"/>
              <a:t>1981: </a:t>
            </a:r>
            <a:r>
              <a:rPr lang="sl-SI" altLang="sl-SI" b="1" dirty="0">
                <a:cs typeface="Times New Roman" pitchFamily="18" charset="0"/>
              </a:rPr>
              <a:t>Družbeni dogovor o varstvu okolja </a:t>
            </a:r>
          </a:p>
          <a:p>
            <a:endParaRPr lang="sl-SI" altLang="sl-SI" sz="1200" b="1" dirty="0"/>
          </a:p>
          <a:p>
            <a:pPr marL="274320" lvl="1"/>
            <a:r>
              <a:rPr lang="sl-SI" altLang="sl-SI" sz="2400" b="1" dirty="0"/>
              <a:t>1993: </a:t>
            </a:r>
            <a:r>
              <a:rPr lang="sl-SI" altLang="sl-SI" sz="2400" b="1" dirty="0">
                <a:cs typeface="Times New Roman" pitchFamily="18" charset="0"/>
              </a:rPr>
              <a:t>Sanacijski program za varstvo </a:t>
            </a:r>
            <a:r>
              <a:rPr lang="sl-SI" altLang="sl-SI" sz="2400" b="1" dirty="0" smtClean="0">
                <a:cs typeface="Times New Roman" pitchFamily="18" charset="0"/>
              </a:rPr>
              <a:t>zraka </a:t>
            </a:r>
            <a:r>
              <a:rPr lang="sl-SI" sz="2400" b="1" dirty="0"/>
              <a:t>za obdobje 1993 - </a:t>
            </a:r>
            <a:r>
              <a:rPr lang="sl-SI" sz="2400" b="1" dirty="0" smtClean="0"/>
              <a:t>2000</a:t>
            </a:r>
            <a:endParaRPr lang="sl-SI" sz="2400" b="1" dirty="0"/>
          </a:p>
        </p:txBody>
      </p:sp>
    </p:spTree>
    <p:extLst>
      <p:ext uri="{BB962C8B-B14F-4D97-AF65-F5344CB8AC3E}">
        <p14:creationId xmlns:p14="http://schemas.microsoft.com/office/powerpoint/2010/main" val="6752692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 smtClean="0"/>
              <a:t>Rezultat za SO2:</a:t>
            </a:r>
            <a:endParaRPr lang="sl-SI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7098567"/>
              </p:ext>
            </p:extLst>
          </p:nvPr>
        </p:nvGraphicFramePr>
        <p:xfrm>
          <a:off x="755576" y="1772816"/>
          <a:ext cx="7800975" cy="4467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57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 smtClean="0"/>
              <a:t>Rezultat: IJS Celje</a:t>
            </a:r>
            <a:endParaRPr lang="sl-SI" altLang="sl-SI" sz="2000" dirty="0" smtClean="0">
              <a:solidFill>
                <a:srgbClr val="FF0000"/>
              </a:solidFill>
            </a:endParaRPr>
          </a:p>
        </p:txBody>
      </p:sp>
      <p:sp>
        <p:nvSpPr>
          <p:cNvPr id="31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ABD3D9-58BB-435A-9B33-2105A5A3C735}" type="slidenum">
              <a:rPr lang="sl-SI"/>
              <a:pPr>
                <a:defRPr/>
              </a:pPr>
              <a:t>5</a:t>
            </a:fld>
            <a:endParaRPr lang="sl-SI"/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3733800" y="3505200"/>
            <a:ext cx="1828800" cy="8318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sl-SI" altLang="sl-SI" sz="2400" b="1" dirty="0">
                <a:latin typeface="Times New Roman" pitchFamily="18" charset="0"/>
              </a:rPr>
              <a:t>Centralna enota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990600" y="16002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sl-SI" altLang="sl-SI" sz="2400">
                <a:latin typeface="Times New Roman" pitchFamily="18" charset="0"/>
              </a:rPr>
              <a:t>meritve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6477000" y="16002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sl-SI" altLang="sl-SI" sz="2400">
                <a:latin typeface="Times New Roman" pitchFamily="18" charset="0"/>
              </a:rPr>
              <a:t>obveščanje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539750" y="2133600"/>
            <a:ext cx="2590800" cy="863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sl-SI" altLang="sl-SI" sz="2000" dirty="0">
                <a:latin typeface="Times New Roman" pitchFamily="18" charset="0"/>
              </a:rPr>
              <a:t>Mer. postaja AMP1</a:t>
            </a:r>
          </a:p>
          <a:p>
            <a:pPr algn="ctr">
              <a:spcBef>
                <a:spcPct val="50000"/>
              </a:spcBef>
            </a:pPr>
            <a:r>
              <a:rPr lang="sl-SI" altLang="sl-SI" sz="2000" dirty="0" smtClean="0">
                <a:latin typeface="Times New Roman" pitchFamily="18" charset="0"/>
              </a:rPr>
              <a:t>(promet, toplarna</a:t>
            </a:r>
            <a:r>
              <a:rPr lang="sl-SI" altLang="sl-SI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50183" name="Text Box 7" descr="Large checker board"/>
          <p:cNvSpPr txBox="1">
            <a:spLocks noChangeArrowheads="1"/>
          </p:cNvSpPr>
          <p:nvPr/>
        </p:nvSpPr>
        <p:spPr bwMode="auto">
          <a:xfrm>
            <a:off x="539750" y="3124200"/>
            <a:ext cx="2590800" cy="9255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sl-SI" altLang="sl-SI" b="1" dirty="0">
                <a:latin typeface="Times New Roman" pitchFamily="18" charset="0"/>
              </a:rPr>
              <a:t>Mer. postaja AMP2 mobilna postaja (toplarna)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539750" y="5013325"/>
            <a:ext cx="2584450" cy="10156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sl-SI" altLang="sl-SI" sz="2000" b="1" dirty="0">
                <a:latin typeface="Times New Roman" pitchFamily="18" charset="0"/>
              </a:rPr>
              <a:t>Mer. postaja </a:t>
            </a:r>
            <a:r>
              <a:rPr lang="sl-SI" altLang="sl-SI" sz="2000" b="1" dirty="0" smtClean="0">
                <a:latin typeface="Times New Roman" pitchFamily="18" charset="0"/>
              </a:rPr>
              <a:t>državne merilne mreže </a:t>
            </a:r>
          </a:p>
          <a:p>
            <a:pPr algn="ctr"/>
            <a:r>
              <a:rPr lang="sl-SI" altLang="sl-SI" sz="2000" b="1" dirty="0" smtClean="0">
                <a:latin typeface="Times New Roman" pitchFamily="18" charset="0"/>
              </a:rPr>
              <a:t>(stan</a:t>
            </a:r>
            <a:r>
              <a:rPr lang="sl-SI" altLang="sl-SI" sz="2000" b="1" dirty="0">
                <a:latin typeface="Times New Roman" pitchFamily="18" charset="0"/>
              </a:rPr>
              <a:t>. območja)</a:t>
            </a: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535128" y="6242140"/>
            <a:ext cx="4259263" cy="400110"/>
          </a:xfrm>
          <a:prstGeom prst="rect">
            <a:avLst/>
          </a:prstGeom>
          <a:solidFill>
            <a:srgbClr val="00B05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sl-SI" altLang="sl-SI" sz="2000" dirty="0" smtClean="0">
                <a:latin typeface="Times New Roman" pitchFamily="18" charset="0"/>
              </a:rPr>
              <a:t>Agencija RS </a:t>
            </a:r>
            <a:r>
              <a:rPr lang="sl-SI" altLang="sl-SI" sz="2000" dirty="0">
                <a:latin typeface="Times New Roman" pitchFamily="18" charset="0"/>
              </a:rPr>
              <a:t>za okolje 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6119681" y="2286329"/>
            <a:ext cx="2590800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sl-SI" altLang="sl-SI" sz="2000" dirty="0">
                <a:latin typeface="Times New Roman" pitchFamily="18" charset="0"/>
              </a:rPr>
              <a:t>En javni prikazovalnik, lokalna </a:t>
            </a:r>
            <a:r>
              <a:rPr lang="sl-SI" altLang="sl-SI" sz="2000" dirty="0" smtClean="0">
                <a:latin typeface="Times New Roman" pitchFamily="18" charset="0"/>
              </a:rPr>
              <a:t>TV</a:t>
            </a:r>
            <a:endParaRPr lang="sl-SI" altLang="sl-SI" sz="2000" dirty="0">
              <a:latin typeface="Times New Roman" pitchFamily="18" charset="0"/>
            </a:endParaRP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6096000" y="3124200"/>
            <a:ext cx="2590800" cy="711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sl-SI" altLang="sl-SI" sz="2000" dirty="0">
                <a:latin typeface="Times New Roman" pitchFamily="18" charset="0"/>
              </a:rPr>
              <a:t>Uporabniški terminal na MO Celje</a:t>
            </a:r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6096000" y="4038600"/>
            <a:ext cx="2590800" cy="711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sl-SI" altLang="sl-SI" sz="2000" dirty="0">
                <a:latin typeface="Times New Roman" pitchFamily="18" charset="0"/>
              </a:rPr>
              <a:t>Avtomatski telefonski odzivnik</a:t>
            </a: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6096000" y="5029200"/>
            <a:ext cx="2590800" cy="406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sl-SI" altLang="sl-SI" sz="2000" b="1" dirty="0" smtClean="0">
                <a:latin typeface="Times New Roman" pitchFamily="18" charset="0"/>
              </a:rPr>
              <a:t>Internet</a:t>
            </a:r>
            <a:endParaRPr lang="sl-SI" altLang="sl-SI" sz="2000" b="1" dirty="0">
              <a:latin typeface="Times New Roman" pitchFamily="18" charset="0"/>
            </a:endParaRPr>
          </a:p>
        </p:txBody>
      </p:sp>
      <p:sp>
        <p:nvSpPr>
          <p:cNvPr id="50190" name="Text Box 14" descr="Solid diamond"/>
          <p:cNvSpPr txBox="1">
            <a:spLocks noChangeArrowheads="1"/>
          </p:cNvSpPr>
          <p:nvPr/>
        </p:nvSpPr>
        <p:spPr bwMode="auto">
          <a:xfrm>
            <a:off x="6096000" y="5638800"/>
            <a:ext cx="2590800" cy="711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sl-SI" altLang="sl-SI" sz="2000" dirty="0">
                <a:latin typeface="Times New Roman" pitchFamily="18" charset="0"/>
              </a:rPr>
              <a:t>Evropski sistem APHEIS</a:t>
            </a:r>
          </a:p>
        </p:txBody>
      </p:sp>
      <p:sp>
        <p:nvSpPr>
          <p:cNvPr id="45072" name="Line 15"/>
          <p:cNvSpPr>
            <a:spLocks noChangeShapeType="1"/>
          </p:cNvSpPr>
          <p:nvPr/>
        </p:nvSpPr>
        <p:spPr bwMode="auto">
          <a:xfrm>
            <a:off x="3124200" y="27432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45073" name="Line 16"/>
          <p:cNvSpPr>
            <a:spLocks noChangeShapeType="1"/>
          </p:cNvSpPr>
          <p:nvPr/>
        </p:nvSpPr>
        <p:spPr bwMode="auto">
          <a:xfrm>
            <a:off x="4114800" y="27432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45074" name="Line 17"/>
          <p:cNvSpPr>
            <a:spLocks noChangeShapeType="1"/>
          </p:cNvSpPr>
          <p:nvPr/>
        </p:nvSpPr>
        <p:spPr bwMode="auto">
          <a:xfrm>
            <a:off x="3124200" y="3586956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45076" name="Line 19"/>
          <p:cNvSpPr>
            <a:spLocks noChangeShapeType="1"/>
          </p:cNvSpPr>
          <p:nvPr/>
        </p:nvSpPr>
        <p:spPr bwMode="auto">
          <a:xfrm flipV="1">
            <a:off x="1981200" y="6028988"/>
            <a:ext cx="0" cy="21315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45078" name="Line 21"/>
          <p:cNvSpPr>
            <a:spLocks noChangeShapeType="1"/>
          </p:cNvSpPr>
          <p:nvPr/>
        </p:nvSpPr>
        <p:spPr bwMode="auto">
          <a:xfrm>
            <a:off x="4427984" y="4318000"/>
            <a:ext cx="0" cy="192414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45079" name="Line 22"/>
          <p:cNvSpPr>
            <a:spLocks noChangeShapeType="1"/>
          </p:cNvSpPr>
          <p:nvPr/>
        </p:nvSpPr>
        <p:spPr bwMode="auto">
          <a:xfrm flipV="1">
            <a:off x="5067300" y="27432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45080" name="Line 23"/>
          <p:cNvSpPr>
            <a:spLocks noChangeShapeType="1"/>
          </p:cNvSpPr>
          <p:nvPr/>
        </p:nvSpPr>
        <p:spPr bwMode="auto">
          <a:xfrm>
            <a:off x="5067300" y="2743200"/>
            <a:ext cx="10287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45081" name="Line 24"/>
          <p:cNvSpPr>
            <a:spLocks noChangeShapeType="1"/>
          </p:cNvSpPr>
          <p:nvPr/>
        </p:nvSpPr>
        <p:spPr bwMode="auto">
          <a:xfrm>
            <a:off x="5067300" y="3352800"/>
            <a:ext cx="10287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45082" name="Line 25"/>
          <p:cNvSpPr>
            <a:spLocks noChangeShapeType="1"/>
          </p:cNvSpPr>
          <p:nvPr/>
        </p:nvSpPr>
        <p:spPr bwMode="auto">
          <a:xfrm>
            <a:off x="5067300" y="52578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45083" name="Line 26"/>
          <p:cNvSpPr>
            <a:spLocks noChangeShapeType="1"/>
          </p:cNvSpPr>
          <p:nvPr/>
        </p:nvSpPr>
        <p:spPr bwMode="auto">
          <a:xfrm>
            <a:off x="5067300" y="6096000"/>
            <a:ext cx="10287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45084" name="Line 27"/>
          <p:cNvSpPr>
            <a:spLocks noChangeShapeType="1"/>
          </p:cNvSpPr>
          <p:nvPr/>
        </p:nvSpPr>
        <p:spPr bwMode="auto">
          <a:xfrm>
            <a:off x="5067300" y="5257800"/>
            <a:ext cx="1028700" cy="0"/>
          </a:xfrm>
          <a:prstGeom prst="line">
            <a:avLst/>
          </a:prstGeom>
          <a:noFill/>
          <a:ln w="57150">
            <a:solidFill>
              <a:schemeClr val="tx1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45085" name="Line 28"/>
          <p:cNvSpPr>
            <a:spLocks noChangeShapeType="1"/>
          </p:cNvSpPr>
          <p:nvPr/>
        </p:nvSpPr>
        <p:spPr bwMode="auto">
          <a:xfrm>
            <a:off x="5067300" y="4648200"/>
            <a:ext cx="10287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50205" name="Text Box 29" descr="Large checker board"/>
          <p:cNvSpPr txBox="1">
            <a:spLocks noChangeArrowheads="1"/>
          </p:cNvSpPr>
          <p:nvPr/>
        </p:nvSpPr>
        <p:spPr bwMode="auto">
          <a:xfrm>
            <a:off x="539750" y="4221163"/>
            <a:ext cx="2590800" cy="6508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sl-SI" altLang="sl-SI" dirty="0">
                <a:latin typeface="Times New Roman" pitchFamily="18" charset="0"/>
              </a:rPr>
              <a:t>Mer. postaja CC (industrijska cona)</a:t>
            </a:r>
          </a:p>
        </p:txBody>
      </p:sp>
      <p:sp>
        <p:nvSpPr>
          <p:cNvPr id="45087" name="Line 30"/>
          <p:cNvSpPr>
            <a:spLocks noChangeShapeType="1"/>
          </p:cNvSpPr>
          <p:nvPr/>
        </p:nvSpPr>
        <p:spPr bwMode="auto">
          <a:xfrm>
            <a:off x="3132138" y="42926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32" name="Line 25"/>
          <p:cNvSpPr>
            <a:spLocks noChangeShapeType="1"/>
          </p:cNvSpPr>
          <p:nvPr/>
        </p:nvSpPr>
        <p:spPr bwMode="auto">
          <a:xfrm>
            <a:off x="5066930" y="4369710"/>
            <a:ext cx="0" cy="888090"/>
          </a:xfrm>
          <a:prstGeom prst="line">
            <a:avLst/>
          </a:prstGeom>
          <a:noFill/>
          <a:ln w="5715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33" name="Line 25"/>
          <p:cNvSpPr>
            <a:spLocks noChangeShapeType="1"/>
          </p:cNvSpPr>
          <p:nvPr/>
        </p:nvSpPr>
        <p:spPr bwMode="auto">
          <a:xfrm flipH="1" flipV="1">
            <a:off x="4794391" y="6475503"/>
            <a:ext cx="4098088" cy="12609"/>
          </a:xfrm>
          <a:prstGeom prst="line">
            <a:avLst/>
          </a:prstGeom>
          <a:noFill/>
          <a:ln w="5715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34" name="Line 25"/>
          <p:cNvSpPr>
            <a:spLocks noChangeShapeType="1"/>
          </p:cNvSpPr>
          <p:nvPr/>
        </p:nvSpPr>
        <p:spPr bwMode="auto">
          <a:xfrm>
            <a:off x="8892479" y="5257800"/>
            <a:ext cx="0" cy="1230313"/>
          </a:xfrm>
          <a:prstGeom prst="line">
            <a:avLst/>
          </a:prstGeom>
          <a:noFill/>
          <a:ln w="5715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35" name="Line 27"/>
          <p:cNvSpPr>
            <a:spLocks noChangeShapeType="1"/>
          </p:cNvSpPr>
          <p:nvPr/>
        </p:nvSpPr>
        <p:spPr bwMode="auto">
          <a:xfrm flipH="1">
            <a:off x="8686800" y="5261499"/>
            <a:ext cx="205679" cy="0"/>
          </a:xfrm>
          <a:prstGeom prst="line">
            <a:avLst/>
          </a:prstGeom>
          <a:noFill/>
          <a:ln w="57150">
            <a:solidFill>
              <a:schemeClr val="tx1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692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Dušikov dioksid (NO2)</a:t>
            </a:r>
            <a:endParaRPr lang="sl-SI" b="1" dirty="0"/>
          </a:p>
        </p:txBody>
      </p:sp>
      <p:graphicFrame>
        <p:nvGraphicFramePr>
          <p:cNvPr id="3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4644217"/>
              </p:ext>
            </p:extLst>
          </p:nvPr>
        </p:nvGraphicFramePr>
        <p:xfrm>
          <a:off x="893945" y="2204864"/>
          <a:ext cx="7320868" cy="4000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oljeZBesedilom 3"/>
          <p:cNvSpPr txBox="1"/>
          <p:nvPr/>
        </p:nvSpPr>
        <p:spPr>
          <a:xfrm>
            <a:off x="797989" y="6402324"/>
            <a:ext cx="7416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400" b="1" dirty="0" smtClean="0"/>
              <a:t>Tudi mejne vrednosti (MV 1 ura) in/ali alarmne vrednosti (AV 3 ure) niso bile presežene.</a:t>
            </a:r>
            <a:endParaRPr lang="sl-SI" sz="1400" b="1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899592" y="1628800"/>
            <a:ext cx="4752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/>
              <a:t>Mejne vrednosti niso prekoračene</a:t>
            </a:r>
            <a:endParaRPr lang="sl-SI" sz="2000" b="1" dirty="0"/>
          </a:p>
        </p:txBody>
      </p:sp>
    </p:spTree>
    <p:extLst>
      <p:ext uri="{BB962C8B-B14F-4D97-AF65-F5344CB8AC3E}">
        <p14:creationId xmlns:p14="http://schemas.microsoft.com/office/powerpoint/2010/main" val="389208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PM10: Stanje</a:t>
            </a:r>
            <a:endParaRPr lang="sl-SI" b="1" dirty="0"/>
          </a:p>
        </p:txBody>
      </p:sp>
      <p:graphicFrame>
        <p:nvGraphicFramePr>
          <p:cNvPr id="4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8158536"/>
              </p:ext>
            </p:extLst>
          </p:nvPr>
        </p:nvGraphicFramePr>
        <p:xfrm>
          <a:off x="683568" y="2060848"/>
          <a:ext cx="7704856" cy="3982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kon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5692605"/>
              </p:ext>
            </p:extLst>
          </p:nvPr>
        </p:nvGraphicFramePr>
        <p:xfrm>
          <a:off x="1259632" y="1916832"/>
          <a:ext cx="7362826" cy="4243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Ograda vsebine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7383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755577" y="2060848"/>
            <a:ext cx="7524824" cy="4065315"/>
          </a:xfrm>
        </p:spPr>
        <p:txBody>
          <a:bodyPr>
            <a:normAutofit/>
          </a:bodyPr>
          <a:lstStyle/>
          <a:p>
            <a:r>
              <a:rPr lang="sl-SI" b="1" dirty="0" smtClean="0"/>
              <a:t>2009: </a:t>
            </a:r>
            <a:r>
              <a:rPr lang="sl-SI" b="1" dirty="0"/>
              <a:t>Občinski program varstva okolja za Mestno občino </a:t>
            </a:r>
            <a:r>
              <a:rPr lang="sl-SI" b="1" dirty="0" smtClean="0"/>
              <a:t>Celje</a:t>
            </a:r>
          </a:p>
          <a:p>
            <a:endParaRPr lang="sl-SI" sz="1000" b="1" dirty="0" smtClean="0"/>
          </a:p>
          <a:p>
            <a:r>
              <a:rPr lang="sl-SI" b="1" dirty="0" smtClean="0"/>
              <a:t>2009: </a:t>
            </a:r>
            <a:r>
              <a:rPr lang="sl-SI" b="1" dirty="0"/>
              <a:t>K</a:t>
            </a:r>
            <a:r>
              <a:rPr lang="sl-SI" b="1" dirty="0" smtClean="0"/>
              <a:t>ataster </a:t>
            </a:r>
            <a:r>
              <a:rPr lang="sl-SI" b="1" dirty="0"/>
              <a:t>virov onesnaževanja zraka (za leti 2007 in 2008</a:t>
            </a:r>
            <a:r>
              <a:rPr lang="sl-SI" b="1" dirty="0" smtClean="0"/>
              <a:t>)</a:t>
            </a:r>
          </a:p>
          <a:p>
            <a:endParaRPr lang="sl-SI" sz="900" b="1" dirty="0" smtClean="0"/>
          </a:p>
          <a:p>
            <a:r>
              <a:rPr lang="sl-SI" b="1" dirty="0" smtClean="0"/>
              <a:t>2011: Raziskava ARSO: </a:t>
            </a:r>
            <a:r>
              <a:rPr lang="sl-SI" b="1" dirty="0"/>
              <a:t>Opredelitev virov delcev PM10 v </a:t>
            </a:r>
            <a:r>
              <a:rPr lang="sl-SI" b="1" dirty="0" smtClean="0"/>
              <a:t>Celju</a:t>
            </a:r>
          </a:p>
          <a:p>
            <a:endParaRPr lang="sl-SI" sz="500" b="1" dirty="0" smtClean="0"/>
          </a:p>
          <a:p>
            <a:r>
              <a:rPr lang="sl-SI" b="1" dirty="0" smtClean="0"/>
              <a:t>2013: </a:t>
            </a:r>
            <a:r>
              <a:rPr lang="sl-SI" b="1" dirty="0"/>
              <a:t>Odlok o načrtu kakovosti zraka na območju Mestne občine Celje</a:t>
            </a:r>
            <a:r>
              <a:rPr lang="sl-SI" b="1" dirty="0" smtClean="0"/>
              <a:t> </a:t>
            </a:r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PM10: Aktivnosti</a:t>
            </a: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157187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755576" y="1628800"/>
            <a:ext cx="7912389" cy="496855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l-SI" sz="2600" b="1" dirty="0" smtClean="0"/>
              <a:t>Občinski program varstva okolja MO Celje </a:t>
            </a:r>
            <a:r>
              <a:rPr lang="sl-SI" sz="2600" b="1" dirty="0" smtClean="0"/>
              <a:t>med drugim obsega:</a:t>
            </a:r>
          </a:p>
          <a:p>
            <a:pPr marL="0" indent="0">
              <a:buNone/>
            </a:pPr>
            <a:endParaRPr lang="sl-SI" sz="1100" b="1" dirty="0" smtClean="0"/>
          </a:p>
          <a:p>
            <a:r>
              <a:rPr lang="pl-PL" b="1" dirty="0" smtClean="0"/>
              <a:t>Vizija okoljskega razvoja</a:t>
            </a:r>
          </a:p>
          <a:p>
            <a:endParaRPr lang="pl-PL" sz="1100" b="1" dirty="0" smtClean="0"/>
          </a:p>
          <a:p>
            <a:r>
              <a:rPr lang="pl-PL" b="1" dirty="0" smtClean="0"/>
              <a:t>Povzetek o stanju okolja v MO Cleje (2007/2008)</a:t>
            </a:r>
          </a:p>
          <a:p>
            <a:pPr lvl="1"/>
            <a:r>
              <a:rPr lang="pl-PL" sz="1800" dirty="0" smtClean="0"/>
              <a:t>Zrak, hrup, vode, tla, industrija in storitvene dejavnosti, promet, energetika, kmetijstvo in gozdarstvo, turizem, odpadki</a:t>
            </a:r>
          </a:p>
          <a:p>
            <a:pPr lvl="1"/>
            <a:endParaRPr lang="pl-PL" sz="1200" dirty="0" smtClean="0"/>
          </a:p>
          <a:p>
            <a:r>
              <a:rPr lang="pl-PL" b="1" dirty="0" smtClean="0"/>
              <a:t>Dosedanji odzivi MO Celje po posameznih področjih</a:t>
            </a:r>
          </a:p>
          <a:p>
            <a:endParaRPr lang="pl-PL" sz="1300" b="1" dirty="0" smtClean="0"/>
          </a:p>
          <a:p>
            <a:r>
              <a:rPr lang="pl-PL" b="1" dirty="0" smtClean="0"/>
              <a:t>Pregled </a:t>
            </a:r>
            <a:r>
              <a:rPr lang="pl-PL" b="1" dirty="0" smtClean="0"/>
              <a:t>ukrepov po posameznih </a:t>
            </a:r>
            <a:r>
              <a:rPr lang="pl-PL" b="1" dirty="0" smtClean="0"/>
              <a:t>področjih</a:t>
            </a:r>
          </a:p>
          <a:p>
            <a:endParaRPr lang="pl-PL" sz="1200" dirty="0" smtClean="0"/>
          </a:p>
          <a:p>
            <a:r>
              <a:rPr lang="sl-SI" b="1" dirty="0" smtClean="0"/>
              <a:t>Strateški cilji </a:t>
            </a:r>
            <a:r>
              <a:rPr lang="sl-SI" b="1" dirty="0" smtClean="0"/>
              <a:t>ter </a:t>
            </a:r>
            <a:r>
              <a:rPr lang="sl-SI" b="1" dirty="0" smtClean="0"/>
              <a:t>sistemski </a:t>
            </a:r>
            <a:r>
              <a:rPr lang="sl-SI" b="1" dirty="0" smtClean="0"/>
              <a:t>in </a:t>
            </a:r>
            <a:r>
              <a:rPr lang="sl-SI" b="1" dirty="0" smtClean="0"/>
              <a:t>operativni ukrepi</a:t>
            </a:r>
            <a:endParaRPr lang="sl-SI" b="1" dirty="0" smtClean="0"/>
          </a:p>
          <a:p>
            <a:pPr marL="759143" lvl="1" indent="-457200">
              <a:buFont typeface="+mj-lt"/>
              <a:buAutoNum type="arabicPeriod"/>
            </a:pPr>
            <a:r>
              <a:rPr lang="sl-SI" sz="1900" b="1" dirty="0" smtClean="0"/>
              <a:t>Varstvo </a:t>
            </a:r>
            <a:r>
              <a:rPr lang="sl-SI" sz="1900" b="1" dirty="0"/>
              <a:t>zraka </a:t>
            </a:r>
            <a:r>
              <a:rPr lang="sl-SI" sz="1900" dirty="0"/>
              <a:t>in prilagajanje podnebnim spremembam </a:t>
            </a:r>
          </a:p>
          <a:p>
            <a:pPr marL="759143" lvl="1" indent="-457200">
              <a:buFont typeface="+mj-lt"/>
              <a:buAutoNum type="arabicPeriod"/>
            </a:pPr>
            <a:r>
              <a:rPr lang="sl-SI" sz="1900" b="1" dirty="0" smtClean="0"/>
              <a:t>Sanacija </a:t>
            </a:r>
            <a:r>
              <a:rPr lang="sl-SI" sz="1900" b="1" dirty="0"/>
              <a:t>in varstvo tal</a:t>
            </a:r>
          </a:p>
          <a:p>
            <a:pPr marL="759143" lvl="1" indent="-457200">
              <a:buFont typeface="+mj-lt"/>
              <a:buAutoNum type="arabicPeriod"/>
            </a:pPr>
            <a:r>
              <a:rPr lang="sl-SI" sz="1900" b="1" dirty="0" smtClean="0"/>
              <a:t>Varstvo </a:t>
            </a:r>
            <a:r>
              <a:rPr lang="sl-SI" sz="1900" b="1" dirty="0"/>
              <a:t>pred hrupom </a:t>
            </a:r>
          </a:p>
          <a:p>
            <a:pPr marL="759143" lvl="1" indent="-457200">
              <a:buFont typeface="+mj-lt"/>
              <a:buAutoNum type="arabicPeriod"/>
            </a:pPr>
            <a:r>
              <a:rPr lang="sl-SI" sz="1900" dirty="0"/>
              <a:t>T</a:t>
            </a:r>
            <a:r>
              <a:rPr lang="sl-SI" sz="1900" dirty="0" smtClean="0"/>
              <a:t>rajnostno </a:t>
            </a:r>
            <a:r>
              <a:rPr lang="sl-SI" sz="1900" b="1" dirty="0"/>
              <a:t>ravnanje z vodami </a:t>
            </a:r>
          </a:p>
          <a:p>
            <a:pPr marL="759143" lvl="1" indent="-457200">
              <a:buFont typeface="+mj-lt"/>
              <a:buAutoNum type="arabicPeriod"/>
            </a:pPr>
            <a:r>
              <a:rPr lang="sl-SI" sz="1900" b="1" dirty="0"/>
              <a:t>O</a:t>
            </a:r>
            <a:r>
              <a:rPr lang="sl-SI" sz="1900" b="1" dirty="0" smtClean="0"/>
              <a:t>hranjanje </a:t>
            </a:r>
            <a:r>
              <a:rPr lang="sl-SI" sz="1900" b="1" dirty="0"/>
              <a:t>narave </a:t>
            </a:r>
            <a:r>
              <a:rPr lang="sl-SI" sz="1900" dirty="0"/>
              <a:t>in mestnih zelenih površin </a:t>
            </a:r>
          </a:p>
          <a:p>
            <a:pPr marL="759143" lvl="1" indent="-457200">
              <a:buFont typeface="+mj-lt"/>
              <a:buAutoNum type="arabicPeriod"/>
            </a:pPr>
            <a:r>
              <a:rPr lang="sl-SI" sz="1900" dirty="0"/>
              <a:t>U</a:t>
            </a:r>
            <a:r>
              <a:rPr lang="sl-SI" sz="1900" dirty="0" smtClean="0"/>
              <a:t>činkovito </a:t>
            </a:r>
            <a:r>
              <a:rPr lang="sl-SI" sz="1900" b="1" dirty="0"/>
              <a:t>ravnanje z odpadki </a:t>
            </a:r>
          </a:p>
          <a:p>
            <a:pPr marL="759143" lvl="1" indent="-457200">
              <a:buFont typeface="+mj-lt"/>
              <a:buAutoNum type="arabicPeriod"/>
            </a:pPr>
            <a:r>
              <a:rPr lang="sl-SI" sz="1900" b="1" dirty="0"/>
              <a:t>O</a:t>
            </a:r>
            <a:r>
              <a:rPr lang="sl-SI" sz="1900" b="1" dirty="0" smtClean="0"/>
              <a:t>koljsko </a:t>
            </a:r>
            <a:r>
              <a:rPr lang="sl-SI" sz="1900" b="1" dirty="0"/>
              <a:t>informiranje </a:t>
            </a:r>
            <a:r>
              <a:rPr lang="sl-SI" sz="1900" dirty="0"/>
              <a:t>in ozaveščanje (projekt </a:t>
            </a:r>
            <a:r>
              <a:rPr lang="sl-SI" sz="1900" dirty="0" err="1"/>
              <a:t>E</a:t>
            </a:r>
            <a:r>
              <a:rPr lang="sl-SI" sz="1900" dirty="0" err="1" smtClean="0"/>
              <a:t>korg</a:t>
            </a:r>
            <a:r>
              <a:rPr lang="sl-SI" sz="1900" dirty="0" smtClean="0"/>
              <a:t>)</a:t>
            </a:r>
            <a:endParaRPr lang="sl-SI" dirty="0" smtClean="0"/>
          </a:p>
          <a:p>
            <a:r>
              <a:rPr lang="sl-SI" b="1" dirty="0" smtClean="0"/>
              <a:t>Kazalniki za spremljanje učinkovitosti</a:t>
            </a:r>
            <a:endParaRPr lang="sl-SI" b="1" dirty="0"/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/>
              <a:t>PM10: Aktivnosti</a:t>
            </a:r>
            <a:br>
              <a:rPr lang="sl-SI" sz="3200" b="1" dirty="0"/>
            </a:br>
            <a:r>
              <a:rPr lang="sl-SI" sz="3200" b="1" dirty="0"/>
              <a:t>Občinski </a:t>
            </a:r>
            <a:r>
              <a:rPr lang="sl-SI" sz="3200" b="1" dirty="0" smtClean="0"/>
              <a:t>program varstva okolja</a:t>
            </a:r>
            <a:endParaRPr lang="sl-SI" sz="3200" b="1" dirty="0"/>
          </a:p>
        </p:txBody>
      </p:sp>
    </p:spTree>
    <p:extLst>
      <p:ext uri="{BB962C8B-B14F-4D97-AF65-F5344CB8AC3E}">
        <p14:creationId xmlns:p14="http://schemas.microsoft.com/office/powerpoint/2010/main" val="296612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črt po meri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alovita">
  <a:themeElements>
    <a:clrScheme name="Valovit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alovit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lovit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1630</TotalTime>
  <Words>1159</Words>
  <Application>Microsoft Office PowerPoint</Application>
  <PresentationFormat>Diaprojekcija na zaslonu (4:3)</PresentationFormat>
  <Paragraphs>207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Naslovi diapozitivov</vt:lpstr>
      </vt:variant>
      <vt:variant>
        <vt:i4>22</vt:i4>
      </vt:variant>
    </vt:vector>
  </HeadingPairs>
  <TitlesOfParts>
    <vt:vector size="24" baseType="lpstr">
      <vt:lpstr>Načrt po meri</vt:lpstr>
      <vt:lpstr>Valovita</vt:lpstr>
      <vt:lpstr>Ukrepi MO Celje za izboljšanje zraka v Celju</vt:lpstr>
      <vt:lpstr>Onesnaženost zraka v Celju</vt:lpstr>
      <vt:lpstr>Problem žveplovega dioksida</vt:lpstr>
      <vt:lpstr>Rezultat za SO2:</vt:lpstr>
      <vt:lpstr>Rezultat: IJS Celje</vt:lpstr>
      <vt:lpstr>Dušikov dioksid (NO2)</vt:lpstr>
      <vt:lpstr>PM10: Stanje</vt:lpstr>
      <vt:lpstr>PM10: Aktivnosti</vt:lpstr>
      <vt:lpstr>PM10: Aktivnosti Občinski program varstva okolja</vt:lpstr>
      <vt:lpstr>PM10: Aktivnosti Kataster virov onesnaževanja zraka za 2007/08 (1)</vt:lpstr>
      <vt:lpstr>PM10: Aktivnosti Kataster virov onesnaževanja zraka za 2007/08 (2)</vt:lpstr>
      <vt:lpstr>PM10: Aktivnosti Kataster virov onesnaževanja zraka za 2007/08 (3)</vt:lpstr>
      <vt:lpstr>PM10: Aktivnosti Opredelitev virov delcev PM10 </vt:lpstr>
      <vt:lpstr>PM10: Aktivnosti Odlok o načrtu kakovosti zraka na območju MO Celje (1) </vt:lpstr>
      <vt:lpstr>PM10: Aktivnosti Odlok o načrtu kakovosti zraka na območju MO Celje (2) </vt:lpstr>
      <vt:lpstr>PM10: Aktivnosti Odlok o načrtu kakovosti zraka na območju MO Celje (3) </vt:lpstr>
      <vt:lpstr>PM10: Aktivnosti Odlok o načrtu kakovosti zraka na območju MO Celje (4) </vt:lpstr>
      <vt:lpstr>PM10: Aktivnosti Odlok o načrtu kakovosti zraka na območju MO Celje (5) </vt:lpstr>
      <vt:lpstr>OZON: Stanje</vt:lpstr>
      <vt:lpstr>Emisije prekurzorjev ozona v Celju</vt:lpstr>
      <vt:lpstr>OZON: Ukrepi</vt:lpstr>
      <vt:lpstr>Ukrepi MO Celje za izboljšanje zraka v Celju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Problematika Celjske kotline  Prispevek ZZV Celje k reševanju</dc:title>
  <dc:creator>Uršič Andrej</dc:creator>
  <cp:lastModifiedBy>Uršič Andrej</cp:lastModifiedBy>
  <cp:revision>115</cp:revision>
  <cp:lastPrinted>2013-11-25T17:48:34Z</cp:lastPrinted>
  <dcterms:created xsi:type="dcterms:W3CDTF">2013-11-22T08:46:40Z</dcterms:created>
  <dcterms:modified xsi:type="dcterms:W3CDTF">2013-12-04T08:17:07Z</dcterms:modified>
</cp:coreProperties>
</file>