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0" r:id="rId3"/>
    <p:sldId id="277" r:id="rId4"/>
    <p:sldId id="276" r:id="rId5"/>
    <p:sldId id="279" r:id="rId6"/>
    <p:sldId id="258" r:id="rId7"/>
    <p:sldId id="265" r:id="rId8"/>
    <p:sldId id="272" r:id="rId9"/>
    <p:sldId id="261" r:id="rId10"/>
    <p:sldId id="263" r:id="rId11"/>
    <p:sldId id="274" r:id="rId12"/>
    <p:sldId id="273" r:id="rId13"/>
    <p:sldId id="264" r:id="rId14"/>
    <p:sldId id="278" r:id="rId15"/>
    <p:sldId id="262" r:id="rId16"/>
    <p:sldId id="280" r:id="rId17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6ACEE-F602-4F9F-861B-8EE2080C361A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84A1E-6689-4BFD-B824-E869988EE1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065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82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247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6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84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7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970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42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48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460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0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7B94-F4AC-4110-8812-B8CCDA0F09B2}" type="datetimeFigureOut">
              <a:rPr lang="sl-SI" smtClean="0"/>
              <a:t>4.12.2013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EAB4-C2CF-4E43-AF4C-8A5AEB9A8E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20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2800" b="1" dirty="0"/>
              <a:t>UFIREG - EVROPSKI RAZISKOVALNI PROJEKT ZA PREUČEVANJE ULTRAFINIH DELCEV </a:t>
            </a:r>
            <a:r>
              <a:rPr lang="sl-SI" sz="2800" b="1" dirty="0" smtClean="0"/>
              <a:t>IN VPLIVA NA </a:t>
            </a:r>
            <a:r>
              <a:rPr lang="sl-SI" sz="2800" b="1" dirty="0"/>
              <a:t>ZDRAVJE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Mag. Simona Uršič, </a:t>
            </a:r>
            <a:r>
              <a:rPr lang="sl-SI" sz="1200" dirty="0">
                <a:solidFill>
                  <a:schemeClr val="tx1"/>
                </a:solidFill>
              </a:rPr>
              <a:t>Andrej </a:t>
            </a:r>
            <a:r>
              <a:rPr lang="sl-SI" sz="1200" dirty="0" smtClean="0">
                <a:solidFill>
                  <a:schemeClr val="tx1"/>
                </a:solidFill>
              </a:rPr>
              <a:t>Uršič, </a:t>
            </a:r>
            <a:r>
              <a:rPr lang="sl-SI" sz="1200" dirty="0">
                <a:solidFill>
                  <a:schemeClr val="tx1"/>
                </a:solidFill>
              </a:rPr>
              <a:t>Matevž </a:t>
            </a:r>
            <a:r>
              <a:rPr lang="sl-SI" sz="1200" dirty="0" smtClean="0">
                <a:solidFill>
                  <a:schemeClr val="tx1"/>
                </a:solidFill>
              </a:rPr>
              <a:t>Gobec</a:t>
            </a:r>
          </a:p>
          <a:p>
            <a:r>
              <a:rPr lang="sl-SI" sz="1200" dirty="0" smtClean="0">
                <a:solidFill>
                  <a:schemeClr val="tx1"/>
                </a:solidFill>
              </a:rPr>
              <a:t>Zavod za zdravstveno varstvo Celje</a:t>
            </a:r>
            <a:endParaRPr lang="sl-SI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456"/>
            <a:ext cx="3635127" cy="16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37312"/>
            <a:ext cx="30384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MERITVE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UFP: </a:t>
            </a:r>
          </a:p>
          <a:p>
            <a:pPr marL="0" indent="0">
              <a:buNone/>
            </a:pPr>
            <a:r>
              <a:rPr lang="sl-SI" dirty="0" smtClean="0"/>
              <a:t>Meritve</a:t>
            </a:r>
            <a:r>
              <a:rPr lang="sl-SI" b="1" dirty="0" smtClean="0"/>
              <a:t> </a:t>
            </a:r>
            <a:r>
              <a:rPr lang="sl-SI" dirty="0" smtClean="0"/>
              <a:t>distribucije števila UFP po posameznih velikostnih razredih </a:t>
            </a:r>
            <a:r>
              <a:rPr lang="sl-SI" dirty="0"/>
              <a:t>20-30/30-50/50-70/70-100/100-200 </a:t>
            </a:r>
            <a:r>
              <a:rPr lang="sl-SI" dirty="0" smtClean="0"/>
              <a:t> </a:t>
            </a:r>
            <a:r>
              <a:rPr lang="sl-SI" dirty="0" err="1" smtClean="0"/>
              <a:t>nm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smtClean="0"/>
              <a:t>Namenski merilnik </a:t>
            </a:r>
            <a:r>
              <a:rPr lang="sl-SI" dirty="0" err="1"/>
              <a:t>Mobility</a:t>
            </a:r>
            <a:r>
              <a:rPr lang="sl-SI" dirty="0"/>
              <a:t> </a:t>
            </a:r>
            <a:r>
              <a:rPr lang="sl-SI" dirty="0" err="1" smtClean="0"/>
              <a:t>Particle</a:t>
            </a:r>
            <a:r>
              <a:rPr lang="sl-SI" dirty="0" smtClean="0"/>
              <a:t> </a:t>
            </a:r>
            <a:r>
              <a:rPr lang="sl-SI" dirty="0" err="1" smtClean="0"/>
              <a:t>Size</a:t>
            </a:r>
            <a:r>
              <a:rPr lang="sl-SI" dirty="0" smtClean="0"/>
              <a:t> </a:t>
            </a:r>
            <a:r>
              <a:rPr lang="sl-SI" dirty="0" err="1" smtClean="0"/>
              <a:t>Spectrometer</a:t>
            </a:r>
            <a:r>
              <a:rPr lang="sl-SI" dirty="0" smtClean="0"/>
              <a:t> (TROPOS - </a:t>
            </a:r>
            <a:r>
              <a:rPr lang="sl-SI" dirty="0" err="1" smtClean="0"/>
              <a:t>tipSMPS</a:t>
            </a:r>
            <a:r>
              <a:rPr lang="sl-SI" dirty="0" smtClean="0"/>
              <a:t>). 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Vzporedne </a:t>
            </a:r>
            <a:r>
              <a:rPr lang="sl-SI" b="1" dirty="0"/>
              <a:t>sočasne </a:t>
            </a:r>
            <a:r>
              <a:rPr lang="sl-SI" b="1" dirty="0" smtClean="0"/>
              <a:t>meritve: </a:t>
            </a:r>
          </a:p>
          <a:p>
            <a:r>
              <a:rPr lang="sl-SI" sz="2600" dirty="0" smtClean="0"/>
              <a:t>Onesnaženost zraka (</a:t>
            </a:r>
            <a:r>
              <a:rPr lang="sl-SI" sz="2600" dirty="0"/>
              <a:t>SO2, </a:t>
            </a:r>
            <a:r>
              <a:rPr lang="sl-SI" sz="2600" dirty="0" smtClean="0"/>
              <a:t>NO2, O3, PM10</a:t>
            </a:r>
            <a:r>
              <a:rPr lang="sl-SI" sz="2600" dirty="0"/>
              <a:t>, PM2,5</a:t>
            </a:r>
            <a:r>
              <a:rPr lang="sl-SI" sz="2600" dirty="0" smtClean="0"/>
              <a:t>), </a:t>
            </a:r>
          </a:p>
          <a:p>
            <a:r>
              <a:rPr lang="sl-SI" sz="2600" dirty="0" smtClean="0"/>
              <a:t>Meteorološki podatki (temperatura zraka, vlažnost zraka,</a:t>
            </a:r>
          </a:p>
          <a:p>
            <a:pPr marL="400050" lvl="1" indent="0">
              <a:buNone/>
            </a:pPr>
            <a:r>
              <a:rPr lang="sl-SI" sz="2600" dirty="0"/>
              <a:t>z</a:t>
            </a:r>
            <a:r>
              <a:rPr lang="sl-SI" sz="2600" dirty="0" smtClean="0"/>
              <a:t>račni tlak, smer in jakost vetra itd.) </a:t>
            </a:r>
            <a:endParaRPr lang="sl-SI" sz="2600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Standardi za meritve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Skladno z EU Direktivo 50/2008</a:t>
            </a:r>
          </a:p>
          <a:p>
            <a:pPr lvl="1"/>
            <a:r>
              <a:rPr lang="sl-SI" dirty="0" smtClean="0"/>
              <a:t>Vzorčenje na višini 1,4 – 4 m</a:t>
            </a:r>
          </a:p>
          <a:p>
            <a:pPr lvl="1"/>
            <a:r>
              <a:rPr lang="sl-SI" dirty="0" smtClean="0"/>
              <a:t>Ločitev PM</a:t>
            </a:r>
            <a:r>
              <a:rPr lang="sl-SI" baseline="-25000" dirty="0" smtClean="0"/>
              <a:t>2,5</a:t>
            </a:r>
            <a:r>
              <a:rPr lang="sl-SI" dirty="0" smtClean="0"/>
              <a:t>/PM</a:t>
            </a:r>
            <a:r>
              <a:rPr lang="sl-SI" baseline="-25000" dirty="0" smtClean="0"/>
              <a:t>1</a:t>
            </a:r>
            <a:endParaRPr lang="sl-SI" baseline="-25000" dirty="0"/>
          </a:p>
          <a:p>
            <a:pPr lvl="1"/>
            <a:r>
              <a:rPr lang="sl-SI" dirty="0" smtClean="0"/>
              <a:t>Sušenje vzorca zraka do 40 % vlažnosti</a:t>
            </a:r>
          </a:p>
          <a:p>
            <a:endParaRPr lang="sl-SI" dirty="0" smtClean="0"/>
          </a:p>
          <a:p>
            <a:r>
              <a:rPr lang="sl-SI" dirty="0" smtClean="0"/>
              <a:t>Meritev/štetje delcev</a:t>
            </a:r>
          </a:p>
          <a:p>
            <a:pPr marL="0" indent="0">
              <a:buNone/>
            </a:pPr>
            <a:r>
              <a:rPr lang="sl-SI" dirty="0" smtClean="0"/>
              <a:t>Zahteva: </a:t>
            </a:r>
            <a:r>
              <a:rPr lang="sl-SI" sz="2400" dirty="0" smtClean="0"/>
              <a:t>laminarni tok zraka s čim krajšim sistemom cevi</a:t>
            </a:r>
            <a:endParaRPr lang="sl-S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Zahteve za QA/QC </a:t>
            </a:r>
            <a:br>
              <a:rPr lang="sl-SI" sz="3200" b="1" dirty="0" smtClean="0">
                <a:solidFill>
                  <a:srgbClr val="92D050"/>
                </a:solidFill>
              </a:rPr>
            </a:br>
            <a:r>
              <a:rPr lang="sl-SI" sz="3200" b="1" dirty="0" smtClean="0">
                <a:solidFill>
                  <a:srgbClr val="92D050"/>
                </a:solidFill>
              </a:rPr>
              <a:t>meritev UFP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/>
              <a:t>PRIMERLJIVOST REZULTATOV MERITEV NA VSEH MERILNIH MESTIH</a:t>
            </a:r>
          </a:p>
          <a:p>
            <a:r>
              <a:rPr lang="sl-SI" dirty="0" smtClean="0"/>
              <a:t>Izobraževanje o UFP in principih merjenja</a:t>
            </a:r>
          </a:p>
          <a:p>
            <a:endParaRPr lang="sl-SI" dirty="0" smtClean="0"/>
          </a:p>
          <a:p>
            <a:r>
              <a:rPr lang="sl-SI" dirty="0" smtClean="0"/>
              <a:t>Usposabljanje za delo z merilniki za UFP v Svetovnem kalibracijskem centru za fiziko aerosolov (</a:t>
            </a:r>
            <a:r>
              <a:rPr lang="sl-SI" dirty="0" err="1" smtClean="0"/>
              <a:t>World</a:t>
            </a:r>
            <a:r>
              <a:rPr lang="sl-SI" dirty="0" smtClean="0"/>
              <a:t> </a:t>
            </a:r>
            <a:r>
              <a:rPr lang="sl-SI" dirty="0" err="1" smtClean="0"/>
              <a:t>Calibration</a:t>
            </a:r>
            <a:r>
              <a:rPr lang="sl-SI" dirty="0" smtClean="0"/>
              <a:t> Center </a:t>
            </a:r>
            <a:r>
              <a:rPr lang="sl-SI" dirty="0" err="1" smtClean="0"/>
              <a:t>for</a:t>
            </a:r>
            <a:r>
              <a:rPr lang="sl-SI" dirty="0" smtClean="0"/>
              <a:t> Aerosol </a:t>
            </a:r>
            <a:r>
              <a:rPr lang="sl-SI" dirty="0" err="1" smtClean="0"/>
              <a:t>Physics</a:t>
            </a:r>
            <a:r>
              <a:rPr lang="sl-SI" dirty="0" smtClean="0"/>
              <a:t>) v Leipzigu</a:t>
            </a:r>
          </a:p>
          <a:p>
            <a:endParaRPr lang="sl-SI" dirty="0" smtClean="0"/>
          </a:p>
          <a:p>
            <a:r>
              <a:rPr lang="sl-SI" dirty="0" smtClean="0"/>
              <a:t>Začetno sočasno umerjanje vseh merilnikov v WCCAP v Leipzigu</a:t>
            </a:r>
          </a:p>
          <a:p>
            <a:endParaRPr lang="sl-SI" dirty="0" smtClean="0"/>
          </a:p>
          <a:p>
            <a:r>
              <a:rPr lang="sl-SI" dirty="0" smtClean="0"/>
              <a:t>Namestitev avtomatskih kontrolnih enot za merilnike</a:t>
            </a:r>
          </a:p>
          <a:p>
            <a:endParaRPr lang="sl-SI" dirty="0" smtClean="0"/>
          </a:p>
          <a:p>
            <a:r>
              <a:rPr lang="sl-SI" dirty="0" smtClean="0"/>
              <a:t>Preverjanje delovanja merilnikov na lokacijah</a:t>
            </a:r>
            <a:endParaRPr lang="sl-SI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sz="4900" b="1" dirty="0" smtClean="0">
                <a:solidFill>
                  <a:srgbClr val="92D050"/>
                </a:solidFill>
              </a:rPr>
              <a:t/>
            </a:r>
            <a:br>
              <a:rPr lang="sl-SI" sz="4900" b="1" dirty="0" smtClean="0">
                <a:solidFill>
                  <a:srgbClr val="92D050"/>
                </a:solidFill>
              </a:rPr>
            </a:br>
            <a:r>
              <a:rPr lang="sl-SI" sz="3600" b="1" dirty="0" smtClean="0">
                <a:solidFill>
                  <a:srgbClr val="92D050"/>
                </a:solidFill>
              </a:rPr>
              <a:t>VPLIVI NA ZDRAVJE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Vpliv UFP na </a:t>
            </a:r>
            <a:r>
              <a:rPr lang="sl-SI" dirty="0"/>
              <a:t>zdravje se bo </a:t>
            </a:r>
            <a:r>
              <a:rPr lang="sl-SI" dirty="0" smtClean="0"/>
              <a:t>ocenjeval </a:t>
            </a:r>
            <a:r>
              <a:rPr lang="sl-SI" dirty="0"/>
              <a:t>na osnovi podatkov o hospitalizacijah in umrljivosti prebivalcev </a:t>
            </a:r>
            <a:r>
              <a:rPr lang="sl-SI" dirty="0" smtClean="0"/>
              <a:t> </a:t>
            </a:r>
            <a:r>
              <a:rPr lang="sl-SI" dirty="0"/>
              <a:t>zaradi bolezni povezanih z onesnaženim </a:t>
            </a:r>
            <a:r>
              <a:rPr lang="sl-SI" dirty="0" smtClean="0"/>
              <a:t>zrakom:</a:t>
            </a:r>
          </a:p>
          <a:p>
            <a:pPr lvl="1"/>
            <a:r>
              <a:rPr lang="sl-SI" dirty="0" smtClean="0"/>
              <a:t>Bolezni srca in ožilja</a:t>
            </a:r>
          </a:p>
          <a:p>
            <a:pPr lvl="1"/>
            <a:r>
              <a:rPr lang="sl-SI" dirty="0" smtClean="0"/>
              <a:t>Bolezni dihal</a:t>
            </a:r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Opazovana populacija: Prebivalci mest, v katerih potekajo meritve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dirty="0" smtClean="0"/>
              <a:t/>
            </a:r>
            <a:br>
              <a:rPr lang="sl-SI" dirty="0" smtClean="0"/>
            </a:br>
            <a:r>
              <a:rPr lang="sl-SI" sz="3600" b="1" dirty="0" smtClean="0">
                <a:solidFill>
                  <a:srgbClr val="92D050"/>
                </a:solidFill>
              </a:rPr>
              <a:t>TRENUTNO STANJE NA </a:t>
            </a:r>
            <a:br>
              <a:rPr lang="sl-SI" sz="3600" b="1" dirty="0" smtClean="0">
                <a:solidFill>
                  <a:srgbClr val="92D050"/>
                </a:solidFill>
              </a:rPr>
            </a:br>
            <a:r>
              <a:rPr lang="sl-SI" sz="3600" b="1" dirty="0" smtClean="0">
                <a:solidFill>
                  <a:srgbClr val="92D050"/>
                </a:solidFill>
              </a:rPr>
              <a:t>PROJEKTU</a:t>
            </a:r>
            <a:r>
              <a:rPr lang="sl-SI" sz="3600" b="1" dirty="0">
                <a:solidFill>
                  <a:srgbClr val="92D050"/>
                </a:solidFill>
              </a:rPr>
              <a:t/>
            </a:r>
            <a:br>
              <a:rPr lang="sl-SI" sz="3600" b="1" dirty="0">
                <a:solidFill>
                  <a:srgbClr val="92D050"/>
                </a:solidFill>
              </a:rPr>
            </a:br>
            <a:endParaRPr lang="sl-SI" b="1" dirty="0">
              <a:solidFill>
                <a:srgbClr val="92D05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Izvajanje meritev številčne koncentracije delcev v vseh sodelujočih </a:t>
            </a:r>
            <a:r>
              <a:rPr lang="sl-SI" dirty="0" smtClean="0"/>
              <a:t>mestih ter razviti novi programi za </a:t>
            </a:r>
            <a:r>
              <a:rPr lang="sl-SI" smtClean="0"/>
              <a:t>preverjanje veljavnosti </a:t>
            </a:r>
            <a:r>
              <a:rPr lang="sl-SI" dirty="0" smtClean="0"/>
              <a:t>podatkov </a:t>
            </a:r>
            <a:r>
              <a:rPr lang="sl-SI" dirty="0" err="1" smtClean="0"/>
              <a:t>doblenjih</a:t>
            </a:r>
            <a:r>
              <a:rPr lang="sl-SI" dirty="0" smtClean="0"/>
              <a:t> z napravami SMPS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Priprava baz podatkov o rezultatih meritev onesnaženosti zraka in meteoroloških podatkov za nadaljnje obdelave ter vnos podatkov meritev UFP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Zbiranje podatkov in priprava metodologije za analize v okviru epidemiološke raziskave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1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KAJ PRINAŠA PROJEKT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96292" y="1387773"/>
            <a:ext cx="8229600" cy="477753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sl-SI" dirty="0" smtClean="0"/>
              <a:t>	</a:t>
            </a:r>
          </a:p>
          <a:p>
            <a:r>
              <a:rPr lang="sl-SI" dirty="0" smtClean="0"/>
              <a:t>Nova spoznanja v zvezi z vplivi UFP na zdravje</a:t>
            </a:r>
          </a:p>
          <a:p>
            <a:endParaRPr lang="sl-SI" sz="1600" dirty="0" smtClean="0"/>
          </a:p>
          <a:p>
            <a:r>
              <a:rPr lang="sl-SI" dirty="0" smtClean="0"/>
              <a:t>Oblikovanje priporočil snovalcem okoljske politike v Evropi in morebitna vključitev UFP v okoljsko zakonodajo</a:t>
            </a:r>
          </a:p>
          <a:p>
            <a:endParaRPr lang="sl-SI" sz="2000" dirty="0" smtClean="0"/>
          </a:p>
          <a:p>
            <a:r>
              <a:rPr lang="sl-SI" dirty="0" smtClean="0"/>
              <a:t>Širjenje informacij o problematiki UFP v zraku v povezavi z vplivi na zdravje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Dihamo od prvega do zadnjega </a:t>
            </a:r>
            <a:br>
              <a:rPr lang="sl-SI" sz="3200" b="1" dirty="0" smtClean="0">
                <a:solidFill>
                  <a:srgbClr val="92D050"/>
                </a:solidFill>
              </a:rPr>
            </a:br>
            <a:r>
              <a:rPr lang="sl-SI" sz="3200" b="1" dirty="0" smtClean="0">
                <a:solidFill>
                  <a:srgbClr val="92D050"/>
                </a:solidFill>
              </a:rPr>
              <a:t>trenutka svojega življenja.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96292" y="1387773"/>
            <a:ext cx="8229600" cy="4777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" dirty="0" smtClean="0">
                <a:solidFill>
                  <a:srgbClr val="92D050"/>
                </a:solidFill>
              </a:rPr>
              <a:t>Zmanjšanje onesnaženosti, prašnih delcev v zraku – pomembno izboljšanje za zdravje prebivalcev! </a:t>
            </a:r>
          </a:p>
          <a:p>
            <a:pPr marL="0" indent="0" algn="ctr">
              <a:buNone/>
            </a:pPr>
            <a:endParaRPr lang="sl-SI" sz="2000" dirty="0"/>
          </a:p>
          <a:p>
            <a:pPr marL="0" indent="0" algn="ctr">
              <a:buNone/>
            </a:pPr>
            <a:r>
              <a:rPr lang="sl-SI" sz="2000" dirty="0" smtClean="0"/>
              <a:t>Slaba kakovost zraka negativno vpliva tako na zdravje ljudi kot na zdravje okolja.</a:t>
            </a:r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8671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1342"/>
            <a:ext cx="8042324" cy="471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Projekt UFIREG financira Evropska unija</a:t>
            </a:r>
          </a:p>
          <a:p>
            <a:r>
              <a:rPr lang="pl-PL" dirty="0" smtClean="0"/>
              <a:t>Nosilec </a:t>
            </a:r>
            <a:r>
              <a:rPr lang="pl-PL" dirty="0"/>
              <a:t>projekta je Tehniška univerza Dresden</a:t>
            </a:r>
          </a:p>
          <a:p>
            <a:r>
              <a:rPr lang="sl-SI" dirty="0" smtClean="0"/>
              <a:t>Sodelujoči: strokovnjaki </a:t>
            </a:r>
            <a:r>
              <a:rPr lang="sl-SI" dirty="0"/>
              <a:t>s področja varstva okolja/onesnaževanja zraka in </a:t>
            </a:r>
            <a:r>
              <a:rPr lang="sl-SI" dirty="0" smtClean="0"/>
              <a:t>javnega zdravja </a:t>
            </a:r>
            <a:r>
              <a:rPr lang="sl-SI" dirty="0"/>
              <a:t>iz štirih evropskih držav (Nemčije, Češke, Slovenije, </a:t>
            </a:r>
            <a:r>
              <a:rPr lang="sl-SI" dirty="0" smtClean="0"/>
              <a:t>Ukrajine)</a:t>
            </a:r>
          </a:p>
          <a:p>
            <a:r>
              <a:rPr lang="pl-PL" dirty="0"/>
              <a:t>Trajanje projekta: julij 2011 do konec 2014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4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>
                <a:solidFill>
                  <a:srgbClr val="92D050"/>
                </a:solidFill>
              </a:rPr>
              <a:t>UFP (</a:t>
            </a:r>
            <a:r>
              <a:rPr lang="it-IT" sz="3200" b="1" dirty="0" err="1">
                <a:solidFill>
                  <a:srgbClr val="92D050"/>
                </a:solidFill>
              </a:rPr>
              <a:t>UltraFini</a:t>
            </a:r>
            <a:r>
              <a:rPr lang="it-IT" sz="3200" b="1" dirty="0">
                <a:solidFill>
                  <a:srgbClr val="92D050"/>
                </a:solidFill>
              </a:rPr>
              <a:t>) </a:t>
            </a:r>
            <a:r>
              <a:rPr lang="it-IT" sz="3200" b="1" dirty="0" err="1">
                <a:solidFill>
                  <a:srgbClr val="92D050"/>
                </a:solidFill>
              </a:rPr>
              <a:t>delci</a:t>
            </a:r>
            <a:r>
              <a:rPr lang="it-IT" sz="3200" b="1" dirty="0">
                <a:solidFill>
                  <a:srgbClr val="92D050"/>
                </a:solidFill>
              </a:rPr>
              <a:t>  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1.000 krat manjši od premera človekovega lasu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16216" y="2636912"/>
            <a:ext cx="2170584" cy="34892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dirty="0" smtClean="0"/>
              <a:t>Velikostni razredi:</a:t>
            </a:r>
          </a:p>
          <a:p>
            <a:pPr lvl="1"/>
            <a:r>
              <a:rPr lang="nn-NO" dirty="0" smtClean="0"/>
              <a:t>10-20nm</a:t>
            </a:r>
            <a:endParaRPr lang="nn-NO" dirty="0"/>
          </a:p>
          <a:p>
            <a:pPr lvl="1"/>
            <a:r>
              <a:rPr lang="nn-NO" dirty="0"/>
              <a:t>20-30nm</a:t>
            </a:r>
          </a:p>
          <a:p>
            <a:pPr lvl="1"/>
            <a:r>
              <a:rPr lang="nn-NO" dirty="0"/>
              <a:t>30-50nm</a:t>
            </a:r>
          </a:p>
          <a:p>
            <a:pPr lvl="1"/>
            <a:r>
              <a:rPr lang="nn-NO" dirty="0"/>
              <a:t>50-70nm</a:t>
            </a:r>
          </a:p>
          <a:p>
            <a:pPr lvl="1"/>
            <a:r>
              <a:rPr lang="nn-NO" dirty="0"/>
              <a:t>70-100nm</a:t>
            </a:r>
          </a:p>
          <a:p>
            <a:pPr lvl="1"/>
            <a:r>
              <a:rPr lang="nn-NO" dirty="0"/>
              <a:t>100-200nm</a:t>
            </a:r>
          </a:p>
          <a:p>
            <a:pPr lvl="1"/>
            <a:r>
              <a:rPr lang="nn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200-800nm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84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" y="2500216"/>
            <a:ext cx="5738946" cy="2711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55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UFP (</a:t>
            </a:r>
            <a:r>
              <a:rPr lang="it-IT" sz="3200" b="1" dirty="0" smtClean="0">
                <a:solidFill>
                  <a:srgbClr val="92D050"/>
                </a:solidFill>
              </a:rPr>
              <a:t>Ultra</a:t>
            </a:r>
            <a:r>
              <a:rPr lang="sl-SI" sz="3200" b="1" dirty="0" smtClean="0">
                <a:solidFill>
                  <a:srgbClr val="92D050"/>
                </a:solidFill>
              </a:rPr>
              <a:t>F</a:t>
            </a:r>
            <a:r>
              <a:rPr lang="it-IT" sz="3200" b="1" dirty="0" smtClean="0">
                <a:solidFill>
                  <a:srgbClr val="92D050"/>
                </a:solidFill>
              </a:rPr>
              <a:t>ini </a:t>
            </a:r>
            <a:r>
              <a:rPr lang="it-IT" sz="3200" b="1" dirty="0" err="1" smtClean="0">
                <a:solidFill>
                  <a:srgbClr val="92D050"/>
                </a:solidFill>
              </a:rPr>
              <a:t>delci</a:t>
            </a:r>
            <a:r>
              <a:rPr lang="it-IT" sz="3200" b="1" dirty="0" smtClean="0">
                <a:solidFill>
                  <a:srgbClr val="92D050"/>
                </a:solidFill>
              </a:rPr>
              <a:t>)  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96292" y="1387774"/>
            <a:ext cx="8229600" cy="4694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Nastanek </a:t>
            </a:r>
            <a:r>
              <a:rPr lang="sl-SI" dirty="0"/>
              <a:t>UFP:</a:t>
            </a:r>
          </a:p>
          <a:p>
            <a:r>
              <a:rPr lang="sl-SI" dirty="0"/>
              <a:t>Tvorijo se iz plinov</a:t>
            </a:r>
          </a:p>
          <a:p>
            <a:r>
              <a:rPr lang="sl-SI" dirty="0"/>
              <a:t>Nastajajo v procesih izgorevanja </a:t>
            </a:r>
            <a:r>
              <a:rPr lang="sl-SI" dirty="0" smtClean="0"/>
              <a:t>(</a:t>
            </a:r>
            <a:r>
              <a:rPr lang="sl-SI" dirty="0"/>
              <a:t>avtomobilski izpušni plini, izpusti ogrevalnih sistemov, industrijski  odpadni  plini</a:t>
            </a:r>
            <a:r>
              <a:rPr lang="sl-SI" dirty="0"/>
              <a:t>) - sajasti delci </a:t>
            </a:r>
            <a:endParaRPr lang="sl-SI" dirty="0"/>
          </a:p>
          <a:p>
            <a:r>
              <a:rPr lang="sl-SI" dirty="0"/>
              <a:t>Možnost vezave zdravju škodljivih snovi (policiklični aromatski ogljikovodiki…)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96028"/>
            <a:ext cx="2411760" cy="166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653"/>
            <a:ext cx="1115616" cy="17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3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>
                <a:solidFill>
                  <a:srgbClr val="92D050"/>
                </a:solidFill>
              </a:rPr>
              <a:t>UFP (</a:t>
            </a:r>
            <a:r>
              <a:rPr lang="it-IT" sz="3200" b="1" dirty="0">
                <a:solidFill>
                  <a:srgbClr val="92D050"/>
                </a:solidFill>
              </a:rPr>
              <a:t>Ultra</a:t>
            </a:r>
            <a:r>
              <a:rPr lang="sl-SI" sz="3200" b="1" dirty="0">
                <a:solidFill>
                  <a:srgbClr val="92D050"/>
                </a:solidFill>
              </a:rPr>
              <a:t>F</a:t>
            </a:r>
            <a:r>
              <a:rPr lang="it-IT" sz="3200" b="1" dirty="0">
                <a:solidFill>
                  <a:srgbClr val="92D050"/>
                </a:solidFill>
              </a:rPr>
              <a:t>ini </a:t>
            </a:r>
            <a:r>
              <a:rPr lang="it-IT" sz="3200" b="1" dirty="0" err="1">
                <a:solidFill>
                  <a:srgbClr val="92D050"/>
                </a:solidFill>
              </a:rPr>
              <a:t>delci</a:t>
            </a:r>
            <a:r>
              <a:rPr lang="it-IT" sz="3200" b="1" dirty="0">
                <a:solidFill>
                  <a:srgbClr val="92D050"/>
                </a:solidFill>
              </a:rPr>
              <a:t>) 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Profil usedanja delcev v dihalnih poteh:</a:t>
            </a:r>
          </a:p>
          <a:p>
            <a:pPr marL="0" indent="0" algn="ctr">
              <a:buNone/>
            </a:pP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UFP vdihavamo skupaj z zrakom</a:t>
            </a:r>
          </a:p>
          <a:p>
            <a:r>
              <a:rPr lang="sl-SI" dirty="0"/>
              <a:t>So dovolj majhni, da skozi celično membrano preidejo v kri in od tod tudi v druge organe</a:t>
            </a:r>
          </a:p>
          <a:p>
            <a:r>
              <a:rPr lang="sl-SI" dirty="0"/>
              <a:t> Skupaj z njimi vstopajo tudi strupene spojine v kolikor so vezane nanje</a:t>
            </a:r>
          </a:p>
          <a:p>
            <a:r>
              <a:rPr lang="sl-SI" dirty="0"/>
              <a:t>Oksidativni stres v pljučih – vnetne reakcije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27" y="2276872"/>
            <a:ext cx="24288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15" y="4077072"/>
            <a:ext cx="1971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UFP (</a:t>
            </a:r>
            <a:r>
              <a:rPr lang="it-IT" sz="3200" b="1" dirty="0" smtClean="0">
                <a:solidFill>
                  <a:srgbClr val="92D050"/>
                </a:solidFill>
              </a:rPr>
              <a:t>Ultra</a:t>
            </a:r>
            <a:r>
              <a:rPr lang="sl-SI" sz="3200" b="1" dirty="0" smtClean="0">
                <a:solidFill>
                  <a:srgbClr val="92D050"/>
                </a:solidFill>
              </a:rPr>
              <a:t>F</a:t>
            </a:r>
            <a:r>
              <a:rPr lang="it-IT" sz="3200" b="1" dirty="0" smtClean="0">
                <a:solidFill>
                  <a:srgbClr val="92D050"/>
                </a:solidFill>
              </a:rPr>
              <a:t>ini </a:t>
            </a:r>
            <a:r>
              <a:rPr lang="it-IT" sz="3200" b="1" dirty="0" err="1" smtClean="0">
                <a:solidFill>
                  <a:srgbClr val="92D050"/>
                </a:solidFill>
              </a:rPr>
              <a:t>delci</a:t>
            </a:r>
            <a:r>
              <a:rPr lang="it-IT" sz="3200" b="1" dirty="0" smtClean="0">
                <a:solidFill>
                  <a:srgbClr val="92D050"/>
                </a:solidFill>
              </a:rPr>
              <a:t>)  </a:t>
            </a:r>
            <a:r>
              <a:rPr lang="it-IT" sz="3200" b="1" dirty="0">
                <a:solidFill>
                  <a:srgbClr val="92D050"/>
                </a:solidFill>
              </a:rPr>
              <a:t>&lt;100 nm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96292" y="1387774"/>
            <a:ext cx="8229600" cy="4694982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Vplivi UFP v zraku na ljudi so za sedaj slabo raziskani</a:t>
            </a:r>
          </a:p>
          <a:p>
            <a:r>
              <a:rPr lang="pl-PL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Predvideva se, da so za vplive UFP posebej dovzetni starejši ljudje, osebe s </a:t>
            </a:r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predhodnimi </a:t>
            </a:r>
            <a:r>
              <a:rPr lang="pl-PL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zdravstvenimi težavami </a:t>
            </a:r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(bolezni dihal in srca, </a:t>
            </a:r>
            <a:r>
              <a:rPr lang="pl-PL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diabetes</a:t>
            </a:r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pl-PL" sz="51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l-SI" sz="51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CILJ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539552" y="1595933"/>
            <a:ext cx="7715200" cy="4569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l-SI" dirty="0" smtClean="0"/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sz="3200" dirty="0" smtClean="0"/>
              <a:t>Cilj </a:t>
            </a:r>
            <a:r>
              <a:rPr lang="sl-SI" sz="3200" dirty="0"/>
              <a:t>projekta </a:t>
            </a:r>
            <a:r>
              <a:rPr lang="sl-SI" sz="3200" dirty="0" smtClean="0"/>
              <a:t>UFIREG je proučiti, </a:t>
            </a:r>
            <a:r>
              <a:rPr lang="sl-SI" sz="3200" dirty="0"/>
              <a:t>kako v sodelujočih štirih državah na opazovanih območjih različno veliki </a:t>
            </a:r>
            <a:r>
              <a:rPr lang="sl-SI" sz="3200" dirty="0" smtClean="0"/>
              <a:t>UFP </a:t>
            </a:r>
            <a:r>
              <a:rPr lang="sl-SI" sz="3200" dirty="0"/>
              <a:t>vplivajo na smrtnost  in obolevnost  </a:t>
            </a:r>
            <a:r>
              <a:rPr lang="sl-SI" sz="3200" dirty="0" smtClean="0"/>
              <a:t>predvsem v povezavi z boleznimi srca in ožilja ter boleznimi dihal.</a:t>
            </a:r>
            <a:endParaRPr lang="sl-SI" sz="3200" dirty="0"/>
          </a:p>
          <a:p>
            <a:pPr marL="0" indent="0">
              <a:buNone/>
            </a:pPr>
            <a:endParaRPr lang="sl-SI" dirty="0" smtClean="0"/>
          </a:p>
          <a:p>
            <a:endParaRPr lang="sl-SI" sz="2000" dirty="0" smtClean="0"/>
          </a:p>
          <a:p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Sodelujoča mesta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7" name="Ograda besedila 6"/>
          <p:cNvSpPr>
            <a:spLocks noGrp="1"/>
          </p:cNvSpPr>
          <p:nvPr>
            <p:ph type="body" sz="quarter" idx="3"/>
          </p:nvPr>
        </p:nvSpPr>
        <p:spPr>
          <a:xfrm>
            <a:off x="498825" y="5157192"/>
            <a:ext cx="2921048" cy="648072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&gt; 3</a:t>
            </a:r>
            <a:r>
              <a:rPr lang="sv-SE" dirty="0"/>
              <a:t>00.000 </a:t>
            </a:r>
            <a:r>
              <a:rPr lang="sv-SE" dirty="0" smtClean="0"/>
              <a:t>prebivalcev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grada vsebine 8"/>
          <p:cNvSpPr>
            <a:spLocks noGrp="1"/>
          </p:cNvSpPr>
          <p:nvPr>
            <p:ph sz="quarter" idx="4"/>
          </p:nvPr>
        </p:nvSpPr>
        <p:spPr>
          <a:xfrm>
            <a:off x="4684117" y="1596068"/>
            <a:ext cx="4041775" cy="4569371"/>
          </a:xfrm>
        </p:spPr>
        <p:txBody>
          <a:bodyPr>
            <a:normAutofit fontScale="92500"/>
          </a:bodyPr>
          <a:lstStyle/>
          <a:p>
            <a:endParaRPr lang="sl-SI" dirty="0" smtClean="0"/>
          </a:p>
          <a:p>
            <a:endParaRPr lang="sv-SE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Merilne </a:t>
            </a:r>
            <a:r>
              <a:rPr lang="sl-SI" dirty="0"/>
              <a:t>postaje vključene v lokalni merilni sistem</a:t>
            </a:r>
          </a:p>
          <a:p>
            <a:r>
              <a:rPr lang="sl-SI" dirty="0"/>
              <a:t>Vse locirane v urbanem okolju</a:t>
            </a:r>
          </a:p>
          <a:p>
            <a:endParaRPr lang="sl-SI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87" y="1988840"/>
            <a:ext cx="575680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2" y="1556792"/>
            <a:ext cx="29986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92D050"/>
                </a:solidFill>
              </a:rPr>
              <a:t>UFIREG v Sloveniji</a:t>
            </a:r>
            <a:endParaRPr lang="sl-SI" sz="3200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Nosilec projekta v Sloveniji: Zavod za zdravstveno varstvo Celje z zunanjimi sodelavci</a:t>
            </a:r>
          </a:p>
          <a:p>
            <a:r>
              <a:rPr lang="sl-SI" dirty="0" smtClean="0"/>
              <a:t>Merilno mesto: Ljubljana,</a:t>
            </a:r>
          </a:p>
          <a:p>
            <a:pPr marL="0" indent="0">
              <a:buNone/>
            </a:pPr>
            <a:r>
              <a:rPr lang="sl-SI" dirty="0" smtClean="0"/>
              <a:t>za Bežigradom, </a:t>
            </a:r>
            <a:r>
              <a:rPr lang="sl-SI" sz="2400" dirty="0" smtClean="0"/>
              <a:t>ob Kmetijskem</a:t>
            </a:r>
          </a:p>
          <a:p>
            <a:pPr marL="0" indent="0">
              <a:buNone/>
            </a:pPr>
            <a:r>
              <a:rPr lang="sl-SI" sz="2400" dirty="0" smtClean="0"/>
              <a:t> inštitutu, vzporedne</a:t>
            </a:r>
          </a:p>
          <a:p>
            <a:pPr marL="0" indent="0">
              <a:buNone/>
            </a:pPr>
            <a:r>
              <a:rPr lang="sl-SI" sz="2400" dirty="0" smtClean="0"/>
              <a:t> meritve onesnaženosti</a:t>
            </a:r>
          </a:p>
          <a:p>
            <a:pPr marL="0" indent="0">
              <a:buNone/>
            </a:pPr>
            <a:r>
              <a:rPr lang="sl-SI" sz="2400" dirty="0"/>
              <a:t>z</a:t>
            </a:r>
            <a:r>
              <a:rPr lang="sl-SI" sz="2400" dirty="0" smtClean="0"/>
              <a:t>raka na lokaciji ARSO</a:t>
            </a:r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041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5" y="2690393"/>
            <a:ext cx="3732050" cy="347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34274"/>
            <a:ext cx="1627247" cy="18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611</Words>
  <Application>Microsoft Office PowerPoint</Application>
  <PresentationFormat>Diaprojekcija na zaslonu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UFIREG - EVROPSKI RAZISKOVALNI PROJEKT ZA PREUČEVANJE ULTRAFINIH DELCEV IN VPLIVA NA ZDRAVJE</vt:lpstr>
      <vt:lpstr>PowerPointova predstavitev</vt:lpstr>
      <vt:lpstr>UFP (UltraFini) delci  </vt:lpstr>
      <vt:lpstr>UFP (UltraFini delci)  </vt:lpstr>
      <vt:lpstr>UFP (UltraFini delci) </vt:lpstr>
      <vt:lpstr>UFP (UltraFini delci)  &lt;100 nm</vt:lpstr>
      <vt:lpstr>CILJ</vt:lpstr>
      <vt:lpstr>Sodelujoča mesta</vt:lpstr>
      <vt:lpstr>UFIREG v Sloveniji</vt:lpstr>
      <vt:lpstr>MERITVE</vt:lpstr>
      <vt:lpstr>Standardi za meritve</vt:lpstr>
      <vt:lpstr>Zahteve za QA/QC  meritev UFP</vt:lpstr>
      <vt:lpstr> VPLIVI NA ZDRAVJE </vt:lpstr>
      <vt:lpstr> TRENUTNO STANJE NA  PROJEKTU </vt:lpstr>
      <vt:lpstr>KAJ PRINAŠA PROJEKT</vt:lpstr>
      <vt:lpstr>Dihamo od prvega do zadnjega  trenutka svojega življenja.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UFIREG - EVROPSKI RAZISKOVALNI PROJEKT ZA PREUČEVANJE ULTRAFINIH DELCEV NA ZDRAVJE</dc:title>
  <dc:creator>Uršič Andrej</dc:creator>
  <cp:lastModifiedBy>Uršič mag. Simona</cp:lastModifiedBy>
  <cp:revision>54</cp:revision>
  <cp:lastPrinted>2013-12-02T18:01:15Z</cp:lastPrinted>
  <dcterms:created xsi:type="dcterms:W3CDTF">2012-11-14T14:16:02Z</dcterms:created>
  <dcterms:modified xsi:type="dcterms:W3CDTF">2013-12-04T08:07:30Z</dcterms:modified>
</cp:coreProperties>
</file>