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303" r:id="rId3"/>
    <p:sldId id="306" r:id="rId4"/>
    <p:sldId id="307" r:id="rId5"/>
    <p:sldId id="308" r:id="rId6"/>
    <p:sldId id="309" r:id="rId7"/>
    <p:sldId id="310" r:id="rId8"/>
    <p:sldId id="312" r:id="rId9"/>
    <p:sldId id="313" r:id="rId10"/>
    <p:sldId id="311" r:id="rId11"/>
    <p:sldId id="301" r:id="rId12"/>
    <p:sldId id="262" r:id="rId13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ja Udovič" initials="AMU" lastIdx="1" clrIdx="0">
    <p:extLst>
      <p:ext uri="{19B8F6BF-5375-455C-9EA6-DF929625EA0E}">
        <p15:presenceInfo xmlns:p15="http://schemas.microsoft.com/office/powerpoint/2012/main" userId="S::Ana.Marija.Udovic@ijs.si::5236885d-6051-4295-a7a6-75d34f122f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8F4"/>
    <a:srgbClr val="87AF11"/>
    <a:srgbClr val="6E4DA4"/>
    <a:srgbClr val="A8F15B"/>
    <a:srgbClr val="E0F5FD"/>
    <a:srgbClr val="B6E5FE"/>
    <a:srgbClr val="E0DD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9" autoAdjust="0"/>
    <p:restoredTop sz="82940" autoAdjust="0"/>
  </p:normalViewPr>
  <p:slideViewPr>
    <p:cSldViewPr snapToGrid="0">
      <p:cViewPr varScale="1">
        <p:scale>
          <a:sx n="37" d="100"/>
          <a:sy n="37" d="100"/>
        </p:scale>
        <p:origin x="610" y="38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Delež</a:t>
            </a:r>
            <a:r>
              <a:rPr lang="en-US" dirty="0"/>
              <a:t> v </a:t>
            </a:r>
            <a:r>
              <a:rPr lang="en-US" dirty="0" err="1"/>
              <a:t>končni</a:t>
            </a:r>
            <a:r>
              <a:rPr lang="en-US" dirty="0"/>
              <a:t> </a:t>
            </a:r>
            <a:r>
              <a:rPr lang="en-US" dirty="0" err="1"/>
              <a:t>rabi</a:t>
            </a:r>
            <a:r>
              <a:rPr lang="en-US" dirty="0"/>
              <a:t> </a:t>
            </a:r>
            <a:r>
              <a:rPr lang="en-US" dirty="0" err="1"/>
              <a:t>energentov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in </a:t>
            </a:r>
            <a:r>
              <a:rPr lang="en-US" dirty="0" err="1"/>
              <a:t>daljinske</a:t>
            </a:r>
            <a:r>
              <a:rPr lang="en-US" dirty="0"/>
              <a:t> </a:t>
            </a:r>
            <a:r>
              <a:rPr lang="en-US" dirty="0" err="1"/>
              <a:t>toplote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2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/>
              <a:t>Cilj</a:t>
            </a:r>
            <a:r>
              <a:rPr lang="en-US" sz="2400" dirty="0"/>
              <a:t> je </a:t>
            </a:r>
            <a:r>
              <a:rPr lang="en-US" sz="2400" dirty="0" err="1"/>
              <a:t>zmanjšanje</a:t>
            </a:r>
            <a:r>
              <a:rPr lang="en-US" sz="2400" dirty="0"/>
              <a:t> </a:t>
            </a:r>
            <a:r>
              <a:rPr lang="en-US" sz="2400" dirty="0" err="1"/>
              <a:t>končne</a:t>
            </a:r>
            <a:r>
              <a:rPr lang="en-US" sz="2400" dirty="0"/>
              <a:t> rabe </a:t>
            </a:r>
            <a:r>
              <a:rPr lang="en-US" sz="2400" dirty="0" err="1"/>
              <a:t>energije</a:t>
            </a:r>
            <a:r>
              <a:rPr lang="en-US" sz="2400" dirty="0"/>
              <a:t> za </a:t>
            </a:r>
            <a:r>
              <a:rPr lang="en-US" sz="2400" b="1" dirty="0"/>
              <a:t>20 %</a:t>
            </a:r>
            <a:r>
              <a:rPr lang="en-US" sz="2400" dirty="0"/>
              <a:t> do </a:t>
            </a:r>
            <a:r>
              <a:rPr lang="en-US" sz="2400" dirty="0" err="1"/>
              <a:t>leta</a:t>
            </a:r>
            <a:r>
              <a:rPr lang="en-US" sz="2400" dirty="0"/>
              <a:t> 2030 glede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leto</a:t>
            </a:r>
            <a:r>
              <a:rPr lang="en-US" sz="2400" dirty="0"/>
              <a:t> 2005, </a:t>
            </a:r>
            <a:r>
              <a:rPr lang="en-US" sz="2400" dirty="0" err="1"/>
              <a:t>kar</a:t>
            </a:r>
            <a:r>
              <a:rPr lang="en-US" sz="2400" dirty="0"/>
              <a:t> je 1.535 </a:t>
            </a:r>
            <a:r>
              <a:rPr lang="en-US" sz="2400" dirty="0" err="1"/>
              <a:t>ktoe</a:t>
            </a:r>
            <a:r>
              <a:rPr lang="en-US" sz="2400" dirty="0"/>
              <a:t>. 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Nov </a:t>
            </a:r>
            <a:r>
              <a:rPr lang="en-US" sz="2400" dirty="0" err="1"/>
              <a:t>cilj</a:t>
            </a:r>
            <a:r>
              <a:rPr lang="en-US" sz="2400" dirty="0"/>
              <a:t> v </a:t>
            </a:r>
            <a:r>
              <a:rPr lang="en-US" sz="2400" dirty="0" err="1"/>
              <a:t>okviru</a:t>
            </a:r>
            <a:r>
              <a:rPr lang="en-US" sz="2400" dirty="0"/>
              <a:t> </a:t>
            </a:r>
            <a:r>
              <a:rPr lang="en-US" sz="2400" dirty="0" err="1"/>
              <a:t>posodobitve</a:t>
            </a:r>
            <a:r>
              <a:rPr lang="en-US" sz="2400" dirty="0"/>
              <a:t> NEPN je </a:t>
            </a:r>
            <a:r>
              <a:rPr lang="en-US" sz="2400" dirty="0" err="1"/>
              <a:t>še</a:t>
            </a:r>
            <a:r>
              <a:rPr lang="en-US" sz="2400" dirty="0"/>
              <a:t> </a:t>
            </a:r>
            <a:r>
              <a:rPr lang="en-US" sz="2400" dirty="0" err="1"/>
              <a:t>ambicioznejši</a:t>
            </a:r>
            <a:r>
              <a:rPr lang="en-US" sz="2400" dirty="0"/>
              <a:t> in </a:t>
            </a:r>
            <a:r>
              <a:rPr lang="en-US" sz="2400" dirty="0" err="1"/>
              <a:t>določa</a:t>
            </a:r>
            <a:r>
              <a:rPr lang="en-US" sz="2400" dirty="0"/>
              <a:t> 20 % </a:t>
            </a:r>
            <a:r>
              <a:rPr lang="en-US" sz="2400" dirty="0" err="1"/>
              <a:t>zmanjšanje</a:t>
            </a:r>
            <a:r>
              <a:rPr lang="en-US" sz="2400" dirty="0"/>
              <a:t> </a:t>
            </a:r>
            <a:r>
              <a:rPr lang="en-US" sz="2400" dirty="0" err="1"/>
              <a:t>končne</a:t>
            </a:r>
            <a:r>
              <a:rPr lang="en-US" sz="2400" dirty="0"/>
              <a:t> rabe </a:t>
            </a:r>
            <a:r>
              <a:rPr lang="en-US" sz="2400" dirty="0" err="1"/>
              <a:t>energije</a:t>
            </a:r>
            <a:r>
              <a:rPr lang="en-US" sz="2400" dirty="0"/>
              <a:t> glede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leto</a:t>
            </a:r>
            <a:r>
              <a:rPr lang="en-US" sz="2400" dirty="0"/>
              <a:t> 2020 oz. 1.224 </a:t>
            </a:r>
            <a:r>
              <a:rPr lang="en-US" sz="2400" dirty="0" err="1"/>
              <a:t>ktoe</a:t>
            </a:r>
            <a:r>
              <a:rPr lang="en-US" sz="2400" dirty="0"/>
              <a:t>.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Leta 2021 je bil povprečni letni temperaturni primanjkljaj za Slovenijo največji v obdobju 2015-2021 in je bil za 13,2 % višji kot leta 2020. Povprečni letni temperaturni primanjkljaj za Slovenijo (v K*dni/leto): 2015 – 2.841, 2016 – 2.873, 2017 – 2.892, 2018 – 2.567, 2019 – 2.691, 2020 – 2.779, 2021 – 3.146 (izračun IJS-CEU)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6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leta</a:t>
            </a:r>
            <a:r>
              <a:rPr lang="en-US" dirty="0"/>
              <a:t> 2030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doseči</a:t>
            </a:r>
            <a:r>
              <a:rPr lang="en-US" dirty="0"/>
              <a:t> 70 % </a:t>
            </a:r>
            <a:r>
              <a:rPr lang="en-US" dirty="0" err="1"/>
              <a:t>znižanje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 2005.</a:t>
            </a:r>
          </a:p>
          <a:p>
            <a:r>
              <a:rPr lang="en-US" dirty="0" err="1"/>
              <a:t>Cilj</a:t>
            </a:r>
            <a:r>
              <a:rPr lang="en-US" dirty="0"/>
              <a:t> 2030: 737.799 t CO2</a:t>
            </a:r>
          </a:p>
          <a:p>
            <a:r>
              <a:rPr lang="en-US" dirty="0"/>
              <a:t>Leto 2005: 2.459.331 t CO2</a:t>
            </a:r>
          </a:p>
          <a:p>
            <a:r>
              <a:rPr lang="en-US" dirty="0"/>
              <a:t>Leto 2021: 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1.020.657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 CO2, 58,5 %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znižanje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glede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2005</a:t>
            </a:r>
          </a:p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Razlika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cilja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2021-2030: 70 % - 58,5 % = 11,5-odstotnih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točk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 </a:t>
            </a:r>
            <a:r>
              <a:rPr lang="en-US" dirty="0" err="1"/>
              <a:t>Uredbi</a:t>
            </a:r>
            <a:r>
              <a:rPr lang="en-US" dirty="0"/>
              <a:t> so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revna</a:t>
            </a:r>
            <a:r>
              <a:rPr lang="en-US" dirty="0"/>
              <a:t> </a:t>
            </a:r>
            <a:r>
              <a:rPr lang="en-US" dirty="0" err="1"/>
              <a:t>gospodinjstva</a:t>
            </a:r>
            <a:r>
              <a:rPr lang="en-US" dirty="0"/>
              <a:t> </a:t>
            </a:r>
            <a:r>
              <a:rPr lang="en-US" dirty="0" err="1"/>
              <a:t>tista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</a:t>
            </a:r>
            <a:r>
              <a:rPr lang="en-US" dirty="0" err="1"/>
              <a:t>imela</a:t>
            </a:r>
            <a:r>
              <a:rPr lang="en-US" dirty="0"/>
              <a:t> </a:t>
            </a:r>
            <a:r>
              <a:rPr lang="en-US" dirty="0" err="1"/>
              <a:t>dohodek</a:t>
            </a:r>
            <a:r>
              <a:rPr lang="en-US" dirty="0"/>
              <a:t> v </a:t>
            </a:r>
            <a:r>
              <a:rPr lang="en-US" dirty="0" err="1"/>
              <a:t>letu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izvedbo</a:t>
            </a:r>
            <a:r>
              <a:rPr lang="en-US" dirty="0"/>
              <a:t> </a:t>
            </a:r>
            <a:r>
              <a:rPr lang="en-US" dirty="0" err="1"/>
              <a:t>raziskovanja</a:t>
            </a:r>
            <a:r>
              <a:rPr lang="en-US" dirty="0"/>
              <a:t> </a:t>
            </a:r>
            <a:r>
              <a:rPr lang="en-US" dirty="0" err="1"/>
              <a:t>Življenjski</a:t>
            </a:r>
            <a:r>
              <a:rPr lang="en-US" dirty="0"/>
              <a:t> </a:t>
            </a:r>
            <a:r>
              <a:rPr lang="en-US" dirty="0" err="1"/>
              <a:t>pogoji</a:t>
            </a:r>
            <a:r>
              <a:rPr lang="en-US" dirty="0"/>
              <a:t> (EU-SILC) </a:t>
            </a:r>
            <a:r>
              <a:rPr lang="en-US" u="sng" dirty="0" err="1"/>
              <a:t>nižji</a:t>
            </a:r>
            <a:r>
              <a:rPr lang="en-US" u="sng" dirty="0"/>
              <a:t> od </a:t>
            </a:r>
            <a:r>
              <a:rPr lang="en-US" u="sng" dirty="0" err="1"/>
              <a:t>praga</a:t>
            </a:r>
            <a:r>
              <a:rPr lang="en-US" u="sng" dirty="0"/>
              <a:t> </a:t>
            </a:r>
            <a:r>
              <a:rPr lang="en-US" u="sng" dirty="0" err="1"/>
              <a:t>tveganja</a:t>
            </a:r>
            <a:r>
              <a:rPr lang="en-US" u="sng" dirty="0"/>
              <a:t> </a:t>
            </a:r>
            <a:r>
              <a:rPr lang="en-US" u="sng" dirty="0" err="1"/>
              <a:t>revščine</a:t>
            </a:r>
            <a:r>
              <a:rPr lang="en-US" dirty="0"/>
              <a:t> in so </a:t>
            </a:r>
            <a:r>
              <a:rPr lang="en-US" dirty="0" err="1"/>
              <a:t>izpolnjevala</a:t>
            </a:r>
            <a:r>
              <a:rPr lang="en-US" dirty="0"/>
              <a:t> </a:t>
            </a:r>
            <a:r>
              <a:rPr lang="en-US" dirty="0" err="1"/>
              <a:t>vsaj</a:t>
            </a:r>
            <a:r>
              <a:rPr lang="en-US" dirty="0"/>
              <a:t> </a:t>
            </a:r>
            <a:r>
              <a:rPr lang="en-US" dirty="0" err="1"/>
              <a:t>enega</a:t>
            </a:r>
            <a:r>
              <a:rPr lang="en-US" dirty="0"/>
              <a:t> </a:t>
            </a:r>
            <a:r>
              <a:rPr lang="en-US" dirty="0" err="1"/>
              <a:t>izmed</a:t>
            </a:r>
            <a:r>
              <a:rPr lang="en-US" dirty="0"/>
              <a:t> </a:t>
            </a:r>
            <a:r>
              <a:rPr lang="en-US" dirty="0" err="1"/>
              <a:t>naslednjih</a:t>
            </a:r>
            <a:r>
              <a:rPr lang="en-US" dirty="0"/>
              <a:t> </a:t>
            </a:r>
            <a:r>
              <a:rPr lang="en-US" dirty="0" err="1"/>
              <a:t>treh</a:t>
            </a:r>
            <a:r>
              <a:rPr lang="en-US" dirty="0"/>
              <a:t> </a:t>
            </a:r>
            <a:r>
              <a:rPr lang="en-US" dirty="0" err="1"/>
              <a:t>pogojev</a:t>
            </a:r>
            <a:r>
              <a:rPr lang="en-US" dirty="0"/>
              <a:t>: </a:t>
            </a:r>
            <a:r>
              <a:rPr lang="en-US" u="sng" dirty="0" err="1"/>
              <a:t>finančno</a:t>
            </a:r>
            <a:r>
              <a:rPr lang="en-US" u="sng" dirty="0"/>
              <a:t> </a:t>
            </a:r>
            <a:r>
              <a:rPr lang="en-US" u="sng" dirty="0" err="1"/>
              <a:t>niso</a:t>
            </a:r>
            <a:r>
              <a:rPr lang="en-US" u="sng" dirty="0"/>
              <a:t> </a:t>
            </a:r>
            <a:r>
              <a:rPr lang="en-US" u="sng" dirty="0" err="1"/>
              <a:t>bila</a:t>
            </a:r>
            <a:r>
              <a:rPr lang="en-US" u="sng" dirty="0"/>
              <a:t> </a:t>
            </a:r>
            <a:r>
              <a:rPr lang="en-US" u="sng" dirty="0" err="1"/>
              <a:t>zmožna</a:t>
            </a:r>
            <a:r>
              <a:rPr lang="en-US" u="sng" dirty="0"/>
              <a:t> </a:t>
            </a:r>
            <a:r>
              <a:rPr lang="en-US" u="sng" dirty="0" err="1"/>
              <a:t>zagotoviti</a:t>
            </a:r>
            <a:r>
              <a:rPr lang="en-US" u="sng" dirty="0"/>
              <a:t> </a:t>
            </a:r>
            <a:r>
              <a:rPr lang="en-US" u="sng" dirty="0" err="1"/>
              <a:t>primerno</a:t>
            </a:r>
            <a:r>
              <a:rPr lang="en-US" u="sng" dirty="0"/>
              <a:t> </a:t>
            </a:r>
            <a:r>
              <a:rPr lang="en-US" u="sng" dirty="0" err="1"/>
              <a:t>ogrevanega</a:t>
            </a:r>
            <a:r>
              <a:rPr lang="en-US" u="sng" dirty="0"/>
              <a:t> </a:t>
            </a:r>
            <a:r>
              <a:rPr lang="en-US" u="sng" dirty="0" err="1"/>
              <a:t>stanovanja</a:t>
            </a:r>
            <a:r>
              <a:rPr lang="en-US" dirty="0"/>
              <a:t>;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finančne</a:t>
            </a:r>
            <a:r>
              <a:rPr lang="en-US" dirty="0"/>
              <a:t> </a:t>
            </a:r>
            <a:r>
              <a:rPr lang="en-US" dirty="0" err="1"/>
              <a:t>stiske</a:t>
            </a:r>
            <a:r>
              <a:rPr lang="en-US" dirty="0"/>
              <a:t> so (v </a:t>
            </a:r>
            <a:r>
              <a:rPr lang="en-US" dirty="0" err="1"/>
              <a:t>zadnjih</a:t>
            </a:r>
            <a:r>
              <a:rPr lang="en-US" dirty="0"/>
              <a:t> 12 </a:t>
            </a:r>
            <a:r>
              <a:rPr lang="en-US" dirty="0" err="1"/>
              <a:t>mesecih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anketiranjem</a:t>
            </a:r>
            <a:r>
              <a:rPr lang="en-US" dirty="0"/>
              <a:t>) </a:t>
            </a:r>
            <a:r>
              <a:rPr lang="en-US" u="sng" dirty="0" err="1"/>
              <a:t>zamujala</a:t>
            </a:r>
            <a:r>
              <a:rPr lang="en-US" u="sng" dirty="0"/>
              <a:t> s </a:t>
            </a:r>
            <a:r>
              <a:rPr lang="en-US" u="sng" dirty="0" err="1"/>
              <a:t>plačili</a:t>
            </a:r>
            <a:r>
              <a:rPr lang="en-US" u="sng" dirty="0"/>
              <a:t> </a:t>
            </a:r>
            <a:r>
              <a:rPr lang="en-US" u="sng" dirty="0" err="1"/>
              <a:t>stanovanjskih</a:t>
            </a:r>
            <a:r>
              <a:rPr lang="en-US" u="sng" dirty="0"/>
              <a:t> </a:t>
            </a:r>
            <a:r>
              <a:rPr lang="en-US" u="sng" dirty="0" err="1"/>
              <a:t>stroškov</a:t>
            </a:r>
            <a:r>
              <a:rPr lang="en-US" u="none" dirty="0"/>
              <a:t> </a:t>
            </a:r>
            <a:r>
              <a:rPr lang="en-US" dirty="0"/>
              <a:t>(</a:t>
            </a:r>
            <a:r>
              <a:rPr lang="en-US" dirty="0" err="1"/>
              <a:t>komunalnih</a:t>
            </a:r>
            <a:r>
              <a:rPr lang="en-US" dirty="0"/>
              <a:t> </a:t>
            </a:r>
            <a:r>
              <a:rPr lang="en-US" dirty="0" err="1"/>
              <a:t>storitev</a:t>
            </a:r>
            <a:r>
              <a:rPr lang="en-US" dirty="0"/>
              <a:t>, 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en-US" dirty="0" err="1"/>
              <a:t>elektrike</a:t>
            </a:r>
            <a:r>
              <a:rPr lang="en-US" dirty="0"/>
              <a:t>, </a:t>
            </a:r>
            <a:r>
              <a:rPr lang="en-US" dirty="0" err="1"/>
              <a:t>stroškov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ogrevanje</a:t>
            </a:r>
            <a:r>
              <a:rPr lang="en-US" dirty="0"/>
              <a:t> </a:t>
            </a:r>
            <a:r>
              <a:rPr lang="en-US" dirty="0" err="1"/>
              <a:t>ipd</a:t>
            </a:r>
            <a:r>
              <a:rPr lang="en-US" dirty="0"/>
              <a:t>.), med </a:t>
            </a:r>
            <a:r>
              <a:rPr lang="en-US" dirty="0" err="1"/>
              <a:t>katere</a:t>
            </a:r>
            <a:r>
              <a:rPr lang="en-US" dirty="0"/>
              <a:t> so </a:t>
            </a:r>
            <a:r>
              <a:rPr lang="en-US" dirty="0" err="1"/>
              <a:t>vključene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energetske</a:t>
            </a:r>
            <a:r>
              <a:rPr lang="en-US" dirty="0"/>
              <a:t> </a:t>
            </a:r>
            <a:r>
              <a:rPr lang="en-US" dirty="0" err="1"/>
              <a:t>storitve</a:t>
            </a:r>
            <a:r>
              <a:rPr lang="en-US" dirty="0"/>
              <a:t>; </a:t>
            </a:r>
            <a:r>
              <a:rPr lang="en-US" u="sng" dirty="0" err="1"/>
              <a:t>živela</a:t>
            </a:r>
            <a:r>
              <a:rPr lang="en-US" dirty="0"/>
              <a:t> so v </a:t>
            </a:r>
            <a:r>
              <a:rPr lang="en-US" dirty="0" err="1"/>
              <a:t>stanovanjih</a:t>
            </a:r>
            <a:r>
              <a:rPr lang="en-US" dirty="0"/>
              <a:t>, v </a:t>
            </a:r>
            <a:r>
              <a:rPr lang="en-US" dirty="0" err="1"/>
              <a:t>katerih</a:t>
            </a:r>
            <a:r>
              <a:rPr lang="en-US" dirty="0"/>
              <a:t> so </a:t>
            </a:r>
            <a:r>
              <a:rPr lang="en-US" dirty="0" err="1"/>
              <a:t>imela</a:t>
            </a:r>
            <a:r>
              <a:rPr lang="en-US" dirty="0"/>
              <a:t> </a:t>
            </a:r>
            <a:r>
              <a:rPr lang="en-US" dirty="0" err="1"/>
              <a:t>težave</a:t>
            </a:r>
            <a:r>
              <a:rPr lang="en-US" dirty="0"/>
              <a:t> s </a:t>
            </a:r>
            <a:r>
              <a:rPr lang="en-US" dirty="0" err="1"/>
              <a:t>puščajočo</a:t>
            </a:r>
            <a:r>
              <a:rPr lang="en-US" dirty="0"/>
              <a:t> </a:t>
            </a:r>
            <a:r>
              <a:rPr lang="en-US" dirty="0" err="1"/>
              <a:t>streho</a:t>
            </a:r>
            <a:r>
              <a:rPr lang="en-US" dirty="0"/>
              <a:t>, z </a:t>
            </a:r>
            <a:r>
              <a:rPr lang="en-US" dirty="0" err="1"/>
              <a:t>vlažnimi</a:t>
            </a:r>
            <a:r>
              <a:rPr lang="en-US" dirty="0"/>
              <a:t> </a:t>
            </a:r>
            <a:r>
              <a:rPr lang="en-US" dirty="0" err="1"/>
              <a:t>stenami</a:t>
            </a:r>
            <a:r>
              <a:rPr lang="en-US" dirty="0"/>
              <a:t>/</a:t>
            </a:r>
            <a:r>
              <a:rPr lang="en-US" dirty="0" err="1"/>
              <a:t>tlemi</a:t>
            </a:r>
            <a:r>
              <a:rPr lang="en-US" dirty="0"/>
              <a:t>/</a:t>
            </a:r>
            <a:r>
              <a:rPr lang="en-US" dirty="0" err="1"/>
              <a:t>temelji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trhlimi</a:t>
            </a:r>
            <a:r>
              <a:rPr lang="en-US" dirty="0"/>
              <a:t> </a:t>
            </a:r>
            <a:r>
              <a:rPr lang="en-US" dirty="0" err="1"/>
              <a:t>okenskimi</a:t>
            </a:r>
            <a:r>
              <a:rPr lang="en-US" dirty="0"/>
              <a:t> </a:t>
            </a:r>
            <a:r>
              <a:rPr lang="en-US" dirty="0" err="1"/>
              <a:t>okvirji</a:t>
            </a:r>
            <a:r>
              <a:rPr lang="en-US" dirty="0"/>
              <a:t>/</a:t>
            </a:r>
            <a:r>
              <a:rPr lang="en-US" dirty="0" err="1"/>
              <a:t>tlemi</a:t>
            </a:r>
            <a:r>
              <a:rPr lang="en-US" dirty="0"/>
              <a:t> (</a:t>
            </a:r>
            <a:r>
              <a:rPr lang="en-US" u="sng" dirty="0" err="1"/>
              <a:t>neustreznih</a:t>
            </a:r>
            <a:r>
              <a:rPr lang="en-US" u="sng" dirty="0"/>
              <a:t> </a:t>
            </a:r>
            <a:r>
              <a:rPr lang="en-US" u="sng" dirty="0" err="1"/>
              <a:t>bivanjskih</a:t>
            </a:r>
            <a:r>
              <a:rPr lang="en-US" u="sng" dirty="0"/>
              <a:t> </a:t>
            </a:r>
            <a:r>
              <a:rPr lang="en-US" u="sng" dirty="0" err="1"/>
              <a:t>razmerah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3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obdobju</a:t>
            </a:r>
            <a:r>
              <a:rPr lang="en-US" dirty="0"/>
              <a:t> 2024-2030 ca. 100 GWh </a:t>
            </a:r>
            <a:r>
              <a:rPr lang="en-US" dirty="0" err="1"/>
              <a:t>prihrankov</a:t>
            </a:r>
            <a:r>
              <a:rPr lang="en-US" dirty="0"/>
              <a:t> v ER </a:t>
            </a:r>
            <a:r>
              <a:rPr lang="en-US" dirty="0" err="1"/>
              <a:t>gospodinjstvih</a:t>
            </a:r>
            <a:r>
              <a:rPr lang="en-US" dirty="0"/>
              <a:t>;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povprečnih</a:t>
            </a:r>
            <a:r>
              <a:rPr lang="en-US" dirty="0"/>
              <a:t> </a:t>
            </a:r>
            <a:r>
              <a:rPr lang="en-US" dirty="0" err="1"/>
              <a:t>prihrankih</a:t>
            </a:r>
            <a:r>
              <a:rPr lang="en-US" dirty="0"/>
              <a:t> </a:t>
            </a:r>
            <a:r>
              <a:rPr lang="en-US" dirty="0" err="1"/>
              <a:t>Eko</a:t>
            </a:r>
            <a:r>
              <a:rPr lang="en-US" dirty="0"/>
              <a:t> </a:t>
            </a:r>
            <a:r>
              <a:rPr lang="en-US" dirty="0" err="1"/>
              <a:t>sklada</a:t>
            </a:r>
            <a:r>
              <a:rPr lang="en-US" dirty="0"/>
              <a:t> (260 GWh od 18.000 </a:t>
            </a:r>
            <a:r>
              <a:rPr lang="en-US" dirty="0" err="1"/>
              <a:t>upravičencev</a:t>
            </a:r>
            <a:r>
              <a:rPr lang="en-US"/>
              <a:t>) </a:t>
            </a:r>
            <a:r>
              <a:rPr lang="en-US" dirty="0"/>
              <a:t>to </a:t>
            </a:r>
            <a:r>
              <a:rPr lang="en-US" dirty="0" err="1"/>
              <a:t>pomeni</a:t>
            </a:r>
            <a:r>
              <a:rPr lang="en-US" dirty="0"/>
              <a:t> 7.000 ER </a:t>
            </a:r>
            <a:r>
              <a:rPr lang="en-US" dirty="0" err="1"/>
              <a:t>gospodinjstev</a:t>
            </a:r>
            <a:r>
              <a:rPr lang="en-US" dirty="0"/>
              <a:t> </a:t>
            </a:r>
            <a:r>
              <a:rPr lang="en-US" dirty="0" err="1"/>
              <a:t>letno</a:t>
            </a:r>
            <a:r>
              <a:rPr lang="en-US" dirty="0"/>
              <a:t> (</a:t>
            </a:r>
            <a:r>
              <a:rPr lang="en-US" dirty="0" err="1"/>
              <a:t>sedaj</a:t>
            </a:r>
            <a:r>
              <a:rPr lang="en-US" dirty="0"/>
              <a:t> 250 </a:t>
            </a:r>
            <a:r>
              <a:rPr lang="en-US" dirty="0" err="1"/>
              <a:t>letno</a:t>
            </a:r>
            <a:r>
              <a:rPr lang="en-US" dirty="0"/>
              <a:t>), </a:t>
            </a:r>
            <a:r>
              <a:rPr lang="en-US" dirty="0" err="1"/>
              <a:t>ali</a:t>
            </a:r>
            <a:r>
              <a:rPr lang="en-US" dirty="0"/>
              <a:t> pa </a:t>
            </a:r>
            <a:r>
              <a:rPr lang="en-US" dirty="0" err="1"/>
              <a:t>prenove</a:t>
            </a:r>
            <a:r>
              <a:rPr lang="en-US" dirty="0"/>
              <a:t> v </a:t>
            </a:r>
            <a:r>
              <a:rPr lang="en-US" dirty="0" err="1"/>
              <a:t>sNES</a:t>
            </a:r>
            <a:endParaRPr lang="en-US" dirty="0"/>
          </a:p>
          <a:p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predlogi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6067953" y="15443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</a:t>
            </a:r>
          </a:p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5989277" y="-311141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+mn-lt"/>
                <a:cs typeface="Arial"/>
              </a:rPr>
              <a:t>Kazalci </a:t>
            </a:r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/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+mn-lt"/>
                <a:cs typeface="Arial"/>
              </a:rPr>
              <a:t>Kazalci Podnebno </a:t>
            </a:r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.si/StatWeb/News/Index/1092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a.marija.udovic@ijs.si" TargetMode="External"/><Relationship Id="rId2" Type="http://schemas.openxmlformats.org/officeDocument/2006/relationships/hyperlink" Target="mailto:barbara.visocnik@ijs.s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c.europa.eu/eurostat/databrowser/bookmark/de912d07-b777-472d-9082-09e01d92fb6a?lang=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ea.europa.eu/data-and-maps/data/data-viewers/greenhouse-gases-view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31" y="6404844"/>
            <a:ext cx="13590746" cy="3155007"/>
          </a:xfrm>
        </p:spPr>
        <p:txBody>
          <a:bodyPr/>
          <a:lstStyle/>
          <a:p>
            <a:r>
              <a:rPr lang="sl-SI" sz="6600" dirty="0"/>
              <a:t>Novi cilji, novi kazalci – </a:t>
            </a:r>
            <a:br>
              <a:rPr lang="sl-SI" sz="6600" dirty="0"/>
            </a:br>
            <a:r>
              <a:rPr lang="sl-SI" sz="6600" dirty="0"/>
              <a:t>predlogi novih kazalcev za spremljanje doseganja ciljev in izvajanje ukrepov do leta 2030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4A651-07E8-4594-AFEB-48CD286729A1}"/>
              </a:ext>
            </a:extLst>
          </p:cNvPr>
          <p:cNvSpPr txBox="1"/>
          <p:nvPr/>
        </p:nvSpPr>
        <p:spPr>
          <a:xfrm>
            <a:off x="1737805" y="9817651"/>
            <a:ext cx="1175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FFFF"/>
                </a:solidFill>
                <a:cs typeface="Arial"/>
              </a:rPr>
              <a:t>Barbara Petelin Visočnik, Ana Marija Udovič, IJS-CEU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5A1BF0-D778-49FD-BFCE-EC16B269058D}"/>
              </a:ext>
            </a:extLst>
          </p:cNvPr>
          <p:cNvSpPr txBox="1"/>
          <p:nvPr/>
        </p:nvSpPr>
        <p:spPr>
          <a:xfrm>
            <a:off x="1800000" y="1098426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FFA744A-B878-4541-B6F1-68807196F7C6}"/>
              </a:ext>
            </a:extLst>
          </p:cNvPr>
          <p:cNvSpPr txBox="1">
            <a:spLocks/>
          </p:cNvSpPr>
          <p:nvPr/>
        </p:nvSpPr>
        <p:spPr>
          <a:xfrm>
            <a:off x="1848702" y="4272832"/>
            <a:ext cx="13526169" cy="1388572"/>
          </a:xfrm>
          <a:prstGeom prst="rect">
            <a:avLst/>
          </a:prstGeom>
        </p:spPr>
        <p:txBody>
          <a:bodyPr anchor="b" anchorCtr="0"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799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9141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6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857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028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200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371" indent="0" algn="ctr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dirty="0"/>
              <a:t>Delavnica Kazalci Podnebno ogledalo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/>
              <a:t>Stavbe</a:t>
            </a: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238802-9E51-DD46-B080-1993D7D6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9586"/>
            <a:ext cx="14294813" cy="9022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1A96A-D718-4793-AB51-E521A6DA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9" y="1362075"/>
            <a:ext cx="21025723" cy="1174648"/>
          </a:xfrm>
        </p:spPr>
        <p:txBody>
          <a:bodyPr/>
          <a:lstStyle/>
          <a:p>
            <a:r>
              <a:rPr lang="sl-SI" dirty="0"/>
              <a:t>Energetska revščina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2B28D-2CF2-40B2-A224-6044E7F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7F48D4D-A828-4301-92A4-5349434F1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4813" y="1963272"/>
            <a:ext cx="9616955" cy="1086522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200" dirty="0"/>
              <a:t>Kazalec </a:t>
            </a:r>
            <a:r>
              <a:rPr lang="sl-SI" sz="4200" b="1" dirty="0">
                <a:solidFill>
                  <a:srgbClr val="40C8F4"/>
                </a:solidFill>
              </a:rPr>
              <a:t>Delež energetsko revnih gospodinjstev / oseb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200" dirty="0"/>
              <a:t>Izračunava SURS v skladu z </a:t>
            </a:r>
            <a:r>
              <a:rPr lang="en-US" sz="4200" dirty="0" err="1"/>
              <a:t>Uredbo</a:t>
            </a:r>
            <a:r>
              <a:rPr lang="en-US" sz="4200" dirty="0"/>
              <a:t> o </a:t>
            </a:r>
            <a:r>
              <a:rPr lang="en-US" sz="4200" dirty="0" err="1"/>
              <a:t>merilih</a:t>
            </a:r>
            <a:r>
              <a:rPr lang="en-US" sz="4200" dirty="0"/>
              <a:t> </a:t>
            </a:r>
            <a:r>
              <a:rPr lang="en-US" sz="4200" dirty="0" err="1"/>
              <a:t>za</a:t>
            </a:r>
            <a:r>
              <a:rPr lang="en-US" sz="4200" dirty="0"/>
              <a:t> </a:t>
            </a:r>
            <a:r>
              <a:rPr lang="en-US" sz="4200" dirty="0" err="1"/>
              <a:t>opredelitev</a:t>
            </a:r>
            <a:r>
              <a:rPr lang="en-US" sz="4200" dirty="0"/>
              <a:t> in </a:t>
            </a:r>
            <a:r>
              <a:rPr lang="en-US" sz="4200" dirty="0" err="1"/>
              <a:t>ocenjevanje</a:t>
            </a:r>
            <a:r>
              <a:rPr lang="en-US" sz="4200" dirty="0"/>
              <a:t> </a:t>
            </a:r>
            <a:r>
              <a:rPr lang="en-US" sz="4200" dirty="0" err="1"/>
              <a:t>števila</a:t>
            </a:r>
            <a:r>
              <a:rPr lang="en-US" sz="4200" dirty="0"/>
              <a:t> </a:t>
            </a:r>
            <a:r>
              <a:rPr lang="en-US" sz="4200" dirty="0" err="1"/>
              <a:t>energetsko</a:t>
            </a:r>
            <a:r>
              <a:rPr lang="en-US" sz="4200" dirty="0"/>
              <a:t> </a:t>
            </a:r>
            <a:r>
              <a:rPr lang="en-US" sz="4200" dirty="0" err="1"/>
              <a:t>revnih</a:t>
            </a:r>
            <a:r>
              <a:rPr lang="en-US" sz="4200" dirty="0"/>
              <a:t> </a:t>
            </a:r>
            <a:r>
              <a:rPr lang="en-US" sz="4200" dirty="0" err="1"/>
              <a:t>gospodinjstev</a:t>
            </a:r>
            <a:r>
              <a:rPr lang="en-US" sz="4200" dirty="0"/>
              <a:t>, </a:t>
            </a:r>
            <a:r>
              <a:rPr lang="en-US" sz="4200" dirty="0" err="1"/>
              <a:t>tudi</a:t>
            </a:r>
            <a:r>
              <a:rPr lang="en-US" sz="4200" dirty="0"/>
              <a:t> </a:t>
            </a:r>
            <a:r>
              <a:rPr lang="en-US" sz="4200" dirty="0" err="1"/>
              <a:t>predstavi</a:t>
            </a:r>
            <a:r>
              <a:rPr lang="en-US" sz="4200" dirty="0"/>
              <a:t> </a:t>
            </a:r>
            <a:r>
              <a:rPr lang="en-US" sz="4200" dirty="0" err="1"/>
              <a:t>rezultate</a:t>
            </a:r>
            <a:r>
              <a:rPr lang="en-US" sz="4200" dirty="0"/>
              <a:t> </a:t>
            </a:r>
            <a:r>
              <a:rPr lang="en-US" sz="4200" dirty="0" err="1"/>
              <a:t>izračuna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3200" dirty="0"/>
              <a:t>(</a:t>
            </a:r>
            <a:r>
              <a:rPr lang="en-US" sz="3200" dirty="0">
                <a:hlinkClick r:id="rId4"/>
              </a:rPr>
              <a:t>https://www.stat.si/StatWeb/News/Index/10923</a:t>
            </a:r>
            <a:r>
              <a:rPr lang="en-US" sz="3200" dirty="0"/>
              <a:t>) </a:t>
            </a:r>
            <a:endParaRPr lang="sl-SI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200" dirty="0"/>
              <a:t>Predlog cilja je na ravni deleža energetsko revnih gospodinjstev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200" dirty="0"/>
              <a:t>Med gospodinjstvi so energetski revščini najbolj izpostavljena</a:t>
            </a:r>
          </a:p>
          <a:p>
            <a:pPr marL="1942757" lvl="1" indent="-571500">
              <a:buFont typeface="Wingdings" pitchFamily="2" charset="2"/>
              <a:buChar char="§"/>
            </a:pPr>
            <a:r>
              <a:rPr lang="sl-SI" sz="4000" dirty="0"/>
              <a:t>Enočlanska</a:t>
            </a:r>
          </a:p>
          <a:p>
            <a:pPr marL="1942757" lvl="1" indent="-571500">
              <a:buFont typeface="Wingdings" pitchFamily="2" charset="2"/>
              <a:buChar char="§"/>
            </a:pPr>
            <a:r>
              <a:rPr lang="sl-SI" sz="4000" dirty="0"/>
              <a:t>Enostarševska z vsaj enim vzdrževanim otrokom</a:t>
            </a:r>
          </a:p>
          <a:p>
            <a:pPr marL="1942757" lvl="1" indent="-571500">
              <a:buFont typeface="Wingdings" pitchFamily="2" charset="2"/>
              <a:buChar char="§"/>
            </a:pPr>
            <a:r>
              <a:rPr lang="sl-SI" sz="4000" dirty="0"/>
              <a:t>Dva odrasla z vsaj tremi vzdrževanimi otroki  </a:t>
            </a:r>
          </a:p>
        </p:txBody>
      </p:sp>
      <p:sp>
        <p:nvSpPr>
          <p:cNvPr id="7" name="Rounded Rectangular Callout 14">
            <a:extLst>
              <a:ext uri="{FF2B5EF4-FFF2-40B4-BE49-F238E27FC236}">
                <a16:creationId xmlns:a16="http://schemas.microsoft.com/office/drawing/2014/main" xmlns="" id="{689664E0-4D17-CA4F-BF47-971F10BDC7DA}"/>
              </a:ext>
            </a:extLst>
          </p:cNvPr>
          <p:cNvSpPr/>
          <p:nvPr/>
        </p:nvSpPr>
        <p:spPr>
          <a:xfrm>
            <a:off x="8352571" y="3777227"/>
            <a:ext cx="4408714" cy="940465"/>
          </a:xfrm>
          <a:prstGeom prst="wedgeRoundRectCallout">
            <a:avLst>
              <a:gd name="adj1" fmla="val 60213"/>
              <a:gd name="adj2" fmla="val 203160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/>
              <a:t>62.000</a:t>
            </a:r>
          </a:p>
        </p:txBody>
      </p:sp>
      <p:sp>
        <p:nvSpPr>
          <p:cNvPr id="8" name="Rounded Rectangular Callout 14">
            <a:extLst>
              <a:ext uri="{FF2B5EF4-FFF2-40B4-BE49-F238E27FC236}">
                <a16:creationId xmlns:a16="http://schemas.microsoft.com/office/drawing/2014/main" xmlns="" id="{ECE36EF7-4DFD-D148-90CF-CB0687577BA3}"/>
              </a:ext>
            </a:extLst>
          </p:cNvPr>
          <p:cNvSpPr/>
          <p:nvPr/>
        </p:nvSpPr>
        <p:spPr>
          <a:xfrm>
            <a:off x="6454033" y="8909589"/>
            <a:ext cx="4408714" cy="940465"/>
          </a:xfrm>
          <a:prstGeom prst="wedgeRoundRectCallout">
            <a:avLst>
              <a:gd name="adj1" fmla="val 97011"/>
              <a:gd name="adj2" fmla="val -123026"/>
              <a:gd name="adj3" fmla="val 16667"/>
            </a:avLst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/>
              <a:t>102.000</a:t>
            </a:r>
          </a:p>
        </p:txBody>
      </p:sp>
    </p:spTree>
    <p:extLst>
      <p:ext uri="{BB962C8B-B14F-4D97-AF65-F5344CB8AC3E}">
        <p14:creationId xmlns:p14="http://schemas.microsoft.com/office/powerpoint/2010/main" val="383639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1A96A-D718-4793-AB51-E521A6DA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9" y="1362075"/>
            <a:ext cx="21025723" cy="2651126"/>
          </a:xfrm>
        </p:spPr>
        <p:txBody>
          <a:bodyPr/>
          <a:lstStyle/>
          <a:p>
            <a:r>
              <a:rPr lang="sl-SI" dirty="0"/>
              <a:t>Energetska revščina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2B28D-2CF2-40B2-A224-6044E7F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7F48D4D-A828-4301-92A4-5349434F1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9984" y="2947863"/>
            <a:ext cx="21066909" cy="9262065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5400" b="1" dirty="0">
                <a:solidFill>
                  <a:srgbClr val="40C8F4"/>
                </a:solidFill>
              </a:rPr>
              <a:t>Število izvedenih naložb na področju URE in OVE pri energetsko revnih gospodinjstvih</a:t>
            </a:r>
            <a:r>
              <a:rPr lang="sl-SI" sz="5400" dirty="0"/>
              <a:t> – izvaja Eko sklad, ki bo o tem tudi moral poročati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5400" b="1" dirty="0">
                <a:solidFill>
                  <a:srgbClr val="40C8F4"/>
                </a:solidFill>
              </a:rPr>
              <a:t>Prihranek energije v energetsko revnih gospodinjstvih</a:t>
            </a:r>
          </a:p>
          <a:p>
            <a:pPr marL="1942757" lvl="1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sl-SI" sz="4200" dirty="0"/>
              <a:t>Cilj si morajo države članice EU zastaviti v skladu z 8. členom EED (2023/1791)</a:t>
            </a:r>
          </a:p>
          <a:p>
            <a:pPr marL="1942757" lvl="1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sl-SI" sz="4200" dirty="0"/>
              <a:t>Do leta 2030 je tako potrebno v shemi obveznega zagotavljanja prihrankov energije v energetsko ranljivih gospodinjstvih doseči vsaj takšen delež prihrankov, kot je delež energetsko revnih gospodinjstev</a:t>
            </a:r>
          </a:p>
          <a:p>
            <a:pPr marL="1942757" lvl="1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sl-SI" sz="4200" dirty="0"/>
              <a:t>EED dopušča razvoj posebne metodologije za izračun teh prihrankov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5400" b="1" dirty="0">
                <a:solidFill>
                  <a:srgbClr val="40C8F4"/>
                </a:solidFill>
              </a:rPr>
              <a:t>...</a:t>
            </a:r>
            <a:r>
              <a:rPr lang="sl-SI" sz="5400" dirty="0"/>
              <a:t> 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8643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Barbara Petelin Visočnik, Ana Marija Udovič</a:t>
            </a:r>
            <a:br>
              <a:rPr lang="sl-SI" dirty="0"/>
            </a:br>
            <a:r>
              <a:rPr lang="sl-SI" dirty="0">
                <a:hlinkClick r:id="rId2"/>
              </a:rPr>
              <a:t>barbara.visocnik@ijs.si</a:t>
            </a:r>
            <a:r>
              <a:rPr lang="sl-SI" dirty="0"/>
              <a:t>; </a:t>
            </a:r>
            <a:r>
              <a:rPr lang="sl-SI" dirty="0">
                <a:hlinkClick r:id="rId3"/>
              </a:rPr>
              <a:t>ana.marija.udovic@ijs.si</a:t>
            </a:r>
            <a:r>
              <a:rPr lang="sl-SI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316355"/>
            <a:ext cx="21025723" cy="1189739"/>
          </a:xfrm>
        </p:spPr>
        <p:txBody>
          <a:bodyPr/>
          <a:lstStyle/>
          <a:p>
            <a:r>
              <a:rPr lang="sl-SI" dirty="0"/>
              <a:t>Cilji za stavbe do leta 2030 iz NEPN-a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53D6-EF89-4920-89A8-5B694772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000" y="2506094"/>
            <a:ext cx="10170613" cy="9941545"/>
          </a:xfrm>
          <a:ln w="25400">
            <a:solidFill>
              <a:srgbClr val="40C8F4"/>
            </a:solidFill>
          </a:ln>
        </p:spPr>
        <p:txBody>
          <a:bodyPr/>
          <a:lstStyle/>
          <a:p>
            <a:pPr algn="ctr"/>
            <a:r>
              <a:rPr lang="sl-SI" sz="4800" b="1" dirty="0">
                <a:solidFill>
                  <a:srgbClr val="40C8F4"/>
                </a:solidFill>
              </a:rPr>
              <a:t>Aktualni NEPN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Zmanjšati rabo končne energije v stavbah za </a:t>
            </a:r>
            <a:r>
              <a:rPr lang="sl-SI" sz="4800" b="1" dirty="0">
                <a:solidFill>
                  <a:srgbClr val="40C8F4"/>
                </a:solidFill>
              </a:rPr>
              <a:t>20 %</a:t>
            </a:r>
            <a:r>
              <a:rPr lang="sl-SI" sz="4800" dirty="0"/>
              <a:t> glede na leto 2005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Zmanjšati emisije TGP v stavbah </a:t>
            </a:r>
            <a:r>
              <a:rPr lang="sl-SI" sz="4800" b="1" dirty="0">
                <a:solidFill>
                  <a:srgbClr val="40C8F4"/>
                </a:solidFill>
              </a:rPr>
              <a:t>vsaj za 70 % </a:t>
            </a:r>
            <a:r>
              <a:rPr lang="sl-SI" sz="4800" dirty="0"/>
              <a:t>glede na leto 2005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Doseči </a:t>
            </a:r>
            <a:r>
              <a:rPr lang="sl-SI" sz="4800" b="1" dirty="0">
                <a:solidFill>
                  <a:srgbClr val="40C8F4"/>
                </a:solidFill>
              </a:rPr>
              <a:t>vsaj 2/3</a:t>
            </a:r>
            <a:r>
              <a:rPr lang="sl-SI" sz="4800" dirty="0"/>
              <a:t> rabe energije v stavbah iz OVE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Blažiti in zmanjševati energetsko revščino s pospešenim izvajanjem ukrepov socialne politike, splošnih ukrepov stanovanjske politike in obstoječih ciljnih ukrepov  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2F97CFA7-0646-704B-92F3-E1AABD4E49E3}"/>
              </a:ext>
            </a:extLst>
          </p:cNvPr>
          <p:cNvSpPr txBox="1">
            <a:spLocks/>
          </p:cNvSpPr>
          <p:nvPr/>
        </p:nvSpPr>
        <p:spPr>
          <a:xfrm>
            <a:off x="12439110" y="2506094"/>
            <a:ext cx="10170613" cy="9941545"/>
          </a:xfrm>
          <a:prstGeom prst="rect">
            <a:avLst/>
          </a:prstGeom>
          <a:ln w="25400">
            <a:solidFill>
              <a:srgbClr val="40C8F4"/>
            </a:solidFill>
          </a:ln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4800" b="1" dirty="0">
                <a:solidFill>
                  <a:srgbClr val="40C8F4"/>
                </a:solidFill>
              </a:rPr>
              <a:t>Posodobitev NEPN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Zmanjšati rabo končne energije v stavbah za </a:t>
            </a:r>
            <a:r>
              <a:rPr lang="sl-SI" sz="4800" b="1" dirty="0">
                <a:solidFill>
                  <a:srgbClr val="40C8F4"/>
                </a:solidFill>
              </a:rPr>
              <a:t>20 %</a:t>
            </a:r>
            <a:r>
              <a:rPr lang="sl-SI" sz="4800" dirty="0"/>
              <a:t> glede na leto </a:t>
            </a:r>
            <a:r>
              <a:rPr lang="sl-SI" sz="4800" u="sng" dirty="0"/>
              <a:t>2020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Zmanjšati emisije TGP v stavbah </a:t>
            </a:r>
            <a:r>
              <a:rPr lang="sl-SI" sz="4800" b="1" dirty="0">
                <a:solidFill>
                  <a:srgbClr val="40C8F4"/>
                </a:solidFill>
              </a:rPr>
              <a:t>vsaj za 70 %</a:t>
            </a:r>
            <a:r>
              <a:rPr lang="sl-SI" sz="4800" dirty="0"/>
              <a:t> glede na leto 2005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Doseči </a:t>
            </a:r>
            <a:r>
              <a:rPr lang="sl-SI" sz="4800" b="1" dirty="0">
                <a:solidFill>
                  <a:srgbClr val="40C8F4"/>
                </a:solidFill>
              </a:rPr>
              <a:t>vsaj 2/3</a:t>
            </a:r>
            <a:r>
              <a:rPr lang="sl-SI" sz="4800" dirty="0"/>
              <a:t> rabe energije v stavbah iz OVE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Zmanjšati delež energetsko revnih gospodinjstev na </a:t>
            </a:r>
            <a:r>
              <a:rPr lang="sl-SI" sz="4800" b="1" dirty="0">
                <a:solidFill>
                  <a:srgbClr val="40C8F4"/>
                </a:solidFill>
              </a:rPr>
              <a:t>4,6 do 3,8 %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800" dirty="0"/>
              <a:t>Izvesti </a:t>
            </a:r>
            <a:r>
              <a:rPr lang="sl-SI" sz="4800" b="1" dirty="0">
                <a:solidFill>
                  <a:srgbClr val="40C8F4"/>
                </a:solidFill>
              </a:rPr>
              <a:t>od 3.500 do 10.500 naložb</a:t>
            </a:r>
            <a:r>
              <a:rPr lang="sl-SI" sz="4800" dirty="0"/>
              <a:t> na področju URE in OVE pri energetsko revnih gospodinjstvih   </a:t>
            </a:r>
          </a:p>
        </p:txBody>
      </p:sp>
    </p:spTree>
    <p:extLst>
      <p:ext uri="{BB962C8B-B14F-4D97-AF65-F5344CB8AC3E}">
        <p14:creationId xmlns:p14="http://schemas.microsoft.com/office/powerpoint/2010/main" val="19425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316355"/>
            <a:ext cx="22042916" cy="1189739"/>
          </a:xfrm>
        </p:spPr>
        <p:txBody>
          <a:bodyPr/>
          <a:lstStyle/>
          <a:p>
            <a:r>
              <a:rPr lang="sl-SI" dirty="0"/>
              <a:t>Cilji in kazalci za stavbe iz ReDPS50 in DSEPS 2050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82653D6-EF89-4920-89A8-5B694772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000" y="2506094"/>
            <a:ext cx="10170613" cy="9941545"/>
          </a:xfrm>
          <a:ln w="25400">
            <a:solidFill>
              <a:srgbClr val="40C8F4"/>
            </a:solidFill>
          </a:ln>
        </p:spPr>
        <p:txBody>
          <a:bodyPr/>
          <a:lstStyle/>
          <a:p>
            <a:pPr algn="ctr"/>
            <a:r>
              <a:rPr lang="sl-SI" sz="4800" b="1" dirty="0">
                <a:solidFill>
                  <a:srgbClr val="40C8F4"/>
                </a:solidFill>
              </a:rPr>
              <a:t>ReDPS50</a:t>
            </a:r>
          </a:p>
          <a:p>
            <a:pPr marL="571500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sl-SI" dirty="0"/>
              <a:t>Finančni vzvod</a:t>
            </a:r>
          </a:p>
          <a:p>
            <a:pPr marL="571500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dk1"/>
                </a:solidFill>
              </a:rPr>
              <a:t>Zmanjšanje izpustov CO</a:t>
            </a:r>
            <a:r>
              <a:rPr lang="sl-SI" baseline="-25000" dirty="0">
                <a:solidFill>
                  <a:schemeClr val="dk1"/>
                </a:solidFill>
              </a:rPr>
              <a:t>2</a:t>
            </a:r>
            <a:r>
              <a:rPr lang="sl-SI" dirty="0">
                <a:solidFill>
                  <a:schemeClr val="dk1"/>
                </a:solidFill>
              </a:rPr>
              <a:t> z ukrepi v javnem sektorju </a:t>
            </a:r>
          </a:p>
          <a:p>
            <a:pPr marL="571500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dk1"/>
                </a:solidFill>
              </a:rPr>
              <a:t>Površina energetsko saniranih stavb v javnem sektorju </a:t>
            </a:r>
          </a:p>
          <a:p>
            <a:pPr marL="571500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sl-SI" strike="sngStrike" dirty="0">
                <a:solidFill>
                  <a:schemeClr val="dk1"/>
                </a:solidFill>
              </a:rPr>
              <a:t>Intenzivnost CO</a:t>
            </a:r>
            <a:r>
              <a:rPr lang="sl-SI" strike="sngStrike" baseline="-25000" dirty="0">
                <a:solidFill>
                  <a:schemeClr val="dk1"/>
                </a:solidFill>
              </a:rPr>
              <a:t>2</a:t>
            </a:r>
            <a:r>
              <a:rPr lang="sl-SI" strike="sngStrike" dirty="0">
                <a:solidFill>
                  <a:schemeClr val="dk1"/>
                </a:solidFill>
              </a:rPr>
              <a:t> v javnih stavbah in stavbah zasebnega storitvenega sektorja</a:t>
            </a:r>
          </a:p>
          <a:p>
            <a:pPr marL="571500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dk1"/>
                </a:solidFill>
              </a:rPr>
              <a:t>Izboljšanje energetske učinkovitosti </a:t>
            </a:r>
            <a:br>
              <a:rPr lang="sl-SI" dirty="0">
                <a:solidFill>
                  <a:schemeClr val="dk1"/>
                </a:solidFill>
              </a:rPr>
            </a:br>
            <a:r>
              <a:rPr lang="sl-SI" dirty="0">
                <a:solidFill>
                  <a:schemeClr val="dk1"/>
                </a:solidFill>
              </a:rPr>
              <a:t>v stanovanjskem sektorju</a:t>
            </a:r>
            <a:r>
              <a:rPr lang="en-US" dirty="0"/>
              <a:t> </a:t>
            </a:r>
          </a:p>
          <a:p>
            <a:pPr marL="571500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sl-SI" strike="sngStrike" dirty="0">
                <a:solidFill>
                  <a:schemeClr val="dk1"/>
                </a:solidFill>
              </a:rPr>
              <a:t>Specifični izpusti CO</a:t>
            </a:r>
            <a:r>
              <a:rPr lang="sl-SI" strike="sngStrike" baseline="-25000" dirty="0">
                <a:solidFill>
                  <a:schemeClr val="dk1"/>
                </a:solidFill>
              </a:rPr>
              <a:t>2</a:t>
            </a:r>
            <a:r>
              <a:rPr lang="sl-SI" strike="sngStrike" dirty="0">
                <a:solidFill>
                  <a:schemeClr val="dk1"/>
                </a:solidFill>
              </a:rPr>
              <a:t> v stanovanjskem sektorju </a:t>
            </a:r>
            <a:endParaRPr lang="en-US" strike="sngStrike" dirty="0"/>
          </a:p>
          <a:p>
            <a:pPr marL="571500" indent="-5715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dk1"/>
                </a:solidFill>
              </a:rPr>
              <a:t>Delež OVE v rabi goriv v široki rabi </a:t>
            </a:r>
            <a:r>
              <a:rPr lang="sl-SI" dirty="0"/>
              <a:t>  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2F97CFA7-0646-704B-92F3-E1AABD4E49E3}"/>
              </a:ext>
            </a:extLst>
          </p:cNvPr>
          <p:cNvSpPr txBox="1">
            <a:spLocks/>
          </p:cNvSpPr>
          <p:nvPr/>
        </p:nvSpPr>
        <p:spPr>
          <a:xfrm>
            <a:off x="12439110" y="2506094"/>
            <a:ext cx="10170613" cy="9941545"/>
          </a:xfrm>
          <a:prstGeom prst="rect">
            <a:avLst/>
          </a:prstGeom>
          <a:ln w="25400">
            <a:solidFill>
              <a:srgbClr val="40C8F4"/>
            </a:solidFill>
          </a:ln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4800" b="1" dirty="0">
                <a:solidFill>
                  <a:srgbClr val="40C8F4"/>
                </a:solidFill>
              </a:rPr>
              <a:t>DSEPS 2050</a:t>
            </a:r>
          </a:p>
          <a:p>
            <a:pPr marL="571500" indent="-57150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Izhaja iz ciljev aktualnega NEPN</a:t>
            </a:r>
            <a:endParaRPr lang="sl-SI" sz="4800" u="sng" dirty="0"/>
          </a:p>
          <a:p>
            <a:pPr marL="571500" indent="-571500">
              <a:spcBef>
                <a:spcPts val="2600"/>
              </a:spcBef>
              <a:buFont typeface="Arial" panose="020B0604020202020204" pitchFamily="34" charset="0"/>
              <a:buChar char="•"/>
            </a:pPr>
            <a:r>
              <a:rPr lang="sl-SI" sz="4800" dirty="0"/>
              <a:t>Sektorski cilji za </a:t>
            </a:r>
            <a:r>
              <a:rPr lang="sl-SI" sz="4800" b="1" dirty="0">
                <a:solidFill>
                  <a:srgbClr val="40C8F4"/>
                </a:solidFill>
              </a:rPr>
              <a:t>gospodinjstva</a:t>
            </a:r>
            <a:r>
              <a:rPr lang="sl-SI" sz="4800" dirty="0"/>
              <a:t>, </a:t>
            </a:r>
            <a:r>
              <a:rPr lang="sl-SI" sz="4800" b="1" dirty="0">
                <a:solidFill>
                  <a:srgbClr val="40C8F4"/>
                </a:solidFill>
              </a:rPr>
              <a:t>javne stavbe</a:t>
            </a:r>
            <a:r>
              <a:rPr lang="sl-SI" sz="4800" dirty="0"/>
              <a:t> in </a:t>
            </a:r>
            <a:r>
              <a:rPr lang="sl-SI" sz="4800" b="1" dirty="0">
                <a:solidFill>
                  <a:srgbClr val="40C8F4"/>
                </a:solidFill>
              </a:rPr>
              <a:t>stavbe zasebnega javnega sektorja</a:t>
            </a:r>
            <a:r>
              <a:rPr lang="sl-SI" sz="4800" dirty="0"/>
              <a:t>:</a:t>
            </a:r>
          </a:p>
          <a:p>
            <a:pPr marL="1546757" lvl="1" indent="-571500">
              <a:spcBef>
                <a:spcPts val="2200"/>
              </a:spcBef>
              <a:buFont typeface="Wingdings" pitchFamily="2" charset="2"/>
              <a:buChar char="§"/>
            </a:pPr>
            <a:r>
              <a:rPr lang="sl-SI" sz="4600" dirty="0"/>
              <a:t>Prihranki rabe končne energije in zmanjšanje emisij CO</a:t>
            </a:r>
            <a:r>
              <a:rPr lang="sl-SI" sz="4600" baseline="-25000" dirty="0"/>
              <a:t>2</a:t>
            </a:r>
          </a:p>
          <a:p>
            <a:pPr marL="1546757" lvl="1" indent="-571500">
              <a:spcBef>
                <a:spcPts val="2200"/>
              </a:spcBef>
              <a:buFont typeface="Wingdings" pitchFamily="2" charset="2"/>
              <a:buChar char="§"/>
            </a:pPr>
            <a:r>
              <a:rPr lang="sl-SI" sz="4600" dirty="0"/>
              <a:t>Površina in delež energetsko prenovljenih stavb</a:t>
            </a:r>
            <a:endParaRPr lang="sl-SI" sz="4600" b="1" dirty="0">
              <a:solidFill>
                <a:srgbClr val="40C8F4"/>
              </a:solidFill>
            </a:endParaRPr>
          </a:p>
          <a:p>
            <a:pPr marL="1546757" lvl="1" indent="-571500">
              <a:spcBef>
                <a:spcPts val="2200"/>
              </a:spcBef>
              <a:buFont typeface="Wingdings" pitchFamily="2" charset="2"/>
              <a:buChar char="§"/>
            </a:pPr>
            <a:r>
              <a:rPr lang="sl-SI" sz="4600" dirty="0"/>
              <a:t>Prihranki rabe energije za ogrevanje in vloga (delež) </a:t>
            </a:r>
            <a:br>
              <a:rPr lang="sl-SI" sz="4600" dirty="0"/>
            </a:br>
            <a:r>
              <a:rPr lang="sl-SI" sz="4600" dirty="0"/>
              <a:t>skoraj ničenergijskih stavb    </a:t>
            </a:r>
          </a:p>
        </p:txBody>
      </p:sp>
    </p:spTree>
    <p:extLst>
      <p:ext uri="{BB962C8B-B14F-4D97-AF65-F5344CB8AC3E}">
        <p14:creationId xmlns:p14="http://schemas.microsoft.com/office/powerpoint/2010/main" val="39864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983EC-6CE9-4598-96E7-056B5E85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903397"/>
            <a:ext cx="21025723" cy="1189739"/>
          </a:xfrm>
        </p:spPr>
        <p:txBody>
          <a:bodyPr/>
          <a:lstStyle/>
          <a:p>
            <a:r>
              <a:rPr lang="sl-SI" dirty="0"/>
              <a:t>Predlogi kazalcev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BCB5F-770A-4665-B1AF-790DE70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FF273CE9-C929-F047-B809-313FADEF7B5E}"/>
              </a:ext>
            </a:extLst>
          </p:cNvPr>
          <p:cNvSpPr txBox="1">
            <a:spLocks/>
          </p:cNvSpPr>
          <p:nvPr/>
        </p:nvSpPr>
        <p:spPr>
          <a:xfrm>
            <a:off x="1583999" y="2240621"/>
            <a:ext cx="22160904" cy="10059533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5400" dirty="0">
                <a:solidFill>
                  <a:schemeClr val="dk1"/>
                </a:solidFill>
              </a:rPr>
              <a:t>[PO12]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sl-SI" sz="5400" dirty="0">
                <a:solidFill>
                  <a:schemeClr val="dk1"/>
                </a:solidFill>
              </a:rPr>
              <a:t>Delež OVE v rabi goriv v široki rabi se preimenuje v </a:t>
            </a:r>
            <a:br>
              <a:rPr lang="sl-SI" sz="5400" dirty="0">
                <a:solidFill>
                  <a:schemeClr val="dk1"/>
                </a:solidFill>
              </a:rPr>
            </a:br>
            <a:r>
              <a:rPr lang="sl-SI" sz="5400" u="sng" dirty="0"/>
              <a:t>[PO12]</a:t>
            </a:r>
            <a:r>
              <a:rPr lang="en-US" sz="5400" u="sng" dirty="0"/>
              <a:t> </a:t>
            </a:r>
            <a:r>
              <a:rPr lang="sl-SI" sz="5400" u="sng" dirty="0"/>
              <a:t>Raba energije, izpusti CO</a:t>
            </a:r>
            <a:r>
              <a:rPr lang="sl-SI" sz="5400" u="sng" baseline="-25000" dirty="0"/>
              <a:t>2</a:t>
            </a:r>
            <a:r>
              <a:rPr lang="sl-SI" sz="5400" u="sng" dirty="0"/>
              <a:t> in delež OVE v stavbah</a:t>
            </a:r>
            <a:r>
              <a:rPr lang="en-US" sz="5400" b="1" dirty="0">
                <a:solidFill>
                  <a:schemeClr val="dk1"/>
                </a:solidFill>
              </a:rPr>
              <a:t/>
            </a:r>
            <a:br>
              <a:rPr lang="en-US" sz="5400" b="1" dirty="0">
                <a:solidFill>
                  <a:schemeClr val="dk1"/>
                </a:solidFill>
              </a:rPr>
            </a:br>
            <a:r>
              <a:rPr lang="en-US" sz="5400" dirty="0" err="1">
                <a:solidFill>
                  <a:schemeClr val="dk1"/>
                </a:solidFill>
              </a:rPr>
              <a:t>vključuje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vse</a:t>
            </a:r>
            <a:r>
              <a:rPr lang="en-US" sz="5400" dirty="0">
                <a:solidFill>
                  <a:schemeClr val="dk1"/>
                </a:solidFill>
              </a:rPr>
              <a:t> tri </a:t>
            </a:r>
            <a:r>
              <a:rPr lang="en-US" sz="5400" dirty="0" err="1">
                <a:solidFill>
                  <a:schemeClr val="dk1"/>
                </a:solidFill>
              </a:rPr>
              <a:t>cilje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za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stavbe</a:t>
            </a:r>
            <a:r>
              <a:rPr lang="en-US" sz="5400" dirty="0">
                <a:solidFill>
                  <a:schemeClr val="dk1"/>
                </a:solidFill>
              </a:rPr>
              <a:t> </a:t>
            </a:r>
            <a:r>
              <a:rPr lang="en-US" sz="5400" dirty="0" err="1">
                <a:solidFill>
                  <a:schemeClr val="dk1"/>
                </a:solidFill>
              </a:rPr>
              <a:t>iz</a:t>
            </a:r>
            <a:r>
              <a:rPr lang="en-US" sz="5400" dirty="0">
                <a:solidFill>
                  <a:schemeClr val="dk1"/>
                </a:solidFill>
              </a:rPr>
              <a:t> NEPN </a:t>
            </a:r>
            <a:endParaRPr lang="sl-SI" sz="54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5400" dirty="0"/>
              <a:t>Dodatni predlogi za javni sektor</a:t>
            </a:r>
          </a:p>
          <a:p>
            <a:pPr marL="914171" lvl="1" indent="0">
              <a:lnSpc>
                <a:spcPct val="100000"/>
              </a:lnSpc>
              <a:buNone/>
            </a:pPr>
            <a:r>
              <a:rPr lang="en-US" sz="4800" u="sng" dirty="0" err="1"/>
              <a:t>Zmanjšanje</a:t>
            </a:r>
            <a:r>
              <a:rPr lang="en-US" sz="4800" u="sng" dirty="0"/>
              <a:t> rabe </a:t>
            </a:r>
            <a:r>
              <a:rPr lang="en-US" sz="4800" u="sng" dirty="0" err="1"/>
              <a:t>končne</a:t>
            </a:r>
            <a:r>
              <a:rPr lang="en-US" sz="4800" u="sng" dirty="0"/>
              <a:t> </a:t>
            </a:r>
            <a:r>
              <a:rPr lang="en-US" sz="4800" u="sng" dirty="0" err="1"/>
              <a:t>energije</a:t>
            </a:r>
            <a:r>
              <a:rPr lang="en-US" sz="4800" u="sng" dirty="0"/>
              <a:t> v </a:t>
            </a:r>
            <a:r>
              <a:rPr lang="en-US" sz="4800" u="sng" dirty="0" err="1"/>
              <a:t>stavbah</a:t>
            </a:r>
            <a:r>
              <a:rPr lang="en-US" sz="4800" u="sng" dirty="0"/>
              <a:t> </a:t>
            </a:r>
            <a:r>
              <a:rPr lang="en-US" sz="4800" u="sng" dirty="0" err="1"/>
              <a:t>javnega</a:t>
            </a:r>
            <a:r>
              <a:rPr lang="en-US" sz="4800" u="sng" dirty="0"/>
              <a:t> </a:t>
            </a:r>
            <a:r>
              <a:rPr lang="en-US" sz="4800" u="sng" dirty="0" err="1"/>
              <a:t>sektorja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DSEPS 2050: -7 %, -57 % za </a:t>
            </a:r>
            <a:r>
              <a:rPr lang="en-US" sz="4800" dirty="0" err="1"/>
              <a:t>emisije</a:t>
            </a:r>
            <a:r>
              <a:rPr lang="en-US" sz="4800" dirty="0"/>
              <a:t> CO</a:t>
            </a:r>
            <a:r>
              <a:rPr lang="en-US" sz="4800" baseline="-25000" dirty="0"/>
              <a:t>2</a:t>
            </a:r>
            <a:r>
              <a:rPr lang="en-US" sz="4800" dirty="0"/>
              <a:t> glede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leto</a:t>
            </a:r>
            <a:r>
              <a:rPr lang="en-US" sz="4800" dirty="0"/>
              <a:t> 2020</a:t>
            </a:r>
            <a:br>
              <a:rPr lang="en-US" sz="4800" dirty="0"/>
            </a:br>
            <a:r>
              <a:rPr lang="en-US" sz="4800" u="sng" dirty="0" err="1"/>
              <a:t>Stopnje</a:t>
            </a:r>
            <a:r>
              <a:rPr lang="en-US" sz="4800" u="sng" dirty="0"/>
              <a:t> </a:t>
            </a:r>
            <a:r>
              <a:rPr lang="en-US" sz="4800" u="sng" dirty="0" err="1"/>
              <a:t>prenov</a:t>
            </a:r>
            <a:r>
              <a:rPr lang="en-US" sz="4800" u="sng" dirty="0"/>
              <a:t> </a:t>
            </a:r>
            <a:r>
              <a:rPr lang="en-US" sz="4800" u="sng" dirty="0" err="1"/>
              <a:t>javnih</a:t>
            </a:r>
            <a:r>
              <a:rPr lang="en-US" sz="4800" u="sng" dirty="0"/>
              <a:t> </a:t>
            </a:r>
            <a:r>
              <a:rPr lang="en-US" sz="4800" u="sng" dirty="0" err="1"/>
              <a:t>stavb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DSEPS 2050: </a:t>
            </a:r>
            <a:r>
              <a:rPr lang="en-US" sz="4800" dirty="0" err="1"/>
              <a:t>deleži</a:t>
            </a:r>
            <a:r>
              <a:rPr lang="en-US" sz="4800" dirty="0"/>
              <a:t> </a:t>
            </a:r>
            <a:r>
              <a:rPr lang="en-US" sz="4800" dirty="0" err="1"/>
              <a:t>energetskih</a:t>
            </a:r>
            <a:r>
              <a:rPr lang="en-US" sz="4800" dirty="0"/>
              <a:t> </a:t>
            </a:r>
            <a:r>
              <a:rPr lang="en-US" sz="4800" dirty="0" err="1"/>
              <a:t>prenov</a:t>
            </a:r>
            <a:r>
              <a:rPr lang="en-US" sz="4800" dirty="0"/>
              <a:t>, </a:t>
            </a:r>
            <a:r>
              <a:rPr lang="en-US" sz="4800" dirty="0" err="1"/>
              <a:t>delnih</a:t>
            </a:r>
            <a:r>
              <a:rPr lang="en-US" sz="4800" dirty="0"/>
              <a:t> in </a:t>
            </a:r>
            <a:r>
              <a:rPr lang="en-US" sz="4800" dirty="0" err="1"/>
              <a:t>celovitih</a:t>
            </a:r>
            <a:r>
              <a:rPr lang="en-US" sz="4800" dirty="0"/>
              <a:t>, za </a:t>
            </a:r>
            <a:r>
              <a:rPr lang="en-US" sz="4800" dirty="0" err="1"/>
              <a:t>različn</a:t>
            </a:r>
            <a:r>
              <a:rPr lang="sl-SI" sz="4800" dirty="0"/>
              <a:t>e</a:t>
            </a:r>
            <a:r>
              <a:rPr lang="en-US" sz="4800" dirty="0"/>
              <a:t> </a:t>
            </a:r>
            <a:r>
              <a:rPr lang="en-US" sz="4800" dirty="0" err="1"/>
              <a:t>skupine</a:t>
            </a:r>
            <a:r>
              <a:rPr lang="en-US" sz="4800" dirty="0"/>
              <a:t> </a:t>
            </a:r>
            <a:r>
              <a:rPr lang="en-US" sz="4800" dirty="0" err="1"/>
              <a:t>stavb</a:t>
            </a:r>
            <a:r>
              <a:rPr lang="en-US" sz="4800" dirty="0"/>
              <a:t> (</a:t>
            </a:r>
            <a:r>
              <a:rPr lang="en-US" sz="4800" dirty="0" err="1"/>
              <a:t>javna</a:t>
            </a:r>
            <a:r>
              <a:rPr lang="en-US" sz="4800" dirty="0"/>
              <a:t> </a:t>
            </a:r>
            <a:r>
              <a:rPr lang="en-US" sz="4800" dirty="0" err="1"/>
              <a:t>uprava</a:t>
            </a:r>
            <a:r>
              <a:rPr lang="en-US" sz="4800" dirty="0"/>
              <a:t>, </a:t>
            </a:r>
            <a:r>
              <a:rPr lang="en-US" sz="4800" dirty="0" err="1"/>
              <a:t>kultura</a:t>
            </a:r>
            <a:r>
              <a:rPr lang="en-US" sz="4800" dirty="0"/>
              <a:t> in </a:t>
            </a:r>
            <a:r>
              <a:rPr lang="en-US" sz="4800" dirty="0" err="1"/>
              <a:t>razvedrilo</a:t>
            </a:r>
            <a:r>
              <a:rPr lang="en-US" sz="4800" dirty="0"/>
              <a:t> …)</a:t>
            </a:r>
          </a:p>
          <a:p>
            <a:pPr marL="572400" indent="-572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400" u="sng" dirty="0" err="1"/>
              <a:t>Energetska</a:t>
            </a:r>
            <a:r>
              <a:rPr lang="en-US" sz="5400" u="sng" dirty="0"/>
              <a:t> </a:t>
            </a:r>
            <a:r>
              <a:rPr lang="en-US" sz="5400" u="sng" dirty="0" err="1"/>
              <a:t>revščina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800" dirty="0"/>
              <a:t>(</a:t>
            </a:r>
            <a:r>
              <a:rPr lang="en-US" sz="4800" dirty="0" err="1"/>
              <a:t>delež</a:t>
            </a:r>
            <a:r>
              <a:rPr lang="en-US" sz="4800" dirty="0"/>
              <a:t> </a:t>
            </a:r>
            <a:r>
              <a:rPr lang="en-US" sz="4800" dirty="0" err="1"/>
              <a:t>energetsko</a:t>
            </a:r>
            <a:r>
              <a:rPr lang="en-US" sz="4800" dirty="0"/>
              <a:t> </a:t>
            </a:r>
            <a:r>
              <a:rPr lang="en-US" sz="4800" dirty="0" err="1"/>
              <a:t>revnih</a:t>
            </a:r>
            <a:r>
              <a:rPr lang="en-US" sz="4800" dirty="0"/>
              <a:t> </a:t>
            </a:r>
            <a:r>
              <a:rPr lang="en-US" sz="4800" dirty="0" err="1"/>
              <a:t>gospodinjstev</a:t>
            </a:r>
            <a:r>
              <a:rPr lang="en-US" sz="4800" dirty="0"/>
              <a:t>, </a:t>
            </a:r>
            <a:r>
              <a:rPr lang="en-US" sz="4800" dirty="0" err="1"/>
              <a:t>število</a:t>
            </a:r>
            <a:r>
              <a:rPr lang="en-US" sz="4800" dirty="0"/>
              <a:t> </a:t>
            </a:r>
            <a:r>
              <a:rPr lang="en-US" sz="4800" dirty="0" err="1"/>
              <a:t>naložb</a:t>
            </a:r>
            <a:r>
              <a:rPr lang="en-US" sz="4800" dirty="0"/>
              <a:t>, </a:t>
            </a:r>
            <a:r>
              <a:rPr lang="en-US" sz="4800" dirty="0" err="1"/>
              <a:t>zmanjšanje</a:t>
            </a:r>
            <a:r>
              <a:rPr lang="en-US" sz="4800" dirty="0"/>
              <a:t> rabe </a:t>
            </a:r>
            <a:r>
              <a:rPr lang="en-US" sz="4800" dirty="0" err="1"/>
              <a:t>energije</a:t>
            </a:r>
            <a:r>
              <a:rPr lang="en-US" sz="4800" dirty="0"/>
              <a:t> …)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  <a:p>
            <a:pPr marL="914171" lvl="1" indent="0">
              <a:lnSpc>
                <a:spcPct val="100000"/>
              </a:lnSpc>
              <a:buNone/>
            </a:pPr>
            <a:r>
              <a:rPr lang="sl-SI" sz="4200" dirty="0"/>
              <a:t/>
            </a:r>
            <a:br>
              <a:rPr lang="sl-SI" sz="4200" dirty="0"/>
            </a:br>
            <a:r>
              <a:rPr lang="sl-SI" sz="4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920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FF9C2-52C8-49ED-A38B-E24F32CA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894244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[PO12]</a:t>
            </a:r>
            <a:r>
              <a:rPr lang="sl-SI" dirty="0"/>
              <a:t> – Raba končne energije v stavbah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6B99EE-6AD5-4F67-AC45-2232F1E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BC7B31-F06A-434D-A0B7-071E6EAC9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4001" y="5020391"/>
            <a:ext cx="7494685" cy="786627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/>
              <a:t>Leta </a:t>
            </a:r>
            <a:r>
              <a:rPr lang="en-US" sz="4000" b="1" dirty="0">
                <a:solidFill>
                  <a:srgbClr val="40C8F4"/>
                </a:solidFill>
              </a:rPr>
              <a:t>2021: 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Se je </a:t>
            </a:r>
            <a:r>
              <a:rPr lang="en-US" sz="4000" dirty="0" err="1"/>
              <a:t>končna</a:t>
            </a:r>
            <a:r>
              <a:rPr lang="en-US" sz="4000" dirty="0"/>
              <a:t> </a:t>
            </a:r>
            <a:r>
              <a:rPr lang="en-US" sz="4000" dirty="0" err="1"/>
              <a:t>raba</a:t>
            </a:r>
            <a:r>
              <a:rPr lang="en-US" sz="4000" dirty="0"/>
              <a:t> </a:t>
            </a:r>
            <a:r>
              <a:rPr lang="en-US" sz="4000" dirty="0" err="1"/>
              <a:t>enegije</a:t>
            </a:r>
            <a:r>
              <a:rPr lang="en-US" sz="4000" dirty="0"/>
              <a:t> </a:t>
            </a:r>
            <a:r>
              <a:rPr lang="en-US" sz="4000" dirty="0" err="1"/>
              <a:t>zmanjšala</a:t>
            </a:r>
            <a:r>
              <a:rPr lang="en-US" sz="4000" dirty="0"/>
              <a:t> za </a:t>
            </a:r>
            <a:r>
              <a:rPr lang="en-US" sz="4000" b="1" dirty="0">
                <a:solidFill>
                  <a:srgbClr val="40C8F4"/>
                </a:solidFill>
              </a:rPr>
              <a:t>16,6 %</a:t>
            </a:r>
            <a:r>
              <a:rPr lang="en-US" sz="4000" dirty="0"/>
              <a:t> glede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leto</a:t>
            </a:r>
            <a:r>
              <a:rPr lang="en-US" sz="4000" dirty="0"/>
              <a:t> 2005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Se je glede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preteklo</a:t>
            </a:r>
            <a:r>
              <a:rPr lang="en-US" sz="4000" dirty="0"/>
              <a:t> </a:t>
            </a:r>
            <a:r>
              <a:rPr lang="en-US" sz="4000" dirty="0" err="1"/>
              <a:t>leto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povečala</a:t>
            </a:r>
            <a:r>
              <a:rPr lang="en-US" sz="4000" b="1" dirty="0">
                <a:solidFill>
                  <a:srgbClr val="C00000"/>
                </a:solidFill>
              </a:rPr>
              <a:t> za 4,5 %</a:t>
            </a:r>
            <a:r>
              <a:rPr lang="en-US" sz="4000" b="1" dirty="0">
                <a:solidFill>
                  <a:srgbClr val="40C8F4"/>
                </a:solidFill>
              </a:rPr>
              <a:t> </a:t>
            </a:r>
            <a:r>
              <a:rPr lang="en-US" sz="4000" dirty="0"/>
              <a:t>(</a:t>
            </a:r>
            <a:r>
              <a:rPr lang="en-US" sz="4000" dirty="0" err="1"/>
              <a:t>temperaturni</a:t>
            </a:r>
            <a:r>
              <a:rPr lang="en-US" sz="4000" dirty="0"/>
              <a:t> </a:t>
            </a:r>
            <a:r>
              <a:rPr lang="en-US" sz="4000" dirty="0" err="1"/>
              <a:t>primankljaj</a:t>
            </a:r>
            <a:r>
              <a:rPr lang="en-US" sz="4000" dirty="0"/>
              <a:t>)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Je </a:t>
            </a:r>
            <a:r>
              <a:rPr lang="en-US" sz="4000" dirty="0" err="1"/>
              <a:t>raba</a:t>
            </a:r>
            <a:r>
              <a:rPr lang="en-US" sz="4000" dirty="0"/>
              <a:t> </a:t>
            </a:r>
            <a:r>
              <a:rPr lang="en-US" sz="4000" dirty="0" err="1"/>
              <a:t>končne</a:t>
            </a:r>
            <a:r>
              <a:rPr lang="en-US" sz="4000" dirty="0"/>
              <a:t> </a:t>
            </a:r>
            <a:r>
              <a:rPr lang="en-US" sz="4000" dirty="0" err="1"/>
              <a:t>energije</a:t>
            </a:r>
            <a:r>
              <a:rPr lang="en-US" sz="4000" dirty="0"/>
              <a:t> za </a:t>
            </a:r>
            <a:r>
              <a:rPr lang="en-US" sz="4000" dirty="0" err="1"/>
              <a:t>sektorskim</a:t>
            </a:r>
            <a:r>
              <a:rPr lang="en-US" sz="4000" dirty="0"/>
              <a:t> </a:t>
            </a:r>
            <a:r>
              <a:rPr lang="en-US" sz="4000" dirty="0" err="1"/>
              <a:t>ciljem</a:t>
            </a:r>
            <a:r>
              <a:rPr lang="en-US" sz="4000" dirty="0"/>
              <a:t> do </a:t>
            </a:r>
            <a:r>
              <a:rPr lang="en-US" sz="4000" dirty="0" err="1"/>
              <a:t>leta</a:t>
            </a:r>
            <a:r>
              <a:rPr lang="en-US" sz="4000" dirty="0"/>
              <a:t> 2030 </a:t>
            </a:r>
            <a:r>
              <a:rPr lang="en-US" sz="4000" dirty="0" err="1"/>
              <a:t>zaostala</a:t>
            </a:r>
            <a:r>
              <a:rPr lang="en-US" sz="4000" dirty="0"/>
              <a:t> za </a:t>
            </a:r>
            <a:r>
              <a:rPr lang="en-US" sz="4000" b="1" dirty="0">
                <a:solidFill>
                  <a:srgbClr val="C00000"/>
                </a:solidFill>
              </a:rPr>
              <a:t>4-odstotke </a:t>
            </a:r>
            <a:r>
              <a:rPr lang="en-US" sz="4000" dirty="0"/>
              <a:t>oz. </a:t>
            </a:r>
            <a:r>
              <a:rPr lang="en-US" sz="4000" b="1" dirty="0">
                <a:solidFill>
                  <a:srgbClr val="C00000"/>
                </a:solidFill>
              </a:rPr>
              <a:t>23-odstotkov</a:t>
            </a:r>
            <a:r>
              <a:rPr lang="en-US" sz="4000" dirty="0"/>
              <a:t> glede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posodobitev</a:t>
            </a:r>
            <a:r>
              <a:rPr lang="en-US" sz="4000" dirty="0"/>
              <a:t> NEPN.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EA7BB7-0C42-42CC-9FF4-F088102B98DD}"/>
              </a:ext>
            </a:extLst>
          </p:cNvPr>
          <p:cNvSpPr/>
          <p:nvPr/>
        </p:nvSpPr>
        <p:spPr>
          <a:xfrm>
            <a:off x="1584001" y="2632779"/>
            <a:ext cx="8038970" cy="1980785"/>
          </a:xfrm>
          <a:prstGeom prst="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/>
              <a:t>Cilj</a:t>
            </a:r>
            <a:r>
              <a:rPr lang="en-US" sz="4000" dirty="0"/>
              <a:t> je </a:t>
            </a:r>
            <a:r>
              <a:rPr lang="en-US" sz="4000" dirty="0" err="1"/>
              <a:t>zmanjšanje</a:t>
            </a:r>
            <a:r>
              <a:rPr lang="en-US" sz="4000" dirty="0"/>
              <a:t> </a:t>
            </a:r>
            <a:r>
              <a:rPr lang="en-US" sz="4000" dirty="0" err="1"/>
              <a:t>končne</a:t>
            </a:r>
            <a:r>
              <a:rPr lang="en-US" sz="4000" dirty="0"/>
              <a:t> rabe </a:t>
            </a:r>
            <a:r>
              <a:rPr lang="en-US" sz="4000" dirty="0" err="1"/>
              <a:t>energije</a:t>
            </a:r>
            <a:r>
              <a:rPr lang="en-US" sz="4000" dirty="0"/>
              <a:t> za </a:t>
            </a:r>
            <a:r>
              <a:rPr lang="en-US" sz="4000" b="1" dirty="0"/>
              <a:t>20 %</a:t>
            </a:r>
            <a:r>
              <a:rPr lang="en-US" sz="4000" dirty="0"/>
              <a:t> do </a:t>
            </a:r>
            <a:r>
              <a:rPr lang="en-US" sz="4000" dirty="0" err="1"/>
              <a:t>leta</a:t>
            </a:r>
            <a:r>
              <a:rPr lang="en-US" sz="4000" dirty="0"/>
              <a:t> 2030 glede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leto</a:t>
            </a:r>
            <a:r>
              <a:rPr lang="en-US" sz="4000" dirty="0"/>
              <a:t> 2005.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6444E4-4BA9-4151-8EA5-5FC0D34B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314" y="3051108"/>
            <a:ext cx="14073256" cy="95588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19E543-0C6E-40A7-84B2-7091A7B2012C}"/>
              </a:ext>
            </a:extLst>
          </p:cNvPr>
          <p:cNvGrpSpPr/>
          <p:nvPr/>
        </p:nvGrpSpPr>
        <p:grpSpPr>
          <a:xfrm>
            <a:off x="19873689" y="833284"/>
            <a:ext cx="4327224" cy="4338793"/>
            <a:chOff x="19873689" y="833284"/>
            <a:chExt cx="4327224" cy="43387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3B21B6E-B6AE-4B98-A970-E61CD9D1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2652"/>
            <a:stretch/>
          </p:blipFill>
          <p:spPr>
            <a:xfrm>
              <a:off x="19873690" y="833284"/>
              <a:ext cx="4074881" cy="58689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7B92A13-9731-4148-A33A-60BA24AF4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649" b="72132"/>
            <a:stretch/>
          </p:blipFill>
          <p:spPr>
            <a:xfrm>
              <a:off x="19873689" y="1317592"/>
              <a:ext cx="4074881" cy="57656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619BE481-1415-4B20-B374-10E2FCD05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045" b="51699"/>
            <a:stretch/>
          </p:blipFill>
          <p:spPr>
            <a:xfrm>
              <a:off x="19873690" y="1791570"/>
              <a:ext cx="4074881" cy="6593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608DC67-9EB8-4038-AEE3-F628E1062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94860" y="2317502"/>
              <a:ext cx="4306053" cy="285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1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FF9C2-52C8-49ED-A38B-E24F32CA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894244"/>
            <a:ext cx="21025723" cy="2651126"/>
          </a:xfrm>
        </p:spPr>
        <p:txBody>
          <a:bodyPr/>
          <a:lstStyle/>
          <a:p>
            <a:r>
              <a:rPr lang="sl-SI" sz="6600" dirty="0">
                <a:solidFill>
                  <a:schemeClr val="dk1"/>
                </a:solidFill>
              </a:rPr>
              <a:t>[PO12] </a:t>
            </a:r>
            <a:r>
              <a:rPr lang="sl-SI" dirty="0"/>
              <a:t>– Emisije TGP</a:t>
            </a:r>
            <a:r>
              <a:rPr lang="en-US" dirty="0"/>
              <a:t> v </a:t>
            </a:r>
            <a:r>
              <a:rPr lang="en-US" dirty="0" err="1"/>
              <a:t>stavbah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6B99EE-6AD5-4F67-AC45-2232F1E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74CC25-2C67-40F3-ABA8-3E4C23EA6B73}"/>
              </a:ext>
            </a:extLst>
          </p:cNvPr>
          <p:cNvSpPr/>
          <p:nvPr/>
        </p:nvSpPr>
        <p:spPr>
          <a:xfrm>
            <a:off x="1584001" y="2632779"/>
            <a:ext cx="8409085" cy="2651126"/>
          </a:xfrm>
          <a:prstGeom prst="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4000" dirty="0"/>
              <a:t>Cilj je bil zmanjšanje emisij TGP za 53 % do leta 2020 glede na leto 2005. Cilj za leto 2030 je zmanjšanje emisij za </a:t>
            </a:r>
            <a:r>
              <a:rPr lang="sl-SI" sz="4000"/>
              <a:t>-</a:t>
            </a:r>
            <a:r>
              <a:rPr lang="sl-SI" sz="4000" smtClean="0"/>
              <a:t>70 </a:t>
            </a:r>
            <a:r>
              <a:rPr lang="sl-SI" sz="4000" dirty="0"/>
              <a:t>%</a:t>
            </a:r>
            <a:r>
              <a:rPr lang="en-US" sz="4000" dirty="0"/>
              <a:t>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6535407-F53B-4373-AC8D-9F7AFD343540}"/>
              </a:ext>
            </a:extLst>
          </p:cNvPr>
          <p:cNvSpPr txBox="1">
            <a:spLocks/>
          </p:cNvSpPr>
          <p:nvPr/>
        </p:nvSpPr>
        <p:spPr>
          <a:xfrm>
            <a:off x="1626529" y="5501093"/>
            <a:ext cx="9194321" cy="7385568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4000" dirty="0"/>
              <a:t>Leta </a:t>
            </a:r>
            <a:r>
              <a:rPr lang="en-US" sz="4000" b="1" dirty="0">
                <a:solidFill>
                  <a:srgbClr val="40C8F4"/>
                </a:solidFill>
              </a:rPr>
              <a:t>2021: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/>
              <a:t>so bile emisije v </a:t>
            </a:r>
            <a:r>
              <a:rPr lang="en-US" sz="4000" dirty="0" err="1"/>
              <a:t>stavbah</a:t>
            </a:r>
            <a:r>
              <a:rPr lang="en-US" sz="4000" dirty="0"/>
              <a:t> </a:t>
            </a:r>
            <a:r>
              <a:rPr lang="sl-SI" sz="4000" dirty="0"/>
              <a:t>manjše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sl-SI" sz="4000" dirty="0"/>
              <a:t>za </a:t>
            </a:r>
            <a:r>
              <a:rPr lang="sl-SI" sz="4000" b="1" dirty="0">
                <a:solidFill>
                  <a:srgbClr val="40C8F4"/>
                </a:solidFill>
              </a:rPr>
              <a:t>5</a:t>
            </a:r>
            <a:r>
              <a:rPr lang="en-US" sz="4000" b="1" dirty="0">
                <a:solidFill>
                  <a:srgbClr val="40C8F4"/>
                </a:solidFill>
              </a:rPr>
              <a:t>8,5</a:t>
            </a:r>
            <a:r>
              <a:rPr lang="sl-SI" sz="4000" b="1" dirty="0">
                <a:solidFill>
                  <a:srgbClr val="40C8F4"/>
                </a:solidFill>
              </a:rPr>
              <a:t> % </a:t>
            </a:r>
            <a:r>
              <a:rPr lang="sl-SI" sz="4000" dirty="0"/>
              <a:t>glede na leto 2005 </a:t>
            </a:r>
            <a:endParaRPr lang="sl-SI" sz="4000" b="1" dirty="0">
              <a:solidFill>
                <a:srgbClr val="40C8F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/>
              <a:t>so </a:t>
            </a:r>
            <a:r>
              <a:rPr lang="en-US" sz="4000" dirty="0"/>
              <a:t>bile </a:t>
            </a:r>
            <a:r>
              <a:rPr lang="sl-SI" sz="4000" dirty="0"/>
              <a:t>glede na preteklo leto </a:t>
            </a:r>
            <a:r>
              <a:rPr lang="en-US" sz="4000" dirty="0" err="1"/>
              <a:t>manjše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za </a:t>
            </a:r>
            <a:r>
              <a:rPr lang="en-US" sz="4000" b="1" dirty="0">
                <a:solidFill>
                  <a:srgbClr val="40C8F4"/>
                </a:solidFill>
              </a:rPr>
              <a:t>9 %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Do </a:t>
            </a:r>
            <a:r>
              <a:rPr lang="en-US" sz="4000" dirty="0" err="1"/>
              <a:t>leta</a:t>
            </a:r>
            <a:r>
              <a:rPr lang="en-US" sz="4000" dirty="0"/>
              <a:t> 2030 </a:t>
            </a:r>
            <a:r>
              <a:rPr lang="en-US" sz="4000" dirty="0" err="1"/>
              <a:t>bo</a:t>
            </a:r>
            <a:r>
              <a:rPr lang="en-US" sz="4000" dirty="0"/>
              <a:t> </a:t>
            </a:r>
            <a:r>
              <a:rPr lang="en-US" sz="4000" dirty="0" err="1"/>
              <a:t>potrebno</a:t>
            </a:r>
            <a:r>
              <a:rPr lang="en-US" sz="4000" dirty="0"/>
              <a:t> </a:t>
            </a:r>
            <a:r>
              <a:rPr lang="en-US" sz="4000" dirty="0" err="1"/>
              <a:t>emisije</a:t>
            </a:r>
            <a:r>
              <a:rPr lang="en-US" sz="4000" dirty="0"/>
              <a:t> v </a:t>
            </a:r>
            <a:r>
              <a:rPr lang="en-US" sz="4000" dirty="0" err="1"/>
              <a:t>stavbah</a:t>
            </a:r>
            <a:r>
              <a:rPr lang="en-US" sz="4000" dirty="0"/>
              <a:t> </a:t>
            </a:r>
            <a:r>
              <a:rPr lang="en-US" sz="4000" dirty="0" err="1"/>
              <a:t>znižati</a:t>
            </a:r>
            <a:r>
              <a:rPr lang="en-US" sz="4000" dirty="0"/>
              <a:t> </a:t>
            </a:r>
            <a:r>
              <a:rPr lang="en-US" sz="4000" dirty="0" err="1"/>
              <a:t>še</a:t>
            </a:r>
            <a:r>
              <a:rPr lang="en-US" sz="4000" dirty="0"/>
              <a:t> za 11,5-odstotnih </a:t>
            </a:r>
            <a:r>
              <a:rPr lang="en-US" sz="4000" dirty="0" err="1"/>
              <a:t>točk</a:t>
            </a:r>
            <a:endParaRPr lang="sl-SI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/>
              <a:t>je široka raba predstavljala </a:t>
            </a:r>
            <a:r>
              <a:rPr lang="sl-SI" sz="4000" b="1" dirty="0">
                <a:solidFill>
                  <a:srgbClr val="40C8F4"/>
                </a:solidFill>
              </a:rPr>
              <a:t>1</a:t>
            </a:r>
            <a:r>
              <a:rPr lang="en-US" sz="4000" b="1" dirty="0">
                <a:solidFill>
                  <a:srgbClr val="40C8F4"/>
                </a:solidFill>
              </a:rPr>
              <a:t>2</a:t>
            </a:r>
            <a:r>
              <a:rPr lang="sl-SI" sz="4000" b="1" dirty="0">
                <a:solidFill>
                  <a:srgbClr val="40C8F4"/>
                </a:solidFill>
              </a:rPr>
              <a:t>-odstotni delež</a:t>
            </a:r>
            <a:r>
              <a:rPr lang="sl-SI" sz="4000" dirty="0"/>
              <a:t>, stavbe pa </a:t>
            </a:r>
            <a:r>
              <a:rPr lang="en-US" sz="4000" b="1" dirty="0">
                <a:solidFill>
                  <a:srgbClr val="40C8F4"/>
                </a:solidFill>
              </a:rPr>
              <a:t>10</a:t>
            </a:r>
            <a:r>
              <a:rPr lang="sl-SI" sz="4000" b="1" dirty="0">
                <a:solidFill>
                  <a:srgbClr val="40C8F4"/>
                </a:solidFill>
              </a:rPr>
              <a:t>-odstotni delež </a:t>
            </a:r>
            <a:r>
              <a:rPr lang="sl-SI" sz="4000" dirty="0"/>
              <a:t>skupnih emisij </a:t>
            </a:r>
            <a:r>
              <a:rPr lang="sl-SI" sz="4000" dirty="0" err="1"/>
              <a:t>neETS</a:t>
            </a:r>
            <a:endParaRPr lang="sl-SI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985AFA-E35F-499C-B343-01AD0991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850" y="2940737"/>
            <a:ext cx="13556800" cy="78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2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FF9C2-52C8-49ED-A38B-E24F32CA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894244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[PO12] </a:t>
            </a:r>
            <a:r>
              <a:rPr lang="sl-SI" dirty="0"/>
              <a:t>– Delež OVE </a:t>
            </a:r>
            <a:r>
              <a:rPr lang="en-US" dirty="0"/>
              <a:t>v </a:t>
            </a:r>
            <a:r>
              <a:rPr lang="en-US" dirty="0" err="1"/>
              <a:t>stavbah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6B99EE-6AD5-4F67-AC45-2232F1E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BC7B31-F06A-434D-A0B7-071E6EAC9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883" y="5283905"/>
            <a:ext cx="9508978" cy="76027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/>
              <a:t>Leta </a:t>
            </a:r>
            <a:r>
              <a:rPr lang="en-US" sz="4000" b="1" dirty="0">
                <a:solidFill>
                  <a:srgbClr val="40C8F4"/>
                </a:solidFill>
              </a:rPr>
              <a:t>2021: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 </a:t>
            </a:r>
            <a:r>
              <a:rPr lang="en-US" sz="4000" dirty="0" err="1"/>
              <a:t>bil</a:t>
            </a:r>
            <a:r>
              <a:rPr lang="en-US" sz="4000" dirty="0"/>
              <a:t> </a:t>
            </a:r>
            <a:r>
              <a:rPr lang="en-US" sz="4000" dirty="0" err="1"/>
              <a:t>delež</a:t>
            </a:r>
            <a:r>
              <a:rPr lang="en-US" sz="4000" dirty="0"/>
              <a:t> OVE </a:t>
            </a:r>
            <a:r>
              <a:rPr lang="en-US" sz="4000" b="1" dirty="0">
                <a:solidFill>
                  <a:srgbClr val="40C8F4"/>
                </a:solidFill>
              </a:rPr>
              <a:t>62,6 %</a:t>
            </a:r>
            <a:r>
              <a:rPr lang="sl-SI" sz="4000" dirty="0"/>
              <a:t> </a:t>
            </a:r>
            <a:r>
              <a:rPr lang="en-US" sz="4000" dirty="0"/>
              <a:t>in je </a:t>
            </a:r>
            <a:r>
              <a:rPr lang="en-US" sz="4000" dirty="0" err="1"/>
              <a:t>presegel</a:t>
            </a:r>
            <a:r>
              <a:rPr lang="en-US" sz="4000" dirty="0"/>
              <a:t> </a:t>
            </a:r>
            <a:r>
              <a:rPr lang="en-US" sz="4000" dirty="0" err="1"/>
              <a:t>letni</a:t>
            </a:r>
            <a:r>
              <a:rPr lang="en-US" sz="4000" dirty="0"/>
              <a:t> </a:t>
            </a:r>
            <a:r>
              <a:rPr lang="en-US" sz="4000" dirty="0" err="1"/>
              <a:t>indikativni</a:t>
            </a:r>
            <a:r>
              <a:rPr lang="en-US" sz="4000" dirty="0"/>
              <a:t> </a:t>
            </a:r>
            <a:r>
              <a:rPr lang="en-US" sz="4000" dirty="0" err="1"/>
              <a:t>cilj</a:t>
            </a:r>
            <a:r>
              <a:rPr lang="en-US" sz="4000" dirty="0"/>
              <a:t> za </a:t>
            </a:r>
            <a:r>
              <a:rPr lang="en-US" sz="4000" b="1" dirty="0">
                <a:solidFill>
                  <a:srgbClr val="40C8F4"/>
                </a:solidFill>
              </a:rPr>
              <a:t>1,9-odstotne </a:t>
            </a:r>
            <a:r>
              <a:rPr lang="en-US" sz="4000" b="1" dirty="0" err="1">
                <a:solidFill>
                  <a:srgbClr val="40C8F4"/>
                </a:solidFill>
              </a:rPr>
              <a:t>točke</a:t>
            </a:r>
            <a:endParaRPr lang="en-US" sz="4000" b="1" dirty="0">
              <a:solidFill>
                <a:srgbClr val="40C8F4"/>
              </a:solidFill>
            </a:endParaRP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Se je glede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preteklo</a:t>
            </a:r>
            <a:r>
              <a:rPr lang="en-US" sz="4000" dirty="0"/>
              <a:t> </a:t>
            </a:r>
            <a:r>
              <a:rPr lang="en-US" sz="4000" dirty="0" err="1"/>
              <a:t>leto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40C8F4"/>
                </a:solidFill>
              </a:rPr>
              <a:t>povečal</a:t>
            </a:r>
            <a:r>
              <a:rPr lang="en-US" sz="4000" b="1" dirty="0">
                <a:solidFill>
                  <a:srgbClr val="40C8F4"/>
                </a:solidFill>
              </a:rPr>
              <a:t> za 5,2-odstotne </a:t>
            </a:r>
            <a:r>
              <a:rPr lang="en-US" sz="4000" b="1" dirty="0" err="1">
                <a:solidFill>
                  <a:srgbClr val="40C8F4"/>
                </a:solidFill>
              </a:rPr>
              <a:t>točke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Raba OVE v </a:t>
            </a:r>
            <a:r>
              <a:rPr lang="en-US" sz="4000" dirty="0" err="1"/>
              <a:t>gospodinjstvih</a:t>
            </a:r>
            <a:r>
              <a:rPr lang="en-US" sz="4000" dirty="0"/>
              <a:t> se je </a:t>
            </a:r>
            <a:r>
              <a:rPr lang="en-US" sz="4000" b="1" dirty="0" err="1">
                <a:solidFill>
                  <a:srgbClr val="40C8F4"/>
                </a:solidFill>
              </a:rPr>
              <a:t>povečala</a:t>
            </a:r>
            <a:r>
              <a:rPr lang="en-US" sz="4000" b="1" dirty="0">
                <a:solidFill>
                  <a:srgbClr val="40C8F4"/>
                </a:solidFill>
              </a:rPr>
              <a:t> za 5,2-odstotne </a:t>
            </a:r>
            <a:r>
              <a:rPr lang="en-US" sz="4000" b="1" dirty="0" err="1">
                <a:solidFill>
                  <a:srgbClr val="40C8F4"/>
                </a:solidFill>
              </a:rPr>
              <a:t>točke</a:t>
            </a:r>
            <a:r>
              <a:rPr lang="en-US" sz="4000" dirty="0"/>
              <a:t>, </a:t>
            </a:r>
            <a:r>
              <a:rPr lang="en-US" sz="4000" dirty="0" err="1"/>
              <a:t>medtem</a:t>
            </a:r>
            <a:r>
              <a:rPr lang="en-US" sz="4000" dirty="0"/>
              <a:t> ko se je v </a:t>
            </a:r>
            <a:r>
              <a:rPr lang="en-US" sz="4000" dirty="0" err="1"/>
              <a:t>storitvenih</a:t>
            </a:r>
            <a:r>
              <a:rPr lang="en-US" sz="4000" dirty="0"/>
              <a:t> </a:t>
            </a:r>
            <a:r>
              <a:rPr lang="en-US" sz="4000" dirty="0" err="1"/>
              <a:t>dejavnostih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zmanjšala</a:t>
            </a:r>
            <a:r>
              <a:rPr lang="en-US" sz="4000" b="1" dirty="0">
                <a:solidFill>
                  <a:srgbClr val="C00000"/>
                </a:solidFill>
              </a:rPr>
              <a:t> za 0,1-odstotno </a:t>
            </a:r>
            <a:r>
              <a:rPr lang="en-US" sz="4000" b="1" dirty="0" err="1">
                <a:solidFill>
                  <a:srgbClr val="C00000"/>
                </a:solidFill>
              </a:rPr>
              <a:t>točko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29A4F8-EAA9-4759-88CD-ECB81A266F31}"/>
              </a:ext>
            </a:extLst>
          </p:cNvPr>
          <p:cNvSpPr/>
          <p:nvPr/>
        </p:nvSpPr>
        <p:spPr>
          <a:xfrm>
            <a:off x="1584001" y="2632779"/>
            <a:ext cx="8578308" cy="2480397"/>
          </a:xfrm>
          <a:prstGeom prst="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/>
              <a:t>Cilj</a:t>
            </a:r>
            <a:r>
              <a:rPr lang="en-US" sz="4000" dirty="0"/>
              <a:t> je </a:t>
            </a:r>
            <a:r>
              <a:rPr lang="en-US" sz="4000" dirty="0" err="1"/>
              <a:t>doseči</a:t>
            </a:r>
            <a:r>
              <a:rPr lang="en-US" sz="4000" dirty="0"/>
              <a:t> </a:t>
            </a:r>
            <a:r>
              <a:rPr lang="en-US" sz="4000" dirty="0" err="1"/>
              <a:t>vsaj</a:t>
            </a:r>
            <a:r>
              <a:rPr lang="en-US" sz="4000" dirty="0"/>
              <a:t> 2/3 rabe </a:t>
            </a:r>
            <a:r>
              <a:rPr lang="en-US" sz="4000" dirty="0" err="1"/>
              <a:t>energije</a:t>
            </a:r>
            <a:r>
              <a:rPr lang="en-US" sz="4000" dirty="0"/>
              <a:t> </a:t>
            </a:r>
            <a:r>
              <a:rPr lang="en-US" sz="4000" dirty="0" err="1"/>
              <a:t>brez</a:t>
            </a:r>
            <a:r>
              <a:rPr lang="en-US" sz="4000" dirty="0"/>
              <a:t> </a:t>
            </a:r>
            <a:r>
              <a:rPr lang="en-US" sz="4000" dirty="0" err="1"/>
              <a:t>električne</a:t>
            </a:r>
            <a:r>
              <a:rPr lang="en-US" sz="4000" dirty="0"/>
              <a:t> </a:t>
            </a:r>
            <a:r>
              <a:rPr lang="en-US" sz="4000" dirty="0" err="1"/>
              <a:t>energije</a:t>
            </a:r>
            <a:r>
              <a:rPr lang="en-US" sz="4000" dirty="0"/>
              <a:t> in </a:t>
            </a:r>
            <a:r>
              <a:rPr lang="en-US" sz="4000" dirty="0" err="1"/>
              <a:t>daljinske</a:t>
            </a:r>
            <a:r>
              <a:rPr lang="en-US" sz="4000" dirty="0"/>
              <a:t> </a:t>
            </a:r>
            <a:r>
              <a:rPr lang="en-US" sz="4000" dirty="0" err="1"/>
              <a:t>toplote</a:t>
            </a:r>
            <a:r>
              <a:rPr lang="en-US" sz="4000" dirty="0"/>
              <a:t> v </a:t>
            </a:r>
            <a:r>
              <a:rPr lang="en-US" sz="4000" dirty="0" err="1"/>
              <a:t>stavbah</a:t>
            </a:r>
            <a:r>
              <a:rPr lang="en-US" sz="4000" dirty="0"/>
              <a:t> </a:t>
            </a:r>
            <a:r>
              <a:rPr lang="en-US" sz="4000" dirty="0" err="1"/>
              <a:t>iz</a:t>
            </a:r>
            <a:r>
              <a:rPr lang="en-US" sz="4000" dirty="0"/>
              <a:t> OVE do </a:t>
            </a:r>
            <a:r>
              <a:rPr lang="en-US" sz="4000" dirty="0" err="1"/>
              <a:t>leta</a:t>
            </a:r>
            <a:r>
              <a:rPr lang="en-US" sz="4000" dirty="0"/>
              <a:t> 2030.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397812-85E9-43B0-A549-3F2F11A7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898" y="2917259"/>
            <a:ext cx="13372752" cy="86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FF9C2-52C8-49ED-A38B-E24F32CA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894244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[PO12] </a:t>
            </a:r>
            <a:r>
              <a:rPr lang="sl-SI" dirty="0"/>
              <a:t>– </a:t>
            </a:r>
            <a:r>
              <a:rPr lang="en-US" dirty="0"/>
              <a:t>Raba </a:t>
            </a:r>
            <a:r>
              <a:rPr lang="en-US" dirty="0" err="1"/>
              <a:t>končne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SI vs. EU-27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6B99EE-6AD5-4F67-AC45-2232F1E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BC7B31-F06A-434D-A0B7-071E6EAC9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883" y="2677886"/>
            <a:ext cx="8923174" cy="1020877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 err="1"/>
              <a:t>Podatki</a:t>
            </a:r>
            <a:r>
              <a:rPr lang="en-US" sz="4000" dirty="0"/>
              <a:t> o </a:t>
            </a:r>
            <a:r>
              <a:rPr lang="en-US" sz="4000" dirty="0" err="1"/>
              <a:t>končni</a:t>
            </a:r>
            <a:r>
              <a:rPr lang="en-US" sz="4000" dirty="0"/>
              <a:t> rabi </a:t>
            </a:r>
            <a:r>
              <a:rPr lang="en-US" sz="4000" dirty="0" err="1"/>
              <a:t>energije</a:t>
            </a:r>
            <a:r>
              <a:rPr lang="en-US" sz="4000" dirty="0"/>
              <a:t> so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voljo</a:t>
            </a:r>
            <a:r>
              <a:rPr lang="en-US" sz="4000" dirty="0"/>
              <a:t> </a:t>
            </a:r>
            <a:r>
              <a:rPr lang="en-US" sz="4000" dirty="0" err="1"/>
              <a:t>preko</a:t>
            </a:r>
            <a:r>
              <a:rPr lang="en-US" sz="4000" dirty="0"/>
              <a:t> </a:t>
            </a:r>
            <a:r>
              <a:rPr lang="en-US" sz="4000" dirty="0" err="1"/>
              <a:t>podatkovne</a:t>
            </a:r>
            <a:r>
              <a:rPr lang="en-US" sz="4000" dirty="0"/>
              <a:t> </a:t>
            </a:r>
            <a:r>
              <a:rPr lang="en-US" sz="4000" dirty="0" err="1"/>
              <a:t>baze</a:t>
            </a:r>
            <a:r>
              <a:rPr lang="en-US" sz="4000" dirty="0"/>
              <a:t> EUROSTAT: </a:t>
            </a:r>
            <a:r>
              <a:rPr lang="en-US" sz="2400" dirty="0">
                <a:hlinkClick r:id="rId2"/>
              </a:rPr>
              <a:t>https://ec.europa.eu/eurostat/databrowser/bookmark/de912d07-b777-472d-9082-09e01d92fb6a?lang=en</a:t>
            </a:r>
            <a:r>
              <a:rPr lang="en-US" sz="2400" dirty="0"/>
              <a:t> 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Leta </a:t>
            </a:r>
            <a:r>
              <a:rPr lang="en-US" sz="4000" b="1" dirty="0">
                <a:solidFill>
                  <a:srgbClr val="40C8F4"/>
                </a:solidFill>
              </a:rPr>
              <a:t>2021: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 Slovenija </a:t>
            </a:r>
            <a:r>
              <a:rPr lang="en-US" sz="4000" dirty="0" err="1"/>
              <a:t>porabila</a:t>
            </a:r>
            <a:r>
              <a:rPr lang="en-US" sz="4000" dirty="0"/>
              <a:t> 0,75 toe/</a:t>
            </a:r>
            <a:r>
              <a:rPr lang="en-US" sz="4000" dirty="0" err="1"/>
              <a:t>prebivalca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 </a:t>
            </a:r>
            <a:r>
              <a:rPr lang="en-US" sz="4000" dirty="0" err="1"/>
              <a:t>najmanjšo</a:t>
            </a:r>
            <a:r>
              <a:rPr lang="en-US" sz="4000" dirty="0"/>
              <a:t> </a:t>
            </a:r>
            <a:r>
              <a:rPr lang="en-US" sz="4000" dirty="0" err="1"/>
              <a:t>rabo</a:t>
            </a:r>
            <a:r>
              <a:rPr lang="en-US" sz="4000" dirty="0"/>
              <a:t> </a:t>
            </a:r>
            <a:r>
              <a:rPr lang="en-US" sz="4000" dirty="0" err="1"/>
              <a:t>končne</a:t>
            </a:r>
            <a:r>
              <a:rPr lang="en-US" sz="4000" dirty="0"/>
              <a:t> </a:t>
            </a:r>
            <a:r>
              <a:rPr lang="en-US" sz="4000" dirty="0" err="1"/>
              <a:t>energije</a:t>
            </a:r>
            <a:r>
              <a:rPr lang="en-US" sz="4000" dirty="0"/>
              <a:t> </a:t>
            </a:r>
            <a:r>
              <a:rPr lang="en-US" sz="4000" dirty="0" err="1"/>
              <a:t>dosegla</a:t>
            </a:r>
            <a:r>
              <a:rPr lang="en-US" sz="4000" dirty="0"/>
              <a:t> Malta: 0,47 toe/</a:t>
            </a:r>
            <a:r>
              <a:rPr lang="en-US" sz="4000" dirty="0" err="1"/>
              <a:t>prebivalca</a:t>
            </a:r>
            <a:r>
              <a:rPr lang="en-US" sz="4000" dirty="0"/>
              <a:t>, </a:t>
            </a:r>
            <a:r>
              <a:rPr lang="en-US" sz="4000" dirty="0" err="1"/>
              <a:t>največjo</a:t>
            </a:r>
            <a:r>
              <a:rPr lang="en-US" sz="4000" dirty="0"/>
              <a:t> </a:t>
            </a:r>
            <a:r>
              <a:rPr lang="en-US" sz="4000" dirty="0" err="1"/>
              <a:t>rabo</a:t>
            </a:r>
            <a:r>
              <a:rPr lang="en-US" sz="4000" dirty="0"/>
              <a:t> </a:t>
            </a:r>
            <a:r>
              <a:rPr lang="en-US" sz="4000" dirty="0" err="1"/>
              <a:t>energije</a:t>
            </a:r>
            <a:r>
              <a:rPr lang="en-US" sz="4000" dirty="0"/>
              <a:t> pa </a:t>
            </a:r>
            <a:r>
              <a:rPr lang="en-US" sz="4000" dirty="0" err="1"/>
              <a:t>Luksemburg</a:t>
            </a:r>
            <a:r>
              <a:rPr lang="en-US" sz="4000" dirty="0"/>
              <a:t>: 1,64 toe/</a:t>
            </a:r>
            <a:r>
              <a:rPr lang="en-US" sz="4000" dirty="0" err="1"/>
              <a:t>prebivalca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 Slovenija v </a:t>
            </a:r>
            <a:r>
              <a:rPr lang="en-US" sz="4000" dirty="0" err="1"/>
              <a:t>primerjavi</a:t>
            </a:r>
            <a:r>
              <a:rPr lang="en-US" sz="4000" dirty="0"/>
              <a:t> s </a:t>
            </a:r>
            <a:r>
              <a:rPr lang="en-US" sz="4000" dirty="0" err="1"/>
              <a:t>povprečjem</a:t>
            </a:r>
            <a:r>
              <a:rPr lang="en-US" sz="4000" dirty="0"/>
              <a:t> EU-27 v </a:t>
            </a:r>
            <a:r>
              <a:rPr lang="en-US" sz="4000" dirty="0" err="1"/>
              <a:t>letu</a:t>
            </a:r>
            <a:r>
              <a:rPr lang="en-US" sz="4000" dirty="0"/>
              <a:t> 2021 </a:t>
            </a:r>
            <a:r>
              <a:rPr lang="en-US" sz="4000" dirty="0" err="1"/>
              <a:t>porabila</a:t>
            </a:r>
            <a:r>
              <a:rPr lang="en-US" sz="4000" dirty="0"/>
              <a:t> za 14,3 % </a:t>
            </a:r>
            <a:r>
              <a:rPr lang="en-US" sz="4000" dirty="0" err="1"/>
              <a:t>manj</a:t>
            </a:r>
            <a:r>
              <a:rPr lang="en-US" sz="4000" dirty="0"/>
              <a:t> </a:t>
            </a:r>
            <a:r>
              <a:rPr lang="en-US" sz="4000" dirty="0" err="1"/>
              <a:t>končne</a:t>
            </a:r>
            <a:r>
              <a:rPr lang="en-US" sz="4000" dirty="0"/>
              <a:t> </a:t>
            </a:r>
            <a:r>
              <a:rPr lang="en-US" sz="4000" dirty="0" err="1"/>
              <a:t>energije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prebivalca</a:t>
            </a:r>
            <a:endParaRPr lang="sl-SI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7005E3-733C-461C-8AF6-7AD5E614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057" y="3759379"/>
            <a:ext cx="13701464" cy="80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FF9C2-52C8-49ED-A38B-E24F32CA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894244"/>
            <a:ext cx="21025723" cy="2651126"/>
          </a:xfrm>
        </p:spPr>
        <p:txBody>
          <a:bodyPr/>
          <a:lstStyle/>
          <a:p>
            <a:r>
              <a:rPr lang="sl-SI" sz="7200" dirty="0">
                <a:solidFill>
                  <a:schemeClr val="dk1"/>
                </a:solidFill>
              </a:rPr>
              <a:t>[PO12] </a:t>
            </a:r>
            <a:r>
              <a:rPr lang="sl-SI" dirty="0"/>
              <a:t>– </a:t>
            </a:r>
            <a:r>
              <a:rPr lang="en-US" dirty="0" err="1"/>
              <a:t>emisije</a:t>
            </a:r>
            <a:r>
              <a:rPr lang="en-US" dirty="0"/>
              <a:t> TGP SI vs. EU-27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6B99EE-6AD5-4F67-AC45-2232F1EB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BC7B31-F06A-434D-A0B7-071E6EAC9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883" y="2525486"/>
            <a:ext cx="8117631" cy="1036117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 err="1"/>
              <a:t>Podatki</a:t>
            </a:r>
            <a:r>
              <a:rPr lang="en-US" sz="4000" dirty="0"/>
              <a:t> o </a:t>
            </a:r>
            <a:r>
              <a:rPr lang="en-US" sz="4000" dirty="0" err="1"/>
              <a:t>emisijah</a:t>
            </a:r>
            <a:r>
              <a:rPr lang="en-US" sz="4000" dirty="0"/>
              <a:t> TGP so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voljo</a:t>
            </a:r>
            <a:r>
              <a:rPr lang="en-US" sz="4000" dirty="0"/>
              <a:t> </a:t>
            </a:r>
            <a:r>
              <a:rPr lang="en-US" sz="4000" dirty="0" err="1"/>
              <a:t>preko</a:t>
            </a:r>
            <a:r>
              <a:rPr lang="en-US" sz="4000" dirty="0"/>
              <a:t> </a:t>
            </a:r>
            <a:r>
              <a:rPr lang="en-US" sz="4000" dirty="0" err="1"/>
              <a:t>spletne</a:t>
            </a:r>
            <a:r>
              <a:rPr lang="en-US" sz="4000" dirty="0"/>
              <a:t> </a:t>
            </a:r>
            <a:r>
              <a:rPr lang="en-US" sz="4000" dirty="0" err="1"/>
              <a:t>strani</a:t>
            </a:r>
            <a:r>
              <a:rPr lang="en-US" sz="4000" dirty="0"/>
              <a:t> EEA: </a:t>
            </a:r>
            <a:r>
              <a:rPr lang="en-US" sz="2400" dirty="0">
                <a:hlinkClick r:id="rId2"/>
              </a:rPr>
              <a:t>https://www.eea.europa.eu/data-and-maps/data/data-viewers/greenhouse-gases-viewer</a:t>
            </a:r>
            <a:r>
              <a:rPr lang="en-US" sz="2400" dirty="0"/>
              <a:t> 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Leta </a:t>
            </a:r>
            <a:r>
              <a:rPr lang="en-US" sz="4000" b="1" dirty="0">
                <a:solidFill>
                  <a:srgbClr val="40C8F4"/>
                </a:solidFill>
              </a:rPr>
              <a:t>2021: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 Slovenija </a:t>
            </a:r>
            <a:r>
              <a:rPr lang="en-US" sz="4000" dirty="0" err="1"/>
              <a:t>proizvedla</a:t>
            </a:r>
            <a:r>
              <a:rPr lang="en-US" sz="4000" dirty="0"/>
              <a:t> 0,48 t CO2 </a:t>
            </a:r>
            <a:r>
              <a:rPr lang="en-US" sz="4000" dirty="0" err="1"/>
              <a:t>ekv</a:t>
            </a:r>
            <a:r>
              <a:rPr lang="en-US" sz="4000" dirty="0"/>
              <a:t>/</a:t>
            </a:r>
            <a:r>
              <a:rPr lang="en-US" sz="4000" dirty="0" err="1"/>
              <a:t>prebivalca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 </a:t>
            </a:r>
            <a:r>
              <a:rPr lang="en-US" sz="4000" dirty="0" err="1"/>
              <a:t>najmanj</a:t>
            </a:r>
            <a:r>
              <a:rPr lang="en-US" sz="4000" dirty="0"/>
              <a:t> </a:t>
            </a:r>
            <a:r>
              <a:rPr lang="en-US" sz="4000" dirty="0" err="1"/>
              <a:t>emisij</a:t>
            </a:r>
            <a:r>
              <a:rPr lang="en-US" sz="4000" dirty="0"/>
              <a:t> </a:t>
            </a:r>
            <a:r>
              <a:rPr lang="en-US" sz="4000" dirty="0" err="1"/>
              <a:t>proizvedla</a:t>
            </a:r>
            <a:r>
              <a:rPr lang="en-US" sz="4000" dirty="0"/>
              <a:t> </a:t>
            </a:r>
            <a:r>
              <a:rPr lang="en-US" sz="4000" dirty="0" err="1"/>
              <a:t>Švedska</a:t>
            </a:r>
            <a:r>
              <a:rPr lang="en-US" sz="4000" dirty="0"/>
              <a:t>: 0,12 t CO2 </a:t>
            </a:r>
            <a:r>
              <a:rPr lang="en-US" sz="4000" dirty="0" err="1"/>
              <a:t>ekv</a:t>
            </a:r>
            <a:r>
              <a:rPr lang="en-US" sz="4000" dirty="0"/>
              <a:t>/</a:t>
            </a:r>
            <a:r>
              <a:rPr lang="en-US" sz="4000" dirty="0" err="1"/>
              <a:t>prebivalca</a:t>
            </a:r>
            <a:r>
              <a:rPr lang="en-US" sz="4000" dirty="0"/>
              <a:t>, </a:t>
            </a:r>
            <a:r>
              <a:rPr lang="en-US" sz="4000" dirty="0" err="1"/>
              <a:t>največ</a:t>
            </a:r>
            <a:r>
              <a:rPr lang="en-US" sz="4000" dirty="0"/>
              <a:t> </a:t>
            </a:r>
            <a:r>
              <a:rPr lang="en-US" sz="4000" dirty="0" err="1"/>
              <a:t>emisij</a:t>
            </a:r>
            <a:r>
              <a:rPr lang="en-US" sz="4000" dirty="0"/>
              <a:t> pa </a:t>
            </a:r>
            <a:r>
              <a:rPr lang="en-US" sz="4000" dirty="0" err="1"/>
              <a:t>Luksemburg</a:t>
            </a:r>
            <a:r>
              <a:rPr lang="en-US" sz="4000" dirty="0"/>
              <a:t>: 2,6 t CO2 </a:t>
            </a:r>
            <a:r>
              <a:rPr lang="en-US" sz="4000" dirty="0" err="1"/>
              <a:t>ekv</a:t>
            </a:r>
            <a:r>
              <a:rPr lang="en-US" sz="4000" dirty="0"/>
              <a:t>/</a:t>
            </a:r>
            <a:r>
              <a:rPr lang="en-US" sz="4000" dirty="0" err="1"/>
              <a:t>prebivalca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Je Slovenija v </a:t>
            </a:r>
            <a:r>
              <a:rPr lang="en-US" sz="4000" dirty="0" err="1"/>
              <a:t>primerjavi</a:t>
            </a:r>
            <a:r>
              <a:rPr lang="en-US" sz="4000" dirty="0"/>
              <a:t> s </a:t>
            </a:r>
            <a:r>
              <a:rPr lang="en-US" sz="4000" dirty="0" err="1"/>
              <a:t>povprečjem</a:t>
            </a:r>
            <a:r>
              <a:rPr lang="en-US" sz="4000" dirty="0"/>
              <a:t> EU-27 v </a:t>
            </a:r>
            <a:r>
              <a:rPr lang="en-US" sz="4000" dirty="0" err="1"/>
              <a:t>letu</a:t>
            </a:r>
            <a:r>
              <a:rPr lang="en-US" sz="4000" dirty="0"/>
              <a:t> 2021 </a:t>
            </a:r>
            <a:r>
              <a:rPr lang="en-US" sz="4000" dirty="0" err="1"/>
              <a:t>proizvedla</a:t>
            </a:r>
            <a:r>
              <a:rPr lang="en-US" sz="4000" dirty="0"/>
              <a:t> za 52,4 % </a:t>
            </a:r>
            <a:r>
              <a:rPr lang="en-US" sz="4000" dirty="0" err="1"/>
              <a:t>manj</a:t>
            </a:r>
            <a:r>
              <a:rPr lang="en-US" sz="4000" dirty="0"/>
              <a:t> </a:t>
            </a:r>
            <a:r>
              <a:rPr lang="en-US" sz="4000" dirty="0" err="1"/>
              <a:t>emisij</a:t>
            </a:r>
            <a:r>
              <a:rPr lang="en-US" sz="4000" dirty="0"/>
              <a:t> TGP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prebivalca</a:t>
            </a:r>
            <a:endParaRPr lang="sl-SI" sz="40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5D9406-F9CC-4DBD-90AE-10ADD01D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110" y="3225513"/>
            <a:ext cx="14746545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4795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9405</TotalTime>
  <Words>1089</Words>
  <Application>Microsoft Office PowerPoint</Application>
  <PresentationFormat>Po meri</PresentationFormat>
  <Paragraphs>117</Paragraphs>
  <Slides>12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ClimatePath2050</vt:lpstr>
      <vt:lpstr>Novi cilji, novi kazalci –  predlogi novih kazalcev za spremljanje doseganja ciljev in izvajanje ukrepov do leta 2030</vt:lpstr>
      <vt:lpstr>Cilji za stavbe do leta 2030 iz NEPN-a </vt:lpstr>
      <vt:lpstr>Cilji in kazalci za stavbe iz ReDPS50 in DSEPS 2050 </vt:lpstr>
      <vt:lpstr>Predlogi kazalcev </vt:lpstr>
      <vt:lpstr>[PO12] – Raba končne energije v stavbah</vt:lpstr>
      <vt:lpstr>[PO12] – Emisije TGP v stavbah</vt:lpstr>
      <vt:lpstr>[PO12] – Delež OVE v stavbah</vt:lpstr>
      <vt:lpstr>[PO12] – Raba končne energije SI vs. EU-27</vt:lpstr>
      <vt:lpstr>[PO12] – emisije TGP SI vs. EU-27</vt:lpstr>
      <vt:lpstr>Energetska revščina (1)</vt:lpstr>
      <vt:lpstr>Energetska revščina (2)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Nataša Kovač</cp:lastModifiedBy>
  <cp:revision>262</cp:revision>
  <dcterms:created xsi:type="dcterms:W3CDTF">2021-08-26T09:25:12Z</dcterms:created>
  <dcterms:modified xsi:type="dcterms:W3CDTF">2023-10-10T06:43:13Z</dcterms:modified>
</cp:coreProperties>
</file>