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9" r:id="rId2"/>
    <p:sldId id="263" r:id="rId3"/>
    <p:sldId id="265" r:id="rId4"/>
    <p:sldId id="271" r:id="rId5"/>
    <p:sldId id="272" r:id="rId6"/>
    <p:sldId id="273" r:id="rId7"/>
    <p:sldId id="262" r:id="rId8"/>
  </p:sldIdLst>
  <p:sldSz cx="2437765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DEDE"/>
    <a:srgbClr val="40C8F4"/>
    <a:srgbClr val="6E4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 autoAdjust="0"/>
  </p:normalViewPr>
  <p:slideViewPr>
    <p:cSldViewPr snapToGrid="0">
      <p:cViewPr varScale="1">
        <p:scale>
          <a:sx n="61" d="100"/>
          <a:sy n="61" d="100"/>
        </p:scale>
        <p:origin x="180" y="150"/>
      </p:cViewPr>
      <p:guideLst>
        <p:guide orient="horz" pos="4320"/>
        <p:guide pos="76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1CDA7-B2F6-7C43-A6AA-7B7D34AB7160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CB30A-A4A2-EC49-93F0-1C93E9ECC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5784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6ECEDD-3BD4-4C3E-B823-475923AE3895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6452B-B6B8-4D1A-A5DB-EC63412EC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815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hyperlink" Target="https://podnebnapot2050.si/" TargetMode="Externa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ogram 7"/>
          <p:cNvSpPr/>
          <p:nvPr userDrawn="1"/>
        </p:nvSpPr>
        <p:spPr>
          <a:xfrm flipH="1">
            <a:off x="-5931766" y="447473"/>
            <a:ext cx="24666936" cy="13716000"/>
          </a:xfrm>
          <a:prstGeom prst="parallelogram">
            <a:avLst>
              <a:gd name="adj" fmla="val 44295"/>
            </a:avLst>
          </a:prstGeom>
          <a:solidFill>
            <a:srgbClr val="40C8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00000" y="6595219"/>
            <a:ext cx="13590746" cy="3155007"/>
          </a:xfrm>
          <a:prstGeom prst="rect">
            <a:avLst/>
          </a:prstGeom>
        </p:spPr>
        <p:txBody>
          <a:bodyPr anchor="b"/>
          <a:lstStyle>
            <a:lvl1pPr algn="l">
              <a:defRPr sz="9600" b="1" i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/>
              <a:t>Kliknite</a:t>
            </a:r>
            <a:r>
              <a:rPr lang="en-US" dirty="0"/>
              <a:t> za </a:t>
            </a:r>
            <a:r>
              <a:rPr lang="en-US" dirty="0" err="1"/>
              <a:t>spremembo</a:t>
            </a:r>
            <a:r>
              <a:rPr lang="en-US" dirty="0"/>
              <a:t> </a:t>
            </a:r>
            <a:r>
              <a:rPr lang="en-US" dirty="0" err="1"/>
              <a:t>naslova</a:t>
            </a:r>
            <a:r>
              <a:rPr lang="en-US" dirty="0"/>
              <a:t> </a:t>
            </a:r>
            <a:r>
              <a:rPr lang="en-US" dirty="0" err="1"/>
              <a:t>predstav</a:t>
            </a:r>
            <a:r>
              <a:rPr lang="sl-SI" dirty="0"/>
              <a:t>i</a:t>
            </a:r>
            <a:r>
              <a:rPr lang="en-US" dirty="0" err="1"/>
              <a:t>tve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00000" y="5725313"/>
            <a:ext cx="13526169" cy="114813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None/>
              <a:defRPr sz="4799">
                <a:solidFill>
                  <a:schemeClr val="bg1"/>
                </a:solidFill>
                <a:latin typeface="Arial"/>
                <a:cs typeface="Arial"/>
              </a:defRPr>
            </a:lvl1pPr>
            <a:lvl2pPr marL="914171" indent="0" algn="ctr">
              <a:buNone/>
              <a:defRPr sz="3999"/>
            </a:lvl2pPr>
            <a:lvl3pPr marL="1828343" indent="0" algn="ctr">
              <a:buNone/>
              <a:defRPr sz="3599"/>
            </a:lvl3pPr>
            <a:lvl4pPr marL="2742514" indent="0" algn="ctr">
              <a:buNone/>
              <a:defRPr sz="3199"/>
            </a:lvl4pPr>
            <a:lvl5pPr marL="3656686" indent="0" algn="ctr">
              <a:buNone/>
              <a:defRPr sz="3199"/>
            </a:lvl5pPr>
            <a:lvl6pPr marL="4570857" indent="0" algn="ctr">
              <a:buNone/>
              <a:defRPr sz="3199"/>
            </a:lvl6pPr>
            <a:lvl7pPr marL="5485028" indent="0" algn="ctr">
              <a:buNone/>
              <a:defRPr sz="3199"/>
            </a:lvl7pPr>
            <a:lvl8pPr marL="6399200" indent="0" algn="ctr">
              <a:buNone/>
              <a:defRPr sz="3199"/>
            </a:lvl8pPr>
            <a:lvl9pPr marL="7313371" indent="0" algn="ctr">
              <a:buNone/>
              <a:defRPr sz="3199"/>
            </a:lvl9pPr>
          </a:lstStyle>
          <a:p>
            <a:r>
              <a:rPr lang="en-US" dirty="0" err="1"/>
              <a:t>Dogodek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60EA79-07C5-4AFB-88F0-1CD154FF25D9}"/>
              </a:ext>
            </a:extLst>
          </p:cNvPr>
          <p:cNvSpPr txBox="1"/>
          <p:nvPr userDrawn="1"/>
        </p:nvSpPr>
        <p:spPr>
          <a:xfrm>
            <a:off x="20291903" y="4162711"/>
            <a:ext cx="32353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b="1" kern="1200" cap="small" baseline="0" dirty="0">
                <a:solidFill>
                  <a:srgbClr val="40C8F4"/>
                </a:solidFill>
                <a:latin typeface="Arial"/>
                <a:ea typeface="+mn-ea"/>
                <a:cs typeface="Arial"/>
              </a:rPr>
              <a:t>Kazalci</a:t>
            </a:r>
            <a:r>
              <a:rPr lang="sl-SI" sz="4800" b="1" dirty="0">
                <a:solidFill>
                  <a:srgbClr val="40C8F4"/>
                </a:solidFill>
                <a:latin typeface="Arial"/>
                <a:cs typeface="Arial"/>
              </a:rPr>
              <a:t> P</a:t>
            </a:r>
            <a:r>
              <a:rPr lang="sl-SI" sz="4800" b="1" cap="small" baseline="0" dirty="0">
                <a:solidFill>
                  <a:srgbClr val="40C8F4"/>
                </a:solidFill>
                <a:latin typeface="Arial"/>
                <a:cs typeface="Arial"/>
              </a:rPr>
              <a:t>odnebno</a:t>
            </a:r>
            <a:r>
              <a:rPr lang="sl-SI" sz="4800" b="1" dirty="0">
                <a:solidFill>
                  <a:srgbClr val="40C8F4"/>
                </a:solidFill>
                <a:latin typeface="Arial"/>
                <a:cs typeface="Arial"/>
              </a:rPr>
              <a:t> </a:t>
            </a:r>
            <a:r>
              <a:rPr lang="sl-SI" sz="4800" b="1" cap="small" baseline="0" dirty="0">
                <a:solidFill>
                  <a:srgbClr val="40C8F4"/>
                </a:solidFill>
                <a:latin typeface="Arial"/>
                <a:cs typeface="Arial"/>
              </a:rPr>
              <a:t>Ogledalo</a:t>
            </a:r>
            <a:endParaRPr lang="sl-SI" sz="4800" b="1" dirty="0">
              <a:solidFill>
                <a:srgbClr val="40C8F4"/>
              </a:solidFill>
              <a:latin typeface="Arial"/>
              <a:cs typeface="Arial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F11A817-D23C-4CC2-B7FA-1648EA6B4C94}"/>
              </a:ext>
            </a:extLst>
          </p:cNvPr>
          <p:cNvGrpSpPr/>
          <p:nvPr userDrawn="1"/>
        </p:nvGrpSpPr>
        <p:grpSpPr>
          <a:xfrm>
            <a:off x="16313403" y="3477250"/>
            <a:ext cx="3654397" cy="3606094"/>
            <a:chOff x="18923252" y="7949301"/>
            <a:chExt cx="3654397" cy="360609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00FD5A0-55F2-4EC5-A5AA-F9AE2D79ED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8923252" y="7971957"/>
              <a:ext cx="3654397" cy="3583438"/>
            </a:xfrm>
            <a:prstGeom prst="ellipse">
              <a:avLst/>
            </a:prstGeom>
            <a:solidFill>
              <a:srgbClr val="DEDEDE"/>
            </a:solidFill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2DDD556-BAC6-403B-9B71-ED93FCEF845C}"/>
                </a:ext>
              </a:extLst>
            </p:cNvPr>
            <p:cNvSpPr/>
            <p:nvPr userDrawn="1"/>
          </p:nvSpPr>
          <p:spPr>
            <a:xfrm>
              <a:off x="18964033" y="7949301"/>
              <a:ext cx="3605471" cy="3583438"/>
            </a:xfrm>
            <a:prstGeom prst="ellipse">
              <a:avLst/>
            </a:prstGeom>
            <a:noFill/>
            <a:ln w="101600">
              <a:solidFill>
                <a:srgbClr val="40C8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</p:grpSp>
    </p:spTree>
    <p:extLst>
      <p:ext uri="{BB962C8B-B14F-4D97-AF65-F5344CB8AC3E}">
        <p14:creationId xmlns:p14="http://schemas.microsoft.com/office/powerpoint/2010/main" val="1459576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1585" y="1083184"/>
            <a:ext cx="21025723" cy="2651126"/>
          </a:xfrm>
          <a:prstGeom prst="rect">
            <a:avLst/>
          </a:prstGeom>
        </p:spPr>
        <p:txBody>
          <a:bodyPr/>
          <a:lstStyle>
            <a:lvl1pPr>
              <a:defRPr sz="7000" b="1" i="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1585" y="3938954"/>
            <a:ext cx="21025723" cy="84149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0">
                <a:latin typeface="Arial"/>
                <a:cs typeface="Arial"/>
              </a:defRPr>
            </a:lvl1pPr>
            <a:lvl2pPr>
              <a:defRPr sz="3200">
                <a:latin typeface="Arial"/>
                <a:cs typeface="Arial"/>
              </a:defRPr>
            </a:lvl2pPr>
            <a:lvl3pPr>
              <a:defRPr sz="3200">
                <a:latin typeface="Arial"/>
                <a:cs typeface="Arial"/>
              </a:defRPr>
            </a:lvl3pPr>
            <a:lvl4pPr>
              <a:defRPr sz="3200">
                <a:latin typeface="Arial"/>
                <a:cs typeface="Arial"/>
              </a:defRPr>
            </a:lvl4pPr>
            <a:lvl5pPr>
              <a:defRPr sz="32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solidFill>
            <a:srgbClr val="40C8F4"/>
          </a:solidFill>
        </p:spPr>
        <p:txBody>
          <a:bodyPr/>
          <a:lstStyle/>
          <a:p>
            <a:fld id="{3CBF67D7-8C75-433C-B949-F5BA0106978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D9B9AF-CE90-4776-A6BB-C9A04B34A5C3}"/>
              </a:ext>
            </a:extLst>
          </p:cNvPr>
          <p:cNvSpPr txBox="1"/>
          <p:nvPr userDrawn="1"/>
        </p:nvSpPr>
        <p:spPr>
          <a:xfrm>
            <a:off x="1395498" y="12689909"/>
            <a:ext cx="5246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cap="small" baseline="0" dirty="0">
                <a:solidFill>
                  <a:srgbClr val="40C8F4"/>
                </a:solidFill>
                <a:latin typeface="Arial"/>
                <a:cs typeface="Arial"/>
              </a:rPr>
              <a:t>Kazalci Podnebno ogledalo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1A4614C-47BB-44C3-9888-92F70BF4C67B}"/>
              </a:ext>
            </a:extLst>
          </p:cNvPr>
          <p:cNvGrpSpPr/>
          <p:nvPr userDrawn="1"/>
        </p:nvGrpSpPr>
        <p:grpSpPr>
          <a:xfrm>
            <a:off x="426995" y="12532742"/>
            <a:ext cx="786392" cy="775998"/>
            <a:chOff x="426995" y="12532742"/>
            <a:chExt cx="786392" cy="77599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CA24979-520B-4790-BCEC-750F159579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flipV="1">
              <a:off x="426995" y="12532742"/>
              <a:ext cx="786392" cy="771123"/>
            </a:xfrm>
            <a:prstGeom prst="ellipse">
              <a:avLst/>
            </a:prstGeom>
            <a:solidFill>
              <a:srgbClr val="DEDEDE"/>
            </a:solidFill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36A20A4-C24C-4785-A985-0122A93EA8F0}"/>
                </a:ext>
              </a:extLst>
            </p:cNvPr>
            <p:cNvSpPr/>
            <p:nvPr userDrawn="1"/>
          </p:nvSpPr>
          <p:spPr>
            <a:xfrm flipV="1">
              <a:off x="435771" y="12537617"/>
              <a:ext cx="775864" cy="771123"/>
            </a:xfrm>
            <a:prstGeom prst="ellipse">
              <a:avLst/>
            </a:prstGeom>
            <a:noFill/>
            <a:ln w="44450">
              <a:solidFill>
                <a:srgbClr val="40C8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</p:grpSp>
    </p:spTree>
    <p:extLst>
      <p:ext uri="{BB962C8B-B14F-4D97-AF65-F5344CB8AC3E}">
        <p14:creationId xmlns:p14="http://schemas.microsoft.com/office/powerpoint/2010/main" val="3691983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slovnica poglav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lize-birdsinger-9633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698"/>
            <a:ext cx="24377650" cy="13713302"/>
          </a:xfrm>
          <a:prstGeom prst="rect">
            <a:avLst/>
          </a:prstGeom>
        </p:spPr>
      </p:pic>
      <p:sp>
        <p:nvSpPr>
          <p:cNvPr id="7" name="Parallelogram 6"/>
          <p:cNvSpPr/>
          <p:nvPr userDrawn="1"/>
        </p:nvSpPr>
        <p:spPr>
          <a:xfrm flipH="1">
            <a:off x="-6008732" y="-291686"/>
            <a:ext cx="24666936" cy="13716000"/>
          </a:xfrm>
          <a:prstGeom prst="parallelogram">
            <a:avLst>
              <a:gd name="adj" fmla="val 44295"/>
            </a:avLst>
          </a:prstGeom>
          <a:solidFill>
            <a:srgbClr val="40C8F4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63268" y="2647409"/>
            <a:ext cx="12952560" cy="5681153"/>
          </a:xfrm>
          <a:prstGeom prst="rect">
            <a:avLst/>
          </a:prstGeom>
        </p:spPr>
        <p:txBody>
          <a:bodyPr anchor="b"/>
          <a:lstStyle>
            <a:lvl1pPr>
              <a:defRPr sz="96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sl-SI" dirty="0"/>
              <a:t>Hvala za pozornost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663268" y="8382538"/>
            <a:ext cx="13964260" cy="32833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799">
                <a:solidFill>
                  <a:srgbClr val="FFFFFF"/>
                </a:solidFill>
                <a:latin typeface="Arial"/>
                <a:cs typeface="Arial"/>
              </a:defRPr>
            </a:lvl1pPr>
            <a:lvl2pPr marL="914171" indent="0">
              <a:buNone/>
              <a:defRPr sz="3999">
                <a:solidFill>
                  <a:schemeClr val="tx1">
                    <a:tint val="75000"/>
                  </a:schemeClr>
                </a:solidFill>
              </a:defRPr>
            </a:lvl2pPr>
            <a:lvl3pPr marL="1828343" indent="0">
              <a:buNone/>
              <a:defRPr sz="3599">
                <a:solidFill>
                  <a:schemeClr val="tx1">
                    <a:tint val="75000"/>
                  </a:schemeClr>
                </a:solidFill>
              </a:defRPr>
            </a:lvl3pPr>
            <a:lvl4pPr marL="2742514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4pPr>
            <a:lvl5pPr marL="3656686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5pPr>
            <a:lvl6pPr marL="4570857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6pPr>
            <a:lvl7pPr marL="5485028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7pPr>
            <a:lvl8pPr marL="6399200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8pPr>
            <a:lvl9pPr marL="7313371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dirty="0"/>
              <a:t>Ime in priimek</a:t>
            </a:r>
            <a:br>
              <a:rPr lang="sl-SI" dirty="0"/>
            </a:br>
            <a:r>
              <a:rPr lang="sl-SI" dirty="0"/>
              <a:t>e-pošta: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83116-4909-413E-AED6-5F25796B8E46}"/>
              </a:ext>
            </a:extLst>
          </p:cNvPr>
          <p:cNvSpPr txBox="1"/>
          <p:nvPr userDrawn="1"/>
        </p:nvSpPr>
        <p:spPr>
          <a:xfrm>
            <a:off x="1569296" y="12583554"/>
            <a:ext cx="5246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cap="small" baseline="0" dirty="0">
                <a:solidFill>
                  <a:schemeClr val="bg1"/>
                </a:solidFill>
                <a:latin typeface="Arial"/>
                <a:cs typeface="Arial"/>
              </a:rPr>
              <a:t>Kazalci Podnebno ogledalo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41EF3A5-A204-4274-AF6A-FAFB97DD1C9C}"/>
              </a:ext>
            </a:extLst>
          </p:cNvPr>
          <p:cNvGrpSpPr/>
          <p:nvPr userDrawn="1"/>
        </p:nvGrpSpPr>
        <p:grpSpPr>
          <a:xfrm>
            <a:off x="557665" y="12428826"/>
            <a:ext cx="786392" cy="775998"/>
            <a:chOff x="426995" y="12532742"/>
            <a:chExt cx="786392" cy="77599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F74EECC-DEC1-4BD3-8E4D-F58D6D2C62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426995" y="12532742"/>
              <a:ext cx="786392" cy="771123"/>
            </a:xfrm>
            <a:prstGeom prst="ellipse">
              <a:avLst/>
            </a:prstGeom>
            <a:solidFill>
              <a:srgbClr val="DEDEDE"/>
            </a:solidFill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3C9CE30-498C-4450-A0BF-A162401A8DEB}"/>
                </a:ext>
              </a:extLst>
            </p:cNvPr>
            <p:cNvSpPr/>
            <p:nvPr userDrawn="1"/>
          </p:nvSpPr>
          <p:spPr>
            <a:xfrm flipV="1">
              <a:off x="435771" y="12537617"/>
              <a:ext cx="775864" cy="771123"/>
            </a:xfrm>
            <a:prstGeom prst="ellipse">
              <a:avLst/>
            </a:prstGeom>
            <a:noFill/>
            <a:ln w="44450">
              <a:solidFill>
                <a:srgbClr val="40C8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</p:grpSp>
    </p:spTree>
    <p:extLst>
      <p:ext uri="{BB962C8B-B14F-4D97-AF65-F5344CB8AC3E}">
        <p14:creationId xmlns:p14="http://schemas.microsoft.com/office/powerpoint/2010/main" val="2950308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dnja st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 userDrawn="1"/>
        </p:nvSpPr>
        <p:spPr>
          <a:xfrm>
            <a:off x="9924680" y="2345664"/>
            <a:ext cx="8064729" cy="689166"/>
          </a:xfrm>
          <a:prstGeom prst="rect">
            <a:avLst/>
          </a:prstGeom>
        </p:spPr>
        <p:txBody>
          <a:bodyPr vert="horz" wrap="square" lIns="0" tIns="108745" rIns="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800" b="1" dirty="0" err="1">
                <a:solidFill>
                  <a:srgbClr val="40C8F4"/>
                </a:solidFill>
                <a:latin typeface="Arial"/>
                <a:cs typeface="Arial"/>
              </a:rPr>
              <a:t>Podnebno</a:t>
            </a:r>
            <a:r>
              <a:rPr lang="hr-HR" sz="2800" b="1" dirty="0">
                <a:solidFill>
                  <a:srgbClr val="40C8F4"/>
                </a:solidFill>
                <a:latin typeface="Arial"/>
                <a:cs typeface="Arial"/>
              </a:rPr>
              <a:t> ogledalo 2022 </a:t>
            </a:r>
            <a:r>
              <a:rPr lang="hr-HR" sz="2800" b="0" dirty="0">
                <a:solidFill>
                  <a:srgbClr val="40C8F4"/>
                </a:solidFill>
                <a:latin typeface="Arial"/>
                <a:cs typeface="Arial"/>
              </a:rPr>
              <a:t>smo pripravili: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0390" y="3199525"/>
            <a:ext cx="7089297" cy="11858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/>
          <a:srcRect l="47489" b="19615"/>
          <a:stretch/>
        </p:blipFill>
        <p:spPr>
          <a:xfrm>
            <a:off x="9333429" y="4889779"/>
            <a:ext cx="11015939" cy="3279415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9191144" y="2229556"/>
            <a:ext cx="0" cy="9673069"/>
          </a:xfrm>
          <a:prstGeom prst="line">
            <a:avLst/>
          </a:prstGeom>
          <a:ln>
            <a:solidFill>
              <a:srgbClr val="40C8F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2526814"/>
            <a:ext cx="3939170" cy="101161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1B5478-6824-4685-9480-67F77CCF92EE}"/>
              </a:ext>
            </a:extLst>
          </p:cNvPr>
          <p:cNvSpPr txBox="1"/>
          <p:nvPr userDrawn="1"/>
        </p:nvSpPr>
        <p:spPr>
          <a:xfrm>
            <a:off x="5162632" y="5560406"/>
            <a:ext cx="32353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b="1" dirty="0">
                <a:solidFill>
                  <a:srgbClr val="40C8F4"/>
                </a:solidFill>
                <a:latin typeface="Arial"/>
                <a:cs typeface="Arial"/>
              </a:rPr>
              <a:t>P</a:t>
            </a:r>
            <a:r>
              <a:rPr lang="sl-SI" sz="4800" b="1" cap="small" baseline="0" dirty="0">
                <a:solidFill>
                  <a:srgbClr val="40C8F4"/>
                </a:solidFill>
                <a:latin typeface="Arial"/>
                <a:cs typeface="Arial"/>
              </a:rPr>
              <a:t>odnebno</a:t>
            </a:r>
            <a:r>
              <a:rPr lang="sl-SI" sz="4800" b="1" dirty="0">
                <a:solidFill>
                  <a:srgbClr val="40C8F4"/>
                </a:solidFill>
                <a:latin typeface="Arial"/>
                <a:cs typeface="Arial"/>
              </a:rPr>
              <a:t> </a:t>
            </a:r>
            <a:r>
              <a:rPr lang="sl-SI" sz="4800" b="1" cap="small" baseline="0" dirty="0">
                <a:solidFill>
                  <a:srgbClr val="40C8F4"/>
                </a:solidFill>
                <a:latin typeface="Arial"/>
                <a:cs typeface="Arial"/>
              </a:rPr>
              <a:t>Ogledalo</a:t>
            </a:r>
            <a:br>
              <a:rPr lang="sl-SI" sz="4800" b="1" dirty="0">
                <a:solidFill>
                  <a:srgbClr val="40C8F4"/>
                </a:solidFill>
                <a:latin typeface="Arial"/>
                <a:cs typeface="Arial"/>
              </a:rPr>
            </a:br>
            <a:r>
              <a:rPr lang="sl-SI" sz="4800" b="1" dirty="0">
                <a:solidFill>
                  <a:srgbClr val="40C8F4"/>
                </a:solidFill>
                <a:latin typeface="Arial"/>
                <a:cs typeface="Arial"/>
              </a:rPr>
              <a:t>2022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D71CB775-9E04-4E93-B9A6-AB2E7C5B99AE}"/>
              </a:ext>
            </a:extLst>
          </p:cNvPr>
          <p:cNvSpPr txBox="1">
            <a:spLocks/>
          </p:cNvSpPr>
          <p:nvPr userDrawn="1"/>
        </p:nvSpPr>
        <p:spPr>
          <a:xfrm>
            <a:off x="9900390" y="8354311"/>
            <a:ext cx="12269142" cy="1508428"/>
          </a:xfrm>
          <a:prstGeom prst="rect">
            <a:avLst/>
          </a:prstGeom>
        </p:spPr>
        <p:txBody>
          <a:bodyPr vert="horz" wrap="square" lIns="0" tIns="108745" rIns="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400" b="0" dirty="0">
                <a:solidFill>
                  <a:srgbClr val="40C8F4"/>
                </a:solidFill>
                <a:latin typeface="Arial"/>
                <a:cs typeface="Arial"/>
              </a:rPr>
              <a:t>Pripravljeno v sklopu projekta </a:t>
            </a:r>
            <a:r>
              <a:rPr lang="sl-SI" sz="2400" b="1" i="1" kern="1200" dirty="0">
                <a:solidFill>
                  <a:srgbClr val="40C8F4"/>
                </a:solidFill>
                <a:latin typeface="Arial"/>
                <a:ea typeface="+mn-ea"/>
                <a:cs typeface="Arial"/>
              </a:rPr>
              <a:t>Strokovne podlage za izpolnitev nacionalnih, evropskih in mednarodnih obveznosti poročanja ter pripravo stališča s področja blaženja podnebnih sprememb</a:t>
            </a:r>
            <a:r>
              <a:rPr lang="sl-SI" sz="2400" b="1" kern="1200" dirty="0">
                <a:solidFill>
                  <a:srgbClr val="40C8F4"/>
                </a:solidFill>
                <a:latin typeface="Arial"/>
                <a:ea typeface="+mn-ea"/>
                <a:cs typeface="Arial"/>
              </a:rPr>
              <a:t> </a:t>
            </a:r>
            <a:r>
              <a:rPr lang="sl-SI" sz="2400" b="0" i="0" kern="1200" dirty="0">
                <a:solidFill>
                  <a:srgbClr val="40C8F4"/>
                </a:solidFill>
                <a:latin typeface="Arial"/>
                <a:ea typeface="+mn-ea"/>
                <a:cs typeface="Arial"/>
              </a:rPr>
              <a:t>za Ministrstvo za okolje in prostor.</a:t>
            </a:r>
            <a:r>
              <a:rPr lang="hr-HR" sz="2400" b="0" i="0" kern="1200" dirty="0">
                <a:solidFill>
                  <a:srgbClr val="40C8F4"/>
                </a:solidFill>
                <a:latin typeface="Arial"/>
                <a:ea typeface="+mn-ea"/>
                <a:cs typeface="Arial"/>
              </a:rPr>
              <a:t> 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C92FC6D0-1644-4683-B537-519B0FC7942E}"/>
              </a:ext>
            </a:extLst>
          </p:cNvPr>
          <p:cNvSpPr txBox="1">
            <a:spLocks/>
          </p:cNvSpPr>
          <p:nvPr userDrawn="1"/>
        </p:nvSpPr>
        <p:spPr>
          <a:xfrm>
            <a:off x="9924680" y="11213459"/>
            <a:ext cx="12707782" cy="689166"/>
          </a:xfrm>
          <a:prstGeom prst="rect">
            <a:avLst/>
          </a:prstGeom>
        </p:spPr>
        <p:txBody>
          <a:bodyPr vert="horz" wrap="square" lIns="0" tIns="108745" rIns="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800" b="1" dirty="0" err="1">
                <a:solidFill>
                  <a:srgbClr val="40C8F4"/>
                </a:solidFill>
                <a:latin typeface="Arial"/>
                <a:cs typeface="Arial"/>
              </a:rPr>
              <a:t>Podnebno</a:t>
            </a:r>
            <a:r>
              <a:rPr lang="hr-HR" sz="2800" b="1" dirty="0">
                <a:solidFill>
                  <a:srgbClr val="40C8F4"/>
                </a:solidFill>
                <a:latin typeface="Arial"/>
                <a:cs typeface="Arial"/>
              </a:rPr>
              <a:t> ogledalo 2022 </a:t>
            </a:r>
            <a:r>
              <a:rPr lang="hr-HR" sz="2800" b="0" dirty="0">
                <a:solidFill>
                  <a:srgbClr val="40C8F4"/>
                </a:solidFill>
                <a:latin typeface="Arial"/>
                <a:cs typeface="Arial"/>
              </a:rPr>
              <a:t>je objavljeno na </a:t>
            </a:r>
            <a:r>
              <a:rPr lang="hr-HR" sz="2800" b="1" dirty="0">
                <a:solidFill>
                  <a:srgbClr val="40C8F4"/>
                </a:solidFill>
                <a:latin typeface="Arial"/>
                <a:cs typeface="Arial"/>
                <a:hlinkClick r:id="rId4"/>
              </a:rPr>
              <a:t>https://podnebnapot2050.si/</a:t>
            </a:r>
            <a:r>
              <a:rPr lang="hr-HR" sz="2800" b="1" dirty="0">
                <a:solidFill>
                  <a:srgbClr val="40C8F4"/>
                </a:solidFill>
                <a:latin typeface="Arial"/>
                <a:cs typeface="Arial"/>
              </a:rPr>
              <a:t> 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470F07E-567D-4FAF-9392-B1FCF5FC0518}"/>
              </a:ext>
            </a:extLst>
          </p:cNvPr>
          <p:cNvGrpSpPr/>
          <p:nvPr userDrawn="1"/>
        </p:nvGrpSpPr>
        <p:grpSpPr>
          <a:xfrm>
            <a:off x="1111677" y="4886950"/>
            <a:ext cx="3654397" cy="3606094"/>
            <a:chOff x="18923252" y="7949301"/>
            <a:chExt cx="3654397" cy="360609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36A6385-0642-4ECD-8BDA-1CD84127C7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8923252" y="7971957"/>
              <a:ext cx="3654397" cy="3583438"/>
            </a:xfrm>
            <a:prstGeom prst="ellipse">
              <a:avLst/>
            </a:prstGeom>
            <a:solidFill>
              <a:srgbClr val="DEDEDE"/>
            </a:solidFill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021C858-448E-4AEE-8C9E-416B0189A5B7}"/>
                </a:ext>
              </a:extLst>
            </p:cNvPr>
            <p:cNvSpPr/>
            <p:nvPr userDrawn="1"/>
          </p:nvSpPr>
          <p:spPr>
            <a:xfrm>
              <a:off x="18964033" y="7949301"/>
              <a:ext cx="3605471" cy="3583438"/>
            </a:xfrm>
            <a:prstGeom prst="ellipse">
              <a:avLst/>
            </a:prstGeom>
            <a:noFill/>
            <a:ln w="101600">
              <a:solidFill>
                <a:srgbClr val="40C8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</p:grpSp>
      <p:sp>
        <p:nvSpPr>
          <p:cNvPr id="22" name="Subtitle 2">
            <a:extLst>
              <a:ext uri="{FF2B5EF4-FFF2-40B4-BE49-F238E27FC236}">
                <a16:creationId xmlns:a16="http://schemas.microsoft.com/office/drawing/2014/main" id="{7CF2EAC3-ABCE-48E2-8911-4B46E36D5740}"/>
              </a:ext>
            </a:extLst>
          </p:cNvPr>
          <p:cNvSpPr txBox="1">
            <a:spLocks/>
          </p:cNvSpPr>
          <p:nvPr userDrawn="1"/>
        </p:nvSpPr>
        <p:spPr>
          <a:xfrm>
            <a:off x="9924680" y="9815016"/>
            <a:ext cx="10114628" cy="1106010"/>
          </a:xfrm>
          <a:prstGeom prst="rect">
            <a:avLst/>
          </a:prstGeom>
        </p:spPr>
        <p:txBody>
          <a:bodyPr vert="horz" wrap="square" lIns="0" tIns="108745" rIns="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l-SI" sz="2400" b="0" kern="1200" dirty="0">
                <a:solidFill>
                  <a:srgbClr val="40C8F4"/>
                </a:solidFill>
                <a:latin typeface="Arial"/>
                <a:ea typeface="+mn-ea"/>
                <a:cs typeface="Arial"/>
              </a:rPr>
              <a:t>Metodologija za pripravo Podnebnega ogledala je bila razvita v okviru projekta </a:t>
            </a:r>
            <a:r>
              <a:rPr lang="sl-SI" sz="2400" b="1" kern="1200" dirty="0">
                <a:solidFill>
                  <a:srgbClr val="40C8F4"/>
                </a:solidFill>
                <a:latin typeface="Arial"/>
                <a:ea typeface="+mn-ea"/>
                <a:cs typeface="Arial"/>
              </a:rPr>
              <a:t>LIFE Podnebna pot 2050 </a:t>
            </a:r>
            <a:r>
              <a:rPr lang="sl-SI" sz="2400" b="0" kern="1200" dirty="0">
                <a:solidFill>
                  <a:srgbClr val="40C8F4"/>
                </a:solidFill>
                <a:latin typeface="Arial"/>
                <a:ea typeface="+mn-ea"/>
                <a:cs typeface="Arial"/>
              </a:rPr>
              <a:t>(LIFE 16 GIC/SI/000043).</a:t>
            </a:r>
            <a:endParaRPr lang="hr-HR" sz="2400" b="0" kern="1200" dirty="0">
              <a:solidFill>
                <a:srgbClr val="40C8F4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14" name="Picture 13"/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9277" y="9673595"/>
            <a:ext cx="1850157" cy="124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815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754" y="1118354"/>
            <a:ext cx="21025723" cy="1632444"/>
          </a:xfrm>
          <a:prstGeom prst="rect">
            <a:avLst/>
          </a:prstGeom>
        </p:spPr>
        <p:txBody>
          <a:bodyPr/>
          <a:lstStyle>
            <a:lvl1pPr>
              <a:defRPr sz="7000" b="1" i="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5964" y="2919046"/>
            <a:ext cx="10360501" cy="93710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>
                <a:latin typeface="Arial"/>
                <a:cs typeface="Arial"/>
              </a:defRPr>
            </a:lvl1pPr>
            <a:lvl2pPr>
              <a:defRPr sz="3200">
                <a:latin typeface="Arial"/>
                <a:cs typeface="Arial"/>
              </a:defRPr>
            </a:lvl2pPr>
            <a:lvl3pPr>
              <a:defRPr sz="2800">
                <a:latin typeface="Arial"/>
                <a:cs typeface="Arial"/>
              </a:defRPr>
            </a:lvl3pPr>
            <a:lvl4pPr>
              <a:defRPr sz="2800">
                <a:latin typeface="Arial"/>
                <a:cs typeface="Arial"/>
              </a:defRPr>
            </a:lvl4pPr>
            <a:lvl5pPr>
              <a:defRPr sz="2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1185" y="2919046"/>
            <a:ext cx="10360501" cy="93710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>
                <a:latin typeface="Arial"/>
                <a:cs typeface="Arial"/>
              </a:defRPr>
            </a:lvl1pPr>
            <a:lvl2pPr>
              <a:defRPr sz="3200">
                <a:latin typeface="Arial"/>
                <a:cs typeface="Arial"/>
              </a:defRPr>
            </a:lvl2pPr>
            <a:lvl3pPr>
              <a:defRPr sz="2800">
                <a:latin typeface="Arial"/>
                <a:cs typeface="Arial"/>
              </a:defRPr>
            </a:lvl3pPr>
            <a:lvl4pPr>
              <a:defRPr sz="2800">
                <a:latin typeface="Arial"/>
                <a:cs typeface="Arial"/>
              </a:defRPr>
            </a:lvl4pPr>
            <a:lvl5pPr>
              <a:defRPr sz="2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5690FE-563F-46CA-BA63-7B7641680647}"/>
              </a:ext>
            </a:extLst>
          </p:cNvPr>
          <p:cNvSpPr txBox="1"/>
          <p:nvPr userDrawn="1"/>
        </p:nvSpPr>
        <p:spPr>
          <a:xfrm>
            <a:off x="1395498" y="12695745"/>
            <a:ext cx="5246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cap="small" baseline="0" dirty="0">
                <a:solidFill>
                  <a:srgbClr val="40C8F4"/>
                </a:solidFill>
                <a:latin typeface="Arial"/>
                <a:cs typeface="Arial"/>
              </a:rPr>
              <a:t>Kazalci Podnebno ogledalo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50935F1-EFAC-4AAE-84A6-D68941AF344D}"/>
              </a:ext>
            </a:extLst>
          </p:cNvPr>
          <p:cNvGrpSpPr/>
          <p:nvPr userDrawn="1"/>
        </p:nvGrpSpPr>
        <p:grpSpPr>
          <a:xfrm>
            <a:off x="426995" y="12532742"/>
            <a:ext cx="786392" cy="775998"/>
            <a:chOff x="426995" y="12532742"/>
            <a:chExt cx="786392" cy="77599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031CD9A-366A-4894-9FA9-4C75C1D735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flipV="1">
              <a:off x="426995" y="12532742"/>
              <a:ext cx="786392" cy="771123"/>
            </a:xfrm>
            <a:prstGeom prst="ellipse">
              <a:avLst/>
            </a:prstGeom>
            <a:solidFill>
              <a:srgbClr val="DEDEDE"/>
            </a:solidFill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CB5960B-1E15-4E5E-BAD2-86292357B5F1}"/>
                </a:ext>
              </a:extLst>
            </p:cNvPr>
            <p:cNvSpPr/>
            <p:nvPr userDrawn="1"/>
          </p:nvSpPr>
          <p:spPr>
            <a:xfrm flipV="1">
              <a:off x="435771" y="12537617"/>
              <a:ext cx="775864" cy="771123"/>
            </a:xfrm>
            <a:prstGeom prst="ellipse">
              <a:avLst/>
            </a:prstGeom>
            <a:noFill/>
            <a:ln w="44450">
              <a:solidFill>
                <a:srgbClr val="40C8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</p:grpSp>
    </p:spTree>
    <p:extLst>
      <p:ext uri="{BB962C8B-B14F-4D97-AF65-F5344CB8AC3E}">
        <p14:creationId xmlns:p14="http://schemas.microsoft.com/office/powerpoint/2010/main" val="2800398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908" y="1135939"/>
            <a:ext cx="21025723" cy="1293778"/>
          </a:xfrm>
          <a:prstGeom prst="rect">
            <a:avLst/>
          </a:prstGeom>
        </p:spPr>
        <p:txBody>
          <a:bodyPr/>
          <a:lstStyle>
            <a:lvl1pPr>
              <a:defRPr sz="7000" b="1" i="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8493" y="2648737"/>
            <a:ext cx="10426292" cy="1647824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4000" b="1">
                <a:latin typeface="Arial"/>
                <a:cs typeface="Arial"/>
              </a:defRPr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4000" y="4519246"/>
            <a:ext cx="10312888" cy="77708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latin typeface="Arial"/>
                <a:cs typeface="Arial"/>
              </a:defRPr>
            </a:lvl1pPr>
            <a:lvl2pPr>
              <a:defRPr sz="3200">
                <a:latin typeface="Arial"/>
                <a:cs typeface="Arial"/>
              </a:defRPr>
            </a:lvl2pPr>
            <a:lvl3pPr>
              <a:defRPr sz="2800">
                <a:latin typeface="Arial"/>
                <a:cs typeface="Arial"/>
              </a:defRPr>
            </a:lvl3pPr>
            <a:lvl4pPr>
              <a:defRPr sz="2800">
                <a:latin typeface="Arial"/>
                <a:cs typeface="Arial"/>
              </a:defRPr>
            </a:lvl4pPr>
            <a:lvl5pPr>
              <a:defRPr sz="2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147755" y="2683906"/>
            <a:ext cx="10363676" cy="1647824"/>
          </a:xfrm>
          <a:prstGeom prst="rect">
            <a:avLst/>
          </a:prstGeom>
        </p:spPr>
        <p:txBody>
          <a:bodyPr numCol="1" anchor="t" anchorCtr="0"/>
          <a:lstStyle>
            <a:lvl1pPr marL="0" indent="0">
              <a:buNone/>
              <a:defRPr sz="4000" b="1">
                <a:latin typeface="Arial"/>
                <a:cs typeface="Arial"/>
              </a:defRPr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147755" y="4501662"/>
            <a:ext cx="10363676" cy="77668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latin typeface="Arial"/>
                <a:cs typeface="Arial"/>
              </a:defRPr>
            </a:lvl1pPr>
            <a:lvl2pPr>
              <a:defRPr sz="3200">
                <a:latin typeface="Arial"/>
                <a:cs typeface="Arial"/>
              </a:defRPr>
            </a:lvl2pPr>
            <a:lvl3pPr>
              <a:defRPr sz="2800">
                <a:latin typeface="Arial"/>
                <a:cs typeface="Arial"/>
              </a:defRPr>
            </a:lvl3pPr>
            <a:lvl4pPr>
              <a:defRPr sz="2800">
                <a:latin typeface="Arial"/>
                <a:cs typeface="Arial"/>
              </a:defRPr>
            </a:lvl4pPr>
            <a:lvl5pPr>
              <a:defRPr sz="2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504121-91B7-483A-848E-D04B6FA1937E}"/>
              </a:ext>
            </a:extLst>
          </p:cNvPr>
          <p:cNvSpPr txBox="1"/>
          <p:nvPr userDrawn="1"/>
        </p:nvSpPr>
        <p:spPr>
          <a:xfrm>
            <a:off x="1395498" y="12697759"/>
            <a:ext cx="5246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cap="small" baseline="0" dirty="0">
                <a:solidFill>
                  <a:srgbClr val="40C8F4"/>
                </a:solidFill>
                <a:latin typeface="Arial"/>
                <a:cs typeface="Arial"/>
              </a:rPr>
              <a:t>Kazalci Podnebno ogledalo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D4BC870-F730-433A-A6A2-A16868D2E7E7}"/>
              </a:ext>
            </a:extLst>
          </p:cNvPr>
          <p:cNvGrpSpPr/>
          <p:nvPr userDrawn="1"/>
        </p:nvGrpSpPr>
        <p:grpSpPr>
          <a:xfrm>
            <a:off x="426995" y="12532742"/>
            <a:ext cx="786392" cy="775998"/>
            <a:chOff x="426995" y="12532742"/>
            <a:chExt cx="786392" cy="77599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530CECB-6F3A-40D9-AB65-926E98191C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flipV="1">
              <a:off x="426995" y="12532742"/>
              <a:ext cx="786392" cy="771123"/>
            </a:xfrm>
            <a:prstGeom prst="ellipse">
              <a:avLst/>
            </a:prstGeom>
            <a:solidFill>
              <a:srgbClr val="DEDEDE"/>
            </a:solidFill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7FBD835-4A59-4E45-A356-AB2750C28E04}"/>
                </a:ext>
              </a:extLst>
            </p:cNvPr>
            <p:cNvSpPr/>
            <p:nvPr userDrawn="1"/>
          </p:nvSpPr>
          <p:spPr>
            <a:xfrm flipV="1">
              <a:off x="435771" y="12537617"/>
              <a:ext cx="775864" cy="771123"/>
            </a:xfrm>
            <a:prstGeom prst="ellipse">
              <a:avLst/>
            </a:prstGeom>
            <a:noFill/>
            <a:ln w="44450">
              <a:solidFill>
                <a:srgbClr val="40C8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</p:grpSp>
    </p:spTree>
    <p:extLst>
      <p:ext uri="{BB962C8B-B14F-4D97-AF65-F5344CB8AC3E}">
        <p14:creationId xmlns:p14="http://schemas.microsoft.com/office/powerpoint/2010/main" val="116801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584000" y="1137765"/>
            <a:ext cx="1524044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31373B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title style</a:t>
            </a:r>
            <a:endParaRPr lang="en-US" sz="7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147509-0B58-45D8-A159-DB7BE2A955D6}"/>
              </a:ext>
            </a:extLst>
          </p:cNvPr>
          <p:cNvSpPr txBox="1"/>
          <p:nvPr userDrawn="1"/>
        </p:nvSpPr>
        <p:spPr>
          <a:xfrm>
            <a:off x="1395498" y="12697759"/>
            <a:ext cx="5246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cap="small" baseline="0" dirty="0">
                <a:solidFill>
                  <a:srgbClr val="40C8F4"/>
                </a:solidFill>
                <a:latin typeface="Arial"/>
                <a:cs typeface="Arial"/>
              </a:rPr>
              <a:t>Kazalci Podnebno ogledalo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D05171C-FC24-4C0D-AC14-8C3EA100AA8F}"/>
              </a:ext>
            </a:extLst>
          </p:cNvPr>
          <p:cNvGrpSpPr/>
          <p:nvPr userDrawn="1"/>
        </p:nvGrpSpPr>
        <p:grpSpPr>
          <a:xfrm>
            <a:off x="426995" y="12532742"/>
            <a:ext cx="786392" cy="775998"/>
            <a:chOff x="426995" y="12532742"/>
            <a:chExt cx="786392" cy="77599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1F65AE5-451D-40CE-82F1-2343CA3977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flipV="1">
              <a:off x="426995" y="12532742"/>
              <a:ext cx="786392" cy="771123"/>
            </a:xfrm>
            <a:prstGeom prst="ellipse">
              <a:avLst/>
            </a:prstGeom>
            <a:solidFill>
              <a:srgbClr val="DEDEDE"/>
            </a:solidFill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9CEF3FD-9218-4D19-849C-912DDE27D2E6}"/>
                </a:ext>
              </a:extLst>
            </p:cNvPr>
            <p:cNvSpPr/>
            <p:nvPr userDrawn="1"/>
          </p:nvSpPr>
          <p:spPr>
            <a:xfrm flipV="1">
              <a:off x="435771" y="12537617"/>
              <a:ext cx="775864" cy="771123"/>
            </a:xfrm>
            <a:prstGeom prst="ellipse">
              <a:avLst/>
            </a:prstGeom>
            <a:noFill/>
            <a:ln w="44450">
              <a:solidFill>
                <a:srgbClr val="40C8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</p:grpSp>
    </p:spTree>
    <p:extLst>
      <p:ext uri="{BB962C8B-B14F-4D97-AF65-F5344CB8AC3E}">
        <p14:creationId xmlns:p14="http://schemas.microsoft.com/office/powerpoint/2010/main" val="3484447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462577" y="511176"/>
            <a:ext cx="1675964" cy="730250"/>
          </a:xfrm>
          <a:prstGeom prst="roundRect">
            <a:avLst>
              <a:gd name="adj" fmla="val 10797"/>
            </a:avLst>
          </a:prstGeom>
          <a:solidFill>
            <a:srgbClr val="40C8F4"/>
          </a:solidFill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3CBF67D7-8C75-433C-B949-F5BA010697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783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7" r:id="rId4"/>
    <p:sldLayoutId id="2147483664" r:id="rId5"/>
    <p:sldLayoutId id="2147483665" r:id="rId6"/>
    <p:sldLayoutId id="2147483666" r:id="rId7"/>
  </p:sldLayoutIdLst>
  <p:hf hdr="0"/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87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86" indent="-457086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13712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799" kern="1200">
          <a:solidFill>
            <a:schemeClr val="tx1"/>
          </a:solidFill>
          <a:latin typeface="+mn-lt"/>
          <a:ea typeface="+mn-ea"/>
          <a:cs typeface="+mn-cs"/>
        </a:defRPr>
      </a:lvl2pPr>
      <a:lvl3pPr marL="2285429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999" kern="1200">
          <a:solidFill>
            <a:schemeClr val="tx1"/>
          </a:solidFill>
          <a:latin typeface="+mn-lt"/>
          <a:ea typeface="+mn-ea"/>
          <a:cs typeface="+mn-cs"/>
        </a:defRPr>
      </a:lvl3pPr>
      <a:lvl4pPr marL="3199600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4113771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20EF5-AB5C-44D9-9F30-FDDED61E44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Novi </a:t>
            </a:r>
            <a:r>
              <a:rPr lang="en-US" sz="4800" dirty="0" err="1"/>
              <a:t>cilji</a:t>
            </a:r>
            <a:r>
              <a:rPr lang="en-US" sz="4800" dirty="0"/>
              <a:t>, </a:t>
            </a:r>
            <a:r>
              <a:rPr lang="en-US" sz="4800" dirty="0" err="1"/>
              <a:t>novi</a:t>
            </a:r>
            <a:r>
              <a:rPr lang="en-US" sz="4800" dirty="0"/>
              <a:t> </a:t>
            </a:r>
            <a:r>
              <a:rPr lang="en-US" sz="4800" dirty="0" err="1"/>
              <a:t>kazalci</a:t>
            </a:r>
            <a:r>
              <a:rPr lang="en-US" sz="4800" dirty="0"/>
              <a:t> – </a:t>
            </a:r>
            <a:r>
              <a:rPr lang="en-US" sz="4800" dirty="0" err="1"/>
              <a:t>predlogi</a:t>
            </a:r>
            <a:r>
              <a:rPr lang="en-US" sz="4800" dirty="0"/>
              <a:t> </a:t>
            </a:r>
            <a:r>
              <a:rPr lang="en-US" sz="4800" dirty="0" err="1"/>
              <a:t>novih</a:t>
            </a:r>
            <a:r>
              <a:rPr lang="en-US" sz="4800" dirty="0"/>
              <a:t> </a:t>
            </a:r>
            <a:r>
              <a:rPr lang="en-US" sz="4800" dirty="0" err="1"/>
              <a:t>kazalcev</a:t>
            </a:r>
            <a:r>
              <a:rPr lang="en-US" sz="4800" dirty="0"/>
              <a:t> za </a:t>
            </a:r>
            <a:r>
              <a:rPr lang="en-US" sz="4800" dirty="0" err="1"/>
              <a:t>spremljanje</a:t>
            </a:r>
            <a:r>
              <a:rPr lang="en-US" sz="4800" dirty="0"/>
              <a:t> </a:t>
            </a:r>
            <a:r>
              <a:rPr lang="en-US" sz="4800" dirty="0" err="1"/>
              <a:t>doseganja</a:t>
            </a:r>
            <a:r>
              <a:rPr lang="en-US" sz="4800" dirty="0"/>
              <a:t> </a:t>
            </a:r>
            <a:r>
              <a:rPr lang="en-US" sz="4800" dirty="0" err="1"/>
              <a:t>ciljev</a:t>
            </a:r>
            <a:r>
              <a:rPr lang="en-US" sz="4800" dirty="0"/>
              <a:t> in </a:t>
            </a:r>
            <a:r>
              <a:rPr lang="en-US" sz="4800" dirty="0" err="1"/>
              <a:t>izvajanje</a:t>
            </a:r>
            <a:r>
              <a:rPr lang="en-US" sz="4800" dirty="0"/>
              <a:t> </a:t>
            </a:r>
            <a:r>
              <a:rPr lang="en-US" sz="4800" dirty="0" err="1"/>
              <a:t>ukrepov</a:t>
            </a:r>
            <a:r>
              <a:rPr lang="en-US" sz="4800" dirty="0"/>
              <a:t> do </a:t>
            </a:r>
            <a:r>
              <a:rPr lang="en-US" sz="4800" dirty="0" err="1"/>
              <a:t>leta</a:t>
            </a:r>
            <a:r>
              <a:rPr lang="en-US" sz="4800" dirty="0"/>
              <a:t> 2030</a:t>
            </a:r>
            <a:endParaRPr lang="sl-SI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CDE7F1-6725-4065-9A3E-E835EBE120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0000" y="5168348"/>
            <a:ext cx="13526169" cy="1388572"/>
          </a:xfrm>
        </p:spPr>
        <p:txBody>
          <a:bodyPr/>
          <a:lstStyle/>
          <a:p>
            <a:r>
              <a:rPr lang="sl-SI" sz="3600" dirty="0"/>
              <a:t>Delavnica Kazalci Podnebno ogledalo</a:t>
            </a:r>
            <a:br>
              <a:rPr lang="sl-SI" dirty="0"/>
            </a:br>
            <a:r>
              <a:rPr lang="en-SI" b="1" dirty="0" err="1"/>
              <a:t>Kmetijstvo</a:t>
            </a:r>
            <a:r>
              <a:rPr lang="en-SI" b="1" dirty="0"/>
              <a:t> in </a:t>
            </a:r>
            <a:r>
              <a:rPr lang="en-SI" b="1" dirty="0" err="1"/>
              <a:t>gozdarstvo</a:t>
            </a:r>
            <a:endParaRPr lang="sl-SI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D4A651-07E8-4594-AFEB-48CD286729A1}"/>
              </a:ext>
            </a:extLst>
          </p:cNvPr>
          <p:cNvSpPr txBox="1"/>
          <p:nvPr/>
        </p:nvSpPr>
        <p:spPr>
          <a:xfrm>
            <a:off x="1808144" y="10345190"/>
            <a:ext cx="117529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  <a:latin typeface="Arial"/>
                <a:cs typeface="Arial"/>
              </a:rPr>
              <a:t>Boštjan Mali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5A1BF0-D778-49FD-BFCE-EC16B269058D}"/>
              </a:ext>
            </a:extLst>
          </p:cNvPr>
          <p:cNvSpPr txBox="1"/>
          <p:nvPr/>
        </p:nvSpPr>
        <p:spPr>
          <a:xfrm>
            <a:off x="1808145" y="10938548"/>
            <a:ext cx="800749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0" dirty="0">
                <a:solidFill>
                  <a:srgbClr val="FFFFFF"/>
                </a:solidFill>
                <a:latin typeface="Arial"/>
                <a:cs typeface="Arial"/>
              </a:rPr>
              <a:t>Ljubljana</a:t>
            </a:r>
            <a:r>
              <a:rPr lang="en-US" sz="3200" b="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sl-SI" sz="3200" b="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lang="en-US" sz="3200" b="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lang="sl-SI" sz="3200" b="0" dirty="0">
                <a:solidFill>
                  <a:srgbClr val="FFFFFF"/>
                </a:solidFill>
                <a:latin typeface="Arial"/>
                <a:cs typeface="Arial"/>
              </a:rPr>
              <a:t> 10</a:t>
            </a:r>
            <a:r>
              <a:rPr lang="en-US" sz="3200" b="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lang="sl-SI" sz="3200" b="0" dirty="0">
                <a:solidFill>
                  <a:srgbClr val="FFFFFF"/>
                </a:solidFill>
                <a:latin typeface="Arial"/>
                <a:cs typeface="Arial"/>
              </a:rPr>
              <a:t> 2023</a:t>
            </a:r>
            <a:endParaRPr lang="en-US" sz="3200" b="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4700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648A4-232B-45D7-A735-C73EFCBA2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 err="1"/>
              <a:t>Sektorski</a:t>
            </a:r>
            <a:r>
              <a:rPr lang="en-SI" dirty="0"/>
              <a:t> </a:t>
            </a:r>
            <a:r>
              <a:rPr lang="en-SI" dirty="0" err="1"/>
              <a:t>cilji</a:t>
            </a:r>
            <a:r>
              <a:rPr lang="en-SI" dirty="0"/>
              <a:t> in </a:t>
            </a:r>
            <a:r>
              <a:rPr lang="en-SI" dirty="0" err="1"/>
              <a:t>zaveze</a:t>
            </a:r>
            <a:r>
              <a:rPr lang="en-US" dirty="0"/>
              <a:t> iz </a:t>
            </a:r>
            <a:r>
              <a:rPr lang="en-US" dirty="0" err="1"/>
              <a:t>Uredbe</a:t>
            </a:r>
            <a:r>
              <a:rPr lang="en-US" dirty="0"/>
              <a:t> (EU) 2018/841 in </a:t>
            </a:r>
            <a:r>
              <a:rPr lang="en-US" dirty="0" err="1"/>
              <a:t>Uredbe</a:t>
            </a:r>
            <a:r>
              <a:rPr lang="en-US" dirty="0"/>
              <a:t> (EU) 2023/839</a:t>
            </a:r>
            <a:endParaRPr lang="sl-S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75D4AD-BCC1-4DC1-B976-D23DCE80C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2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650C38A-0FC8-4ADE-4ADA-0CED16E6C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1585" y="4798041"/>
            <a:ext cx="6470360" cy="5985574"/>
          </a:xfrm>
          <a:solidFill>
            <a:srgbClr val="40C8F4"/>
          </a:solidFill>
        </p:spPr>
        <p:txBody>
          <a:bodyPr/>
          <a:lstStyle/>
          <a:p>
            <a:r>
              <a:rPr lang="sl-SI" dirty="0">
                <a:solidFill>
                  <a:schemeClr val="bg1"/>
                </a:solidFill>
              </a:rPr>
              <a:t>Cilj je zagotoviti, da sektor LULUCF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ob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upoštevanju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prilagodljivosti</a:t>
            </a:r>
            <a:r>
              <a:rPr lang="en-US" dirty="0">
                <a:solidFill>
                  <a:schemeClr val="bg1"/>
                </a:solidFill>
              </a:rPr>
              <a:t>)</a:t>
            </a:r>
            <a:r>
              <a:rPr lang="sl-SI" dirty="0">
                <a:solidFill>
                  <a:schemeClr val="bg1"/>
                </a:solidFill>
              </a:rPr>
              <a:t> </a:t>
            </a:r>
            <a:r>
              <a:rPr lang="sl-SI" b="1" dirty="0">
                <a:solidFill>
                  <a:schemeClr val="bg1"/>
                </a:solidFill>
              </a:rPr>
              <a:t>ne bo proizvedel neto emisij </a:t>
            </a:r>
            <a:r>
              <a:rPr lang="sl-SI" dirty="0">
                <a:solidFill>
                  <a:schemeClr val="bg1"/>
                </a:solidFill>
              </a:rPr>
              <a:t>(po uporabi obračunskih pravil), tj. emisije v sektorju LULUCF ne bodo presegle ponorov.</a:t>
            </a:r>
            <a:r>
              <a:rPr lang="en-SI" dirty="0">
                <a:solidFill>
                  <a:schemeClr val="bg1"/>
                </a:solidFill>
              </a:rPr>
              <a:t> </a:t>
            </a:r>
            <a:r>
              <a:rPr lang="sl-SI" dirty="0">
                <a:solidFill>
                  <a:schemeClr val="bg1"/>
                </a:solidFill>
              </a:rPr>
              <a:t> </a:t>
            </a:r>
          </a:p>
          <a:p>
            <a:endParaRPr lang="en-SI" dirty="0"/>
          </a:p>
          <a:p>
            <a:endParaRPr lang="en-SI" dirty="0"/>
          </a:p>
          <a:p>
            <a:endParaRPr lang="en-SI" dirty="0"/>
          </a:p>
          <a:p>
            <a:endParaRPr lang="sl-S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6170778-981D-5EAB-0275-C355D13DDAD7}"/>
              </a:ext>
            </a:extLst>
          </p:cNvPr>
          <p:cNvSpPr txBox="1">
            <a:spLocks/>
          </p:cNvSpPr>
          <p:nvPr/>
        </p:nvSpPr>
        <p:spPr>
          <a:xfrm>
            <a:off x="16156947" y="4798040"/>
            <a:ext cx="6470360" cy="2837862"/>
          </a:xfrm>
          <a:prstGeom prst="rect">
            <a:avLst/>
          </a:prstGeom>
          <a:solidFill>
            <a:srgbClr val="40C8F4"/>
          </a:solidFill>
        </p:spPr>
        <p:txBody>
          <a:bodyPr/>
          <a:lstStyle>
            <a:lvl1pPr marL="0" indent="0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>
                <a:solidFill>
                  <a:schemeClr val="bg1"/>
                </a:solidFill>
              </a:rPr>
              <a:t>Cilj </a:t>
            </a:r>
            <a:r>
              <a:rPr lang="en-US" dirty="0">
                <a:solidFill>
                  <a:schemeClr val="bg1"/>
                </a:solidFill>
              </a:rPr>
              <a:t>za </a:t>
            </a:r>
            <a:r>
              <a:rPr lang="en-US" dirty="0" err="1">
                <a:solidFill>
                  <a:schemeClr val="bg1"/>
                </a:solidFill>
              </a:rPr>
              <a:t>sektor</a:t>
            </a:r>
            <a:r>
              <a:rPr lang="en-US" dirty="0">
                <a:solidFill>
                  <a:schemeClr val="bg1"/>
                </a:solidFill>
              </a:rPr>
              <a:t> LULUCF v </a:t>
            </a:r>
            <a:r>
              <a:rPr lang="en-US" dirty="0" err="1">
                <a:solidFill>
                  <a:schemeClr val="bg1"/>
                </a:solidFill>
              </a:rPr>
              <a:t>letu</a:t>
            </a:r>
            <a:r>
              <a:rPr lang="en-US" dirty="0">
                <a:solidFill>
                  <a:schemeClr val="bg1"/>
                </a:solidFill>
              </a:rPr>
              <a:t> 2030 je </a:t>
            </a:r>
            <a:r>
              <a:rPr lang="en-US" dirty="0" err="1">
                <a:solidFill>
                  <a:schemeClr val="bg1"/>
                </a:solidFill>
              </a:rPr>
              <a:t>doseganje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ponora</a:t>
            </a:r>
            <a:r>
              <a:rPr lang="en-US" dirty="0">
                <a:solidFill>
                  <a:schemeClr val="bg1"/>
                </a:solidFill>
              </a:rPr>
              <a:t> v </a:t>
            </a:r>
            <a:r>
              <a:rPr lang="en-US" dirty="0" err="1">
                <a:solidFill>
                  <a:schemeClr val="bg1"/>
                </a:solidFill>
              </a:rPr>
              <a:t>višini</a:t>
            </a:r>
            <a:r>
              <a:rPr lang="en-US" dirty="0">
                <a:solidFill>
                  <a:schemeClr val="bg1"/>
                </a:solidFill>
              </a:rPr>
              <a:t> -146 kt CO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ekv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sl-SI" dirty="0">
              <a:solidFill>
                <a:schemeClr val="bg1"/>
              </a:solidFill>
            </a:endParaRPr>
          </a:p>
          <a:p>
            <a:endParaRPr lang="en-SI" dirty="0"/>
          </a:p>
          <a:p>
            <a:endParaRPr lang="en-SI" dirty="0"/>
          </a:p>
          <a:p>
            <a:endParaRPr lang="en-SI" dirty="0"/>
          </a:p>
          <a:p>
            <a:endParaRPr lang="sl-SI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AC278AD-F6E8-86B6-6D71-DDAA1B1F62BB}"/>
              </a:ext>
            </a:extLst>
          </p:cNvPr>
          <p:cNvSpPr txBox="1">
            <a:spLocks/>
          </p:cNvSpPr>
          <p:nvPr/>
        </p:nvSpPr>
        <p:spPr>
          <a:xfrm>
            <a:off x="8879265" y="4798036"/>
            <a:ext cx="6470360" cy="5985573"/>
          </a:xfrm>
          <a:prstGeom prst="rect">
            <a:avLst/>
          </a:prstGeom>
          <a:solidFill>
            <a:srgbClr val="40C8F4"/>
          </a:solidFill>
        </p:spPr>
        <p:txBody>
          <a:bodyPr/>
          <a:lstStyle>
            <a:lvl1pPr marL="0" indent="0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>
                <a:solidFill>
                  <a:schemeClr val="bg1"/>
                </a:solidFill>
              </a:rPr>
              <a:t>Cilj je zagotoviti, da </a:t>
            </a:r>
            <a:r>
              <a:rPr lang="en-US" dirty="0" err="1">
                <a:solidFill>
                  <a:schemeClr val="bg1"/>
                </a:solidFill>
              </a:rPr>
              <a:t>vsota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razlik</a:t>
            </a:r>
            <a:r>
              <a:rPr lang="en-US" dirty="0">
                <a:solidFill>
                  <a:schemeClr val="bg1"/>
                </a:solidFill>
              </a:rPr>
              <a:t> med </a:t>
            </a:r>
            <a:r>
              <a:rPr lang="en-US" dirty="0" err="1">
                <a:solidFill>
                  <a:schemeClr val="bg1"/>
                </a:solidFill>
              </a:rPr>
              <a:t>neto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emisijami</a:t>
            </a:r>
            <a:r>
              <a:rPr lang="en-US" dirty="0">
                <a:solidFill>
                  <a:schemeClr val="bg1"/>
                </a:solidFill>
              </a:rPr>
              <a:t> (v </a:t>
            </a:r>
            <a:r>
              <a:rPr lang="en-US" dirty="0" err="1">
                <a:solidFill>
                  <a:schemeClr val="bg1"/>
                </a:solidFill>
              </a:rPr>
              <a:t>vseh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kategorijah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poročanja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zemljišč</a:t>
            </a:r>
            <a:r>
              <a:rPr lang="en-US" dirty="0">
                <a:solidFill>
                  <a:schemeClr val="bg1"/>
                </a:solidFill>
              </a:rPr>
              <a:t>) in </a:t>
            </a:r>
            <a:r>
              <a:rPr lang="en-US" dirty="0" err="1">
                <a:solidFill>
                  <a:schemeClr val="bg1"/>
                </a:solidFill>
              </a:rPr>
              <a:t>povprečno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vrednostjo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podatkov</a:t>
            </a:r>
            <a:r>
              <a:rPr lang="en-US" dirty="0">
                <a:solidFill>
                  <a:schemeClr val="bg1"/>
                </a:solidFill>
              </a:rPr>
              <a:t> za </a:t>
            </a:r>
            <a:r>
              <a:rPr lang="en-US" dirty="0" err="1">
                <a:solidFill>
                  <a:schemeClr val="bg1"/>
                </a:solidFill>
              </a:rPr>
              <a:t>leta</a:t>
            </a:r>
            <a:r>
              <a:rPr lang="en-US" dirty="0">
                <a:solidFill>
                  <a:schemeClr val="bg1"/>
                </a:solidFill>
              </a:rPr>
              <a:t> 2021, 2022 in 2023 ne </a:t>
            </a:r>
            <a:r>
              <a:rPr lang="en-US" dirty="0" err="1">
                <a:solidFill>
                  <a:schemeClr val="bg1"/>
                </a:solidFill>
              </a:rPr>
              <a:t>presega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ogljičnega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proračuna</a:t>
            </a:r>
            <a:r>
              <a:rPr lang="en-US" dirty="0">
                <a:solidFill>
                  <a:schemeClr val="bg1"/>
                </a:solidFill>
              </a:rPr>
              <a:t>. </a:t>
            </a:r>
            <a:endParaRPr lang="sl-SI" dirty="0">
              <a:solidFill>
                <a:schemeClr val="bg1"/>
              </a:solidFill>
            </a:endParaRPr>
          </a:p>
          <a:p>
            <a:endParaRPr lang="en-SI" dirty="0"/>
          </a:p>
          <a:p>
            <a:endParaRPr lang="en-SI" dirty="0"/>
          </a:p>
          <a:p>
            <a:endParaRPr lang="en-SI" dirty="0"/>
          </a:p>
          <a:p>
            <a:endParaRPr lang="sl-SI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2ED795-0049-2C54-3658-B0F3B8A8A0AA}"/>
              </a:ext>
            </a:extLst>
          </p:cNvPr>
          <p:cNvSpPr txBox="1"/>
          <p:nvPr/>
        </p:nvSpPr>
        <p:spPr>
          <a:xfrm>
            <a:off x="3626068" y="3973787"/>
            <a:ext cx="21419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31373B"/>
                </a:solidFill>
                <a:latin typeface="Arial"/>
                <a:cs typeface="Arial"/>
              </a:rPr>
              <a:t>2021-2026</a:t>
            </a:r>
            <a:endParaRPr lang="sl-SI" sz="3200" b="1" dirty="0" err="1">
              <a:solidFill>
                <a:srgbClr val="31373B"/>
              </a:solidFill>
              <a:latin typeface="Arial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8D63A7-169E-31EE-FD9C-C74A2CE80F48}"/>
              </a:ext>
            </a:extLst>
          </p:cNvPr>
          <p:cNvSpPr txBox="1"/>
          <p:nvPr/>
        </p:nvSpPr>
        <p:spPr>
          <a:xfrm>
            <a:off x="11043479" y="3973786"/>
            <a:ext cx="21419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31373B"/>
                </a:solidFill>
                <a:latin typeface="Arial"/>
                <a:cs typeface="Arial"/>
              </a:rPr>
              <a:t>2026-2029</a:t>
            </a:r>
            <a:endParaRPr lang="sl-SI" sz="3200" b="1" dirty="0" err="1">
              <a:solidFill>
                <a:srgbClr val="31373B"/>
              </a:solidFill>
              <a:latin typeface="Arial"/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9921E9-5B7E-C733-FE3F-F04683B301E9}"/>
              </a:ext>
            </a:extLst>
          </p:cNvPr>
          <p:cNvSpPr txBox="1"/>
          <p:nvPr/>
        </p:nvSpPr>
        <p:spPr>
          <a:xfrm>
            <a:off x="18844541" y="3976113"/>
            <a:ext cx="1095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31373B"/>
                </a:solidFill>
                <a:latin typeface="Arial"/>
                <a:cs typeface="Arial"/>
              </a:rPr>
              <a:t>2030</a:t>
            </a:r>
            <a:endParaRPr lang="sl-SI" sz="3200" b="1" dirty="0" err="1">
              <a:solidFill>
                <a:srgbClr val="31373B"/>
              </a:solidFill>
              <a:latin typeface="Arial"/>
              <a:cs typeface="Arial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9339ABA-1A5D-88AA-6688-5E1A1352C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6381" y="7790822"/>
            <a:ext cx="8363882" cy="532485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3055982-6086-B087-9785-1810F2C2386F}"/>
              </a:ext>
            </a:extLst>
          </p:cNvPr>
          <p:cNvSpPr txBox="1"/>
          <p:nvPr/>
        </p:nvSpPr>
        <p:spPr>
          <a:xfrm>
            <a:off x="15781284" y="8047204"/>
            <a:ext cx="2270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/>
                <a:cs typeface="Arial"/>
              </a:rPr>
              <a:t>Sum (P) = 7141 kt CO</a:t>
            </a:r>
            <a:r>
              <a:rPr lang="en-US" sz="1400" b="1" baseline="-25000" dirty="0">
                <a:latin typeface="Arial"/>
                <a:cs typeface="Arial"/>
              </a:rPr>
              <a:t>2</a:t>
            </a:r>
          </a:p>
          <a:p>
            <a:r>
              <a:rPr lang="en-US" sz="1400" b="1" dirty="0">
                <a:latin typeface="Arial"/>
                <a:cs typeface="Arial"/>
              </a:rPr>
              <a:t>Sum (R) = 6570 kt CO</a:t>
            </a:r>
            <a:r>
              <a:rPr lang="en-US" sz="1400" b="1" baseline="-25000" dirty="0">
                <a:latin typeface="Arial"/>
                <a:cs typeface="Arial"/>
              </a:rPr>
              <a:t>2</a:t>
            </a:r>
            <a:r>
              <a:rPr lang="en-US" sz="1400" b="1" dirty="0">
                <a:latin typeface="Arial"/>
                <a:cs typeface="Arial"/>
              </a:rPr>
              <a:t> </a:t>
            </a:r>
            <a:endParaRPr lang="sl-SI" sz="1400" b="1" dirty="0" err="1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9300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648A4-232B-45D7-A735-C73EFCBA2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 err="1"/>
              <a:t>Predlogi</a:t>
            </a:r>
            <a:r>
              <a:rPr lang="en-SI" dirty="0"/>
              <a:t> </a:t>
            </a:r>
            <a:r>
              <a:rPr lang="en-SI" dirty="0" err="1"/>
              <a:t>novih</a:t>
            </a:r>
            <a:r>
              <a:rPr lang="en-SI" dirty="0"/>
              <a:t> </a:t>
            </a:r>
            <a:r>
              <a:rPr lang="en-SI" dirty="0" err="1"/>
              <a:t>kazalcev</a:t>
            </a:r>
            <a:endParaRPr lang="sl-S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75D4AD-BCC1-4DC1-B976-D23DCE80C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3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E3F227D-B589-768C-114B-9EECA7303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1585" y="3055551"/>
            <a:ext cx="9613811" cy="4622256"/>
          </a:xfrm>
        </p:spPr>
        <p:txBody>
          <a:bodyPr/>
          <a:lstStyle/>
          <a:p>
            <a:r>
              <a:rPr lang="en-SI" b="1" dirty="0" err="1"/>
              <a:t>Emisije</a:t>
            </a:r>
            <a:r>
              <a:rPr lang="en-SI" b="1" dirty="0"/>
              <a:t> TGP </a:t>
            </a:r>
            <a:r>
              <a:rPr lang="en-SI" b="1" dirty="0" err="1"/>
              <a:t>zaradi</a:t>
            </a:r>
            <a:r>
              <a:rPr lang="en-SI" b="1" dirty="0"/>
              <a:t> </a:t>
            </a:r>
            <a:r>
              <a:rPr lang="en-SI" b="1" dirty="0" err="1"/>
              <a:t>gozdnih</a:t>
            </a:r>
            <a:r>
              <a:rPr lang="en-SI" b="1" dirty="0"/>
              <a:t> </a:t>
            </a:r>
            <a:r>
              <a:rPr lang="en-SI" b="1" dirty="0" err="1"/>
              <a:t>požarov</a:t>
            </a:r>
            <a:endParaRPr lang="en-SI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 dirty="0"/>
              <a:t>Kazalec kaže potek vseh emisij TGP, ki nastanejo zaradi </a:t>
            </a:r>
            <a:r>
              <a:rPr lang="en-US" dirty="0" err="1"/>
              <a:t>gozdnih</a:t>
            </a:r>
            <a:r>
              <a:rPr lang="en-US" dirty="0"/>
              <a:t> </a:t>
            </a:r>
            <a:r>
              <a:rPr lang="en-US" dirty="0" err="1"/>
              <a:t>požarov</a:t>
            </a:r>
            <a:r>
              <a:rPr lang="en-US" dirty="0"/>
              <a:t> (CO</a:t>
            </a:r>
            <a:r>
              <a:rPr lang="en-US" baseline="-25000" dirty="0"/>
              <a:t>2</a:t>
            </a:r>
            <a:r>
              <a:rPr lang="en-US" dirty="0"/>
              <a:t>, CH</a:t>
            </a:r>
            <a:r>
              <a:rPr lang="en-US" baseline="-25000" dirty="0"/>
              <a:t>4</a:t>
            </a:r>
            <a:r>
              <a:rPr lang="en-US" dirty="0"/>
              <a:t>, N</a:t>
            </a:r>
            <a:r>
              <a:rPr lang="en-US" baseline="-25000" dirty="0"/>
              <a:t>2</a:t>
            </a:r>
            <a:r>
              <a:rPr lang="en-US" dirty="0"/>
              <a:t>O)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err="1"/>
              <a:t>Poročajo</a:t>
            </a:r>
            <a:r>
              <a:rPr lang="en-US" dirty="0"/>
              <a:t> se </a:t>
            </a:r>
            <a:r>
              <a:rPr lang="en-US" dirty="0" err="1"/>
              <a:t>tudi</a:t>
            </a:r>
            <a:r>
              <a:rPr lang="en-US" dirty="0"/>
              <a:t> </a:t>
            </a:r>
            <a:r>
              <a:rPr lang="en-US" dirty="0" err="1"/>
              <a:t>emisije</a:t>
            </a:r>
            <a:r>
              <a:rPr lang="en-US" dirty="0"/>
              <a:t> CO, NO</a:t>
            </a:r>
            <a:r>
              <a:rPr lang="en-US" baseline="-25000" dirty="0"/>
              <a:t>X</a:t>
            </a:r>
            <a:r>
              <a:rPr lang="en-US" dirty="0"/>
              <a:t> in NMVOC</a:t>
            </a:r>
            <a:endParaRPr lang="en-SI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E17723-D63C-8A49-D75B-8C19B28B5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2819" y="3303427"/>
            <a:ext cx="12240000" cy="735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949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648A4-232B-45D7-A735-C73EFCBA2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 err="1"/>
              <a:t>Predlogi</a:t>
            </a:r>
            <a:r>
              <a:rPr lang="en-SI" dirty="0"/>
              <a:t> </a:t>
            </a:r>
            <a:r>
              <a:rPr lang="en-SI" dirty="0" err="1"/>
              <a:t>novih</a:t>
            </a:r>
            <a:r>
              <a:rPr lang="en-SI" dirty="0"/>
              <a:t> </a:t>
            </a:r>
            <a:r>
              <a:rPr lang="en-SI" dirty="0" err="1"/>
              <a:t>kazalcev</a:t>
            </a:r>
            <a:endParaRPr lang="sl-S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75D4AD-BCC1-4DC1-B976-D23DCE80C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4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E3F227D-B589-768C-114B-9EECA7303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1585" y="3055551"/>
            <a:ext cx="9613811" cy="8414971"/>
          </a:xfrm>
        </p:spPr>
        <p:txBody>
          <a:bodyPr/>
          <a:lstStyle/>
          <a:p>
            <a:r>
              <a:rPr lang="en-SI" b="1" dirty="0"/>
              <a:t>Neto </a:t>
            </a:r>
            <a:r>
              <a:rPr lang="en-SI" b="1" dirty="0" err="1"/>
              <a:t>emisije</a:t>
            </a:r>
            <a:r>
              <a:rPr lang="en-SI" b="1" dirty="0"/>
              <a:t> iz</a:t>
            </a:r>
            <a:r>
              <a:rPr lang="en-US" b="1" dirty="0"/>
              <a:t> </a:t>
            </a:r>
            <a:r>
              <a:rPr lang="en-US" b="1" dirty="0" err="1"/>
              <a:t>pridobljenih</a:t>
            </a:r>
            <a:r>
              <a:rPr lang="en-US" b="1" dirty="0"/>
              <a:t> </a:t>
            </a:r>
            <a:r>
              <a:rPr lang="en-US" b="1" dirty="0" err="1"/>
              <a:t>lesnih</a:t>
            </a:r>
            <a:r>
              <a:rPr lang="en-US" b="1" dirty="0"/>
              <a:t> </a:t>
            </a:r>
            <a:r>
              <a:rPr lang="en-US" b="1" dirty="0" err="1"/>
              <a:t>proizvodov</a:t>
            </a:r>
            <a:r>
              <a:rPr lang="en-SI" b="1" dirty="0"/>
              <a:t> </a:t>
            </a:r>
            <a:r>
              <a:rPr lang="en-US" b="1" dirty="0"/>
              <a:t>(</a:t>
            </a:r>
            <a:r>
              <a:rPr lang="en-SI" b="1" dirty="0"/>
              <a:t>HWP</a:t>
            </a:r>
            <a:r>
              <a:rPr lang="en-US" b="1" dirty="0"/>
              <a:t>)</a:t>
            </a:r>
            <a:endParaRPr lang="en-SI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 dirty="0"/>
              <a:t>Kazalec kaže potek </a:t>
            </a:r>
            <a:r>
              <a:rPr lang="en-US" dirty="0" err="1"/>
              <a:t>neto</a:t>
            </a:r>
            <a:r>
              <a:rPr lang="sl-SI" dirty="0"/>
              <a:t> emisij </a:t>
            </a:r>
            <a:r>
              <a:rPr lang="en-US" dirty="0" err="1"/>
              <a:t>zaradi</a:t>
            </a:r>
            <a:r>
              <a:rPr lang="en-US" dirty="0"/>
              <a:t> </a:t>
            </a:r>
            <a:r>
              <a:rPr lang="en-US" dirty="0" err="1"/>
              <a:t>sprememb</a:t>
            </a:r>
            <a:r>
              <a:rPr lang="en-US" dirty="0"/>
              <a:t> </a:t>
            </a:r>
            <a:r>
              <a:rPr lang="en-US" dirty="0" err="1"/>
              <a:t>zaloge</a:t>
            </a:r>
            <a:r>
              <a:rPr lang="en-US" dirty="0"/>
              <a:t> </a:t>
            </a:r>
            <a:r>
              <a:rPr lang="en-US" dirty="0" err="1"/>
              <a:t>ogljika</a:t>
            </a:r>
            <a:r>
              <a:rPr lang="en-US" dirty="0"/>
              <a:t> v </a:t>
            </a:r>
            <a:r>
              <a:rPr lang="en-US" dirty="0" err="1"/>
              <a:t>lesnih</a:t>
            </a:r>
            <a:r>
              <a:rPr lang="en-US" dirty="0"/>
              <a:t> </a:t>
            </a:r>
            <a:r>
              <a:rPr lang="en-US" dirty="0" err="1"/>
              <a:t>proizvodih</a:t>
            </a:r>
            <a:r>
              <a:rPr lang="en-US" dirty="0"/>
              <a:t> oz. </a:t>
            </a:r>
            <a:r>
              <a:rPr lang="en-US" dirty="0" err="1"/>
              <a:t>izdelkih</a:t>
            </a:r>
            <a:r>
              <a:rPr lang="en-US" dirty="0"/>
              <a:t> (</a:t>
            </a:r>
            <a:r>
              <a:rPr lang="en-US" dirty="0" err="1"/>
              <a:t>žagan</a:t>
            </a:r>
            <a:r>
              <a:rPr lang="en-US" dirty="0"/>
              <a:t> les, </a:t>
            </a:r>
            <a:r>
              <a:rPr lang="en-US" dirty="0" err="1"/>
              <a:t>lesne</a:t>
            </a:r>
            <a:r>
              <a:rPr lang="en-US" dirty="0"/>
              <a:t> </a:t>
            </a:r>
            <a:r>
              <a:rPr lang="en-US" dirty="0" err="1"/>
              <a:t>plošče</a:t>
            </a:r>
            <a:r>
              <a:rPr lang="en-US" dirty="0"/>
              <a:t>, </a:t>
            </a:r>
            <a:r>
              <a:rPr lang="en-US" dirty="0" err="1"/>
              <a:t>papir</a:t>
            </a:r>
            <a:r>
              <a:rPr lang="en-US" dirty="0"/>
              <a:t>)</a:t>
            </a:r>
            <a:endParaRPr lang="en-S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1BC904-D7CC-A44A-558B-9B191B6C7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6958" y="3734310"/>
            <a:ext cx="12240000" cy="735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526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648A4-232B-45D7-A735-C73EFCBA2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Ukrepi</a:t>
            </a:r>
            <a:r>
              <a:rPr lang="en-US" dirty="0"/>
              <a:t> SN SKP 2023-2027 </a:t>
            </a:r>
            <a:endParaRPr lang="sl-S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75D4AD-BCC1-4DC1-B976-D23DCE80C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5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E3F227D-B589-768C-114B-9EECA7303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1584" y="3055551"/>
            <a:ext cx="19760691" cy="8414971"/>
          </a:xfrm>
        </p:spPr>
        <p:txBody>
          <a:bodyPr/>
          <a:lstStyle/>
          <a:p>
            <a:r>
              <a:rPr lang="en-US" b="1" dirty="0" err="1">
                <a:latin typeface="+mj-lt"/>
              </a:rPr>
              <a:t>Ukrepi</a:t>
            </a:r>
            <a:r>
              <a:rPr lang="en-US" b="1" dirty="0">
                <a:latin typeface="+mj-lt"/>
              </a:rPr>
              <a:t>:</a:t>
            </a:r>
          </a:p>
          <a:p>
            <a:pPr marL="571500" indent="-571500" algn="just">
              <a:lnSpc>
                <a:spcPct val="115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l-SI" sz="3600" b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Ureditev protipožarne infrastrukture v gozdu</a:t>
            </a:r>
            <a:r>
              <a:rPr lang="en-US" sz="3600" b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3600" b="1" dirty="0" err="1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Število</a:t>
            </a:r>
            <a:r>
              <a:rPr lang="en-US" sz="3600" b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naložb</a:t>
            </a:r>
            <a:r>
              <a:rPr lang="en-US" sz="3600" b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3600" b="1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15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l-SI" sz="3600" b="1" dirty="0">
                <a:effectLst/>
                <a:latin typeface="+mj-lt"/>
                <a:ea typeface="Calibri" panose="020F0502020204030204" pitchFamily="34" charset="0"/>
              </a:rPr>
              <a:t>Podpore za naložbe v dejavnost primarne predelave okroglega lesa</a:t>
            </a:r>
            <a:r>
              <a:rPr lang="en-US" sz="3600" b="1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3600" b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3600" b="1" dirty="0" err="1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Število</a:t>
            </a:r>
            <a:r>
              <a:rPr lang="en-US" sz="3600" b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naložb</a:t>
            </a:r>
            <a:r>
              <a:rPr lang="en-US" sz="3600" b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3600" b="1" dirty="0">
              <a:effectLst/>
              <a:latin typeface="+mj-lt"/>
              <a:ea typeface="Calibri" panose="020F0502020204030204" pitchFamily="34" charset="0"/>
            </a:endParaRPr>
          </a:p>
          <a:p>
            <a:pPr marL="571500" indent="-571500" algn="just">
              <a:lnSpc>
                <a:spcPct val="115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l-SI" sz="3600" b="1" dirty="0">
                <a:effectLst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Naložbe v sanacijo in obnovo gozdov po naravnih nesrečah in neugodnih vremenskih razmerah</a:t>
            </a:r>
            <a:r>
              <a:rPr lang="en-US" sz="3600" b="1" dirty="0">
                <a:effectLst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3600" b="1" dirty="0" err="1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Število</a:t>
            </a:r>
            <a:r>
              <a:rPr lang="en-US" sz="3600" b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naložb</a:t>
            </a:r>
            <a:r>
              <a:rPr lang="en-US" sz="3600" b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3600" b="1" dirty="0">
              <a:effectLst/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indent="-571500" algn="just">
              <a:lnSpc>
                <a:spcPct val="115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l-SI" sz="3600" b="1" dirty="0">
                <a:effectLst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Spodbude za izvajanje nadstandardnih načinov kmetovanja oz. rabe kmetijskih zemljišč, ki prispevajo k zmanjšanju emisij TGP, ohranjanju ali povečanju skladiščenja ogljika</a:t>
            </a:r>
            <a:r>
              <a:rPr lang="en-US" sz="3600" b="1" dirty="0">
                <a:effectLst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3600" b="1" dirty="0" err="1">
                <a:effectLst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sz="3600" b="1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ovršina</a:t>
            </a:r>
            <a:r>
              <a:rPr lang="en-US" sz="36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sl-SI" sz="3600" b="1" dirty="0">
                <a:effectLst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     </a:t>
            </a:r>
          </a:p>
        </p:txBody>
      </p:sp>
    </p:spTree>
    <p:extLst>
      <p:ext uri="{BB962C8B-B14F-4D97-AF65-F5344CB8AC3E}">
        <p14:creationId xmlns:p14="http://schemas.microsoft.com/office/powerpoint/2010/main" val="3656085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648A4-232B-45D7-A735-C73EFCBA2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Ukrepi</a:t>
            </a:r>
            <a:r>
              <a:rPr lang="en-US" dirty="0"/>
              <a:t> SN SKP 2023-2027 </a:t>
            </a:r>
            <a:endParaRPr lang="sl-S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75D4AD-BCC1-4DC1-B976-D23DCE80C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6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E3F227D-B589-768C-114B-9EECA7303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1585" y="2408747"/>
            <a:ext cx="19760691" cy="9856825"/>
          </a:xfrm>
        </p:spPr>
        <p:txBody>
          <a:bodyPr/>
          <a:lstStyle/>
          <a:p>
            <a:pPr marL="571500" indent="-571500" algn="just">
              <a:lnSpc>
                <a:spcPct val="115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l-SI" sz="36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Spodbude za izvajanje nadstandardnih načinov kmetovanja </a:t>
            </a:r>
            <a:r>
              <a:rPr lang="en-US" sz="36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36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ovršina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):</a:t>
            </a:r>
          </a:p>
          <a:p>
            <a:pPr marL="1942757" lvl="1" indent="-571500" algn="just">
              <a:lnSpc>
                <a:spcPct val="115000"/>
              </a:lnSpc>
              <a:spcAft>
                <a:spcPts val="300"/>
              </a:spcAft>
            </a:pPr>
            <a:r>
              <a:rPr lang="sl-SI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SOPO: Ekstenzivno travinje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942757" lvl="1" indent="-571500" algn="just">
              <a:lnSpc>
                <a:spcPct val="115000"/>
              </a:lnSpc>
              <a:spcAft>
                <a:spcPts val="300"/>
              </a:spcAft>
            </a:pPr>
            <a:r>
              <a:rPr lang="sl-SI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SOPO: Tradicionalna raba travinja</a:t>
            </a:r>
            <a:endParaRPr lang="en-US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942757" lvl="1" indent="-571500" algn="just">
              <a:lnSpc>
                <a:spcPct val="115000"/>
              </a:lnSpc>
              <a:spcAft>
                <a:spcPts val="300"/>
              </a:spcAft>
            </a:pPr>
            <a:r>
              <a:rPr lang="pl-PL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SOPO: Naknadni posevki in podsevki</a:t>
            </a:r>
            <a:endParaRPr lang="en-US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942757" lvl="1" indent="-571500" algn="just">
              <a:lnSpc>
                <a:spcPct val="115000"/>
              </a:lnSpc>
              <a:spcAft>
                <a:spcPts val="300"/>
              </a:spcAft>
            </a:pPr>
            <a:r>
              <a:rPr lang="sl-SI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SOPO: Ozelenitev ornih površin prek zime</a:t>
            </a:r>
            <a:endParaRPr lang="en-US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942757" lvl="1" indent="-571500" algn="just">
              <a:lnSpc>
                <a:spcPct val="115000"/>
              </a:lnSpc>
              <a:spcAft>
                <a:spcPts val="300"/>
              </a:spcAft>
            </a:pPr>
            <a:r>
              <a:rPr lang="sl-SI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SOPO: </a:t>
            </a:r>
            <a:r>
              <a:rPr lang="sl-SI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Konzervirajoča</a:t>
            </a:r>
            <a:r>
              <a:rPr lang="sl-SI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obdelava tal</a:t>
            </a:r>
            <a:endParaRPr lang="en-US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942757" lvl="1" indent="-571500" algn="just">
              <a:lnSpc>
                <a:spcPct val="115000"/>
              </a:lnSpc>
              <a:spcAft>
                <a:spcPts val="300"/>
              </a:spcAft>
            </a:pPr>
            <a:r>
              <a:rPr lang="sl-SI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KOPOP: Vodni viri</a:t>
            </a:r>
            <a:endParaRPr lang="en-US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942757" lvl="1" indent="-571500" algn="just">
              <a:lnSpc>
                <a:spcPct val="115000"/>
              </a:lnSpc>
              <a:spcAft>
                <a:spcPts val="300"/>
              </a:spcAft>
            </a:pPr>
            <a:r>
              <a:rPr lang="sl-SI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KOPOP: Ohranjanje kolobarja</a:t>
            </a:r>
            <a:endParaRPr lang="en-US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942757" lvl="1" indent="-571500" algn="just">
              <a:lnSpc>
                <a:spcPct val="115000"/>
              </a:lnSpc>
              <a:spcAft>
                <a:spcPts val="300"/>
              </a:spcAft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KOPOP: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Varovalni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pasovi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vodotokih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942757" lvl="1" indent="-571500" algn="just">
              <a:lnSpc>
                <a:spcPct val="115000"/>
              </a:lnSpc>
              <a:spcAft>
                <a:spcPts val="300"/>
              </a:spcAft>
            </a:pPr>
            <a:r>
              <a:rPr lang="sl-SI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KOPOP: Ohranjanje mokrišč in barij</a:t>
            </a:r>
            <a:endParaRPr lang="en-US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942757" lvl="1" indent="-571500" algn="just">
              <a:lnSpc>
                <a:spcPct val="115000"/>
              </a:lnSpc>
              <a:spcAft>
                <a:spcPts val="300"/>
              </a:spcAft>
            </a:pPr>
            <a:r>
              <a:rPr lang="sl-SI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KOPOP: Visokodebelni travniški sadovnjaki</a:t>
            </a:r>
            <a:endParaRPr lang="en-US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942757" lvl="1" indent="-571500" algn="just">
              <a:lnSpc>
                <a:spcPct val="115000"/>
              </a:lnSpc>
              <a:spcAft>
                <a:spcPts val="300"/>
              </a:spcAft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KOPOP: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Ohranjanje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mejic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942757" lvl="1" indent="-571500" algn="just">
              <a:lnSpc>
                <a:spcPct val="115000"/>
              </a:lnSpc>
              <a:spcAft>
                <a:spcPts val="300"/>
              </a:spcAft>
            </a:pPr>
            <a:r>
              <a:rPr lang="en-US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Ekološko</a:t>
            </a:r>
            <a:r>
              <a:rPr lang="en-US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kmetovanje</a:t>
            </a:r>
            <a:endParaRPr lang="sl-SI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483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81675-9875-4A93-BE25-38A336B22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Hvala za pozornost!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304CBC-8B45-44B0-BD03-24F92F3411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I" dirty="0"/>
              <a:t>Boštjan Mali</a:t>
            </a:r>
          </a:p>
          <a:p>
            <a:r>
              <a:rPr lang="en-SI" dirty="0"/>
              <a:t>bostjan.mali@gozdis.si</a:t>
            </a:r>
            <a:endParaRPr lang="sl-S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0606ED-FC26-4471-A3E5-F621F845A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29068"/>
      </p:ext>
    </p:extLst>
  </p:cSld>
  <p:clrMapOvr>
    <a:masterClrMapping/>
  </p:clrMapOvr>
</p:sld>
</file>

<file path=ppt/theme/theme1.xml><?xml version="1.0" encoding="utf-8"?>
<a:theme xmlns:a="http://schemas.openxmlformats.org/drawingml/2006/main" name="ClimatePath2050">
  <a:themeElements>
    <a:clrScheme name="Custom 19">
      <a:dk1>
        <a:srgbClr val="31373B"/>
      </a:dk1>
      <a:lt1>
        <a:sysClr val="window" lastClr="FFFFFF"/>
      </a:lt1>
      <a:dk2>
        <a:srgbClr val="444955"/>
      </a:dk2>
      <a:lt2>
        <a:srgbClr val="FFFFFF"/>
      </a:lt2>
      <a:accent1>
        <a:srgbClr val="5A3793"/>
      </a:accent1>
      <a:accent2>
        <a:srgbClr val="EC4E75"/>
      </a:accent2>
      <a:accent3>
        <a:srgbClr val="5A3793"/>
      </a:accent3>
      <a:accent4>
        <a:srgbClr val="5A3793"/>
      </a:accent4>
      <a:accent5>
        <a:srgbClr val="EC4E75"/>
      </a:accent5>
      <a:accent6>
        <a:srgbClr val="5A3793"/>
      </a:accent6>
      <a:hlink>
        <a:srgbClr val="4D4D4D"/>
      </a:hlink>
      <a:folHlink>
        <a:srgbClr val="1C1C1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40C8F4">
            <a:alpha val="90000"/>
          </a:srgbClr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3200" b="1" dirty="0" err="1" smtClean="0">
            <a:solidFill>
              <a:srgbClr val="31373B"/>
            </a:solidFill>
            <a:latin typeface="Arial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ClimatePath2050</Template>
  <TotalTime>695</TotalTime>
  <Words>390</Words>
  <Application>Microsoft Office PowerPoint</Application>
  <PresentationFormat>Custom</PresentationFormat>
  <Paragraphs>55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Tahoma</vt:lpstr>
      <vt:lpstr>ClimatePath2050</vt:lpstr>
      <vt:lpstr>Novi cilji, novi kazalci – predlogi novih kazalcev za spremljanje doseganja ciljev in izvajanje ukrepov do leta 2030</vt:lpstr>
      <vt:lpstr>Sektorski cilji in zaveze iz Uredbe (EU) 2018/841 in Uredbe (EU) 2023/839</vt:lpstr>
      <vt:lpstr>Predlogi novih kazalcev</vt:lpstr>
      <vt:lpstr>Predlogi novih kazalcev</vt:lpstr>
      <vt:lpstr>Ukrepi SN SKP 2023-2027 </vt:lpstr>
      <vt:lpstr>Ukrepi SN SKP 2023-2027 </vt:lpstr>
      <vt:lpstr>Hvala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je naslov prezentacije</dc:title>
  <dc:creator>Barbara Petelin Visočnik</dc:creator>
  <cp:lastModifiedBy>Boštjan Mali</cp:lastModifiedBy>
  <cp:revision>36</cp:revision>
  <dcterms:created xsi:type="dcterms:W3CDTF">2021-08-26T09:25:12Z</dcterms:created>
  <dcterms:modified xsi:type="dcterms:W3CDTF">2023-10-03T08:03:08Z</dcterms:modified>
</cp:coreProperties>
</file>