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7" r:id="rId3"/>
    <p:sldId id="266" r:id="rId4"/>
    <p:sldId id="298" r:id="rId5"/>
    <p:sldId id="299" r:id="rId6"/>
    <p:sldId id="260" r:id="rId7"/>
    <p:sldId id="294" r:id="rId8"/>
    <p:sldId id="295" r:id="rId9"/>
    <p:sldId id="281" r:id="rId10"/>
    <p:sldId id="280" r:id="rId11"/>
    <p:sldId id="275" r:id="rId12"/>
    <p:sldId id="277" r:id="rId13"/>
    <p:sldId id="279" r:id="rId14"/>
    <p:sldId id="278" r:id="rId15"/>
    <p:sldId id="291" r:id="rId16"/>
    <p:sldId id="292" r:id="rId17"/>
    <p:sldId id="296" r:id="rId18"/>
    <p:sldId id="269" r:id="rId19"/>
    <p:sldId id="300" r:id="rId20"/>
    <p:sldId id="258" r:id="rId21"/>
    <p:sldId id="276" r:id="rId22"/>
    <p:sldId id="274" r:id="rId23"/>
    <p:sldId id="271" r:id="rId24"/>
    <p:sldId id="272" r:id="rId25"/>
    <p:sldId id="283" r:id="rId26"/>
    <p:sldId id="285" r:id="rId27"/>
    <p:sldId id="286" r:id="rId28"/>
    <p:sldId id="284" r:id="rId29"/>
    <p:sldId id="282" r:id="rId30"/>
    <p:sldId id="287" r:id="rId31"/>
    <p:sldId id="261" r:id="rId32"/>
    <p:sldId id="263" r:id="rId33"/>
    <p:sldId id="293" r:id="rId34"/>
    <p:sldId id="265" r:id="rId35"/>
    <p:sldId id="297" r:id="rId36"/>
    <p:sldId id="289" r:id="rId37"/>
  </p:sldIdLst>
  <p:sldSz cx="9144000" cy="6858000" type="screen4x3"/>
  <p:notesSz cx="6858000" cy="9144000"/>
  <p:defaultTextStyle>
    <a:defPPr>
      <a:defRPr lang="sl-SI"/>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996633"/>
    <a:srgbClr val="808000"/>
    <a:srgbClr val="66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31" autoAdjust="0"/>
    <p:restoredTop sz="95294" autoAdjust="0"/>
  </p:normalViewPr>
  <p:slideViewPr>
    <p:cSldViewPr>
      <p:cViewPr varScale="1">
        <p:scale>
          <a:sx n="104" d="100"/>
          <a:sy n="104" d="100"/>
        </p:scale>
        <p:origin x="-1026" y="-96"/>
      </p:cViewPr>
      <p:guideLst>
        <p:guide orient="horz" pos="2160"/>
        <p:guide pos="2880"/>
      </p:guideLst>
    </p:cSldViewPr>
  </p:slideViewPr>
  <p:outlineViewPr>
    <p:cViewPr>
      <p:scale>
        <a:sx n="33" d="100"/>
        <a:sy n="33" d="100"/>
      </p:scale>
      <p:origin x="0" y="246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sl-SI"/>
          </a:p>
        </p:txBody>
      </p:sp>
      <p:sp>
        <p:nvSpPr>
          <p:cNvPr id="14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sl-SI"/>
          </a:p>
        </p:txBody>
      </p:sp>
      <p:sp>
        <p:nvSpPr>
          <p:cNvPr id="14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sl-SI"/>
          </a:p>
        </p:txBody>
      </p:sp>
      <p:sp>
        <p:nvSpPr>
          <p:cNvPr id="14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7DC9D55-D8AD-4BB9-BB98-832C599AE7B8}" type="slidenum">
              <a:rPr lang="sl-SI"/>
              <a:pPr/>
              <a:t>‹#›</a:t>
            </a:fld>
            <a:endParaRPr lang="sl-SI"/>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sl-SI"/>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sl-SI"/>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sl-SI"/>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EEEA4B6-C85C-45F6-AEC2-EA885401C6A8}" type="slidenum">
              <a:rPr lang="sl-SI"/>
              <a:pPr/>
              <a:t>‹#›</a:t>
            </a:fld>
            <a:endParaRPr lang="sl-S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DAA8A9-34FC-42A0-BAEF-B9DB5789011A}" type="slidenum">
              <a:rPr lang="sl-SI"/>
              <a:pPr/>
              <a:t>1</a:t>
            </a:fld>
            <a:endParaRPr lang="sl-SI" dirty="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sl-SI"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35</a:t>
            </a:fld>
            <a:endParaRPr 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6</a:t>
            </a:fld>
            <a:endParaRPr 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18</a:t>
            </a:fld>
            <a:endParaRPr lang="sl-S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r>
              <a:rPr lang="sl-SI" sz="1200" kern="1200" dirty="0" smtClean="0">
                <a:solidFill>
                  <a:schemeClr val="tx1"/>
                </a:solidFill>
                <a:latin typeface="Arial" charset="0"/>
                <a:ea typeface="+mn-ea"/>
                <a:cs typeface="+mn-cs"/>
              </a:rPr>
              <a:t>50.000 </a:t>
            </a:r>
            <a:r>
              <a:rPr lang="sl-SI" sz="1200" kern="1200" dirty="0" err="1" smtClean="0">
                <a:solidFill>
                  <a:schemeClr val="tx1"/>
                </a:solidFill>
                <a:latin typeface="Arial" charset="0"/>
                <a:ea typeface="+mn-ea"/>
                <a:cs typeface="+mn-cs"/>
              </a:rPr>
              <a:t>euroes</a:t>
            </a:r>
            <a:r>
              <a:rPr lang="sl-SI" sz="1200" kern="1200" dirty="0" smtClean="0">
                <a:solidFill>
                  <a:schemeClr val="tx1"/>
                </a:solidFill>
                <a:latin typeface="Arial" charset="0"/>
                <a:ea typeface="+mn-ea"/>
                <a:cs typeface="+mn-cs"/>
              </a:rPr>
              <a:t> to 100.000 </a:t>
            </a:r>
            <a:r>
              <a:rPr lang="sl-SI" sz="1200" kern="1200" dirty="0" err="1" smtClean="0">
                <a:solidFill>
                  <a:schemeClr val="tx1"/>
                </a:solidFill>
                <a:latin typeface="Arial" charset="0"/>
                <a:ea typeface="+mn-ea"/>
                <a:cs typeface="+mn-cs"/>
              </a:rPr>
              <a:t>euroes</a:t>
            </a:r>
            <a:r>
              <a:rPr lang="sl-SI" sz="1200" kern="1200" dirty="0" smtClean="0">
                <a:solidFill>
                  <a:schemeClr val="tx1"/>
                </a:solidFill>
                <a:latin typeface="Arial" charset="0"/>
                <a:ea typeface="+mn-ea"/>
                <a:cs typeface="+mn-cs"/>
              </a:rPr>
              <a:t> </a:t>
            </a:r>
            <a:r>
              <a:rPr lang="sl-SI" sz="1200" kern="1200" dirty="0" err="1" smtClean="0">
                <a:solidFill>
                  <a:schemeClr val="tx1"/>
                </a:solidFill>
                <a:latin typeface="Arial" charset="0"/>
                <a:ea typeface="+mn-ea"/>
                <a:cs typeface="+mn-cs"/>
              </a:rPr>
              <a:t>per</a:t>
            </a:r>
            <a:r>
              <a:rPr lang="sl-SI" sz="1200" kern="1200" dirty="0" smtClean="0">
                <a:solidFill>
                  <a:schemeClr val="tx1"/>
                </a:solidFill>
                <a:latin typeface="Arial" charset="0"/>
                <a:ea typeface="+mn-ea"/>
                <a:cs typeface="+mn-cs"/>
              </a:rPr>
              <a:t> </a:t>
            </a:r>
            <a:r>
              <a:rPr lang="sl-SI" sz="1200" kern="1200" dirty="0" err="1" smtClean="0">
                <a:solidFill>
                  <a:schemeClr val="tx1"/>
                </a:solidFill>
                <a:latin typeface="Arial" charset="0"/>
                <a:ea typeface="+mn-ea"/>
                <a:cs typeface="+mn-cs"/>
              </a:rPr>
              <a:t>life</a:t>
            </a:r>
            <a:r>
              <a:rPr lang="sl-SI" sz="1200" kern="1200" dirty="0" smtClean="0">
                <a:solidFill>
                  <a:schemeClr val="tx1"/>
                </a:solidFill>
                <a:latin typeface="Arial" charset="0"/>
                <a:ea typeface="+mn-ea"/>
                <a:cs typeface="+mn-cs"/>
              </a:rPr>
              <a:t> </a:t>
            </a:r>
            <a:r>
              <a:rPr lang="sl-SI" sz="1200" kern="1200" smtClean="0">
                <a:solidFill>
                  <a:schemeClr val="tx1"/>
                </a:solidFill>
                <a:latin typeface="Arial" charset="0"/>
                <a:ea typeface="+mn-ea"/>
                <a:cs typeface="+mn-cs"/>
              </a:rPr>
              <a:t>year</a:t>
            </a:r>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21</a:t>
            </a:fld>
            <a:endParaRPr lang="sl-S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22</a:t>
            </a:fld>
            <a:endParaRPr lang="sl-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23</a:t>
            </a:fld>
            <a:endParaRPr 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24</a:t>
            </a:fld>
            <a:endParaRPr 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a:bodyPr>
          <a:lstStyle/>
          <a:p>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30</a:t>
            </a:fld>
            <a:endParaRPr lang="sl-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normAutofit fontScale="92500"/>
          </a:bodyPr>
          <a:lstStyle/>
          <a:p>
            <a:r>
              <a:rPr lang="en-US" sz="1200" kern="1200" baseline="0" dirty="0" smtClean="0">
                <a:solidFill>
                  <a:schemeClr val="tx1"/>
                </a:solidFill>
                <a:latin typeface="Arial" charset="0"/>
                <a:ea typeface="+mn-ea"/>
                <a:cs typeface="+mn-cs"/>
              </a:rPr>
              <a:t>The EBD is expressed as disability-</a:t>
            </a:r>
            <a:r>
              <a:rPr lang="sl-SI"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adjusted life years (DALYs). DALYs are the sum of the potential years of life</a:t>
            </a:r>
            <a:r>
              <a:rPr lang="sl-SI"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lost due to </a:t>
            </a:r>
            <a:endParaRPr lang="sl-SI" sz="1200" kern="1200" baseline="0" dirty="0" smtClean="0">
              <a:solidFill>
                <a:schemeClr val="tx1"/>
              </a:solidFill>
              <a:latin typeface="Arial" charset="0"/>
              <a:ea typeface="+mn-ea"/>
              <a:cs typeface="+mn-cs"/>
            </a:endParaRPr>
          </a:p>
          <a:p>
            <a:r>
              <a:rPr lang="en-US" sz="1200" kern="1200" baseline="0" dirty="0" smtClean="0">
                <a:solidFill>
                  <a:schemeClr val="tx1"/>
                </a:solidFill>
                <a:latin typeface="Arial" charset="0"/>
                <a:ea typeface="+mn-ea"/>
                <a:cs typeface="+mn-cs"/>
              </a:rPr>
              <a:t>premature death and the equivalent years of “healthy” life lost by virtue</a:t>
            </a:r>
            <a:r>
              <a:rPr lang="sl-SI"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of being in states of poor health or disability.</a:t>
            </a:r>
            <a:endParaRPr lang="sl-SI" sz="1200" kern="1200" baseline="0" dirty="0" smtClean="0">
              <a:solidFill>
                <a:schemeClr val="tx1"/>
              </a:solidFill>
              <a:latin typeface="Arial" charset="0"/>
              <a:ea typeface="+mn-ea"/>
              <a:cs typeface="+mn-cs"/>
            </a:endParaRPr>
          </a:p>
          <a:p>
            <a:endParaRPr lang="sl-SI" sz="1200" kern="1200" baseline="0" dirty="0" smtClean="0">
              <a:solidFill>
                <a:schemeClr val="tx1"/>
              </a:solidFill>
              <a:latin typeface="Arial" charset="0"/>
              <a:ea typeface="+mn-ea"/>
              <a:cs typeface="+mn-cs"/>
            </a:endParaRPr>
          </a:p>
          <a:p>
            <a:r>
              <a:rPr lang="en-US" sz="1200" kern="1200" baseline="0" dirty="0" smtClean="0">
                <a:solidFill>
                  <a:schemeClr val="tx1"/>
                </a:solidFill>
                <a:latin typeface="Arial" charset="0"/>
                <a:ea typeface="+mn-ea"/>
                <a:cs typeface="+mn-cs"/>
              </a:rPr>
              <a:t>According to preliminary results from the Environmental Burden of Disease (EBD)</a:t>
            </a:r>
            <a:r>
              <a:rPr lang="sl-SI"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in Europe project in six European countries (2) reported at the WHO Ministerial</a:t>
            </a:r>
          </a:p>
          <a:p>
            <a:r>
              <a:rPr lang="en-US" sz="1200" kern="1200" baseline="0" dirty="0" smtClean="0">
                <a:solidFill>
                  <a:schemeClr val="tx1"/>
                </a:solidFill>
                <a:latin typeface="Arial" charset="0"/>
                <a:ea typeface="+mn-ea"/>
                <a:cs typeface="+mn-cs"/>
              </a:rPr>
              <a:t>Conference held in Parma in March 2010 (3), traffic noise was ranked second</a:t>
            </a:r>
            <a:r>
              <a:rPr lang="sl-SI"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among the selected environmental stressors evaluated in terms of their public health</a:t>
            </a:r>
          </a:p>
          <a:p>
            <a:r>
              <a:rPr lang="en-US" sz="1200" kern="1200" baseline="0" dirty="0" smtClean="0">
                <a:solidFill>
                  <a:schemeClr val="tx1"/>
                </a:solidFill>
                <a:latin typeface="Arial" charset="0"/>
                <a:ea typeface="+mn-ea"/>
                <a:cs typeface="+mn-cs"/>
              </a:rPr>
              <a:t>impact in six European countries. Further, the trend is that noise exposure is increasing</a:t>
            </a:r>
            <a:r>
              <a:rPr lang="sl-SI"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in Europe compared to other stressors (e.g. exposures to second hand</a:t>
            </a:r>
          </a:p>
          <a:p>
            <a:r>
              <a:rPr lang="en-US" sz="1200" kern="1200" baseline="0" dirty="0" smtClean="0">
                <a:solidFill>
                  <a:schemeClr val="tx1"/>
                </a:solidFill>
                <a:latin typeface="Arial" charset="0"/>
                <a:ea typeface="+mn-ea"/>
                <a:cs typeface="+mn-cs"/>
              </a:rPr>
              <a:t>smoke, dioxins and benzene), which are declining.</a:t>
            </a:r>
            <a:r>
              <a:rPr lang="sl-SI" sz="1200" kern="1200" baseline="0" dirty="0" smtClean="0">
                <a:solidFill>
                  <a:schemeClr val="tx1"/>
                </a:solidFill>
                <a:latin typeface="Arial" charset="0"/>
                <a:ea typeface="+mn-ea"/>
                <a:cs typeface="+mn-cs"/>
              </a:rPr>
              <a:t> </a:t>
            </a:r>
          </a:p>
          <a:p>
            <a:endParaRPr lang="sl-SI" sz="1200" kern="1200" baseline="0" dirty="0" smtClean="0">
              <a:solidFill>
                <a:schemeClr val="tx1"/>
              </a:solidFill>
              <a:latin typeface="Arial" charset="0"/>
              <a:ea typeface="+mn-ea"/>
              <a:cs typeface="+mn-cs"/>
            </a:endParaRPr>
          </a:p>
          <a:p>
            <a:r>
              <a:rPr lang="en-US" sz="1200" kern="1200" baseline="0" dirty="0" err="1" smtClean="0">
                <a:solidFill>
                  <a:schemeClr val="tx1"/>
                </a:solidFill>
                <a:latin typeface="Arial" charset="0"/>
                <a:ea typeface="+mn-ea"/>
                <a:cs typeface="+mn-cs"/>
              </a:rPr>
              <a:t>EBoDE</a:t>
            </a:r>
            <a:r>
              <a:rPr lang="en-US" sz="1200" kern="1200" baseline="0" dirty="0" smtClean="0">
                <a:solidFill>
                  <a:schemeClr val="tx1"/>
                </a:solidFill>
                <a:latin typeface="Arial" charset="0"/>
                <a:ea typeface="+mn-ea"/>
                <a:cs typeface="+mn-cs"/>
              </a:rPr>
              <a:t>, 2010 [web site] (http://en.opasnet.org/w/Ebode, accessed </a:t>
            </a:r>
            <a:r>
              <a:rPr lang="sl-SI" sz="1200" kern="1200" baseline="0" dirty="0" smtClean="0">
                <a:solidFill>
                  <a:schemeClr val="tx1"/>
                </a:solidFill>
                <a:latin typeface="Arial" charset="0"/>
                <a:ea typeface="+mn-ea"/>
                <a:cs typeface="+mn-cs"/>
              </a:rPr>
              <a:t>23</a:t>
            </a:r>
            <a:r>
              <a:rPr lang="en-US" sz="1200" kern="1200" baseline="0" dirty="0" smtClean="0">
                <a:solidFill>
                  <a:schemeClr val="tx1"/>
                </a:solidFill>
                <a:latin typeface="Arial" charset="0"/>
                <a:ea typeface="+mn-ea"/>
                <a:cs typeface="+mn-cs"/>
              </a:rPr>
              <a:t> </a:t>
            </a:r>
            <a:r>
              <a:rPr lang="sl-SI" sz="1200" kern="1200" baseline="0" dirty="0" err="1" smtClean="0">
                <a:solidFill>
                  <a:schemeClr val="tx1"/>
                </a:solidFill>
                <a:latin typeface="Arial" charset="0"/>
                <a:ea typeface="+mn-ea"/>
                <a:cs typeface="+mn-cs"/>
              </a:rPr>
              <a:t>October</a:t>
            </a:r>
            <a:r>
              <a:rPr lang="en-US" sz="1200" kern="1200" baseline="0" dirty="0" smtClean="0">
                <a:solidFill>
                  <a:schemeClr val="tx1"/>
                </a:solidFill>
                <a:latin typeface="Arial" charset="0"/>
                <a:ea typeface="+mn-ea"/>
                <a:cs typeface="+mn-cs"/>
              </a:rPr>
              <a:t> 201</a:t>
            </a:r>
            <a:r>
              <a:rPr lang="sl-SI" sz="1200" kern="1200" baseline="0" dirty="0" smtClean="0">
                <a:solidFill>
                  <a:schemeClr val="tx1"/>
                </a:solidFill>
                <a:latin typeface="Arial" charset="0"/>
                <a:ea typeface="+mn-ea"/>
                <a:cs typeface="+mn-cs"/>
              </a:rPr>
              <a:t>2</a:t>
            </a:r>
            <a:r>
              <a:rPr lang="en-US" sz="1200" kern="1200" baseline="0" dirty="0" smtClean="0">
                <a:solidFill>
                  <a:schemeClr val="tx1"/>
                </a:solidFill>
                <a:latin typeface="Arial" charset="0"/>
                <a:ea typeface="+mn-ea"/>
                <a:cs typeface="+mn-cs"/>
              </a:rPr>
              <a:t>).</a:t>
            </a:r>
            <a:r>
              <a:rPr lang="sl-SI" sz="1200" kern="1200" baseline="0" dirty="0" smtClean="0">
                <a:solidFill>
                  <a:schemeClr val="tx1"/>
                </a:solidFill>
                <a:latin typeface="Arial" charset="0"/>
                <a:ea typeface="+mn-ea"/>
                <a:cs typeface="+mn-cs"/>
              </a:rPr>
              <a:t> </a:t>
            </a:r>
          </a:p>
          <a:p>
            <a:endParaRPr lang="sl-SI" sz="1200" i="1" kern="1200" baseline="0" dirty="0" smtClean="0">
              <a:solidFill>
                <a:schemeClr val="tx1"/>
              </a:solidFill>
              <a:latin typeface="Arial" charset="0"/>
              <a:ea typeface="+mn-ea"/>
              <a:cs typeface="+mn-cs"/>
            </a:endParaRPr>
          </a:p>
          <a:p>
            <a:r>
              <a:rPr lang="en-US" sz="1200" i="1" kern="1200" baseline="0" dirty="0" smtClean="0">
                <a:solidFill>
                  <a:schemeClr val="tx1"/>
                </a:solidFill>
                <a:latin typeface="Arial" charset="0"/>
                <a:ea typeface="+mn-ea"/>
                <a:cs typeface="+mn-cs"/>
              </a:rPr>
              <a:t>Health and environment in Europe: progress assessment. </a:t>
            </a:r>
            <a:r>
              <a:rPr lang="en-US" sz="1200" i="1" kern="1200" baseline="0" dirty="0" err="1" smtClean="0">
                <a:solidFill>
                  <a:schemeClr val="tx1"/>
                </a:solidFill>
                <a:latin typeface="Arial" charset="0"/>
                <a:ea typeface="+mn-ea"/>
                <a:cs typeface="+mn-cs"/>
              </a:rPr>
              <a:t>Copenhagen,WHO</a:t>
            </a:r>
            <a:r>
              <a:rPr lang="en-US" sz="1200" i="1" kern="1200" baseline="0" dirty="0" smtClean="0">
                <a:solidFill>
                  <a:schemeClr val="tx1"/>
                </a:solidFill>
                <a:latin typeface="Arial" charset="0"/>
                <a:ea typeface="+mn-ea"/>
                <a:cs typeface="+mn-cs"/>
              </a:rPr>
              <a:t> Regional Office for</a:t>
            </a:r>
            <a:r>
              <a:rPr lang="sl-SI" sz="1200" i="1"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Europe, 2010) (http://www.euro.who.int/document/E93556.pdf, accessed </a:t>
            </a:r>
            <a:r>
              <a:rPr lang="sl-SI" sz="1200" kern="1200" baseline="0" dirty="0" smtClean="0">
                <a:solidFill>
                  <a:schemeClr val="tx1"/>
                </a:solidFill>
                <a:latin typeface="Arial" charset="0"/>
                <a:ea typeface="+mn-ea"/>
                <a:cs typeface="+mn-cs"/>
              </a:rPr>
              <a:t>23</a:t>
            </a:r>
            <a:r>
              <a:rPr lang="en-US" sz="1200" kern="1200" baseline="0" dirty="0" smtClean="0">
                <a:solidFill>
                  <a:schemeClr val="tx1"/>
                </a:solidFill>
                <a:latin typeface="Arial" charset="0"/>
                <a:ea typeface="+mn-ea"/>
                <a:cs typeface="+mn-cs"/>
              </a:rPr>
              <a:t> </a:t>
            </a:r>
            <a:r>
              <a:rPr lang="sl-SI" sz="1200" kern="1200" baseline="0" dirty="0" err="1" smtClean="0">
                <a:solidFill>
                  <a:schemeClr val="tx1"/>
                </a:solidFill>
                <a:latin typeface="Arial" charset="0"/>
                <a:ea typeface="+mn-ea"/>
                <a:cs typeface="+mn-cs"/>
              </a:rPr>
              <a:t>Octobre</a:t>
            </a:r>
            <a:r>
              <a:rPr lang="sl-SI" sz="1200" kern="1200" baseline="0" dirty="0" smtClean="0">
                <a:solidFill>
                  <a:schemeClr val="tx1"/>
                </a:solidFill>
                <a:latin typeface="Arial" charset="0"/>
                <a:ea typeface="+mn-ea"/>
                <a:cs typeface="+mn-cs"/>
              </a:rPr>
              <a:t> </a:t>
            </a:r>
            <a:r>
              <a:rPr lang="en-US" sz="1200" kern="1200" baseline="0" dirty="0" smtClean="0">
                <a:solidFill>
                  <a:schemeClr val="tx1"/>
                </a:solidFill>
                <a:latin typeface="Arial" charset="0"/>
                <a:ea typeface="+mn-ea"/>
                <a:cs typeface="+mn-cs"/>
              </a:rPr>
              <a:t>201</a:t>
            </a:r>
            <a:r>
              <a:rPr lang="sl-SI" sz="1200" kern="1200" baseline="0" dirty="0" smtClean="0">
                <a:solidFill>
                  <a:schemeClr val="tx1"/>
                </a:solidFill>
                <a:latin typeface="Arial" charset="0"/>
                <a:ea typeface="+mn-ea"/>
                <a:cs typeface="+mn-cs"/>
              </a:rPr>
              <a:t>2</a:t>
            </a:r>
            <a:r>
              <a:rPr lang="en-US" sz="1200" kern="1200" baseline="0" dirty="0" smtClean="0">
                <a:solidFill>
                  <a:schemeClr val="tx1"/>
                </a:solidFill>
                <a:latin typeface="Arial" charset="0"/>
                <a:ea typeface="+mn-ea"/>
                <a:cs typeface="+mn-cs"/>
              </a:rPr>
              <a:t>).</a:t>
            </a:r>
            <a:endParaRPr lang="en-GB" dirty="0"/>
          </a:p>
        </p:txBody>
      </p:sp>
      <p:sp>
        <p:nvSpPr>
          <p:cNvPr id="4" name="Ograda številke diapozitiva 3"/>
          <p:cNvSpPr>
            <a:spLocks noGrp="1"/>
          </p:cNvSpPr>
          <p:nvPr>
            <p:ph type="sldNum" sz="quarter" idx="10"/>
          </p:nvPr>
        </p:nvSpPr>
        <p:spPr/>
        <p:txBody>
          <a:bodyPr/>
          <a:lstStyle/>
          <a:p>
            <a:fld id="{2EEEA4B6-C85C-45F6-AEC2-EA885401C6A8}" type="slidenum">
              <a:rPr lang="sl-SI" smtClean="0"/>
              <a:pPr/>
              <a:t>33</a:t>
            </a:fld>
            <a:endParaRPr lang="sl-SI"/>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a:prstGeom prst="rect">
            <a:avLst/>
          </a:prstGeom>
        </p:spPr>
        <p:txBody>
          <a:bodyPr/>
          <a:lstStyle/>
          <a:p>
            <a:r>
              <a:rPr lang="sl-SI" smtClean="0"/>
              <a:t>Kliknite, če želite urediti slog naslova matrice</a:t>
            </a:r>
            <a:endParaRPr lang="en-GB"/>
          </a:p>
        </p:txBody>
      </p:sp>
      <p:sp>
        <p:nvSpPr>
          <p:cNvPr id="3" name="Podnaslov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l-SI" smtClean="0"/>
              <a:t>Kliknite, če želite urediti slog podnaslova matrice</a:t>
            </a:r>
            <a:endParaRPr lang="en-GB"/>
          </a:p>
        </p:txBody>
      </p:sp>
      <p:sp>
        <p:nvSpPr>
          <p:cNvPr id="4" name="Ograda datuma 3"/>
          <p:cNvSpPr>
            <a:spLocks noGrp="1"/>
          </p:cNvSpPr>
          <p:nvPr>
            <p:ph type="dt" sz="half" idx="10"/>
          </p:nvPr>
        </p:nvSpPr>
        <p:spPr/>
        <p:txBody>
          <a:bodyPr/>
          <a:lstStyle>
            <a:lvl1pPr>
              <a:defRPr/>
            </a:lvl1pPr>
          </a:lstStyle>
          <a:p>
            <a:endParaRPr lang="sl-SI"/>
          </a:p>
        </p:txBody>
      </p:sp>
      <p:sp>
        <p:nvSpPr>
          <p:cNvPr id="5" name="Ograda noge 4"/>
          <p:cNvSpPr>
            <a:spLocks noGrp="1"/>
          </p:cNvSpPr>
          <p:nvPr>
            <p:ph type="ftr" sz="quarter" idx="11"/>
          </p:nvPr>
        </p:nvSpPr>
        <p:spPr/>
        <p:txBody>
          <a:bodyPr/>
          <a:lstStyle>
            <a:lvl1pPr>
              <a:defRPr/>
            </a:lvl1pPr>
          </a:lstStyle>
          <a:p>
            <a:endParaRPr lang="sl-SI"/>
          </a:p>
        </p:txBody>
      </p:sp>
      <p:sp>
        <p:nvSpPr>
          <p:cNvPr id="6" name="Ograda številke diapozitiva 5"/>
          <p:cNvSpPr>
            <a:spLocks noGrp="1"/>
          </p:cNvSpPr>
          <p:nvPr>
            <p:ph type="sldNum" sz="quarter" idx="12"/>
          </p:nvPr>
        </p:nvSpPr>
        <p:spPr/>
        <p:txBody>
          <a:bodyPr/>
          <a:lstStyle>
            <a:lvl1pPr>
              <a:defRPr/>
            </a:lvl1pPr>
          </a:lstStyle>
          <a:p>
            <a:fld id="{38C73937-1F44-480B-9340-C7E5F792FD74}" type="slidenum">
              <a:rPr lang="sl-SI"/>
              <a:pPr/>
              <a:t>‹#›</a:t>
            </a:fld>
            <a:endParaRPr lang="sl-SI"/>
          </a:p>
        </p:txBody>
      </p:sp>
      <p:pic>
        <p:nvPicPr>
          <p:cNvPr id="7" name="Picture 2"/>
          <p:cNvPicPr>
            <a:picLocks noChangeAspect="1" noChangeArrowheads="1"/>
          </p:cNvPicPr>
          <p:nvPr userDrawn="1"/>
        </p:nvPicPr>
        <p:blipFill>
          <a:blip r:embed="rId2" cstate="print"/>
          <a:srcRect l="8694" t="29852" r="68360" b="33418"/>
          <a:stretch>
            <a:fillRect/>
          </a:stretch>
        </p:blipFill>
        <p:spPr bwMode="auto">
          <a:xfrm>
            <a:off x="8208516" y="0"/>
            <a:ext cx="935484" cy="935038"/>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smtClean="0"/>
              <a:t>Kliknite, če želite urediti slog naslova matrice</a:t>
            </a:r>
            <a:endParaRPr lang="en-GB"/>
          </a:p>
        </p:txBody>
      </p:sp>
      <p:sp>
        <p:nvSpPr>
          <p:cNvPr id="3" name="Ograda navpičnega besedila 2"/>
          <p:cNvSpPr>
            <a:spLocks noGrp="1"/>
          </p:cNvSpPr>
          <p:nvPr>
            <p:ph type="body" orient="vert" idx="1"/>
          </p:nvPr>
        </p:nvSpPr>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datuma 3"/>
          <p:cNvSpPr>
            <a:spLocks noGrp="1"/>
          </p:cNvSpPr>
          <p:nvPr>
            <p:ph type="dt" sz="half" idx="10"/>
          </p:nvPr>
        </p:nvSpPr>
        <p:spPr/>
        <p:txBody>
          <a:bodyPr/>
          <a:lstStyle>
            <a:lvl1pPr>
              <a:defRPr/>
            </a:lvl1pPr>
          </a:lstStyle>
          <a:p>
            <a:endParaRPr lang="sl-SI"/>
          </a:p>
        </p:txBody>
      </p:sp>
      <p:sp>
        <p:nvSpPr>
          <p:cNvPr id="5" name="Ograda noge 4"/>
          <p:cNvSpPr>
            <a:spLocks noGrp="1"/>
          </p:cNvSpPr>
          <p:nvPr>
            <p:ph type="ftr" sz="quarter" idx="11"/>
          </p:nvPr>
        </p:nvSpPr>
        <p:spPr/>
        <p:txBody>
          <a:bodyPr/>
          <a:lstStyle>
            <a:lvl1pPr>
              <a:defRPr/>
            </a:lvl1pPr>
          </a:lstStyle>
          <a:p>
            <a:endParaRPr lang="sl-SI"/>
          </a:p>
        </p:txBody>
      </p:sp>
      <p:sp>
        <p:nvSpPr>
          <p:cNvPr id="6" name="Ograda številke diapozitiva 5"/>
          <p:cNvSpPr>
            <a:spLocks noGrp="1"/>
          </p:cNvSpPr>
          <p:nvPr>
            <p:ph type="sldNum" sz="quarter" idx="12"/>
          </p:nvPr>
        </p:nvSpPr>
        <p:spPr/>
        <p:txBody>
          <a:bodyPr/>
          <a:lstStyle>
            <a:lvl1pPr>
              <a:defRPr/>
            </a:lvl1pPr>
          </a:lstStyle>
          <a:p>
            <a:fld id="{55629275-FC13-45E6-86E1-86FA55DC65CB}" type="slidenum">
              <a:rPr lang="sl-SI"/>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38925" y="274638"/>
            <a:ext cx="2058988" cy="5564187"/>
          </a:xfrm>
          <a:prstGeom prst="rect">
            <a:avLst/>
          </a:prstGeom>
        </p:spPr>
        <p:txBody>
          <a:bodyPr vert="eaVert"/>
          <a:lstStyle/>
          <a:p>
            <a:r>
              <a:rPr lang="sl-SI" smtClean="0"/>
              <a:t>Kliknite, če želite urediti slog naslova matrice</a:t>
            </a:r>
            <a:endParaRPr lang="en-GB"/>
          </a:p>
        </p:txBody>
      </p:sp>
      <p:sp>
        <p:nvSpPr>
          <p:cNvPr id="3" name="Ograda navpičnega besedila 2"/>
          <p:cNvSpPr>
            <a:spLocks noGrp="1"/>
          </p:cNvSpPr>
          <p:nvPr>
            <p:ph type="body" orient="vert" idx="1"/>
          </p:nvPr>
        </p:nvSpPr>
        <p:spPr>
          <a:xfrm>
            <a:off x="457200" y="274638"/>
            <a:ext cx="6029325" cy="5564187"/>
          </a:xfrm>
        </p:spPr>
        <p:txBody>
          <a:bodyPr vert="eaVert"/>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datuma 3"/>
          <p:cNvSpPr>
            <a:spLocks noGrp="1"/>
          </p:cNvSpPr>
          <p:nvPr>
            <p:ph type="dt" sz="half" idx="10"/>
          </p:nvPr>
        </p:nvSpPr>
        <p:spPr/>
        <p:txBody>
          <a:bodyPr/>
          <a:lstStyle>
            <a:lvl1pPr>
              <a:defRPr/>
            </a:lvl1pPr>
          </a:lstStyle>
          <a:p>
            <a:endParaRPr lang="sl-SI"/>
          </a:p>
        </p:txBody>
      </p:sp>
      <p:sp>
        <p:nvSpPr>
          <p:cNvPr id="5" name="Ograda noge 4"/>
          <p:cNvSpPr>
            <a:spLocks noGrp="1"/>
          </p:cNvSpPr>
          <p:nvPr>
            <p:ph type="ftr" sz="quarter" idx="11"/>
          </p:nvPr>
        </p:nvSpPr>
        <p:spPr/>
        <p:txBody>
          <a:bodyPr/>
          <a:lstStyle>
            <a:lvl1pPr>
              <a:defRPr/>
            </a:lvl1pPr>
          </a:lstStyle>
          <a:p>
            <a:endParaRPr lang="sl-SI"/>
          </a:p>
        </p:txBody>
      </p:sp>
      <p:sp>
        <p:nvSpPr>
          <p:cNvPr id="6" name="Ograda številke diapozitiva 5"/>
          <p:cNvSpPr>
            <a:spLocks noGrp="1"/>
          </p:cNvSpPr>
          <p:nvPr>
            <p:ph type="sldNum" sz="quarter" idx="12"/>
          </p:nvPr>
        </p:nvSpPr>
        <p:spPr/>
        <p:txBody>
          <a:bodyPr/>
          <a:lstStyle>
            <a:lvl1pPr>
              <a:defRPr/>
            </a:lvl1pPr>
          </a:lstStyle>
          <a:p>
            <a:fld id="{1545F715-3D99-4001-A27D-0A43B9E4AD90}" type="slidenum">
              <a:rPr lang="sl-SI"/>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smtClean="0"/>
              <a:t>Kliknite, če želite urediti slog naslova matrice</a:t>
            </a:r>
            <a:endParaRPr lang="en-GB"/>
          </a:p>
        </p:txBody>
      </p:sp>
      <p:sp>
        <p:nvSpPr>
          <p:cNvPr id="3" name="Ograda vsebine 2"/>
          <p:cNvSpPr>
            <a:spLocks noGrp="1"/>
          </p:cNvSpPr>
          <p:nvPr>
            <p:ph idx="1"/>
          </p:nvPr>
        </p:nvSpPr>
        <p:spPr/>
        <p:txBody>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datuma 3"/>
          <p:cNvSpPr>
            <a:spLocks noGrp="1"/>
          </p:cNvSpPr>
          <p:nvPr>
            <p:ph type="dt" sz="half" idx="10"/>
          </p:nvPr>
        </p:nvSpPr>
        <p:spPr/>
        <p:txBody>
          <a:bodyPr/>
          <a:lstStyle>
            <a:lvl1pPr>
              <a:defRPr/>
            </a:lvl1pPr>
          </a:lstStyle>
          <a:p>
            <a:endParaRPr lang="sl-SI"/>
          </a:p>
        </p:txBody>
      </p:sp>
      <p:sp>
        <p:nvSpPr>
          <p:cNvPr id="5" name="Ograda noge 4"/>
          <p:cNvSpPr>
            <a:spLocks noGrp="1"/>
          </p:cNvSpPr>
          <p:nvPr>
            <p:ph type="ftr" sz="quarter" idx="11"/>
          </p:nvPr>
        </p:nvSpPr>
        <p:spPr/>
        <p:txBody>
          <a:bodyPr/>
          <a:lstStyle>
            <a:lvl1pPr>
              <a:defRPr/>
            </a:lvl1pPr>
          </a:lstStyle>
          <a:p>
            <a:endParaRPr lang="sl-SI"/>
          </a:p>
        </p:txBody>
      </p:sp>
      <p:sp>
        <p:nvSpPr>
          <p:cNvPr id="6" name="Ograda številke diapozitiva 5"/>
          <p:cNvSpPr>
            <a:spLocks noGrp="1"/>
          </p:cNvSpPr>
          <p:nvPr>
            <p:ph type="sldNum" sz="quarter" idx="12"/>
          </p:nvPr>
        </p:nvSpPr>
        <p:spPr/>
        <p:txBody>
          <a:bodyPr/>
          <a:lstStyle>
            <a:lvl1pPr>
              <a:defRPr/>
            </a:lvl1pPr>
          </a:lstStyle>
          <a:p>
            <a:fld id="{5DD9DC77-F16D-48DD-B767-B5EDE949D6BF}" type="slidenum">
              <a:rPr lang="sl-SI"/>
              <a:pPr/>
              <a:t>‹#›</a:t>
            </a:fld>
            <a:endParaRPr lang="sl-SI"/>
          </a:p>
        </p:txBody>
      </p:sp>
      <p:pic>
        <p:nvPicPr>
          <p:cNvPr id="7" name="Slika 6" descr="22_logotip_ARSO.gif"/>
          <p:cNvPicPr>
            <a:picLocks noChangeAspect="1"/>
          </p:cNvPicPr>
          <p:nvPr userDrawn="1"/>
        </p:nvPicPr>
        <p:blipFill>
          <a:blip r:embed="rId2" cstate="print"/>
          <a:stretch>
            <a:fillRect/>
          </a:stretch>
        </p:blipFill>
        <p:spPr>
          <a:xfrm>
            <a:off x="0" y="0"/>
            <a:ext cx="1475656" cy="93851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l-SI" smtClean="0"/>
              <a:t>Kliknite, če želite urediti slog naslova matrice</a:t>
            </a:r>
            <a:endParaRPr lang="en-GB"/>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l-SI" smtClean="0"/>
              <a:t>Kliknite, če želite urediti sloge besedila matrice</a:t>
            </a:r>
          </a:p>
        </p:txBody>
      </p:sp>
      <p:sp>
        <p:nvSpPr>
          <p:cNvPr id="4" name="Ograda datuma 3"/>
          <p:cNvSpPr>
            <a:spLocks noGrp="1"/>
          </p:cNvSpPr>
          <p:nvPr>
            <p:ph type="dt" sz="half" idx="10"/>
          </p:nvPr>
        </p:nvSpPr>
        <p:spPr/>
        <p:txBody>
          <a:bodyPr/>
          <a:lstStyle>
            <a:lvl1pPr>
              <a:defRPr/>
            </a:lvl1pPr>
          </a:lstStyle>
          <a:p>
            <a:endParaRPr lang="sl-SI"/>
          </a:p>
        </p:txBody>
      </p:sp>
      <p:sp>
        <p:nvSpPr>
          <p:cNvPr id="5" name="Ograda noge 4"/>
          <p:cNvSpPr>
            <a:spLocks noGrp="1"/>
          </p:cNvSpPr>
          <p:nvPr>
            <p:ph type="ftr" sz="quarter" idx="11"/>
          </p:nvPr>
        </p:nvSpPr>
        <p:spPr/>
        <p:txBody>
          <a:bodyPr/>
          <a:lstStyle>
            <a:lvl1pPr>
              <a:defRPr/>
            </a:lvl1pPr>
          </a:lstStyle>
          <a:p>
            <a:endParaRPr lang="sl-SI"/>
          </a:p>
        </p:txBody>
      </p:sp>
      <p:sp>
        <p:nvSpPr>
          <p:cNvPr id="6" name="Ograda številke diapozitiva 5"/>
          <p:cNvSpPr>
            <a:spLocks noGrp="1"/>
          </p:cNvSpPr>
          <p:nvPr>
            <p:ph type="sldNum" sz="quarter" idx="12"/>
          </p:nvPr>
        </p:nvSpPr>
        <p:spPr/>
        <p:txBody>
          <a:bodyPr/>
          <a:lstStyle>
            <a:lvl1pPr>
              <a:defRPr/>
            </a:lvl1pPr>
          </a:lstStyle>
          <a:p>
            <a:fld id="{8A87E225-FA5A-45CB-8A84-2A9EBE0643DD}" type="slidenum">
              <a:rPr lang="sl-SI"/>
              <a:pPr/>
              <a:t>‹#›</a:t>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smtClean="0"/>
              <a:t>Kliknite, če želite urediti slog naslova matrice</a:t>
            </a:r>
            <a:endParaRPr lang="en-GB"/>
          </a:p>
        </p:txBody>
      </p:sp>
      <p:sp>
        <p:nvSpPr>
          <p:cNvPr id="3" name="Ograda vsebine 2"/>
          <p:cNvSpPr>
            <a:spLocks noGrp="1"/>
          </p:cNvSpPr>
          <p:nvPr>
            <p:ph sz="half" idx="1"/>
          </p:nvPr>
        </p:nvSpPr>
        <p:spPr>
          <a:xfrm>
            <a:off x="468313" y="1773238"/>
            <a:ext cx="4038600" cy="4065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vsebine 3"/>
          <p:cNvSpPr>
            <a:spLocks noGrp="1"/>
          </p:cNvSpPr>
          <p:nvPr>
            <p:ph sz="half" idx="2"/>
          </p:nvPr>
        </p:nvSpPr>
        <p:spPr>
          <a:xfrm>
            <a:off x="4659313" y="1773238"/>
            <a:ext cx="4038600" cy="4065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5" name="Ograda datuma 4"/>
          <p:cNvSpPr>
            <a:spLocks noGrp="1"/>
          </p:cNvSpPr>
          <p:nvPr>
            <p:ph type="dt" sz="half" idx="10"/>
          </p:nvPr>
        </p:nvSpPr>
        <p:spPr/>
        <p:txBody>
          <a:bodyPr/>
          <a:lstStyle>
            <a:lvl1pPr>
              <a:defRPr/>
            </a:lvl1pPr>
          </a:lstStyle>
          <a:p>
            <a:endParaRPr lang="sl-SI"/>
          </a:p>
        </p:txBody>
      </p:sp>
      <p:sp>
        <p:nvSpPr>
          <p:cNvPr id="6" name="Ograda noge 5"/>
          <p:cNvSpPr>
            <a:spLocks noGrp="1"/>
          </p:cNvSpPr>
          <p:nvPr>
            <p:ph type="ftr" sz="quarter" idx="11"/>
          </p:nvPr>
        </p:nvSpPr>
        <p:spPr/>
        <p:txBody>
          <a:bodyPr/>
          <a:lstStyle>
            <a:lvl1pPr>
              <a:defRPr/>
            </a:lvl1pPr>
          </a:lstStyle>
          <a:p>
            <a:endParaRPr lang="sl-SI"/>
          </a:p>
        </p:txBody>
      </p:sp>
      <p:sp>
        <p:nvSpPr>
          <p:cNvPr id="7" name="Ograda številke diapozitiva 6"/>
          <p:cNvSpPr>
            <a:spLocks noGrp="1"/>
          </p:cNvSpPr>
          <p:nvPr>
            <p:ph type="sldNum" sz="quarter" idx="12"/>
          </p:nvPr>
        </p:nvSpPr>
        <p:spPr/>
        <p:txBody>
          <a:bodyPr/>
          <a:lstStyle>
            <a:lvl1pPr>
              <a:defRPr/>
            </a:lvl1pPr>
          </a:lstStyle>
          <a:p>
            <a:fld id="{0958B43B-4C7D-4200-88A8-3D681DA2BEAA}" type="slidenum">
              <a:rPr lang="sl-SI"/>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lvl1pPr>
              <a:defRPr/>
            </a:lvl1pPr>
          </a:lstStyle>
          <a:p>
            <a:r>
              <a:rPr lang="sl-SI" smtClean="0"/>
              <a:t>Kliknite, če želite urediti slog naslova matrice</a:t>
            </a:r>
            <a:endParaRPr lang="en-GB"/>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Kliknite, če želite urediti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7" name="Ograda datuma 6"/>
          <p:cNvSpPr>
            <a:spLocks noGrp="1"/>
          </p:cNvSpPr>
          <p:nvPr>
            <p:ph type="dt" sz="half" idx="10"/>
          </p:nvPr>
        </p:nvSpPr>
        <p:spPr/>
        <p:txBody>
          <a:bodyPr/>
          <a:lstStyle>
            <a:lvl1pPr>
              <a:defRPr/>
            </a:lvl1pPr>
          </a:lstStyle>
          <a:p>
            <a:endParaRPr lang="sl-SI"/>
          </a:p>
        </p:txBody>
      </p:sp>
      <p:sp>
        <p:nvSpPr>
          <p:cNvPr id="8" name="Ograda noge 7"/>
          <p:cNvSpPr>
            <a:spLocks noGrp="1"/>
          </p:cNvSpPr>
          <p:nvPr>
            <p:ph type="ftr" sz="quarter" idx="11"/>
          </p:nvPr>
        </p:nvSpPr>
        <p:spPr/>
        <p:txBody>
          <a:bodyPr/>
          <a:lstStyle>
            <a:lvl1pPr>
              <a:defRPr/>
            </a:lvl1pPr>
          </a:lstStyle>
          <a:p>
            <a:endParaRPr lang="sl-SI"/>
          </a:p>
        </p:txBody>
      </p:sp>
      <p:sp>
        <p:nvSpPr>
          <p:cNvPr id="9" name="Ograda številke diapozitiva 8"/>
          <p:cNvSpPr>
            <a:spLocks noGrp="1"/>
          </p:cNvSpPr>
          <p:nvPr>
            <p:ph type="sldNum" sz="quarter" idx="12"/>
          </p:nvPr>
        </p:nvSpPr>
        <p:spPr/>
        <p:txBody>
          <a:bodyPr/>
          <a:lstStyle>
            <a:lvl1pPr>
              <a:defRPr/>
            </a:lvl1pPr>
          </a:lstStyle>
          <a:p>
            <a:fld id="{0823E59D-2954-431A-8347-7C922B6DE697}" type="slidenum">
              <a:rPr lang="sl-SI"/>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sl-SI" smtClean="0"/>
              <a:t>Kliknite, če želite urediti slog naslova matrice</a:t>
            </a:r>
            <a:endParaRPr lang="en-GB"/>
          </a:p>
        </p:txBody>
      </p:sp>
      <p:sp>
        <p:nvSpPr>
          <p:cNvPr id="3" name="Ograda datuma 2"/>
          <p:cNvSpPr>
            <a:spLocks noGrp="1"/>
          </p:cNvSpPr>
          <p:nvPr>
            <p:ph type="dt" sz="half" idx="10"/>
          </p:nvPr>
        </p:nvSpPr>
        <p:spPr/>
        <p:txBody>
          <a:bodyPr/>
          <a:lstStyle>
            <a:lvl1pPr>
              <a:defRPr/>
            </a:lvl1pPr>
          </a:lstStyle>
          <a:p>
            <a:endParaRPr lang="sl-SI"/>
          </a:p>
        </p:txBody>
      </p:sp>
      <p:sp>
        <p:nvSpPr>
          <p:cNvPr id="4" name="Ograda noge 3"/>
          <p:cNvSpPr>
            <a:spLocks noGrp="1"/>
          </p:cNvSpPr>
          <p:nvPr>
            <p:ph type="ftr" sz="quarter" idx="11"/>
          </p:nvPr>
        </p:nvSpPr>
        <p:spPr/>
        <p:txBody>
          <a:bodyPr/>
          <a:lstStyle>
            <a:lvl1pPr>
              <a:defRPr/>
            </a:lvl1pPr>
          </a:lstStyle>
          <a:p>
            <a:endParaRPr lang="sl-SI"/>
          </a:p>
        </p:txBody>
      </p:sp>
      <p:sp>
        <p:nvSpPr>
          <p:cNvPr id="5" name="Ograda številke diapozitiva 4"/>
          <p:cNvSpPr>
            <a:spLocks noGrp="1"/>
          </p:cNvSpPr>
          <p:nvPr>
            <p:ph type="sldNum" sz="quarter" idx="12"/>
          </p:nvPr>
        </p:nvSpPr>
        <p:spPr/>
        <p:txBody>
          <a:bodyPr/>
          <a:lstStyle>
            <a:lvl1pPr>
              <a:defRPr/>
            </a:lvl1pPr>
          </a:lstStyle>
          <a:p>
            <a:fld id="{5E2A916E-9D07-43D3-8A2E-58E4BA5BA51D}" type="slidenum">
              <a:rPr lang="sl-SI"/>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lvl1pPr>
              <a:defRPr/>
            </a:lvl1pPr>
          </a:lstStyle>
          <a:p>
            <a:endParaRPr lang="sl-SI"/>
          </a:p>
        </p:txBody>
      </p:sp>
      <p:sp>
        <p:nvSpPr>
          <p:cNvPr id="3" name="Ograda noge 2"/>
          <p:cNvSpPr>
            <a:spLocks noGrp="1"/>
          </p:cNvSpPr>
          <p:nvPr>
            <p:ph type="ftr" sz="quarter" idx="11"/>
          </p:nvPr>
        </p:nvSpPr>
        <p:spPr/>
        <p:txBody>
          <a:bodyPr/>
          <a:lstStyle>
            <a:lvl1pPr>
              <a:defRPr/>
            </a:lvl1pPr>
          </a:lstStyle>
          <a:p>
            <a:endParaRPr lang="sl-SI"/>
          </a:p>
        </p:txBody>
      </p:sp>
      <p:sp>
        <p:nvSpPr>
          <p:cNvPr id="4" name="Ograda številke diapozitiva 3"/>
          <p:cNvSpPr>
            <a:spLocks noGrp="1"/>
          </p:cNvSpPr>
          <p:nvPr>
            <p:ph type="sldNum" sz="quarter" idx="12"/>
          </p:nvPr>
        </p:nvSpPr>
        <p:spPr/>
        <p:txBody>
          <a:bodyPr/>
          <a:lstStyle>
            <a:lvl1pPr>
              <a:defRPr/>
            </a:lvl1pPr>
          </a:lstStyle>
          <a:p>
            <a:fld id="{C5D53298-A953-482C-B99D-37F52084CD4C}" type="slidenum">
              <a:rPr lang="sl-SI"/>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a:prstGeom prst="rect">
            <a:avLst/>
          </a:prstGeom>
        </p:spPr>
        <p:txBody>
          <a:bodyPr anchor="b"/>
          <a:lstStyle>
            <a:lvl1pPr algn="l">
              <a:defRPr sz="2000" b="1"/>
            </a:lvl1pPr>
          </a:lstStyle>
          <a:p>
            <a:r>
              <a:rPr lang="sl-SI" smtClean="0"/>
              <a:t>Kliknite, če želite urediti slog naslova matrice</a:t>
            </a:r>
            <a:endParaRPr lang="en-GB"/>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lvl1pPr>
              <a:defRPr/>
            </a:lvl1pPr>
          </a:lstStyle>
          <a:p>
            <a:endParaRPr lang="sl-SI"/>
          </a:p>
        </p:txBody>
      </p:sp>
      <p:sp>
        <p:nvSpPr>
          <p:cNvPr id="6" name="Ograda noge 5"/>
          <p:cNvSpPr>
            <a:spLocks noGrp="1"/>
          </p:cNvSpPr>
          <p:nvPr>
            <p:ph type="ftr" sz="quarter" idx="11"/>
          </p:nvPr>
        </p:nvSpPr>
        <p:spPr/>
        <p:txBody>
          <a:bodyPr/>
          <a:lstStyle>
            <a:lvl1pPr>
              <a:defRPr/>
            </a:lvl1pPr>
          </a:lstStyle>
          <a:p>
            <a:endParaRPr lang="sl-SI"/>
          </a:p>
        </p:txBody>
      </p:sp>
      <p:sp>
        <p:nvSpPr>
          <p:cNvPr id="7" name="Ograda številke diapozitiva 6"/>
          <p:cNvSpPr>
            <a:spLocks noGrp="1"/>
          </p:cNvSpPr>
          <p:nvPr>
            <p:ph type="sldNum" sz="quarter" idx="12"/>
          </p:nvPr>
        </p:nvSpPr>
        <p:spPr/>
        <p:txBody>
          <a:bodyPr/>
          <a:lstStyle>
            <a:lvl1pPr>
              <a:defRPr/>
            </a:lvl1pPr>
          </a:lstStyle>
          <a:p>
            <a:fld id="{38DCC5C1-3303-4142-BFD6-38AD90A708A0}" type="slidenum">
              <a:rPr lang="sl-SI"/>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l-SI" smtClean="0"/>
              <a:t>Kliknite, če želite urediti slog naslova matrice</a:t>
            </a:r>
            <a:endParaRPr lang="en-GB"/>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Kliknite, če želite urediti sloge besedila matrice</a:t>
            </a:r>
          </a:p>
        </p:txBody>
      </p:sp>
      <p:sp>
        <p:nvSpPr>
          <p:cNvPr id="5" name="Ograda datuma 4"/>
          <p:cNvSpPr>
            <a:spLocks noGrp="1"/>
          </p:cNvSpPr>
          <p:nvPr>
            <p:ph type="dt" sz="half" idx="10"/>
          </p:nvPr>
        </p:nvSpPr>
        <p:spPr/>
        <p:txBody>
          <a:bodyPr/>
          <a:lstStyle>
            <a:lvl1pPr>
              <a:defRPr/>
            </a:lvl1pPr>
          </a:lstStyle>
          <a:p>
            <a:endParaRPr lang="sl-SI"/>
          </a:p>
        </p:txBody>
      </p:sp>
      <p:sp>
        <p:nvSpPr>
          <p:cNvPr id="6" name="Ograda noge 5"/>
          <p:cNvSpPr>
            <a:spLocks noGrp="1"/>
          </p:cNvSpPr>
          <p:nvPr>
            <p:ph type="ftr" sz="quarter" idx="11"/>
          </p:nvPr>
        </p:nvSpPr>
        <p:spPr/>
        <p:txBody>
          <a:bodyPr/>
          <a:lstStyle>
            <a:lvl1pPr>
              <a:defRPr/>
            </a:lvl1pPr>
          </a:lstStyle>
          <a:p>
            <a:endParaRPr lang="sl-SI"/>
          </a:p>
        </p:txBody>
      </p:sp>
      <p:sp>
        <p:nvSpPr>
          <p:cNvPr id="7" name="Ograda številke diapozitiva 6"/>
          <p:cNvSpPr>
            <a:spLocks noGrp="1"/>
          </p:cNvSpPr>
          <p:nvPr>
            <p:ph type="sldNum" sz="quarter" idx="12"/>
          </p:nvPr>
        </p:nvSpPr>
        <p:spPr/>
        <p:txBody>
          <a:bodyPr/>
          <a:lstStyle>
            <a:lvl1pPr>
              <a:defRPr/>
            </a:lvl1pPr>
          </a:lstStyle>
          <a:p>
            <a:fld id="{A5A7B218-2722-46C8-8A3B-5DC2CC5964A2}" type="slidenum">
              <a:rPr lang="sl-SI"/>
              <a:pPr/>
              <a:t>‹#›</a:t>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68313" y="1773238"/>
            <a:ext cx="8229600" cy="4065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sl-SI" smtClean="0"/>
              <a:t>Kliknite, če želite urediti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sl-SI"/>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sl-SI"/>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082908C-4111-40D6-8B42-29D9FE82D2D7}" type="slidenum">
              <a:rPr lang="sl-SI"/>
              <a:pPr/>
              <a:t>‹#›</a:t>
            </a:fld>
            <a:endParaRPr lang="sl-SI"/>
          </a:p>
        </p:txBody>
      </p:sp>
      <p:pic>
        <p:nvPicPr>
          <p:cNvPr id="6" name="Picture 2"/>
          <p:cNvPicPr>
            <a:picLocks noChangeAspect="1" noChangeArrowheads="1"/>
          </p:cNvPicPr>
          <p:nvPr userDrawn="1"/>
        </p:nvPicPr>
        <p:blipFill>
          <a:blip r:embed="rId13" cstate="print"/>
          <a:srcRect l="8694" t="29852" r="68360" b="33418"/>
          <a:stretch>
            <a:fillRect/>
          </a:stretch>
        </p:blipFill>
        <p:spPr bwMode="auto">
          <a:xfrm>
            <a:off x="8208516" y="0"/>
            <a:ext cx="935484" cy="935038"/>
          </a:xfrm>
          <a:prstGeom prst="rect">
            <a:avLst/>
          </a:prstGeom>
          <a:noFill/>
          <a:ln w="9525">
            <a:noFill/>
            <a:miter lim="800000"/>
            <a:headEnd/>
            <a:tailEnd/>
          </a:ln>
        </p:spPr>
      </p:pic>
      <p:pic>
        <p:nvPicPr>
          <p:cNvPr id="7" name="Slika 6" descr="22_logotip_ARSO.gif"/>
          <p:cNvPicPr>
            <a:picLocks noChangeAspect="1"/>
          </p:cNvPicPr>
          <p:nvPr userDrawn="1"/>
        </p:nvPicPr>
        <p:blipFill>
          <a:blip r:embed="rId14" cstate="print"/>
          <a:stretch>
            <a:fillRect/>
          </a:stretch>
        </p:blipFill>
        <p:spPr>
          <a:xfrm>
            <a:off x="0" y="0"/>
            <a:ext cx="1475656" cy="93851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en.opasnet.org/w/Ebo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euro.who.int/document/E93556.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95611950" y="-35009138"/>
            <a:ext cx="200367900" cy="76876276"/>
          </a:xfrm>
          <a:prstGeom prst="rect">
            <a:avLst/>
          </a:prstGeom>
          <a:noFill/>
          <a:ln w="9525">
            <a:noFill/>
            <a:miter lim="800000"/>
            <a:headEnd/>
            <a:tailEnd/>
          </a:ln>
          <a:effectLst/>
        </p:spPr>
      </p:pic>
      <p:pic>
        <p:nvPicPr>
          <p:cNvPr id="2053" name="Picture 5"/>
          <p:cNvPicPr>
            <a:picLocks noChangeAspect="1" noChangeArrowheads="1"/>
          </p:cNvPicPr>
          <p:nvPr/>
        </p:nvPicPr>
        <p:blipFill>
          <a:blip r:embed="rId3" cstate="print"/>
          <a:srcRect/>
          <a:stretch>
            <a:fillRect/>
          </a:stretch>
        </p:blipFill>
        <p:spPr bwMode="auto">
          <a:xfrm>
            <a:off x="-95396050" y="-34793238"/>
            <a:ext cx="200367900" cy="76876276"/>
          </a:xfrm>
          <a:prstGeom prst="rect">
            <a:avLst/>
          </a:prstGeom>
          <a:noFill/>
          <a:ln w="9525">
            <a:noFill/>
            <a:miter lim="800000"/>
            <a:headEnd/>
            <a:tailEnd/>
          </a:ln>
          <a:effectLst/>
        </p:spPr>
      </p:pic>
      <p:sp>
        <p:nvSpPr>
          <p:cNvPr id="2055" name="Text Box 7"/>
          <p:cNvSpPr txBox="1">
            <a:spLocks noChangeArrowheads="1"/>
          </p:cNvSpPr>
          <p:nvPr/>
        </p:nvSpPr>
        <p:spPr bwMode="auto">
          <a:xfrm>
            <a:off x="755650" y="1674813"/>
            <a:ext cx="7704138" cy="4985980"/>
          </a:xfrm>
          <a:prstGeom prst="rect">
            <a:avLst/>
          </a:prstGeom>
          <a:noFill/>
          <a:ln w="9525">
            <a:noFill/>
            <a:miter lim="800000"/>
            <a:headEnd/>
            <a:tailEnd/>
          </a:ln>
          <a:effectLst/>
        </p:spPr>
        <p:txBody>
          <a:bodyPr>
            <a:spAutoFit/>
          </a:bodyPr>
          <a:lstStyle/>
          <a:p>
            <a:pPr algn="ctr"/>
            <a:r>
              <a:rPr lang="sl-SI" sz="3200" b="1" dirty="0" smtClean="0">
                <a:solidFill>
                  <a:srgbClr val="808000"/>
                </a:solidFill>
              </a:rPr>
              <a:t>Izpostavljenost prebivalstva hrupu zaradi prometa</a:t>
            </a:r>
            <a:endParaRPr lang="sl-SI" sz="3200" b="1" dirty="0">
              <a:solidFill>
                <a:srgbClr val="808000"/>
              </a:solidFill>
            </a:endParaRPr>
          </a:p>
          <a:p>
            <a:pPr algn="ctr"/>
            <a:endParaRPr lang="sl-SI" sz="2000" b="1" dirty="0" smtClean="0">
              <a:solidFill>
                <a:srgbClr val="0099CC"/>
              </a:solidFill>
            </a:endParaRPr>
          </a:p>
          <a:p>
            <a:pPr algn="ctr"/>
            <a:r>
              <a:rPr lang="sl-SI" sz="2000" b="1" dirty="0" smtClean="0">
                <a:solidFill>
                  <a:srgbClr val="0099CC"/>
                </a:solidFill>
              </a:rPr>
              <a:t>Sonja Jeram</a:t>
            </a:r>
            <a:endParaRPr lang="sl-SI" sz="2000" b="1" dirty="0">
              <a:solidFill>
                <a:srgbClr val="0099CC"/>
              </a:solidFill>
            </a:endParaRPr>
          </a:p>
          <a:p>
            <a:pPr algn="ctr"/>
            <a:r>
              <a:rPr lang="sl-SI" sz="2000" b="1" dirty="0" smtClean="0">
                <a:solidFill>
                  <a:srgbClr val="0099CC"/>
                </a:solidFill>
              </a:rPr>
              <a:t>Inštitut za varovanje zdravja RS</a:t>
            </a:r>
          </a:p>
          <a:p>
            <a:pPr algn="ctr"/>
            <a:r>
              <a:rPr lang="sl-SI" sz="2000" b="1" dirty="0" smtClean="0">
                <a:solidFill>
                  <a:srgbClr val="0099CC"/>
                </a:solidFill>
              </a:rPr>
              <a:t>okoljskihrup</a:t>
            </a:r>
            <a:r>
              <a:rPr lang="sl-SI" sz="2000" b="1" dirty="0" smtClean="0">
                <a:solidFill>
                  <a:srgbClr val="0099CC"/>
                </a:solidFill>
                <a:latin typeface="Arial"/>
                <a:cs typeface="Arial"/>
              </a:rPr>
              <a:t>@ivz-rs.si</a:t>
            </a:r>
          </a:p>
          <a:p>
            <a:pPr algn="ctr"/>
            <a:endParaRPr lang="sl-SI" sz="2000" b="1" dirty="0" smtClean="0">
              <a:solidFill>
                <a:srgbClr val="0099CC"/>
              </a:solidFill>
            </a:endParaRPr>
          </a:p>
          <a:p>
            <a:pPr algn="ctr"/>
            <a:endParaRPr lang="sl-SI" sz="2000" b="1" dirty="0" smtClean="0">
              <a:solidFill>
                <a:srgbClr val="808000"/>
              </a:solidFill>
            </a:endParaRPr>
          </a:p>
          <a:p>
            <a:pPr algn="ctr"/>
            <a:endParaRPr lang="sl-SI" sz="2000" b="1" dirty="0" smtClean="0">
              <a:solidFill>
                <a:srgbClr val="808000"/>
              </a:solidFill>
            </a:endParaRPr>
          </a:p>
          <a:p>
            <a:pPr algn="ctr"/>
            <a:endParaRPr lang="sl-SI" sz="2000" b="1" dirty="0" smtClean="0">
              <a:solidFill>
                <a:srgbClr val="808000"/>
              </a:solidFill>
            </a:endParaRPr>
          </a:p>
          <a:p>
            <a:pPr algn="ctr"/>
            <a:endParaRPr lang="sl-SI" sz="2000" b="1" dirty="0" smtClean="0">
              <a:solidFill>
                <a:srgbClr val="808000"/>
              </a:solidFill>
            </a:endParaRPr>
          </a:p>
          <a:p>
            <a:pPr algn="ctr"/>
            <a:endParaRPr lang="sl-SI" sz="2000" b="1" dirty="0" smtClean="0">
              <a:solidFill>
                <a:srgbClr val="808000"/>
              </a:solidFill>
            </a:endParaRPr>
          </a:p>
          <a:p>
            <a:pPr algn="ctr"/>
            <a:endParaRPr lang="sl-SI" dirty="0" smtClean="0">
              <a:solidFill>
                <a:srgbClr val="808000"/>
              </a:solidFill>
            </a:endParaRPr>
          </a:p>
          <a:p>
            <a:pPr algn="ctr"/>
            <a:endParaRPr lang="sl-SI" dirty="0" smtClean="0">
              <a:solidFill>
                <a:srgbClr val="808000"/>
              </a:solidFill>
            </a:endParaRPr>
          </a:p>
          <a:p>
            <a:pPr algn="ctr"/>
            <a:r>
              <a:rPr lang="sl-SI" sz="1600" b="1" dirty="0" smtClean="0">
                <a:solidFill>
                  <a:srgbClr val="808000"/>
                </a:solidFill>
              </a:rPr>
              <a:t>KAZALCI  OKOLJA – Promet v Sloveniji, </a:t>
            </a:r>
            <a:r>
              <a:rPr lang="sl-SI" sz="1600" b="1" dirty="0" smtClean="0">
                <a:solidFill>
                  <a:srgbClr val="808000"/>
                </a:solidFill>
              </a:rPr>
              <a:t>9</a:t>
            </a:r>
            <a:r>
              <a:rPr lang="sl-SI" sz="1600" b="1" dirty="0" smtClean="0">
                <a:solidFill>
                  <a:srgbClr val="808000"/>
                </a:solidFill>
              </a:rPr>
              <a:t>. november, </a:t>
            </a:r>
            <a:r>
              <a:rPr lang="sl-SI" sz="1600" b="1" dirty="0" smtClean="0">
                <a:solidFill>
                  <a:srgbClr val="808000"/>
                </a:solidFill>
              </a:rPr>
              <a:t>2012, ARSO, Ljubljana</a:t>
            </a:r>
            <a:endParaRPr lang="sl-SI" sz="1600" b="1" dirty="0"/>
          </a:p>
        </p:txBody>
      </p:sp>
      <p:pic>
        <p:nvPicPr>
          <p:cNvPr id="1026" name="Picture 2" descr="C:\Documents and Settings\SJeram\My Documents\2 IVZ HRUP\SLIKE in PLAKATI\Promet LJ 2a.jpg"/>
          <p:cNvPicPr>
            <a:picLocks noChangeAspect="1" noChangeArrowheads="1"/>
          </p:cNvPicPr>
          <p:nvPr/>
        </p:nvPicPr>
        <p:blipFill>
          <a:blip r:embed="rId4" cstate="print"/>
          <a:srcRect/>
          <a:stretch>
            <a:fillRect/>
          </a:stretch>
        </p:blipFill>
        <p:spPr bwMode="auto">
          <a:xfrm>
            <a:off x="2771800" y="4365104"/>
            <a:ext cx="3694202" cy="1637695"/>
          </a:xfrm>
          <a:prstGeom prst="rect">
            <a:avLst/>
          </a:prstGeom>
          <a:noFill/>
          <a:effectLst>
            <a:outerShdw blurRad="50800" dist="50800" dir="5400000" algn="ctr" rotWithShape="0">
              <a:srgbClr val="000000">
                <a:alpha val="2000"/>
              </a:srgb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895926"/>
            <a:ext cx="838842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sl-SI" sz="1600" dirty="0" smtClean="0">
                <a:latin typeface="+mn-lt"/>
              </a:rPr>
              <a:t>Strateške karte hrupa: Pomembne ceste v Sloveniji, 2006 (</a:t>
            </a:r>
            <a:r>
              <a:rPr lang="en-GB" sz="1600" dirty="0" smtClean="0"/>
              <a:t>L</a:t>
            </a:r>
            <a:r>
              <a:rPr lang="en-GB" sz="1600" baseline="-25000" dirty="0" smtClean="0"/>
              <a:t>den</a:t>
            </a:r>
            <a:r>
              <a:rPr lang="sl-SI" sz="1600" dirty="0" smtClean="0"/>
              <a:t>)</a:t>
            </a:r>
            <a:r>
              <a:rPr lang="sl-SI" sz="1600" baseline="-25000" dirty="0" smtClean="0"/>
              <a:t> </a:t>
            </a:r>
            <a:r>
              <a:rPr lang="sl-SI" sz="1600" dirty="0" smtClean="0">
                <a:latin typeface="+mn-lt"/>
              </a:rPr>
              <a:t> </a:t>
            </a:r>
            <a:endParaRPr lang="sl-SI" sz="1600" dirty="0">
              <a:latin typeface="+mn-lt"/>
            </a:endParaRPr>
          </a:p>
        </p:txBody>
      </p:sp>
      <p:pic>
        <p:nvPicPr>
          <p:cNvPr id="5122" name="Picture 2"/>
          <p:cNvPicPr>
            <a:picLocks noChangeAspect="1" noChangeArrowheads="1"/>
          </p:cNvPicPr>
          <p:nvPr/>
        </p:nvPicPr>
        <p:blipFill>
          <a:blip r:embed="rId2" cstate="print">
            <a:lum contrast="6000"/>
          </a:blip>
          <a:srcRect l="7086" t="20044" r="5255" b="5241"/>
          <a:stretch>
            <a:fillRect/>
          </a:stretch>
        </p:blipFill>
        <p:spPr bwMode="auto">
          <a:xfrm>
            <a:off x="1835696" y="2420888"/>
            <a:ext cx="5345113" cy="3646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895926"/>
            <a:ext cx="838842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sl-SI" sz="1600" dirty="0" smtClean="0">
                <a:latin typeface="+mn-lt"/>
              </a:rPr>
              <a:t>Strateške karte hrupa: MOL, vse ceste, 2006 </a:t>
            </a:r>
            <a:r>
              <a:rPr lang="en-GB" sz="1600" dirty="0" smtClean="0"/>
              <a:t>(L</a:t>
            </a:r>
            <a:r>
              <a:rPr lang="en-GB" sz="1600" baseline="-25000" dirty="0" smtClean="0"/>
              <a:t>den</a:t>
            </a:r>
            <a:r>
              <a:rPr lang="en-GB" sz="1600" dirty="0" smtClean="0"/>
              <a:t>)</a:t>
            </a:r>
            <a:r>
              <a:rPr lang="sl-SI" sz="1600" dirty="0" smtClean="0">
                <a:latin typeface="+mn-lt"/>
              </a:rPr>
              <a:t>  </a:t>
            </a:r>
            <a:endParaRPr lang="sl-SI" sz="1600" dirty="0">
              <a:latin typeface="+mn-lt"/>
            </a:endParaRPr>
          </a:p>
        </p:txBody>
      </p:sp>
      <p:pic>
        <p:nvPicPr>
          <p:cNvPr id="1026" name="Picture 2"/>
          <p:cNvPicPr>
            <a:picLocks noChangeAspect="1" noChangeArrowheads="1"/>
          </p:cNvPicPr>
          <p:nvPr/>
        </p:nvPicPr>
        <p:blipFill>
          <a:blip r:embed="rId2" cstate="print">
            <a:lum contrast="6000"/>
          </a:blip>
          <a:srcRect l="7175" t="21521" r="5461" b="5759"/>
          <a:stretch>
            <a:fillRect/>
          </a:stretch>
        </p:blipFill>
        <p:spPr bwMode="auto">
          <a:xfrm>
            <a:off x="1844336" y="2420888"/>
            <a:ext cx="5432425" cy="36179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895926"/>
            <a:ext cx="838842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sl-SI" sz="1600" dirty="0" smtClean="0">
                <a:latin typeface="+mn-lt"/>
              </a:rPr>
              <a:t>Strateške karte hrupa: MOL, glavne ceste, 2006 </a:t>
            </a:r>
            <a:r>
              <a:rPr lang="en-GB" sz="1600" dirty="0" smtClean="0"/>
              <a:t>(L</a:t>
            </a:r>
            <a:r>
              <a:rPr lang="en-GB" sz="1600" baseline="-25000" dirty="0" smtClean="0"/>
              <a:t>den</a:t>
            </a:r>
            <a:r>
              <a:rPr lang="en-GB" sz="1600" dirty="0" smtClean="0"/>
              <a:t>)</a:t>
            </a:r>
            <a:r>
              <a:rPr lang="sl-SI" sz="1600" dirty="0" smtClean="0">
                <a:latin typeface="+mn-lt"/>
              </a:rPr>
              <a:t>  </a:t>
            </a:r>
            <a:endParaRPr lang="sl-SI" sz="1600" dirty="0">
              <a:latin typeface="+mn-lt"/>
            </a:endParaRPr>
          </a:p>
        </p:txBody>
      </p:sp>
      <p:pic>
        <p:nvPicPr>
          <p:cNvPr id="2050" name="Picture 2"/>
          <p:cNvPicPr>
            <a:picLocks noChangeAspect="1" noChangeArrowheads="1"/>
          </p:cNvPicPr>
          <p:nvPr/>
        </p:nvPicPr>
        <p:blipFill>
          <a:blip r:embed="rId2" cstate="print">
            <a:lum contrast="6000"/>
          </a:blip>
          <a:srcRect l="7175" t="21521" r="5461" b="5759"/>
          <a:stretch>
            <a:fillRect/>
          </a:stretch>
        </p:blipFill>
        <p:spPr bwMode="auto">
          <a:xfrm>
            <a:off x="1773057" y="2420888"/>
            <a:ext cx="5448300" cy="3629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895926"/>
            <a:ext cx="838842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sl-SI" sz="1600" dirty="0" smtClean="0">
                <a:latin typeface="+mn-lt"/>
              </a:rPr>
              <a:t>Strateške karte hrupa: MOL, industrija, 2006 </a:t>
            </a:r>
            <a:r>
              <a:rPr lang="en-GB" sz="1600" dirty="0" smtClean="0"/>
              <a:t>(L</a:t>
            </a:r>
            <a:r>
              <a:rPr lang="en-GB" sz="1600" baseline="-25000" dirty="0" smtClean="0"/>
              <a:t>den</a:t>
            </a:r>
            <a:r>
              <a:rPr lang="en-GB" sz="1600" dirty="0" smtClean="0"/>
              <a:t>)</a:t>
            </a:r>
            <a:r>
              <a:rPr lang="sl-SI" sz="1600" dirty="0" smtClean="0">
                <a:latin typeface="+mn-lt"/>
              </a:rPr>
              <a:t> </a:t>
            </a:r>
            <a:endParaRPr lang="sl-SI" sz="1600" dirty="0">
              <a:latin typeface="+mn-lt"/>
            </a:endParaRPr>
          </a:p>
        </p:txBody>
      </p:sp>
      <p:pic>
        <p:nvPicPr>
          <p:cNvPr id="4098" name="Picture 2"/>
          <p:cNvPicPr>
            <a:picLocks noChangeAspect="1" noChangeArrowheads="1"/>
          </p:cNvPicPr>
          <p:nvPr/>
        </p:nvPicPr>
        <p:blipFill>
          <a:blip r:embed="rId2" cstate="print">
            <a:lum contrast="12000"/>
          </a:blip>
          <a:srcRect l="7086" t="21410" r="5196" b="5389"/>
          <a:stretch>
            <a:fillRect/>
          </a:stretch>
        </p:blipFill>
        <p:spPr bwMode="auto">
          <a:xfrm>
            <a:off x="1793839" y="2420888"/>
            <a:ext cx="5416550" cy="36147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895926"/>
            <a:ext cx="838842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sl-SI" sz="1600" dirty="0" smtClean="0">
                <a:latin typeface="+mn-lt"/>
              </a:rPr>
              <a:t>Strateške karte hrupa: MOL, železnice, 2006 </a:t>
            </a:r>
            <a:r>
              <a:rPr lang="en-GB" sz="1600" dirty="0" smtClean="0"/>
              <a:t>(L</a:t>
            </a:r>
            <a:r>
              <a:rPr lang="en-GB" sz="1600" baseline="-25000" dirty="0" smtClean="0"/>
              <a:t>den</a:t>
            </a:r>
            <a:r>
              <a:rPr lang="en-GB" sz="1600" dirty="0" smtClean="0"/>
              <a:t>)</a:t>
            </a:r>
            <a:r>
              <a:rPr lang="sl-SI" sz="1600" dirty="0" smtClean="0">
                <a:latin typeface="+mn-lt"/>
              </a:rPr>
              <a:t>  </a:t>
            </a:r>
            <a:endParaRPr lang="sl-SI" sz="1600" dirty="0">
              <a:latin typeface="+mn-lt"/>
            </a:endParaRPr>
          </a:p>
        </p:txBody>
      </p:sp>
      <p:pic>
        <p:nvPicPr>
          <p:cNvPr id="3074" name="Picture 2"/>
          <p:cNvPicPr>
            <a:picLocks noChangeAspect="1" noChangeArrowheads="1"/>
          </p:cNvPicPr>
          <p:nvPr/>
        </p:nvPicPr>
        <p:blipFill>
          <a:blip r:embed="rId2" cstate="print">
            <a:lum contrast="6000"/>
          </a:blip>
          <a:srcRect l="7086" t="21410" r="5315" b="5316"/>
          <a:stretch>
            <a:fillRect/>
          </a:stretch>
        </p:blipFill>
        <p:spPr bwMode="auto">
          <a:xfrm>
            <a:off x="1731493" y="2420888"/>
            <a:ext cx="5505450" cy="368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895926"/>
            <a:ext cx="838842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sl-SI" sz="1600" dirty="0" smtClean="0">
                <a:latin typeface="+mn-lt"/>
              </a:rPr>
              <a:t>Strateške karte hrupa: MOMB, </a:t>
            </a:r>
            <a:r>
              <a:rPr lang="en-GB" sz="1600" dirty="0" smtClean="0"/>
              <a:t>(L</a:t>
            </a:r>
            <a:r>
              <a:rPr lang="en-GB" sz="1600" baseline="-25000" dirty="0" smtClean="0"/>
              <a:t>d</a:t>
            </a:r>
            <a:r>
              <a:rPr lang="sl-SI" sz="1600" baseline="-25000" dirty="0" err="1" smtClean="0"/>
              <a:t>an</a:t>
            </a:r>
            <a:r>
              <a:rPr lang="en-GB" sz="1600" dirty="0" smtClean="0"/>
              <a:t>)</a:t>
            </a:r>
            <a:r>
              <a:rPr lang="sl-SI" sz="1600" dirty="0" smtClean="0">
                <a:latin typeface="+mn-lt"/>
              </a:rPr>
              <a:t>  </a:t>
            </a:r>
            <a:endParaRPr lang="sl-SI" sz="1600" dirty="0">
              <a:latin typeface="+mn-lt"/>
            </a:endParaRPr>
          </a:p>
        </p:txBody>
      </p:sp>
      <p:pic>
        <p:nvPicPr>
          <p:cNvPr id="5" name="Picture 2"/>
          <p:cNvPicPr>
            <a:picLocks noChangeAspect="1" noChangeArrowheads="1"/>
          </p:cNvPicPr>
          <p:nvPr/>
        </p:nvPicPr>
        <p:blipFill>
          <a:blip r:embed="rId2" cstate="print"/>
          <a:srcRect l="5038" t="20172" r="50752" b="24711"/>
          <a:stretch>
            <a:fillRect/>
          </a:stretch>
        </p:blipFill>
        <p:spPr bwMode="auto">
          <a:xfrm>
            <a:off x="1619672" y="2276872"/>
            <a:ext cx="5719152" cy="4456246"/>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l="54855" t="29256" r="32955" b="31736"/>
          <a:stretch>
            <a:fillRect/>
          </a:stretch>
        </p:blipFill>
        <p:spPr bwMode="auto">
          <a:xfrm>
            <a:off x="6588224" y="5229200"/>
            <a:ext cx="720080" cy="1440160"/>
          </a:xfrm>
          <a:prstGeom prst="rect">
            <a:avLst/>
          </a:prstGeom>
          <a:noFill/>
          <a:ln w="9525">
            <a:noFill/>
            <a:miter lim="800000"/>
            <a:headEnd/>
            <a:tailEnd/>
          </a:ln>
        </p:spPr>
      </p:pic>
      <p:sp>
        <p:nvSpPr>
          <p:cNvPr id="7" name="PoljeZBesedilom 6"/>
          <p:cNvSpPr txBox="1"/>
          <p:nvPr/>
        </p:nvSpPr>
        <p:spPr>
          <a:xfrm>
            <a:off x="6660232" y="5229200"/>
            <a:ext cx="620683" cy="369332"/>
          </a:xfrm>
          <a:prstGeom prst="rect">
            <a:avLst/>
          </a:prstGeom>
          <a:noFill/>
        </p:spPr>
        <p:txBody>
          <a:bodyPr wrap="none" rtlCol="0">
            <a:spAutoFit/>
          </a:bodyPr>
          <a:lstStyle/>
          <a:p>
            <a:r>
              <a:rPr lang="sl-SI" dirty="0" smtClean="0">
                <a:solidFill>
                  <a:schemeClr val="tx1">
                    <a:lumMod val="65000"/>
                    <a:lumOff val="35000"/>
                  </a:schemeClr>
                </a:solidFill>
              </a:rPr>
              <a:t>dBA</a:t>
            </a:r>
            <a:endParaRPr lang="en-GB"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895926"/>
            <a:ext cx="838842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sl-SI" sz="1600" dirty="0" smtClean="0">
                <a:latin typeface="+mn-lt"/>
              </a:rPr>
              <a:t>Strateške karte hrupa: MOMB, </a:t>
            </a:r>
            <a:r>
              <a:rPr lang="en-GB" sz="1600" dirty="0" smtClean="0"/>
              <a:t>(L</a:t>
            </a:r>
            <a:r>
              <a:rPr lang="sl-SI" sz="1600" baseline="-25000" dirty="0" smtClean="0"/>
              <a:t>noč</a:t>
            </a:r>
            <a:r>
              <a:rPr lang="en-GB" sz="1600" dirty="0" smtClean="0"/>
              <a:t>)</a:t>
            </a:r>
            <a:r>
              <a:rPr lang="sl-SI" sz="1600" dirty="0" smtClean="0">
                <a:latin typeface="+mn-lt"/>
              </a:rPr>
              <a:t>  </a:t>
            </a:r>
            <a:endParaRPr lang="sl-SI" sz="1600" dirty="0">
              <a:latin typeface="+mn-lt"/>
            </a:endParaRPr>
          </a:p>
        </p:txBody>
      </p:sp>
      <p:pic>
        <p:nvPicPr>
          <p:cNvPr id="6" name="Picture 3"/>
          <p:cNvPicPr>
            <a:picLocks noChangeAspect="1" noChangeArrowheads="1"/>
          </p:cNvPicPr>
          <p:nvPr/>
        </p:nvPicPr>
        <p:blipFill>
          <a:blip r:embed="rId2" cstate="print"/>
          <a:srcRect l="6136" t="21158" r="38704" b="10080"/>
          <a:stretch>
            <a:fillRect/>
          </a:stretch>
        </p:blipFill>
        <p:spPr bwMode="auto">
          <a:xfrm>
            <a:off x="1619672" y="2276872"/>
            <a:ext cx="5688632" cy="4432161"/>
          </a:xfrm>
          <a:prstGeom prst="rect">
            <a:avLst/>
          </a:prstGeom>
          <a:noFill/>
          <a:ln w="9525">
            <a:noFill/>
            <a:miter lim="800000"/>
            <a:headEnd/>
            <a:tailEnd/>
          </a:ln>
        </p:spPr>
      </p:pic>
      <p:pic>
        <p:nvPicPr>
          <p:cNvPr id="7" name="Picture 5"/>
          <p:cNvPicPr>
            <a:picLocks noChangeAspect="1" noChangeArrowheads="1"/>
          </p:cNvPicPr>
          <p:nvPr/>
        </p:nvPicPr>
        <p:blipFill>
          <a:blip r:embed="rId3" cstate="print"/>
          <a:srcRect l="68264" t="26149" r="19545" b="31736"/>
          <a:stretch>
            <a:fillRect/>
          </a:stretch>
        </p:blipFill>
        <p:spPr bwMode="auto">
          <a:xfrm>
            <a:off x="6516216" y="5085184"/>
            <a:ext cx="720080" cy="1554872"/>
          </a:xfrm>
          <a:prstGeom prst="rect">
            <a:avLst/>
          </a:prstGeom>
          <a:noFill/>
          <a:ln w="9525">
            <a:noFill/>
            <a:miter lim="800000"/>
            <a:headEnd/>
            <a:tailEnd/>
          </a:ln>
        </p:spPr>
      </p:pic>
      <p:sp>
        <p:nvSpPr>
          <p:cNvPr id="8" name="PoljeZBesedilom 7"/>
          <p:cNvSpPr txBox="1"/>
          <p:nvPr/>
        </p:nvSpPr>
        <p:spPr>
          <a:xfrm>
            <a:off x="6588224" y="5157192"/>
            <a:ext cx="620683" cy="369332"/>
          </a:xfrm>
          <a:prstGeom prst="rect">
            <a:avLst/>
          </a:prstGeom>
          <a:noFill/>
        </p:spPr>
        <p:txBody>
          <a:bodyPr wrap="none" rtlCol="0">
            <a:spAutoFit/>
          </a:bodyPr>
          <a:lstStyle/>
          <a:p>
            <a:r>
              <a:rPr lang="sl-SI" dirty="0" smtClean="0">
                <a:solidFill>
                  <a:schemeClr val="tx1">
                    <a:lumMod val="65000"/>
                    <a:lumOff val="35000"/>
                  </a:schemeClr>
                </a:solidFill>
              </a:rPr>
              <a:t>dBA</a:t>
            </a:r>
            <a:endParaRPr lang="en-GB" dirty="0">
              <a:solidFill>
                <a:schemeClr val="tx1">
                  <a:lumMod val="65000"/>
                  <a:lumOff val="35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Atlas okolja</a:t>
            </a:r>
            <a:endParaRPr lang="sl-SI" dirty="0"/>
          </a:p>
        </p:txBody>
      </p:sp>
      <p:pic>
        <p:nvPicPr>
          <p:cNvPr id="1026" name="Picture 2"/>
          <p:cNvPicPr>
            <a:picLocks noChangeAspect="1" noChangeArrowheads="1"/>
          </p:cNvPicPr>
          <p:nvPr/>
        </p:nvPicPr>
        <p:blipFill>
          <a:blip r:embed="rId2" cstate="print"/>
          <a:srcRect l="2901" t="22791" r="16450" b="10633"/>
          <a:stretch>
            <a:fillRect/>
          </a:stretch>
        </p:blipFill>
        <p:spPr bwMode="auto">
          <a:xfrm>
            <a:off x="0" y="2132856"/>
            <a:ext cx="9144000" cy="47177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lika 12" descr="http://kazalci.arso.gov.si/get_graph/?graph_id=7953&amp;lang_id=302"/>
          <p:cNvPicPr/>
          <p:nvPr/>
        </p:nvPicPr>
        <p:blipFill>
          <a:blip r:embed="rId3" cstate="print"/>
          <a:srcRect/>
          <a:stretch>
            <a:fillRect/>
          </a:stretch>
        </p:blipFill>
        <p:spPr bwMode="auto">
          <a:xfrm>
            <a:off x="2274592" y="2920336"/>
            <a:ext cx="4318232" cy="3100952"/>
          </a:xfrm>
          <a:prstGeom prst="rect">
            <a:avLst/>
          </a:prstGeom>
          <a:noFill/>
          <a:ln w="9525">
            <a:solidFill>
              <a:schemeClr val="bg1">
                <a:lumMod val="85000"/>
              </a:schemeClr>
            </a:solidFill>
            <a:miter lim="800000"/>
            <a:headEnd/>
            <a:tailEnd/>
          </a:ln>
        </p:spPr>
      </p:pic>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772816"/>
            <a:ext cx="838842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sl-SI" sz="1600" dirty="0">
                <a:latin typeface="+mn-lt"/>
              </a:rPr>
              <a:t>Število izpostavljenih prebivalcev ravnem hrupa </a:t>
            </a:r>
            <a:r>
              <a:rPr lang="sl-SI" sz="1600" dirty="0" smtClean="0">
                <a:latin typeface="+mn-lt"/>
              </a:rPr>
              <a:t>(</a:t>
            </a:r>
            <a:r>
              <a:rPr lang="sl-SI" sz="1600" dirty="0" smtClean="0"/>
              <a:t>Ldvn </a:t>
            </a:r>
            <a:r>
              <a:rPr lang="sl-SI" sz="1600" dirty="0"/>
              <a:t>in </a:t>
            </a:r>
            <a:r>
              <a:rPr lang="sl-SI" sz="1600" dirty="0" smtClean="0"/>
              <a:t>Lnoč) </a:t>
            </a:r>
            <a:r>
              <a:rPr lang="sl-SI" sz="1600" dirty="0" smtClean="0">
                <a:latin typeface="+mn-lt"/>
              </a:rPr>
              <a:t>ob </a:t>
            </a:r>
            <a:r>
              <a:rPr lang="sl-SI" sz="1600" dirty="0">
                <a:latin typeface="+mn-lt"/>
              </a:rPr>
              <a:t>cestah in železniških progah v </a:t>
            </a:r>
            <a:r>
              <a:rPr lang="sl-SI" sz="1600" u="sng" dirty="0">
                <a:latin typeface="+mn-lt"/>
              </a:rPr>
              <a:t>Mestni občini Ljubljana </a:t>
            </a:r>
            <a:r>
              <a:rPr lang="sl-SI" sz="1600" dirty="0">
                <a:latin typeface="+mn-lt"/>
              </a:rPr>
              <a:t>in </a:t>
            </a:r>
            <a:r>
              <a:rPr lang="sl-SI" sz="1600" dirty="0" smtClean="0">
                <a:latin typeface="+mn-lt"/>
              </a:rPr>
              <a:t>v </a:t>
            </a:r>
            <a:r>
              <a:rPr lang="sl-SI" sz="1600" u="sng" dirty="0" smtClean="0">
                <a:latin typeface="+mn-lt"/>
              </a:rPr>
              <a:t>Mestni občini Maribor </a:t>
            </a:r>
            <a:r>
              <a:rPr lang="sl-SI" sz="1600" dirty="0" smtClean="0">
                <a:latin typeface="+mn-lt"/>
              </a:rPr>
              <a:t>v </a:t>
            </a:r>
            <a:r>
              <a:rPr lang="sl-SI" sz="1600" dirty="0">
                <a:latin typeface="+mn-lt"/>
              </a:rPr>
              <a:t>letu 2006</a:t>
            </a:r>
          </a:p>
        </p:txBody>
      </p:sp>
      <p:sp>
        <p:nvSpPr>
          <p:cNvPr id="14" name="PoljeZBesedilom 13"/>
          <p:cNvSpPr txBox="1"/>
          <p:nvPr/>
        </p:nvSpPr>
        <p:spPr>
          <a:xfrm>
            <a:off x="3347864" y="3111351"/>
            <a:ext cx="821059" cy="461665"/>
          </a:xfrm>
          <a:prstGeom prst="rect">
            <a:avLst/>
          </a:prstGeom>
          <a:noFill/>
        </p:spPr>
        <p:txBody>
          <a:bodyPr wrap="none" rtlCol="0">
            <a:spAutoFit/>
          </a:bodyPr>
          <a:lstStyle/>
          <a:p>
            <a:r>
              <a:rPr lang="sl-SI" sz="1200" dirty="0"/>
              <a:t>Ldvn </a:t>
            </a:r>
            <a:endParaRPr lang="sl-SI" sz="1200" dirty="0" smtClean="0"/>
          </a:p>
          <a:p>
            <a:r>
              <a:rPr lang="sl-SI" sz="1200" dirty="0" smtClean="0"/>
              <a:t>&gt; 55 dBA</a:t>
            </a:r>
            <a:endParaRPr lang="en-GB" sz="1200" dirty="0"/>
          </a:p>
        </p:txBody>
      </p:sp>
      <p:sp>
        <p:nvSpPr>
          <p:cNvPr id="17" name="PoljeZBesedilom 16"/>
          <p:cNvSpPr txBox="1"/>
          <p:nvPr/>
        </p:nvSpPr>
        <p:spPr>
          <a:xfrm>
            <a:off x="5191101" y="3111351"/>
            <a:ext cx="821059" cy="461665"/>
          </a:xfrm>
          <a:prstGeom prst="rect">
            <a:avLst/>
          </a:prstGeom>
          <a:noFill/>
        </p:spPr>
        <p:txBody>
          <a:bodyPr wrap="none" rtlCol="0">
            <a:spAutoFit/>
          </a:bodyPr>
          <a:lstStyle/>
          <a:p>
            <a:r>
              <a:rPr lang="sl-SI" sz="1200" dirty="0" smtClean="0"/>
              <a:t>Lnoč </a:t>
            </a:r>
          </a:p>
          <a:p>
            <a:r>
              <a:rPr lang="sl-SI" sz="1200" dirty="0" smtClean="0"/>
              <a:t>&gt; 50 dBA</a:t>
            </a:r>
            <a:endParaRPr lang="en-GB" sz="1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a:t>Stanje</a:t>
            </a:r>
          </a:p>
        </p:txBody>
      </p:sp>
      <p:sp>
        <p:nvSpPr>
          <p:cNvPr id="6148" name="Rectangle 4"/>
          <p:cNvSpPr>
            <a:spLocks noChangeArrowheads="1"/>
          </p:cNvSpPr>
          <p:nvPr/>
        </p:nvSpPr>
        <p:spPr bwMode="auto">
          <a:xfrm>
            <a:off x="432048" y="1649705"/>
            <a:ext cx="838842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sl-SI" sz="1600" dirty="0">
                <a:latin typeface="+mn-lt"/>
              </a:rPr>
              <a:t>Število izpostavljenih prebivalcev ravnem hrupa nad </a:t>
            </a:r>
            <a:r>
              <a:rPr lang="sl-SI" sz="1600" dirty="0" smtClean="0">
                <a:latin typeface="+mn-lt"/>
              </a:rPr>
              <a:t>“mejnima” vrednostma </a:t>
            </a:r>
            <a:r>
              <a:rPr lang="sl-SI" sz="1600" u="sng" dirty="0">
                <a:latin typeface="+mn-lt"/>
              </a:rPr>
              <a:t>ob </a:t>
            </a:r>
            <a:r>
              <a:rPr lang="sl-SI" sz="1600" u="sng" dirty="0" smtClean="0">
                <a:latin typeface="+mn-lt"/>
              </a:rPr>
              <a:t>pomembnih</a:t>
            </a:r>
          </a:p>
          <a:p>
            <a:pPr marL="0" marR="0" lvl="0" indent="0" algn="l" defTabSz="914400" rtl="0" eaLnBrk="1" fontAlgn="base" latinLnBrk="0" hangingPunct="1">
              <a:lnSpc>
                <a:spcPct val="100000"/>
              </a:lnSpc>
              <a:spcBef>
                <a:spcPct val="0"/>
              </a:spcBef>
              <a:spcAft>
                <a:spcPct val="0"/>
              </a:spcAft>
              <a:buClrTx/>
              <a:buSzTx/>
              <a:buFontTx/>
              <a:buNone/>
              <a:tabLst/>
            </a:pPr>
            <a:r>
              <a:rPr lang="sl-SI" sz="1600" u="sng" dirty="0" smtClean="0">
                <a:latin typeface="+mn-lt"/>
              </a:rPr>
              <a:t>cestah </a:t>
            </a:r>
            <a:r>
              <a:rPr lang="sl-SI" sz="1600" u="sng" dirty="0">
                <a:latin typeface="+mn-lt"/>
              </a:rPr>
              <a:t>in pomembnih železniških progah v Sloveniji </a:t>
            </a:r>
            <a:r>
              <a:rPr lang="sl-SI" sz="1600" dirty="0">
                <a:latin typeface="+mn-lt"/>
              </a:rPr>
              <a:t>v </a:t>
            </a:r>
            <a:r>
              <a:rPr lang="sl-SI" sz="1600" dirty="0" smtClean="0">
                <a:latin typeface="+mn-lt"/>
              </a:rPr>
              <a:t>obdobju dneva (Ldvn) </a:t>
            </a:r>
            <a:r>
              <a:rPr lang="sl-SI" sz="1600" dirty="0">
                <a:latin typeface="+mn-lt"/>
              </a:rPr>
              <a:t>in </a:t>
            </a:r>
            <a:r>
              <a:rPr lang="sl-SI" sz="1600" dirty="0" smtClean="0">
                <a:latin typeface="+mn-lt"/>
              </a:rPr>
              <a:t>noči (Lnoč) </a:t>
            </a:r>
            <a:r>
              <a:rPr lang="sl-SI" sz="1600" dirty="0">
                <a:latin typeface="+mn-lt"/>
              </a:rPr>
              <a:t>v letu </a:t>
            </a:r>
            <a:r>
              <a:rPr lang="sl-SI" sz="1600" dirty="0" smtClean="0">
                <a:latin typeface="+mn-lt"/>
              </a:rPr>
              <a:t>2006</a:t>
            </a:r>
            <a:endParaRPr lang="sl-SI" sz="1600" dirty="0">
              <a:latin typeface="+mn-lt"/>
            </a:endParaRPr>
          </a:p>
        </p:txBody>
      </p:sp>
      <p:grpSp>
        <p:nvGrpSpPr>
          <p:cNvPr id="2" name="Skupina 12"/>
          <p:cNvGrpSpPr/>
          <p:nvPr/>
        </p:nvGrpSpPr>
        <p:grpSpPr>
          <a:xfrm>
            <a:off x="2267744" y="2492896"/>
            <a:ext cx="4317539" cy="3168352"/>
            <a:chOff x="1478597" y="2623515"/>
            <a:chExt cx="6186805" cy="3757813"/>
          </a:xfrm>
        </p:grpSpPr>
        <p:pic>
          <p:nvPicPr>
            <p:cNvPr id="7" name="Slika 6" descr="http://kazalci.arso.gov.si/get_graph/?graph_id=7950&amp;lang_id=302"/>
            <p:cNvPicPr/>
            <p:nvPr/>
          </p:nvPicPr>
          <p:blipFill>
            <a:blip r:embed="rId2" cstate="print"/>
            <a:srcRect/>
            <a:stretch>
              <a:fillRect/>
            </a:stretch>
          </p:blipFill>
          <p:spPr bwMode="auto">
            <a:xfrm>
              <a:off x="1478597" y="2708920"/>
              <a:ext cx="6186805" cy="3672408"/>
            </a:xfrm>
            <a:prstGeom prst="rect">
              <a:avLst/>
            </a:prstGeom>
            <a:noFill/>
            <a:ln w="9525">
              <a:noFill/>
              <a:miter lim="800000"/>
              <a:headEnd/>
              <a:tailEnd/>
            </a:ln>
          </p:spPr>
        </p:pic>
        <p:sp>
          <p:nvSpPr>
            <p:cNvPr id="9" name="PoljeZBesedilom 8"/>
            <p:cNvSpPr txBox="1"/>
            <p:nvPr/>
          </p:nvSpPr>
          <p:spPr>
            <a:xfrm>
              <a:off x="2510434" y="2623515"/>
              <a:ext cx="1176534" cy="547556"/>
            </a:xfrm>
            <a:prstGeom prst="rect">
              <a:avLst/>
            </a:prstGeom>
            <a:noFill/>
          </p:spPr>
          <p:txBody>
            <a:bodyPr wrap="none" rtlCol="0">
              <a:spAutoFit/>
            </a:bodyPr>
            <a:lstStyle/>
            <a:p>
              <a:r>
                <a:rPr lang="sl-SI" sz="1200" dirty="0"/>
                <a:t>Ldvn </a:t>
              </a:r>
              <a:endParaRPr lang="sl-SI" sz="1200" dirty="0" smtClean="0"/>
            </a:p>
            <a:p>
              <a:r>
                <a:rPr lang="sl-SI" sz="1200" dirty="0" smtClean="0"/>
                <a:t>&gt; 55 dBA</a:t>
              </a:r>
              <a:endParaRPr lang="en-GB" sz="1200" dirty="0"/>
            </a:p>
          </p:txBody>
        </p:sp>
        <p:sp>
          <p:nvSpPr>
            <p:cNvPr id="10" name="PoljeZBesedilom 9"/>
            <p:cNvSpPr txBox="1"/>
            <p:nvPr/>
          </p:nvSpPr>
          <p:spPr>
            <a:xfrm>
              <a:off x="4986841" y="3221349"/>
              <a:ext cx="1176534" cy="547556"/>
            </a:xfrm>
            <a:prstGeom prst="rect">
              <a:avLst/>
            </a:prstGeom>
            <a:noFill/>
          </p:spPr>
          <p:txBody>
            <a:bodyPr wrap="none" rtlCol="0">
              <a:spAutoFit/>
            </a:bodyPr>
            <a:lstStyle/>
            <a:p>
              <a:r>
                <a:rPr lang="sl-SI" sz="1200" dirty="0"/>
                <a:t>Lnoč </a:t>
              </a:r>
              <a:endParaRPr lang="sl-SI" sz="1200" dirty="0" smtClean="0"/>
            </a:p>
            <a:p>
              <a:r>
                <a:rPr lang="sl-SI" sz="1200" dirty="0" smtClean="0"/>
                <a:t>&gt; 50 dBA</a:t>
              </a:r>
              <a:endParaRPr lang="en-GB" sz="1200" dirty="0"/>
            </a:p>
          </p:txBody>
        </p:sp>
      </p:grpSp>
      <p:pic>
        <p:nvPicPr>
          <p:cNvPr id="11" name="Slika 10" descr="http://kazalci.arso.gov.si/get_graph/?graph_id=7951&amp;lang_id=302"/>
          <p:cNvPicPr/>
          <p:nvPr/>
        </p:nvPicPr>
        <p:blipFill>
          <a:blip r:embed="rId3" cstate="print"/>
          <a:srcRect/>
          <a:stretch>
            <a:fillRect/>
          </a:stretch>
        </p:blipFill>
        <p:spPr bwMode="auto">
          <a:xfrm>
            <a:off x="35496" y="4581128"/>
            <a:ext cx="3347864" cy="2232248"/>
          </a:xfrm>
          <a:prstGeom prst="rect">
            <a:avLst/>
          </a:prstGeom>
          <a:noFill/>
          <a:ln w="9525">
            <a:noFill/>
            <a:miter lim="800000"/>
            <a:headEnd/>
            <a:tailEnd/>
          </a:ln>
        </p:spPr>
      </p:pic>
      <p:pic>
        <p:nvPicPr>
          <p:cNvPr id="12" name="Slika 11" descr="http://kazalci.arso.gov.si/get_graph/?graph_id=7952&amp;lang_id=302"/>
          <p:cNvPicPr/>
          <p:nvPr/>
        </p:nvPicPr>
        <p:blipFill>
          <a:blip r:embed="rId4" cstate="print"/>
          <a:srcRect/>
          <a:stretch>
            <a:fillRect/>
          </a:stretch>
        </p:blipFill>
        <p:spPr bwMode="auto">
          <a:xfrm>
            <a:off x="5802428" y="4581128"/>
            <a:ext cx="3306076" cy="2232248"/>
          </a:xfrm>
          <a:prstGeom prst="rect">
            <a:avLst/>
          </a:prstGeom>
          <a:noFill/>
          <a:ln w="9525">
            <a:noFill/>
            <a:miter lim="800000"/>
            <a:headEnd/>
            <a:tailEnd/>
          </a:ln>
        </p:spPr>
      </p:pic>
      <p:sp>
        <p:nvSpPr>
          <p:cNvPr id="15" name="Puščica dol 14"/>
          <p:cNvSpPr/>
          <p:nvPr/>
        </p:nvSpPr>
        <p:spPr>
          <a:xfrm rot="19052107">
            <a:off x="5371183" y="4610032"/>
            <a:ext cx="383046" cy="9173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uščica dol 15"/>
          <p:cNvSpPr/>
          <p:nvPr/>
        </p:nvSpPr>
        <p:spPr>
          <a:xfrm rot="2778737">
            <a:off x="2828228" y="4505754"/>
            <a:ext cx="383046" cy="9173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95288"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sz="4000" dirty="0" smtClean="0"/>
              <a:t>KAZALCI</a:t>
            </a:r>
            <a:endParaRPr lang="sl-SI" sz="4000" dirty="0"/>
          </a:p>
        </p:txBody>
      </p:sp>
      <p:sp>
        <p:nvSpPr>
          <p:cNvPr id="5123" name="Rectangle 3"/>
          <p:cNvSpPr>
            <a:spLocks noGrp="1" noChangeArrowheads="1"/>
          </p:cNvSpPr>
          <p:nvPr>
            <p:ph type="body" idx="1"/>
          </p:nvPr>
        </p:nvSpPr>
        <p:spPr/>
        <p:txBody>
          <a:bodyPr/>
          <a:lstStyle/>
          <a:p>
            <a:pPr>
              <a:buFontTx/>
              <a:buNone/>
            </a:pPr>
            <a:endParaRPr lang="sl-SI" dirty="0"/>
          </a:p>
          <a:p>
            <a:endParaRPr lang="sl-SI" sz="2800" dirty="0" smtClean="0">
              <a:solidFill>
                <a:schemeClr val="tx1"/>
              </a:solidFill>
              <a:latin typeface="+mn-lt"/>
              <a:ea typeface="+mn-ea"/>
              <a:cs typeface="+mn-cs"/>
            </a:endParaRPr>
          </a:p>
          <a:p>
            <a:endParaRPr lang="sl-SI" sz="2800" dirty="0"/>
          </a:p>
          <a:p>
            <a:r>
              <a:rPr lang="sl-SI" sz="2800" dirty="0" smtClean="0">
                <a:solidFill>
                  <a:schemeClr val="tx1"/>
                </a:solidFill>
                <a:latin typeface="+mn-lt"/>
                <a:ea typeface="+mn-ea"/>
                <a:cs typeface="+mn-cs"/>
              </a:rPr>
              <a:t>[PR18] Izpostavljenost </a:t>
            </a:r>
            <a:r>
              <a:rPr lang="sl-SI" sz="2800" dirty="0">
                <a:solidFill>
                  <a:schemeClr val="tx1"/>
                </a:solidFill>
                <a:latin typeface="+mn-lt"/>
                <a:ea typeface="+mn-ea"/>
                <a:cs typeface="+mn-cs"/>
              </a:rPr>
              <a:t>hrupu zaradi </a:t>
            </a:r>
            <a:r>
              <a:rPr lang="sl-SI" sz="2800" dirty="0" smtClean="0">
                <a:solidFill>
                  <a:schemeClr val="tx1"/>
                </a:solidFill>
                <a:latin typeface="+mn-lt"/>
                <a:ea typeface="+mn-ea"/>
                <a:cs typeface="+mn-cs"/>
              </a:rPr>
              <a:t>prometa</a:t>
            </a:r>
          </a:p>
          <a:p>
            <a:pPr>
              <a:buNone/>
            </a:pPr>
            <a:endParaRPr lang="sl-SI" sz="2800" dirty="0">
              <a:solidFill>
                <a:schemeClr val="tx1"/>
              </a:solidFill>
              <a:latin typeface="+mn-lt"/>
              <a:ea typeface="+mn-ea"/>
              <a:cs typeface="+mn-cs"/>
            </a:endParaRPr>
          </a:p>
          <a:p>
            <a:r>
              <a:rPr lang="sl-SI" sz="2800" dirty="0">
                <a:solidFill>
                  <a:schemeClr val="tx1"/>
                </a:solidFill>
                <a:latin typeface="+mn-lt"/>
                <a:ea typeface="+mn-ea"/>
                <a:cs typeface="+mn-cs"/>
              </a:rPr>
              <a:t>[</a:t>
            </a:r>
            <a:r>
              <a:rPr lang="sl-SI" sz="2800" dirty="0" smtClean="0">
                <a:solidFill>
                  <a:schemeClr val="tx1"/>
                </a:solidFill>
                <a:latin typeface="+mn-lt"/>
                <a:ea typeface="+mn-ea"/>
                <a:cs typeface="+mn-cs"/>
              </a:rPr>
              <a:t>ZD14] Izpostavljenost </a:t>
            </a:r>
            <a:r>
              <a:rPr lang="sl-SI" sz="2800" dirty="0">
                <a:solidFill>
                  <a:schemeClr val="tx1"/>
                </a:solidFill>
                <a:latin typeface="+mn-lt"/>
                <a:ea typeface="+mn-ea"/>
                <a:cs typeface="+mn-cs"/>
              </a:rPr>
              <a:t>otrok povišani ravni hrupa cestnega prometa v osnovnih šolah in vrtcih v </a:t>
            </a:r>
            <a:r>
              <a:rPr lang="sl-SI" sz="2800" dirty="0" smtClean="0">
                <a:solidFill>
                  <a:schemeClr val="tx1"/>
                </a:solidFill>
                <a:latin typeface="+mn-lt"/>
                <a:ea typeface="+mn-ea"/>
                <a:cs typeface="+mn-cs"/>
              </a:rPr>
              <a:t>Ljubljani</a:t>
            </a:r>
            <a:endParaRPr lang="sl-SI" sz="2800" dirty="0"/>
          </a:p>
          <a:p>
            <a:endParaRPr lang="sl-SI" dirty="0"/>
          </a:p>
        </p:txBody>
      </p:sp>
      <p:pic>
        <p:nvPicPr>
          <p:cNvPr id="5124" name="Picture 4"/>
          <p:cNvPicPr>
            <a:picLocks noChangeAspect="1" noChangeArrowheads="1"/>
          </p:cNvPicPr>
          <p:nvPr/>
        </p:nvPicPr>
        <p:blipFill>
          <a:blip r:embed="rId2" cstate="print"/>
          <a:srcRect/>
          <a:stretch>
            <a:fillRect/>
          </a:stretch>
        </p:blipFill>
        <p:spPr bwMode="auto">
          <a:xfrm>
            <a:off x="3571875" y="1900436"/>
            <a:ext cx="2000250" cy="95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a:t>Stanje</a:t>
            </a:r>
          </a:p>
        </p:txBody>
      </p:sp>
      <p:sp>
        <p:nvSpPr>
          <p:cNvPr id="6148" name="Rectangle 4"/>
          <p:cNvSpPr>
            <a:spLocks noChangeArrowheads="1"/>
          </p:cNvSpPr>
          <p:nvPr/>
        </p:nvSpPr>
        <p:spPr bwMode="auto">
          <a:xfrm>
            <a:off x="432048" y="1772816"/>
            <a:ext cx="838842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sl-SI" sz="1600" dirty="0">
                <a:latin typeface="+mn-lt"/>
              </a:rPr>
              <a:t>Število izpostavljenih prebivalcev ravnem hrupa nad </a:t>
            </a:r>
            <a:r>
              <a:rPr lang="sl-SI" sz="1600" dirty="0" smtClean="0">
                <a:latin typeface="+mn-lt"/>
              </a:rPr>
              <a:t>“mejnima” vrednostma </a:t>
            </a:r>
            <a:r>
              <a:rPr lang="sl-SI" sz="1600" u="sng" dirty="0">
                <a:latin typeface="+mn-lt"/>
              </a:rPr>
              <a:t>ob </a:t>
            </a:r>
            <a:r>
              <a:rPr lang="sl-SI" sz="1600" u="sng" dirty="0" smtClean="0">
                <a:latin typeface="+mn-lt"/>
              </a:rPr>
              <a:t>pomembnih</a:t>
            </a:r>
          </a:p>
          <a:p>
            <a:pPr marL="0" marR="0" lvl="0" indent="0" algn="l" defTabSz="914400" rtl="0" eaLnBrk="1" fontAlgn="base" latinLnBrk="0" hangingPunct="1">
              <a:lnSpc>
                <a:spcPct val="100000"/>
              </a:lnSpc>
              <a:spcBef>
                <a:spcPct val="0"/>
              </a:spcBef>
              <a:spcAft>
                <a:spcPct val="0"/>
              </a:spcAft>
              <a:buClrTx/>
              <a:buSzTx/>
              <a:buFontTx/>
              <a:buNone/>
              <a:tabLst/>
            </a:pPr>
            <a:r>
              <a:rPr lang="sl-SI" sz="1600" u="sng" dirty="0" smtClean="0">
                <a:latin typeface="+mn-lt"/>
              </a:rPr>
              <a:t>c</a:t>
            </a:r>
            <a:r>
              <a:rPr lang="sl-SI" sz="1600" u="sng" dirty="0" smtClean="0">
                <a:latin typeface="+mn-lt"/>
              </a:rPr>
              <a:t>estah v </a:t>
            </a:r>
            <a:r>
              <a:rPr lang="sl-SI" sz="1600" u="sng" dirty="0">
                <a:latin typeface="+mn-lt"/>
              </a:rPr>
              <a:t>Sloveniji </a:t>
            </a:r>
            <a:r>
              <a:rPr lang="sl-SI" sz="1600" dirty="0">
                <a:latin typeface="+mn-lt"/>
              </a:rPr>
              <a:t>v </a:t>
            </a:r>
            <a:r>
              <a:rPr lang="sl-SI" sz="1600" dirty="0" smtClean="0">
                <a:latin typeface="+mn-lt"/>
              </a:rPr>
              <a:t>obdobju dneva (Ldvn) </a:t>
            </a:r>
            <a:r>
              <a:rPr lang="sl-SI" sz="1600" dirty="0">
                <a:latin typeface="+mn-lt"/>
              </a:rPr>
              <a:t>in </a:t>
            </a:r>
            <a:r>
              <a:rPr lang="sl-SI" sz="1600" dirty="0" smtClean="0">
                <a:latin typeface="+mn-lt"/>
              </a:rPr>
              <a:t>noči (Lnoč) </a:t>
            </a:r>
            <a:r>
              <a:rPr lang="sl-SI" sz="1600" dirty="0">
                <a:latin typeface="+mn-lt"/>
              </a:rPr>
              <a:t>v letu </a:t>
            </a:r>
            <a:r>
              <a:rPr lang="sl-SI" sz="1600" dirty="0" smtClean="0">
                <a:latin typeface="+mn-lt"/>
              </a:rPr>
              <a:t>2006</a:t>
            </a:r>
            <a:endParaRPr lang="sl-SI" sz="1600" dirty="0">
              <a:latin typeface="+mn-lt"/>
            </a:endParaRPr>
          </a:p>
        </p:txBody>
      </p:sp>
      <p:grpSp>
        <p:nvGrpSpPr>
          <p:cNvPr id="13" name="Skupina 12"/>
          <p:cNvGrpSpPr/>
          <p:nvPr/>
        </p:nvGrpSpPr>
        <p:grpSpPr>
          <a:xfrm>
            <a:off x="2267744" y="2924944"/>
            <a:ext cx="4317539" cy="3168352"/>
            <a:chOff x="1478597" y="2623515"/>
            <a:chExt cx="6186805" cy="3757813"/>
          </a:xfrm>
        </p:grpSpPr>
        <p:pic>
          <p:nvPicPr>
            <p:cNvPr id="7" name="Slika 6" descr="http://kazalci.arso.gov.si/get_graph/?graph_id=7950&amp;lang_id=302"/>
            <p:cNvPicPr/>
            <p:nvPr/>
          </p:nvPicPr>
          <p:blipFill>
            <a:blip r:embed="rId2" cstate="print"/>
            <a:srcRect/>
            <a:stretch>
              <a:fillRect/>
            </a:stretch>
          </p:blipFill>
          <p:spPr bwMode="auto">
            <a:xfrm>
              <a:off x="1478597" y="2708920"/>
              <a:ext cx="6186805" cy="3672408"/>
            </a:xfrm>
            <a:prstGeom prst="rect">
              <a:avLst/>
            </a:prstGeom>
            <a:noFill/>
            <a:ln w="9525">
              <a:noFill/>
              <a:miter lim="800000"/>
              <a:headEnd/>
              <a:tailEnd/>
            </a:ln>
          </p:spPr>
        </p:pic>
        <p:sp>
          <p:nvSpPr>
            <p:cNvPr id="9" name="PoljeZBesedilom 8"/>
            <p:cNvSpPr txBox="1"/>
            <p:nvPr/>
          </p:nvSpPr>
          <p:spPr>
            <a:xfrm>
              <a:off x="2510434" y="2623515"/>
              <a:ext cx="1176534" cy="547556"/>
            </a:xfrm>
            <a:prstGeom prst="rect">
              <a:avLst/>
            </a:prstGeom>
            <a:noFill/>
          </p:spPr>
          <p:txBody>
            <a:bodyPr wrap="none" rtlCol="0">
              <a:spAutoFit/>
            </a:bodyPr>
            <a:lstStyle/>
            <a:p>
              <a:r>
                <a:rPr lang="sl-SI" sz="1200" dirty="0"/>
                <a:t>Ldvn </a:t>
              </a:r>
              <a:endParaRPr lang="sl-SI" sz="1200" dirty="0" smtClean="0"/>
            </a:p>
            <a:p>
              <a:r>
                <a:rPr lang="sl-SI" sz="1200" dirty="0" smtClean="0"/>
                <a:t>&gt; 55 dBA</a:t>
              </a:r>
              <a:endParaRPr lang="en-GB" sz="1200" dirty="0"/>
            </a:p>
          </p:txBody>
        </p:sp>
        <p:sp>
          <p:nvSpPr>
            <p:cNvPr id="10" name="PoljeZBesedilom 9"/>
            <p:cNvSpPr txBox="1"/>
            <p:nvPr/>
          </p:nvSpPr>
          <p:spPr>
            <a:xfrm>
              <a:off x="4986841" y="3221349"/>
              <a:ext cx="1176534" cy="547556"/>
            </a:xfrm>
            <a:prstGeom prst="rect">
              <a:avLst/>
            </a:prstGeom>
            <a:noFill/>
          </p:spPr>
          <p:txBody>
            <a:bodyPr wrap="none" rtlCol="0">
              <a:spAutoFit/>
            </a:bodyPr>
            <a:lstStyle/>
            <a:p>
              <a:r>
                <a:rPr lang="sl-SI" sz="1200" dirty="0"/>
                <a:t>Lnoč </a:t>
              </a:r>
              <a:endParaRPr lang="sl-SI" sz="1200" dirty="0" smtClean="0"/>
            </a:p>
            <a:p>
              <a:r>
                <a:rPr lang="sl-SI" sz="1200" dirty="0" smtClean="0"/>
                <a:t>&gt; 50 dBA</a:t>
              </a:r>
              <a:endParaRPr lang="en-GB" sz="1200" dirty="0"/>
            </a:p>
          </p:txBody>
        </p:sp>
      </p:grpSp>
      <p:sp>
        <p:nvSpPr>
          <p:cNvPr id="17" name="PoljeZBesedilom 16"/>
          <p:cNvSpPr txBox="1"/>
          <p:nvPr/>
        </p:nvSpPr>
        <p:spPr>
          <a:xfrm>
            <a:off x="323528" y="3501008"/>
            <a:ext cx="1800200" cy="1446550"/>
          </a:xfrm>
          <a:prstGeom prst="rect">
            <a:avLst/>
          </a:prstGeom>
          <a:noFill/>
          <a:ln>
            <a:solidFill>
              <a:srgbClr val="FF0000"/>
            </a:solidFill>
          </a:ln>
        </p:spPr>
        <p:txBody>
          <a:bodyPr wrap="square" rtlCol="0">
            <a:spAutoFit/>
          </a:bodyPr>
          <a:lstStyle/>
          <a:p>
            <a:r>
              <a:rPr lang="sl-SI" sz="1200" dirty="0" smtClean="0"/>
              <a:t>OCENA </a:t>
            </a:r>
          </a:p>
          <a:p>
            <a:r>
              <a:rPr lang="sl-SI" sz="1200" dirty="0" smtClean="0"/>
              <a:t>ŠTEVILA ZELO VZNEMIRJENIH </a:t>
            </a:r>
            <a:r>
              <a:rPr lang="sl-SI" sz="1200" dirty="0" smtClean="0"/>
              <a:t>OSEB</a:t>
            </a:r>
          </a:p>
          <a:p>
            <a:r>
              <a:rPr lang="sl-SI" sz="1200" dirty="0" smtClean="0"/>
              <a:t>OB CESTAH</a:t>
            </a:r>
          </a:p>
          <a:p>
            <a:endParaRPr lang="sl-SI" sz="1200" dirty="0" smtClean="0"/>
          </a:p>
          <a:p>
            <a:r>
              <a:rPr lang="sl-SI" sz="1400" b="1" dirty="0" smtClean="0">
                <a:solidFill>
                  <a:srgbClr val="FF0000"/>
                </a:solidFill>
              </a:rPr>
              <a:t>~14000</a:t>
            </a:r>
          </a:p>
          <a:p>
            <a:endParaRPr lang="sl-SI" sz="1400" b="1" dirty="0" smtClean="0">
              <a:solidFill>
                <a:srgbClr val="FF0000"/>
              </a:solidFill>
            </a:endParaRPr>
          </a:p>
        </p:txBody>
      </p:sp>
      <p:sp>
        <p:nvSpPr>
          <p:cNvPr id="18" name="PoljeZBesedilom 17"/>
          <p:cNvSpPr txBox="1"/>
          <p:nvPr/>
        </p:nvSpPr>
        <p:spPr>
          <a:xfrm>
            <a:off x="6876256" y="3356992"/>
            <a:ext cx="2016224" cy="1631216"/>
          </a:xfrm>
          <a:prstGeom prst="rect">
            <a:avLst/>
          </a:prstGeom>
          <a:noFill/>
          <a:ln>
            <a:solidFill>
              <a:srgbClr val="FF0000"/>
            </a:solidFill>
          </a:ln>
        </p:spPr>
        <p:txBody>
          <a:bodyPr wrap="square" rtlCol="0">
            <a:spAutoFit/>
          </a:bodyPr>
          <a:lstStyle/>
          <a:p>
            <a:r>
              <a:rPr lang="sl-SI" sz="1200" dirty="0" smtClean="0"/>
              <a:t>OCENA </a:t>
            </a:r>
          </a:p>
          <a:p>
            <a:r>
              <a:rPr lang="sl-SI" sz="1200" dirty="0" smtClean="0"/>
              <a:t>ŠTEVILA  OSEB, KI IMAJO RESNE </a:t>
            </a:r>
          </a:p>
          <a:p>
            <a:r>
              <a:rPr lang="sl-SI" sz="1200" dirty="0" smtClean="0"/>
              <a:t>MOTNJE </a:t>
            </a:r>
            <a:r>
              <a:rPr lang="sl-SI" sz="1200" dirty="0" smtClean="0"/>
              <a:t>SPANJA</a:t>
            </a:r>
          </a:p>
          <a:p>
            <a:r>
              <a:rPr lang="sl-SI" sz="1200" dirty="0" smtClean="0"/>
              <a:t>OB CESTAH</a:t>
            </a:r>
          </a:p>
          <a:p>
            <a:endParaRPr lang="sl-SI" sz="1200" dirty="0" smtClean="0"/>
          </a:p>
          <a:p>
            <a:r>
              <a:rPr lang="sl-SI" sz="1400" b="1" dirty="0" smtClean="0">
                <a:solidFill>
                  <a:srgbClr val="FF0000"/>
                </a:solidFill>
              </a:rPr>
              <a:t>~6000</a:t>
            </a:r>
          </a:p>
          <a:p>
            <a:endParaRPr lang="en-GB" sz="1400" b="1" dirty="0">
              <a:solidFill>
                <a:srgbClr val="FF0000"/>
              </a:solidFill>
            </a:endParaRPr>
          </a:p>
        </p:txBody>
      </p:sp>
      <p:sp>
        <p:nvSpPr>
          <p:cNvPr id="14" name="Puščica dol 13"/>
          <p:cNvSpPr/>
          <p:nvPr/>
        </p:nvSpPr>
        <p:spPr>
          <a:xfrm rot="5400000">
            <a:off x="2399582" y="3543736"/>
            <a:ext cx="383046" cy="917376"/>
          </a:xfrm>
          <a:prstGeom prst="downArrow">
            <a:avLst/>
          </a:prstGeom>
          <a:solidFill>
            <a:schemeClr val="accent2">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uščica dol 18"/>
          <p:cNvSpPr/>
          <p:nvPr/>
        </p:nvSpPr>
        <p:spPr>
          <a:xfrm rot="16200000">
            <a:off x="5856641" y="3345489"/>
            <a:ext cx="383046" cy="1656184"/>
          </a:xfrm>
          <a:prstGeom prst="downArrow">
            <a:avLst/>
          </a:prstGeom>
          <a:solidFill>
            <a:schemeClr val="accent2">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432048" y="1772816"/>
            <a:ext cx="838842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sl-SI" sz="1600" dirty="0">
                <a:latin typeface="+mn-lt"/>
              </a:rPr>
              <a:t>Število izpostavljenih prebivalcev ravnem hrupa nad </a:t>
            </a:r>
            <a:r>
              <a:rPr lang="sl-SI" sz="1600" dirty="0" smtClean="0">
                <a:latin typeface="+mn-lt"/>
              </a:rPr>
              <a:t>“mejnima” vrednostma </a:t>
            </a:r>
            <a:r>
              <a:rPr lang="sl-SI" sz="1600" u="sng" dirty="0">
                <a:latin typeface="+mn-lt"/>
              </a:rPr>
              <a:t>ob </a:t>
            </a:r>
            <a:r>
              <a:rPr lang="sl-SI" sz="1600" u="sng" dirty="0" smtClean="0">
                <a:latin typeface="+mn-lt"/>
              </a:rPr>
              <a:t>pomembnih</a:t>
            </a:r>
          </a:p>
          <a:p>
            <a:pPr marL="0" marR="0" lvl="0" indent="0" algn="l" defTabSz="914400" rtl="0" eaLnBrk="1" fontAlgn="base" latinLnBrk="0" hangingPunct="1">
              <a:lnSpc>
                <a:spcPct val="100000"/>
              </a:lnSpc>
              <a:spcBef>
                <a:spcPct val="0"/>
              </a:spcBef>
              <a:spcAft>
                <a:spcPct val="0"/>
              </a:spcAft>
              <a:buClrTx/>
              <a:buSzTx/>
              <a:buFontTx/>
              <a:buNone/>
              <a:tabLst/>
            </a:pPr>
            <a:r>
              <a:rPr lang="sl-SI" sz="1600" u="sng" dirty="0" smtClean="0">
                <a:latin typeface="+mn-lt"/>
              </a:rPr>
              <a:t>c</a:t>
            </a:r>
            <a:r>
              <a:rPr lang="sl-SI" sz="1600" u="sng" dirty="0" smtClean="0">
                <a:latin typeface="+mn-lt"/>
              </a:rPr>
              <a:t>estah v </a:t>
            </a:r>
            <a:r>
              <a:rPr lang="sl-SI" sz="1600" u="sng" dirty="0">
                <a:latin typeface="+mn-lt"/>
              </a:rPr>
              <a:t>Sloveniji </a:t>
            </a:r>
            <a:r>
              <a:rPr lang="sl-SI" sz="1600" dirty="0">
                <a:latin typeface="+mn-lt"/>
              </a:rPr>
              <a:t>v </a:t>
            </a:r>
            <a:r>
              <a:rPr lang="sl-SI" sz="1600" dirty="0" smtClean="0">
                <a:latin typeface="+mn-lt"/>
              </a:rPr>
              <a:t>obdobju dneva (Ldvn) </a:t>
            </a:r>
            <a:r>
              <a:rPr lang="sl-SI" sz="1600" dirty="0">
                <a:latin typeface="+mn-lt"/>
              </a:rPr>
              <a:t>in </a:t>
            </a:r>
            <a:r>
              <a:rPr lang="sl-SI" sz="1600" dirty="0" smtClean="0">
                <a:latin typeface="+mn-lt"/>
              </a:rPr>
              <a:t>noči (Lnoč) </a:t>
            </a:r>
            <a:r>
              <a:rPr lang="sl-SI" sz="1600" dirty="0">
                <a:latin typeface="+mn-lt"/>
              </a:rPr>
              <a:t>v letu </a:t>
            </a:r>
            <a:r>
              <a:rPr lang="sl-SI" sz="1600" dirty="0" smtClean="0">
                <a:latin typeface="+mn-lt"/>
              </a:rPr>
              <a:t>2006</a:t>
            </a:r>
            <a:endParaRPr lang="sl-SI" sz="1600" dirty="0">
              <a:latin typeface="+mn-lt"/>
            </a:endParaRPr>
          </a:p>
        </p:txBody>
      </p:sp>
      <p:grpSp>
        <p:nvGrpSpPr>
          <p:cNvPr id="2" name="Skupina 12"/>
          <p:cNvGrpSpPr/>
          <p:nvPr/>
        </p:nvGrpSpPr>
        <p:grpSpPr>
          <a:xfrm>
            <a:off x="2267744" y="2924944"/>
            <a:ext cx="4317539" cy="3168352"/>
            <a:chOff x="1478597" y="2623515"/>
            <a:chExt cx="6186805" cy="3757813"/>
          </a:xfrm>
        </p:grpSpPr>
        <p:pic>
          <p:nvPicPr>
            <p:cNvPr id="7" name="Slika 6" descr="http://kazalci.arso.gov.si/get_graph/?graph_id=7950&amp;lang_id=302"/>
            <p:cNvPicPr/>
            <p:nvPr/>
          </p:nvPicPr>
          <p:blipFill>
            <a:blip r:embed="rId3" cstate="print"/>
            <a:srcRect/>
            <a:stretch>
              <a:fillRect/>
            </a:stretch>
          </p:blipFill>
          <p:spPr bwMode="auto">
            <a:xfrm>
              <a:off x="1478597" y="2708920"/>
              <a:ext cx="6186805" cy="3672408"/>
            </a:xfrm>
            <a:prstGeom prst="rect">
              <a:avLst/>
            </a:prstGeom>
            <a:noFill/>
            <a:ln w="9525">
              <a:noFill/>
              <a:miter lim="800000"/>
              <a:headEnd/>
              <a:tailEnd/>
            </a:ln>
          </p:spPr>
        </p:pic>
        <p:sp>
          <p:nvSpPr>
            <p:cNvPr id="9" name="PoljeZBesedilom 8"/>
            <p:cNvSpPr txBox="1"/>
            <p:nvPr/>
          </p:nvSpPr>
          <p:spPr>
            <a:xfrm>
              <a:off x="2510434" y="2623515"/>
              <a:ext cx="1176534" cy="547556"/>
            </a:xfrm>
            <a:prstGeom prst="rect">
              <a:avLst/>
            </a:prstGeom>
            <a:noFill/>
          </p:spPr>
          <p:txBody>
            <a:bodyPr wrap="none" rtlCol="0">
              <a:spAutoFit/>
            </a:bodyPr>
            <a:lstStyle/>
            <a:p>
              <a:r>
                <a:rPr lang="sl-SI" sz="1200" dirty="0"/>
                <a:t>Ldvn </a:t>
              </a:r>
              <a:endParaRPr lang="sl-SI" sz="1200" dirty="0" smtClean="0"/>
            </a:p>
            <a:p>
              <a:r>
                <a:rPr lang="sl-SI" sz="1200" dirty="0" smtClean="0"/>
                <a:t>&gt; 55 dBA</a:t>
              </a:r>
              <a:endParaRPr lang="en-GB" sz="1200" dirty="0"/>
            </a:p>
          </p:txBody>
        </p:sp>
        <p:sp>
          <p:nvSpPr>
            <p:cNvPr id="10" name="PoljeZBesedilom 9"/>
            <p:cNvSpPr txBox="1"/>
            <p:nvPr/>
          </p:nvSpPr>
          <p:spPr>
            <a:xfrm>
              <a:off x="4986841" y="3221349"/>
              <a:ext cx="1176534" cy="547556"/>
            </a:xfrm>
            <a:prstGeom prst="rect">
              <a:avLst/>
            </a:prstGeom>
            <a:noFill/>
          </p:spPr>
          <p:txBody>
            <a:bodyPr wrap="none" rtlCol="0">
              <a:spAutoFit/>
            </a:bodyPr>
            <a:lstStyle/>
            <a:p>
              <a:r>
                <a:rPr lang="sl-SI" sz="1200" dirty="0"/>
                <a:t>Lnoč </a:t>
              </a:r>
              <a:endParaRPr lang="sl-SI" sz="1200" dirty="0" smtClean="0"/>
            </a:p>
            <a:p>
              <a:r>
                <a:rPr lang="sl-SI" sz="1200" dirty="0" smtClean="0"/>
                <a:t>&gt; 50 dBA</a:t>
              </a:r>
              <a:endParaRPr lang="en-GB" sz="1200" dirty="0"/>
            </a:p>
          </p:txBody>
        </p:sp>
      </p:grpSp>
      <p:sp>
        <p:nvSpPr>
          <p:cNvPr id="17" name="PoljeZBesedilom 16"/>
          <p:cNvSpPr txBox="1"/>
          <p:nvPr/>
        </p:nvSpPr>
        <p:spPr>
          <a:xfrm>
            <a:off x="323528" y="3501008"/>
            <a:ext cx="1944216" cy="1446550"/>
          </a:xfrm>
          <a:prstGeom prst="rect">
            <a:avLst/>
          </a:prstGeom>
          <a:noFill/>
          <a:ln>
            <a:solidFill>
              <a:srgbClr val="FF0000"/>
            </a:solidFill>
          </a:ln>
        </p:spPr>
        <p:txBody>
          <a:bodyPr wrap="square" rtlCol="0">
            <a:spAutoFit/>
          </a:bodyPr>
          <a:lstStyle/>
          <a:p>
            <a:r>
              <a:rPr lang="sl-SI" sz="1200" dirty="0" smtClean="0"/>
              <a:t>OCENA </a:t>
            </a:r>
          </a:p>
          <a:p>
            <a:r>
              <a:rPr lang="sl-SI" sz="1200" dirty="0" smtClean="0"/>
              <a:t>ŠTEVILA ZELO VZNEMIRJENIH OSEB</a:t>
            </a:r>
          </a:p>
          <a:p>
            <a:r>
              <a:rPr lang="sl-SI" sz="1200" dirty="0" smtClean="0"/>
              <a:t>OB </a:t>
            </a:r>
            <a:r>
              <a:rPr lang="sl-SI" sz="1200" dirty="0" smtClean="0"/>
              <a:t>CESTAH</a:t>
            </a:r>
          </a:p>
          <a:p>
            <a:endParaRPr lang="sl-SI" sz="1200" dirty="0" smtClean="0"/>
          </a:p>
          <a:p>
            <a:r>
              <a:rPr lang="sl-SI" sz="1400" b="1" dirty="0" smtClean="0">
                <a:solidFill>
                  <a:srgbClr val="FF0000"/>
                </a:solidFill>
              </a:rPr>
              <a:t>~14000 </a:t>
            </a:r>
            <a:r>
              <a:rPr lang="sl-SI" sz="1400" b="1" dirty="0" smtClean="0">
                <a:solidFill>
                  <a:schemeClr val="accent6">
                    <a:lumMod val="60000"/>
                    <a:lumOff val="40000"/>
                  </a:schemeClr>
                </a:solidFill>
              </a:rPr>
              <a:t>(DALY = 281)</a:t>
            </a:r>
          </a:p>
          <a:p>
            <a:r>
              <a:rPr lang="sl-SI" sz="1400" b="1" dirty="0" smtClean="0">
                <a:solidFill>
                  <a:schemeClr val="accent6">
                    <a:lumMod val="60000"/>
                    <a:lumOff val="40000"/>
                  </a:schemeClr>
                </a:solidFill>
              </a:rPr>
              <a:t>            </a:t>
            </a:r>
            <a:r>
              <a:rPr lang="sl-SI" sz="1400" b="1" dirty="0" smtClean="0">
                <a:solidFill>
                  <a:schemeClr val="accent6">
                    <a:lumMod val="60000"/>
                    <a:lumOff val="40000"/>
                  </a:schemeClr>
                </a:solidFill>
              </a:rPr>
              <a:t>… </a:t>
            </a:r>
            <a:r>
              <a:rPr lang="sl-SI" sz="1400" b="1" dirty="0" smtClean="0">
                <a:solidFill>
                  <a:schemeClr val="accent6">
                    <a:lumMod val="60000"/>
                    <a:lumOff val="40000"/>
                  </a:schemeClr>
                </a:solidFill>
              </a:rPr>
              <a:t>EUR </a:t>
            </a:r>
          </a:p>
        </p:txBody>
      </p:sp>
      <p:sp>
        <p:nvSpPr>
          <p:cNvPr id="18" name="PoljeZBesedilom 17"/>
          <p:cNvSpPr txBox="1"/>
          <p:nvPr/>
        </p:nvSpPr>
        <p:spPr>
          <a:xfrm>
            <a:off x="6876256" y="3356992"/>
            <a:ext cx="2016224" cy="1631216"/>
          </a:xfrm>
          <a:prstGeom prst="rect">
            <a:avLst/>
          </a:prstGeom>
          <a:noFill/>
          <a:ln>
            <a:solidFill>
              <a:srgbClr val="FF0000"/>
            </a:solidFill>
          </a:ln>
        </p:spPr>
        <p:txBody>
          <a:bodyPr wrap="square" rtlCol="0">
            <a:spAutoFit/>
          </a:bodyPr>
          <a:lstStyle/>
          <a:p>
            <a:r>
              <a:rPr lang="sl-SI" sz="1200" dirty="0" smtClean="0"/>
              <a:t>OCENA </a:t>
            </a:r>
          </a:p>
          <a:p>
            <a:r>
              <a:rPr lang="sl-SI" sz="1200" dirty="0" smtClean="0"/>
              <a:t>ŠTEVILA  OSEB, KI IMAJO RESNE </a:t>
            </a:r>
          </a:p>
          <a:p>
            <a:r>
              <a:rPr lang="sl-SI" sz="1200" dirty="0" smtClean="0"/>
              <a:t>MOTNJE SPANJA</a:t>
            </a:r>
          </a:p>
          <a:p>
            <a:r>
              <a:rPr lang="sl-SI" sz="1200" dirty="0" smtClean="0"/>
              <a:t>OB </a:t>
            </a:r>
            <a:r>
              <a:rPr lang="sl-SI" sz="1200" dirty="0" smtClean="0"/>
              <a:t>CESTAH</a:t>
            </a:r>
          </a:p>
          <a:p>
            <a:endParaRPr lang="sl-SI" sz="1200" dirty="0" smtClean="0"/>
          </a:p>
          <a:p>
            <a:r>
              <a:rPr lang="sl-SI" sz="1400" b="1" dirty="0" smtClean="0">
                <a:solidFill>
                  <a:srgbClr val="FF0000"/>
                </a:solidFill>
              </a:rPr>
              <a:t>~6000 </a:t>
            </a:r>
            <a:r>
              <a:rPr lang="sl-SI" sz="1400" b="1" dirty="0" smtClean="0">
                <a:solidFill>
                  <a:schemeClr val="accent6">
                    <a:lumMod val="60000"/>
                    <a:lumOff val="40000"/>
                  </a:schemeClr>
                </a:solidFill>
              </a:rPr>
              <a:t>(DALY = 420)</a:t>
            </a:r>
          </a:p>
          <a:p>
            <a:r>
              <a:rPr lang="sl-SI" sz="1400" b="1" dirty="0" smtClean="0">
                <a:solidFill>
                  <a:schemeClr val="accent6">
                    <a:lumMod val="60000"/>
                    <a:lumOff val="40000"/>
                  </a:schemeClr>
                </a:solidFill>
              </a:rPr>
              <a:t>          </a:t>
            </a:r>
            <a:r>
              <a:rPr lang="sl-SI" sz="1400" b="1" dirty="0" smtClean="0">
                <a:solidFill>
                  <a:schemeClr val="accent6">
                    <a:lumMod val="60000"/>
                    <a:lumOff val="40000"/>
                  </a:schemeClr>
                </a:solidFill>
              </a:rPr>
              <a:t>… EUR</a:t>
            </a:r>
            <a:endParaRPr lang="sl-SI" sz="1400" b="1" dirty="0" smtClean="0">
              <a:solidFill>
                <a:schemeClr val="accent6">
                  <a:lumMod val="60000"/>
                  <a:lumOff val="40000"/>
                </a:schemeClr>
              </a:solidFill>
            </a:endParaRPr>
          </a:p>
        </p:txBody>
      </p:sp>
      <p:sp>
        <p:nvSpPr>
          <p:cNvPr id="14" name="Puščica dol 13"/>
          <p:cNvSpPr/>
          <p:nvPr/>
        </p:nvSpPr>
        <p:spPr>
          <a:xfrm rot="5400000">
            <a:off x="2399582" y="3543736"/>
            <a:ext cx="383046" cy="917376"/>
          </a:xfrm>
          <a:prstGeom prst="downArrow">
            <a:avLst/>
          </a:prstGeom>
          <a:solidFill>
            <a:schemeClr val="accent2">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Puščica dol 18"/>
          <p:cNvSpPr/>
          <p:nvPr/>
        </p:nvSpPr>
        <p:spPr>
          <a:xfrm rot="16200000">
            <a:off x="5856641" y="3345489"/>
            <a:ext cx="383046" cy="1656184"/>
          </a:xfrm>
          <a:prstGeom prst="downArrow">
            <a:avLst/>
          </a:prstGeom>
          <a:solidFill>
            <a:schemeClr val="accent2">
              <a:lumMod val="20000"/>
              <a:lumOff val="80000"/>
            </a:scheme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a:t>Stanje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649705"/>
            <a:ext cx="838842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sl-SI" sz="1600" dirty="0">
                <a:latin typeface="+mn-lt"/>
              </a:rPr>
              <a:t>Število izpostavljenih prebivalcev ravnem hrupa nad mejnima vrednostnima za obdobje </a:t>
            </a:r>
            <a:r>
              <a:rPr lang="sl-SI" sz="1600" dirty="0" smtClean="0">
                <a:latin typeface="+mn-lt"/>
              </a:rPr>
              <a:t>dneva (Ldvn) in noči (Lnoč) </a:t>
            </a:r>
            <a:r>
              <a:rPr lang="sl-SI" sz="1600" u="sng" dirty="0">
                <a:latin typeface="+mn-lt"/>
              </a:rPr>
              <a:t>ob pomembnejših cestah izven strnjenih naselij </a:t>
            </a:r>
            <a:r>
              <a:rPr lang="sl-SI" sz="1600" dirty="0">
                <a:latin typeface="+mn-lt"/>
              </a:rPr>
              <a:t>v izbranih državah EU-27 v letu 2007</a:t>
            </a:r>
          </a:p>
        </p:txBody>
      </p:sp>
      <p:pic>
        <p:nvPicPr>
          <p:cNvPr id="35843" name="Picture 3"/>
          <p:cNvPicPr>
            <a:picLocks noChangeAspect="1" noChangeArrowheads="1"/>
          </p:cNvPicPr>
          <p:nvPr/>
        </p:nvPicPr>
        <p:blipFill>
          <a:blip r:embed="rId3" cstate="print"/>
          <a:srcRect l="35211" t="23363" r="8867" b="50706"/>
          <a:stretch>
            <a:fillRect/>
          </a:stretch>
        </p:blipFill>
        <p:spPr bwMode="auto">
          <a:xfrm>
            <a:off x="539552" y="2752344"/>
            <a:ext cx="8049176" cy="2332840"/>
          </a:xfrm>
          <a:prstGeom prst="rect">
            <a:avLst/>
          </a:prstGeom>
          <a:noFill/>
          <a:ln w="9525">
            <a:noFill/>
            <a:miter lim="800000"/>
            <a:headEnd/>
            <a:tailEnd/>
          </a:ln>
        </p:spPr>
      </p:pic>
      <p:sp>
        <p:nvSpPr>
          <p:cNvPr id="5" name="Elipsa 4"/>
          <p:cNvSpPr/>
          <p:nvPr/>
        </p:nvSpPr>
        <p:spPr>
          <a:xfrm>
            <a:off x="4932040" y="3429000"/>
            <a:ext cx="792088"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649705"/>
            <a:ext cx="838842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sl-SI" sz="1600" dirty="0">
                <a:latin typeface="+mn-lt"/>
              </a:rPr>
              <a:t>Število izpostavljenih prebivalcev ravnem hrupa nad mejnima vrednostnima za obdobje </a:t>
            </a:r>
            <a:r>
              <a:rPr lang="sl-SI" sz="1600" dirty="0" smtClean="0">
                <a:latin typeface="+mn-lt"/>
              </a:rPr>
              <a:t>dneva (Ldvn) </a:t>
            </a:r>
            <a:r>
              <a:rPr lang="sl-SI" sz="1600" dirty="0">
                <a:latin typeface="+mn-lt"/>
              </a:rPr>
              <a:t>in </a:t>
            </a:r>
            <a:r>
              <a:rPr lang="sl-SI" sz="1600" dirty="0" smtClean="0">
                <a:latin typeface="+mn-lt"/>
              </a:rPr>
              <a:t>noči (Lnoč) </a:t>
            </a:r>
            <a:r>
              <a:rPr lang="sl-SI" sz="1600" u="sng" dirty="0">
                <a:latin typeface="+mn-lt"/>
              </a:rPr>
              <a:t>ob pomembnejših cestah izven strnjenih naselij </a:t>
            </a:r>
            <a:r>
              <a:rPr lang="sl-SI" sz="1600" dirty="0">
                <a:latin typeface="+mn-lt"/>
              </a:rPr>
              <a:t>v izbranih državah EU-27 v letu 2007</a:t>
            </a:r>
          </a:p>
        </p:txBody>
      </p:sp>
      <p:pic>
        <p:nvPicPr>
          <p:cNvPr id="18" name="Slika 17" descr="http://kazalci.arso.gov.si/get_graph/?graph_id=7955&amp;lang_id=302"/>
          <p:cNvPicPr/>
          <p:nvPr/>
        </p:nvPicPr>
        <p:blipFill>
          <a:blip r:embed="rId3" cstate="print"/>
          <a:srcRect/>
          <a:stretch>
            <a:fillRect/>
          </a:stretch>
        </p:blipFill>
        <p:spPr bwMode="auto">
          <a:xfrm>
            <a:off x="2123728" y="2636912"/>
            <a:ext cx="4896544" cy="4032448"/>
          </a:xfrm>
          <a:prstGeom prst="rect">
            <a:avLst/>
          </a:prstGeom>
          <a:noFill/>
          <a:ln w="9525">
            <a:noFill/>
            <a:miter lim="800000"/>
            <a:headEnd/>
            <a:tailEnd/>
          </a:ln>
        </p:spPr>
      </p:pic>
      <p:sp>
        <p:nvSpPr>
          <p:cNvPr id="20" name="Elipsa 19"/>
          <p:cNvSpPr/>
          <p:nvPr/>
        </p:nvSpPr>
        <p:spPr>
          <a:xfrm rot="2496406">
            <a:off x="4826890" y="4944607"/>
            <a:ext cx="177357" cy="8351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a:t>Stanje</a:t>
            </a:r>
          </a:p>
        </p:txBody>
      </p:sp>
      <p:sp>
        <p:nvSpPr>
          <p:cNvPr id="6148" name="Rectangle 4"/>
          <p:cNvSpPr>
            <a:spLocks noChangeArrowheads="1"/>
          </p:cNvSpPr>
          <p:nvPr/>
        </p:nvSpPr>
        <p:spPr bwMode="auto">
          <a:xfrm>
            <a:off x="432048" y="1649705"/>
            <a:ext cx="838842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sl-SI" sz="1600" dirty="0" smtClean="0">
                <a:latin typeface="+mn-lt"/>
              </a:rPr>
              <a:t>Odstotek </a:t>
            </a:r>
            <a:r>
              <a:rPr lang="sl-SI" sz="1600" dirty="0">
                <a:latin typeface="+mn-lt"/>
              </a:rPr>
              <a:t>izpostavljenih prebivalcev ravnem hrupa nad mejnima vrednostnima za obdobje </a:t>
            </a:r>
            <a:r>
              <a:rPr lang="sl-SI" sz="1600" dirty="0" smtClean="0">
                <a:latin typeface="+mn-lt"/>
              </a:rPr>
              <a:t>dneva (Ldvn) </a:t>
            </a:r>
            <a:r>
              <a:rPr lang="sl-SI" sz="1600" dirty="0">
                <a:latin typeface="+mn-lt"/>
              </a:rPr>
              <a:t>in </a:t>
            </a:r>
            <a:r>
              <a:rPr lang="sl-SI" sz="1600" dirty="0" smtClean="0">
                <a:latin typeface="+mn-lt"/>
              </a:rPr>
              <a:t>noči (Lnoč) </a:t>
            </a:r>
            <a:r>
              <a:rPr lang="sl-SI" sz="1600" u="sng" dirty="0">
                <a:latin typeface="+mn-lt"/>
              </a:rPr>
              <a:t>ob pomembnejših cestah izven strnjenih naselij </a:t>
            </a:r>
            <a:r>
              <a:rPr lang="sl-SI" sz="1600" dirty="0">
                <a:latin typeface="+mn-lt"/>
              </a:rPr>
              <a:t>v izbranih državah EU-27 v letu </a:t>
            </a:r>
            <a:r>
              <a:rPr lang="sl-SI" sz="1600" dirty="0" smtClean="0">
                <a:latin typeface="+mn-lt"/>
              </a:rPr>
              <a:t>2007, glede na število prebivalcev v posamezni državi</a:t>
            </a:r>
            <a:endParaRPr lang="sl-SI" sz="1600" dirty="0">
              <a:latin typeface="+mn-lt"/>
            </a:endParaRPr>
          </a:p>
        </p:txBody>
      </p:sp>
      <p:pic>
        <p:nvPicPr>
          <p:cNvPr id="28674" name="Picture 2"/>
          <p:cNvPicPr>
            <a:picLocks noChangeAspect="1" noChangeArrowheads="1"/>
          </p:cNvPicPr>
          <p:nvPr/>
        </p:nvPicPr>
        <p:blipFill>
          <a:blip r:embed="rId3" cstate="print"/>
          <a:srcRect l="34238" t="44249" r="20763" b="13491"/>
          <a:stretch>
            <a:fillRect/>
          </a:stretch>
        </p:blipFill>
        <p:spPr bwMode="auto">
          <a:xfrm>
            <a:off x="1691680" y="2852936"/>
            <a:ext cx="5765974" cy="3384376"/>
          </a:xfrm>
          <a:prstGeom prst="rect">
            <a:avLst/>
          </a:prstGeom>
          <a:noFill/>
          <a:ln w="9525">
            <a:noFill/>
            <a:miter lim="800000"/>
            <a:headEnd/>
            <a:tailEnd/>
          </a:ln>
        </p:spPr>
      </p:pic>
      <p:sp>
        <p:nvSpPr>
          <p:cNvPr id="7" name="Elipsa 6"/>
          <p:cNvSpPr/>
          <p:nvPr/>
        </p:nvSpPr>
        <p:spPr>
          <a:xfrm>
            <a:off x="3563888" y="5157192"/>
            <a:ext cx="216024"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Izpostavljenost osnovnih šol in vrtcev v Ljubljani</a:t>
            </a:r>
            <a:endParaRPr lang="sl-SI" dirty="0"/>
          </a:p>
        </p:txBody>
      </p:sp>
      <p:pic>
        <p:nvPicPr>
          <p:cNvPr id="1026" name="Picture 2"/>
          <p:cNvPicPr>
            <a:picLocks noChangeAspect="1" noChangeArrowheads="1"/>
          </p:cNvPicPr>
          <p:nvPr/>
        </p:nvPicPr>
        <p:blipFill>
          <a:blip r:embed="rId2" cstate="print">
            <a:lum contrast="6000"/>
          </a:blip>
          <a:srcRect l="7175" t="21521" r="5461" b="5759"/>
          <a:stretch>
            <a:fillRect/>
          </a:stretch>
        </p:blipFill>
        <p:spPr bwMode="auto">
          <a:xfrm>
            <a:off x="1844336" y="2420888"/>
            <a:ext cx="5432425" cy="36179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OSNOVNE ŠOLE</a:t>
            </a:r>
            <a:endParaRPr lang="sl-SI" dirty="0"/>
          </a:p>
        </p:txBody>
      </p:sp>
      <p:sp>
        <p:nvSpPr>
          <p:cNvPr id="7" name="Rectangle 4"/>
          <p:cNvSpPr>
            <a:spLocks noChangeArrowheads="1"/>
          </p:cNvSpPr>
          <p:nvPr/>
        </p:nvSpPr>
        <p:spPr bwMode="auto">
          <a:xfrm>
            <a:off x="432048" y="1772816"/>
            <a:ext cx="838842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sl-SI" sz="1600" dirty="0" smtClean="0"/>
              <a:t>Osnovne šole v Ljubljani, ki so v okolju, kjer hrup presega mejne vrednosti za otroška igrišča (WHO, 1999)</a:t>
            </a:r>
          </a:p>
        </p:txBody>
      </p:sp>
      <p:pic>
        <p:nvPicPr>
          <p:cNvPr id="6" name="Slika 8" descr="OND2011_hrup_OŠ_DMR_2006.jpg"/>
          <p:cNvPicPr>
            <a:picLocks noChangeAspect="1"/>
          </p:cNvPicPr>
          <p:nvPr/>
        </p:nvPicPr>
        <p:blipFill>
          <a:blip r:embed="rId2" cstate="print"/>
          <a:srcRect/>
          <a:stretch>
            <a:fillRect/>
          </a:stretch>
        </p:blipFill>
        <p:spPr bwMode="auto">
          <a:xfrm>
            <a:off x="1835150" y="2481263"/>
            <a:ext cx="6121400" cy="4329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2" cstate="print"/>
          <a:srcRect l="34212" t="31181" r="9097" b="24022"/>
          <a:stretch>
            <a:fillRect/>
          </a:stretch>
        </p:blipFill>
        <p:spPr bwMode="auto">
          <a:xfrm>
            <a:off x="468313" y="2290763"/>
            <a:ext cx="8280400" cy="4090987"/>
          </a:xfrm>
          <a:prstGeom prst="rect">
            <a:avLst/>
          </a:prstGeom>
          <a:noFill/>
          <a:ln w="9525">
            <a:noFill/>
            <a:miter lim="800000"/>
            <a:headEnd/>
            <a:tailEnd/>
          </a:ln>
        </p:spPr>
      </p:pic>
      <p:cxnSp>
        <p:nvCxnSpPr>
          <p:cNvPr id="7" name="Raven konektor 6"/>
          <p:cNvCxnSpPr/>
          <p:nvPr/>
        </p:nvCxnSpPr>
        <p:spPr>
          <a:xfrm>
            <a:off x="900113" y="3357563"/>
            <a:ext cx="792003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Desna puščica 7"/>
          <p:cNvSpPr/>
          <p:nvPr/>
        </p:nvSpPr>
        <p:spPr>
          <a:xfrm rot="2886978">
            <a:off x="7197726" y="2303462"/>
            <a:ext cx="1008062" cy="360363"/>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9" name="Desna puščica 8"/>
          <p:cNvSpPr/>
          <p:nvPr/>
        </p:nvSpPr>
        <p:spPr>
          <a:xfrm rot="2850769">
            <a:off x="900112" y="2800351"/>
            <a:ext cx="549275" cy="241300"/>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0" name="Desna puščica 9"/>
          <p:cNvSpPr/>
          <p:nvPr/>
        </p:nvSpPr>
        <p:spPr>
          <a:xfrm rot="2850769">
            <a:off x="4427537" y="2728913"/>
            <a:ext cx="549275" cy="241300"/>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1" name="Desna puščica 10"/>
          <p:cNvSpPr/>
          <p:nvPr/>
        </p:nvSpPr>
        <p:spPr>
          <a:xfrm rot="2850769">
            <a:off x="5795962" y="2663826"/>
            <a:ext cx="549275" cy="241300"/>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2" name="Desna puščica 11"/>
          <p:cNvSpPr/>
          <p:nvPr/>
        </p:nvSpPr>
        <p:spPr>
          <a:xfrm rot="2850769">
            <a:off x="6877050" y="2728913"/>
            <a:ext cx="549275" cy="241300"/>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4"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OSNOVNE ŠOLE</a:t>
            </a:r>
            <a:endParaRPr lang="sl-S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VRTCI</a:t>
            </a:r>
            <a:endParaRPr lang="sl-SI" dirty="0"/>
          </a:p>
        </p:txBody>
      </p:sp>
      <p:pic>
        <p:nvPicPr>
          <p:cNvPr id="5" name="Slika 7" descr="OND2011_hrup_VRTCI_DMR_2006.jpg"/>
          <p:cNvPicPr>
            <a:picLocks noChangeAspect="1"/>
          </p:cNvPicPr>
          <p:nvPr/>
        </p:nvPicPr>
        <p:blipFill>
          <a:blip r:embed="rId2" cstate="print"/>
          <a:srcRect/>
          <a:stretch>
            <a:fillRect/>
          </a:stretch>
        </p:blipFill>
        <p:spPr bwMode="auto">
          <a:xfrm>
            <a:off x="1835150" y="2479675"/>
            <a:ext cx="6121400" cy="4327525"/>
          </a:xfrm>
          <a:prstGeom prst="rect">
            <a:avLst/>
          </a:prstGeom>
          <a:noFill/>
          <a:ln w="9525">
            <a:noFill/>
            <a:miter lim="800000"/>
            <a:headEnd/>
            <a:tailEnd/>
          </a:ln>
        </p:spPr>
      </p:pic>
      <p:sp>
        <p:nvSpPr>
          <p:cNvPr id="7" name="Rectangle 4"/>
          <p:cNvSpPr>
            <a:spLocks noChangeArrowheads="1"/>
          </p:cNvSpPr>
          <p:nvPr/>
        </p:nvSpPr>
        <p:spPr bwMode="auto">
          <a:xfrm>
            <a:off x="432048" y="1772816"/>
            <a:ext cx="838842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sl-SI" sz="1600" dirty="0" smtClean="0"/>
              <a:t>Vrtci v Ljubljani, ki so v okolju, kjer hrup presega mejne vrednosti za otroška igrišča (WHO, 1999)</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l="11310" t="23048" r="12619" b="24953"/>
          <a:stretch>
            <a:fillRect/>
          </a:stretch>
        </p:blipFill>
        <p:spPr bwMode="auto">
          <a:xfrm>
            <a:off x="395288" y="2492375"/>
            <a:ext cx="8259762" cy="3529013"/>
          </a:xfrm>
          <a:prstGeom prst="rect">
            <a:avLst/>
          </a:prstGeom>
          <a:noFill/>
          <a:ln w="9525">
            <a:noFill/>
            <a:miter lim="800000"/>
            <a:headEnd/>
            <a:tailEnd/>
          </a:ln>
        </p:spPr>
      </p:pic>
      <p:cxnSp>
        <p:nvCxnSpPr>
          <p:cNvPr id="6" name="Raven konektor 5"/>
          <p:cNvCxnSpPr/>
          <p:nvPr/>
        </p:nvCxnSpPr>
        <p:spPr>
          <a:xfrm>
            <a:off x="1028700" y="3481388"/>
            <a:ext cx="79216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esna puščica 6"/>
          <p:cNvSpPr/>
          <p:nvPr/>
        </p:nvSpPr>
        <p:spPr>
          <a:xfrm rot="2886978">
            <a:off x="6699250" y="2447925"/>
            <a:ext cx="1008063" cy="360363"/>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8" name="Desna puščica 7"/>
          <p:cNvSpPr/>
          <p:nvPr/>
        </p:nvSpPr>
        <p:spPr>
          <a:xfrm rot="2850769">
            <a:off x="2195512" y="2800351"/>
            <a:ext cx="549275" cy="241300"/>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9" name="Desna puščica 8"/>
          <p:cNvSpPr/>
          <p:nvPr/>
        </p:nvSpPr>
        <p:spPr>
          <a:xfrm rot="2850769">
            <a:off x="4859337" y="2871788"/>
            <a:ext cx="550863" cy="242888"/>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0" name="Desna puščica 9"/>
          <p:cNvSpPr/>
          <p:nvPr/>
        </p:nvSpPr>
        <p:spPr>
          <a:xfrm rot="2850769">
            <a:off x="6442868" y="2872582"/>
            <a:ext cx="550863" cy="241300"/>
          </a:xfrm>
          <a:prstGeom prst="rightArrow">
            <a:avLst/>
          </a:prstGeom>
          <a:solidFill>
            <a:srgbClr val="C0C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2"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VRTCI</a:t>
            </a:r>
            <a:endParaRPr lang="sl-S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95288"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sz="4000" dirty="0" smtClean="0"/>
              <a:t>CILJI</a:t>
            </a:r>
            <a:endParaRPr lang="sl-SI" sz="4000" dirty="0"/>
          </a:p>
        </p:txBody>
      </p:sp>
      <p:sp>
        <p:nvSpPr>
          <p:cNvPr id="5123" name="Rectangle 3"/>
          <p:cNvSpPr>
            <a:spLocks noGrp="1" noChangeArrowheads="1"/>
          </p:cNvSpPr>
          <p:nvPr>
            <p:ph type="body" idx="1"/>
          </p:nvPr>
        </p:nvSpPr>
        <p:spPr/>
        <p:txBody>
          <a:bodyPr/>
          <a:lstStyle/>
          <a:p>
            <a:r>
              <a:rPr lang="sl-SI" sz="2000" b="1" dirty="0" smtClean="0">
                <a:solidFill>
                  <a:schemeClr val="tx1"/>
                </a:solidFill>
                <a:latin typeface="+mn-lt"/>
                <a:ea typeface="+mn-ea"/>
                <a:cs typeface="+mn-cs"/>
              </a:rPr>
              <a:t>[PR18] Izpostavljenost </a:t>
            </a:r>
            <a:r>
              <a:rPr lang="sl-SI" sz="2000" b="1" dirty="0">
                <a:solidFill>
                  <a:schemeClr val="tx1"/>
                </a:solidFill>
                <a:latin typeface="+mn-lt"/>
                <a:ea typeface="+mn-ea"/>
                <a:cs typeface="+mn-cs"/>
              </a:rPr>
              <a:t>hrupu zaradi </a:t>
            </a:r>
            <a:r>
              <a:rPr lang="sl-SI" sz="2000" b="1" dirty="0" smtClean="0">
                <a:solidFill>
                  <a:schemeClr val="tx1"/>
                </a:solidFill>
                <a:latin typeface="+mn-lt"/>
                <a:ea typeface="+mn-ea"/>
                <a:cs typeface="+mn-cs"/>
              </a:rPr>
              <a:t>prometa</a:t>
            </a:r>
          </a:p>
          <a:p>
            <a:pPr>
              <a:buNone/>
            </a:pPr>
            <a:r>
              <a:rPr lang="sl-SI" sz="2000" dirty="0" smtClean="0"/>
              <a:t>	Ocena prebivalcev, ki so izpostavljeni hrupu cestnega in železniškega prometa izven naselij </a:t>
            </a:r>
            <a:endParaRPr lang="sl-SI" sz="2000" dirty="0" smtClean="0"/>
          </a:p>
          <a:p>
            <a:pPr>
              <a:buNone/>
            </a:pPr>
            <a:r>
              <a:rPr lang="sl-SI" sz="2000" dirty="0" smtClean="0"/>
              <a:t>	ter </a:t>
            </a:r>
            <a:r>
              <a:rPr lang="sl-SI" sz="2000" dirty="0" smtClean="0"/>
              <a:t>hrupu prometa in  industrijskih </a:t>
            </a:r>
            <a:endParaRPr lang="sl-SI" sz="2000" dirty="0" smtClean="0"/>
          </a:p>
          <a:p>
            <a:pPr>
              <a:buNone/>
            </a:pPr>
            <a:r>
              <a:rPr lang="sl-SI" sz="2000" dirty="0" smtClean="0"/>
              <a:t>	</a:t>
            </a:r>
            <a:r>
              <a:rPr lang="sl-SI" sz="2000" dirty="0" smtClean="0"/>
              <a:t>obratov </a:t>
            </a:r>
            <a:r>
              <a:rPr lang="sl-SI" sz="2000" dirty="0" smtClean="0"/>
              <a:t>v Ljubljani in Mariboru skladno </a:t>
            </a:r>
            <a:endParaRPr lang="sl-SI" sz="2000" dirty="0" smtClean="0"/>
          </a:p>
          <a:p>
            <a:pPr>
              <a:buNone/>
            </a:pPr>
            <a:r>
              <a:rPr lang="sl-SI" sz="2000" dirty="0" smtClean="0"/>
              <a:t>	</a:t>
            </a:r>
            <a:r>
              <a:rPr lang="sl-SI" sz="2000" dirty="0" smtClean="0"/>
              <a:t>z </a:t>
            </a:r>
            <a:r>
              <a:rPr lang="sl-SI" sz="2000" dirty="0" smtClean="0"/>
              <a:t>Direktivo 2002/49/ES in Uredbo o </a:t>
            </a:r>
            <a:endParaRPr lang="sl-SI" sz="2000" dirty="0" smtClean="0"/>
          </a:p>
          <a:p>
            <a:pPr>
              <a:buNone/>
            </a:pPr>
            <a:r>
              <a:rPr lang="sl-SI" sz="2000" dirty="0" smtClean="0"/>
              <a:t>	</a:t>
            </a:r>
            <a:r>
              <a:rPr lang="sl-SI" sz="2000" dirty="0" smtClean="0"/>
              <a:t>ocenjevanju </a:t>
            </a:r>
            <a:r>
              <a:rPr lang="sl-SI" sz="2000" dirty="0" smtClean="0"/>
              <a:t>in urejanju hrupa v okolju.</a:t>
            </a:r>
            <a:endParaRPr lang="en-GB" sz="2000" dirty="0" smtClean="0"/>
          </a:p>
          <a:p>
            <a:pPr>
              <a:buNone/>
            </a:pPr>
            <a:endParaRPr lang="sl-SI" sz="2000" dirty="0" smtClean="0">
              <a:solidFill>
                <a:schemeClr val="tx1"/>
              </a:solidFill>
              <a:latin typeface="+mn-lt"/>
              <a:ea typeface="+mn-ea"/>
              <a:cs typeface="+mn-cs"/>
            </a:endParaRPr>
          </a:p>
          <a:p>
            <a:pPr>
              <a:buNone/>
            </a:pPr>
            <a:endParaRPr lang="sl-SI" sz="2000" dirty="0" smtClean="0">
              <a:solidFill>
                <a:schemeClr val="tx1"/>
              </a:solidFill>
              <a:latin typeface="+mn-lt"/>
              <a:ea typeface="+mn-ea"/>
              <a:cs typeface="+mn-cs"/>
            </a:endParaRPr>
          </a:p>
          <a:p>
            <a:r>
              <a:rPr lang="sl-SI" sz="2000" b="1" dirty="0" smtClean="0">
                <a:solidFill>
                  <a:schemeClr val="tx1"/>
                </a:solidFill>
                <a:latin typeface="+mn-lt"/>
                <a:ea typeface="+mn-ea"/>
                <a:cs typeface="+mn-cs"/>
              </a:rPr>
              <a:t>[</a:t>
            </a:r>
            <a:r>
              <a:rPr lang="sl-SI" sz="2000" b="1" dirty="0" smtClean="0">
                <a:solidFill>
                  <a:schemeClr val="tx1"/>
                </a:solidFill>
                <a:latin typeface="+mn-lt"/>
                <a:ea typeface="+mn-ea"/>
                <a:cs typeface="+mn-cs"/>
              </a:rPr>
              <a:t>ZD14] Izpostavljenost </a:t>
            </a:r>
            <a:r>
              <a:rPr lang="sl-SI" sz="2000" b="1" dirty="0">
                <a:solidFill>
                  <a:schemeClr val="tx1"/>
                </a:solidFill>
                <a:latin typeface="+mn-lt"/>
                <a:ea typeface="+mn-ea"/>
                <a:cs typeface="+mn-cs"/>
              </a:rPr>
              <a:t>otrok povišani ravni hrupa cestnega prometa v osnovnih šolah in vrtcih v </a:t>
            </a:r>
            <a:r>
              <a:rPr lang="sl-SI" sz="2000" b="1" dirty="0" smtClean="0">
                <a:solidFill>
                  <a:schemeClr val="tx1"/>
                </a:solidFill>
                <a:latin typeface="+mn-lt"/>
                <a:ea typeface="+mn-ea"/>
                <a:cs typeface="+mn-cs"/>
              </a:rPr>
              <a:t>Ljubljani</a:t>
            </a:r>
            <a:r>
              <a:rPr lang="sl-SI" sz="2000" b="1" dirty="0" smtClean="0"/>
              <a:t> </a:t>
            </a:r>
          </a:p>
          <a:p>
            <a:pPr>
              <a:buNone/>
            </a:pPr>
            <a:r>
              <a:rPr lang="sl-SI" sz="2000" dirty="0"/>
              <a:t>	</a:t>
            </a:r>
            <a:r>
              <a:rPr lang="sl-SI" sz="2000" dirty="0" smtClean="0"/>
              <a:t>Identifikacija osnovnih šol in vrtcev, ki so umeščeni v hrupno </a:t>
            </a:r>
            <a:endParaRPr lang="sl-SI" sz="2000" dirty="0" smtClean="0"/>
          </a:p>
          <a:p>
            <a:pPr>
              <a:buNone/>
            </a:pPr>
            <a:r>
              <a:rPr lang="sl-SI" sz="2000" dirty="0" smtClean="0"/>
              <a:t>	</a:t>
            </a:r>
            <a:r>
              <a:rPr lang="sl-SI" sz="2000" dirty="0" smtClean="0"/>
              <a:t>okolje </a:t>
            </a:r>
            <a:r>
              <a:rPr lang="sl-SI" sz="2000" dirty="0" smtClean="0"/>
              <a:t>v MOL.</a:t>
            </a:r>
            <a:endParaRPr lang="sl-SI" sz="2000" dirty="0"/>
          </a:p>
          <a:p>
            <a:pPr>
              <a:buNone/>
            </a:pPr>
            <a:endParaRPr lang="sl-SI" sz="2000" dirty="0"/>
          </a:p>
        </p:txBody>
      </p:sp>
      <p:pic>
        <p:nvPicPr>
          <p:cNvPr id="4" name="Slika 3" descr="noise home 1.gif"/>
          <p:cNvPicPr>
            <a:picLocks noChangeAspect="1"/>
          </p:cNvPicPr>
          <p:nvPr/>
        </p:nvPicPr>
        <p:blipFill>
          <a:blip r:embed="rId2" cstate="print"/>
          <a:stretch>
            <a:fillRect/>
          </a:stretch>
        </p:blipFill>
        <p:spPr>
          <a:xfrm>
            <a:off x="6012160" y="2708920"/>
            <a:ext cx="1944216" cy="2110863"/>
          </a:xfrm>
          <a:prstGeom prst="rect">
            <a:avLst/>
          </a:prstGeom>
        </p:spPr>
      </p:pic>
      <p:sp>
        <p:nvSpPr>
          <p:cNvPr id="5" name="Pravokotnik 4"/>
          <p:cNvSpPr/>
          <p:nvPr/>
        </p:nvSpPr>
        <p:spPr>
          <a:xfrm>
            <a:off x="6012160" y="4530606"/>
            <a:ext cx="1944216" cy="338554"/>
          </a:xfrm>
          <a:prstGeom prst="rect">
            <a:avLst/>
          </a:prstGeom>
        </p:spPr>
        <p:txBody>
          <a:bodyPr wrap="square">
            <a:spAutoFit/>
          </a:bodyPr>
          <a:lstStyle/>
          <a:p>
            <a:r>
              <a:rPr lang="en-GB" sz="800" dirty="0" smtClean="0"/>
              <a:t>http://forum.globaltimes.cn/forum/showthread.php?t=9566</a:t>
            </a:r>
            <a:endParaRPr lang="en-GB" sz="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Rezultati</a:t>
            </a:r>
            <a:endParaRPr lang="sl-SI" dirty="0"/>
          </a:p>
        </p:txBody>
      </p:sp>
      <p:graphicFrame>
        <p:nvGraphicFramePr>
          <p:cNvPr id="5" name="Group 174"/>
          <p:cNvGraphicFramePr>
            <a:graphicFrameLocks noGrp="1"/>
          </p:cNvGraphicFramePr>
          <p:nvPr/>
        </p:nvGraphicFramePr>
        <p:xfrm>
          <a:off x="971550" y="2060575"/>
          <a:ext cx="7777163" cy="4244976"/>
        </p:xfrm>
        <a:graphic>
          <a:graphicData uri="http://schemas.openxmlformats.org/drawingml/2006/table">
            <a:tbl>
              <a:tblPr/>
              <a:tblGrid>
                <a:gridCol w="901700"/>
                <a:gridCol w="1146175"/>
                <a:gridCol w="901700"/>
                <a:gridCol w="901700"/>
                <a:gridCol w="901700"/>
                <a:gridCol w="319088"/>
                <a:gridCol w="901700"/>
                <a:gridCol w="901700"/>
                <a:gridCol w="901700"/>
              </a:tblGrid>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r>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 </a:t>
                      </a:r>
                    </a:p>
                  </a:txBody>
                  <a:tcPr marL="9525" marR="9525" marT="9525"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Fasade</a:t>
                      </a:r>
                    </a:p>
                  </a:txBody>
                  <a:tcPr marL="9525" marR="9525" marT="9525" marB="0" anchor="b"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 </a:t>
                      </a:r>
                    </a:p>
                  </a:txBody>
                  <a:tcPr marL="9525" marR="9525" marT="9525" marB="0" anchor="b"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r>
              <a:tr h="4810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1" i="0" u="none" strike="noStrike" cap="none" normalizeH="0" baseline="0" smtClean="0">
                          <a:ln>
                            <a:noFill/>
                          </a:ln>
                          <a:solidFill>
                            <a:schemeClr val="tx1"/>
                          </a:solidFill>
                          <a:effectLst/>
                          <a:latin typeface="Arial CE" pitchFamily="34" charset="0"/>
                        </a:rPr>
                        <a:t>ŠOLE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dirty="0" smtClean="0">
                          <a:ln>
                            <a:noFill/>
                          </a:ln>
                          <a:solidFill>
                            <a:schemeClr val="tx1"/>
                          </a:solidFill>
                          <a:effectLst/>
                          <a:latin typeface="Arial CE" pitchFamily="34" charset="0"/>
                        </a:rPr>
                        <a:t>vse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vs</a:t>
                      </a:r>
                      <a:r>
                        <a:rPr kumimoji="0" lang="sl-SI" sz="1000" b="0" i="0" u="none" strike="noStrike" cap="none" normalizeH="0" baseline="0" smtClean="0">
                          <a:ln>
                            <a:noFill/>
                          </a:ln>
                          <a:solidFill>
                            <a:schemeClr val="tx1"/>
                          </a:solidFill>
                          <a:effectLst/>
                          <a:latin typeface="Arial" charset="0"/>
                        </a:rPr>
                        <a:t>a</a:t>
                      </a:r>
                      <a:r>
                        <a:rPr kumimoji="0" lang="sl-SI" sz="1000" b="0" i="0" u="none" strike="noStrike" cap="none" normalizeH="0" baseline="0" smtClean="0">
                          <a:ln>
                            <a:noFill/>
                          </a:ln>
                          <a:solidFill>
                            <a:schemeClr val="tx1"/>
                          </a:solidFill>
                          <a:effectLst/>
                          <a:latin typeface="Arial CE" pitchFamily="34" charset="0"/>
                        </a:rPr>
                        <a:t>j ena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vse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Skupaj</a:t>
                      </a:r>
                    </a:p>
                  </a:txBody>
                  <a:tcPr marL="9525" marR="9525" marT="9525"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2010/2011</a:t>
                      </a:r>
                    </a:p>
                  </a:txBody>
                  <a:tcPr marL="9525" marR="9525" marT="9525" marB="0" anchor="b"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635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dirty="0" err="1" smtClean="0">
                          <a:ln>
                            <a:noFill/>
                          </a:ln>
                          <a:solidFill>
                            <a:schemeClr val="tx1"/>
                          </a:solidFill>
                          <a:effectLst/>
                          <a:latin typeface="Arial CE" pitchFamily="34" charset="0"/>
                        </a:rPr>
                        <a:t>Ldan</a:t>
                      </a:r>
                      <a:r>
                        <a:rPr kumimoji="0" lang="sl-SI" sz="1000" b="0" i="0" u="none" strike="noStrike" cap="none" normalizeH="0" baseline="0" dirty="0" smtClean="0">
                          <a:ln>
                            <a:noFill/>
                          </a:ln>
                          <a:solidFill>
                            <a:schemeClr val="tx1"/>
                          </a:solidFill>
                          <a:effectLst/>
                          <a:latin typeface="Arial CE" pitchFamily="34" charset="0"/>
                        </a:rPr>
                        <a:t> dBA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0" i="0" u="none" strike="noStrike" cap="none" normalizeH="0" baseline="0" dirty="0" smtClean="0">
                          <a:ln>
                            <a:noFill/>
                          </a:ln>
                          <a:solidFill>
                            <a:schemeClr val="tx1"/>
                          </a:solidFill>
                          <a:effectLst/>
                          <a:latin typeface="Arial CE" pitchFamily="34" charset="0"/>
                        </a:rPr>
                        <a:t>&gt; 55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0" i="0" u="none" strike="noStrike" cap="none" normalizeH="0" baseline="0" smtClean="0">
                          <a:ln>
                            <a:noFill/>
                          </a:ln>
                          <a:solidFill>
                            <a:schemeClr val="tx1"/>
                          </a:solidFill>
                          <a:effectLst/>
                          <a:latin typeface="Arial CE" pitchFamily="34" charset="0"/>
                        </a:rPr>
                        <a:t>&gt; 55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0" i="0" u="none" strike="noStrike" cap="none" normalizeH="0" baseline="0" smtClean="0">
                          <a:ln>
                            <a:noFill/>
                          </a:ln>
                          <a:solidFill>
                            <a:schemeClr val="tx1"/>
                          </a:solidFill>
                          <a:effectLst/>
                          <a:latin typeface="Arial CE" pitchFamily="34" charset="0"/>
                        </a:rPr>
                        <a:t>&lt; 55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 </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 </a:t>
                      </a: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št šol</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1" i="0" u="none" strike="noStrike" cap="none" normalizeH="0" baseline="0" dirty="0" smtClean="0">
                          <a:ln>
                            <a:noFill/>
                          </a:ln>
                          <a:solidFill>
                            <a:schemeClr val="tx1"/>
                          </a:solidFill>
                          <a:effectLst/>
                          <a:latin typeface="Arial CE" pitchFamily="34" charset="0"/>
                        </a:rPr>
                        <a:t>3</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1" i="0" u="none" strike="noStrike" cap="none" normalizeH="0" baseline="0" dirty="0" smtClean="0">
                          <a:ln>
                            <a:noFill/>
                          </a:ln>
                          <a:solidFill>
                            <a:schemeClr val="tx1"/>
                          </a:solidFill>
                          <a:effectLst/>
                          <a:latin typeface="Arial CE" pitchFamily="34" charset="0"/>
                        </a:rPr>
                        <a:t>37</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1" i="0" u="none" strike="noStrike" cap="none" normalizeH="0" baseline="0" dirty="0" smtClean="0">
                          <a:ln>
                            <a:noFill/>
                          </a:ln>
                          <a:solidFill>
                            <a:schemeClr val="tx1"/>
                          </a:solidFill>
                          <a:effectLst/>
                          <a:latin typeface="Arial CE" pitchFamily="34" charset="0"/>
                        </a:rPr>
                        <a:t>13</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53</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šol</a:t>
                      </a: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635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št učencev</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1" i="0" u="none" strike="noStrike" cap="none" normalizeH="0" baseline="0" smtClean="0">
                          <a:ln>
                            <a:noFill/>
                          </a:ln>
                          <a:solidFill>
                            <a:schemeClr val="tx1"/>
                          </a:solidFill>
                          <a:effectLst/>
                          <a:latin typeface="Arial CE" pitchFamily="34" charset="0"/>
                        </a:rPr>
                        <a:t>498</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1" i="0" u="none" strike="noStrike" cap="none" normalizeH="0" baseline="0" smtClean="0">
                          <a:ln>
                            <a:noFill/>
                          </a:ln>
                          <a:solidFill>
                            <a:schemeClr val="tx1"/>
                          </a:solidFill>
                          <a:effectLst/>
                          <a:latin typeface="Arial CE" pitchFamily="34" charset="0"/>
                        </a:rPr>
                        <a:t>15849</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400" b="1" i="0" u="none" strike="noStrike" cap="none" normalizeH="0" baseline="0" dirty="0" smtClean="0">
                          <a:ln>
                            <a:noFill/>
                          </a:ln>
                          <a:solidFill>
                            <a:schemeClr val="tx1"/>
                          </a:solidFill>
                          <a:effectLst/>
                          <a:latin typeface="Arial CE" pitchFamily="34" charset="0"/>
                        </a:rPr>
                        <a:t>3461</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19808</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učencev</a:t>
                      </a: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D7E4BC"/>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r>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 </a:t>
                      </a:r>
                    </a:p>
                  </a:txBody>
                  <a:tcPr marL="9525" marR="9525" marT="9525"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Fasade</a:t>
                      </a:r>
                    </a:p>
                  </a:txBody>
                  <a:tcPr marL="9525" marR="9525" marT="9525" marB="0" anchor="b" horzOverflow="overflow">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 </a:t>
                      </a:r>
                    </a:p>
                  </a:txBody>
                  <a:tcPr marL="9525" marR="9525" marT="9525" marB="0" anchor="b"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r>
              <a:tr h="48101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1" i="0" u="none" strike="noStrike" cap="none" normalizeH="0" baseline="0" smtClean="0">
                          <a:ln>
                            <a:noFill/>
                          </a:ln>
                          <a:solidFill>
                            <a:schemeClr val="tx1"/>
                          </a:solidFill>
                          <a:effectLst/>
                          <a:latin typeface="Arial CE" pitchFamily="34" charset="0"/>
                        </a:rPr>
                        <a:t>VRTCI</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vse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vs</a:t>
                      </a:r>
                      <a:r>
                        <a:rPr kumimoji="0" lang="sl-SI" sz="1000" b="0" i="0" u="none" strike="noStrike" cap="none" normalizeH="0" baseline="0" smtClean="0">
                          <a:ln>
                            <a:noFill/>
                          </a:ln>
                          <a:solidFill>
                            <a:schemeClr val="tx1"/>
                          </a:solidFill>
                          <a:effectLst/>
                          <a:latin typeface="Arial" charset="0"/>
                        </a:rPr>
                        <a:t>a</a:t>
                      </a:r>
                      <a:r>
                        <a:rPr kumimoji="0" lang="sl-SI" sz="1000" b="0" i="0" u="none" strike="noStrike" cap="none" normalizeH="0" baseline="0" smtClean="0">
                          <a:ln>
                            <a:noFill/>
                          </a:ln>
                          <a:solidFill>
                            <a:schemeClr val="tx1"/>
                          </a:solidFill>
                          <a:effectLst/>
                          <a:latin typeface="Arial CE" pitchFamily="34" charset="0"/>
                        </a:rPr>
                        <a:t>j ena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vse</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Skupaj</a:t>
                      </a:r>
                    </a:p>
                  </a:txBody>
                  <a:tcPr marL="9525" marR="9525" marT="9525"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2010/2011</a:t>
                      </a:r>
                    </a:p>
                  </a:txBody>
                  <a:tcPr marL="9525" marR="9525" marT="9525" marB="0" anchor="b"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635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dirty="0" err="1" smtClean="0">
                          <a:ln>
                            <a:noFill/>
                          </a:ln>
                          <a:solidFill>
                            <a:schemeClr val="tx1"/>
                          </a:solidFill>
                          <a:effectLst/>
                          <a:latin typeface="Arial CE" pitchFamily="34" charset="0"/>
                        </a:rPr>
                        <a:t>Ldan</a:t>
                      </a:r>
                      <a:r>
                        <a:rPr kumimoji="0" lang="sl-SI" sz="1000" b="0" i="0" u="none" strike="noStrike" cap="none" normalizeH="0" baseline="0" dirty="0" smtClean="0">
                          <a:ln>
                            <a:noFill/>
                          </a:ln>
                          <a:solidFill>
                            <a:schemeClr val="tx1"/>
                          </a:solidFill>
                          <a:effectLst/>
                          <a:latin typeface="Arial CE" pitchFamily="34" charset="0"/>
                        </a:rPr>
                        <a:t> dBA</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0" i="0" u="none" strike="noStrike" cap="none" normalizeH="0" baseline="0" dirty="0" smtClean="0">
                          <a:ln>
                            <a:noFill/>
                          </a:ln>
                          <a:solidFill>
                            <a:schemeClr val="tx1"/>
                          </a:solidFill>
                          <a:effectLst/>
                          <a:latin typeface="Arial CE" pitchFamily="34" charset="0"/>
                        </a:rPr>
                        <a:t>&gt; 55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0" i="0" u="none" strike="noStrike" cap="none" normalizeH="0" baseline="0" dirty="0" smtClean="0">
                          <a:ln>
                            <a:noFill/>
                          </a:ln>
                          <a:solidFill>
                            <a:schemeClr val="tx1"/>
                          </a:solidFill>
                          <a:effectLst/>
                          <a:latin typeface="Arial CE" pitchFamily="34" charset="0"/>
                        </a:rPr>
                        <a:t>&gt; 55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0" i="0" u="none" strike="noStrike" cap="none" normalizeH="0" baseline="0" smtClean="0">
                          <a:ln>
                            <a:noFill/>
                          </a:ln>
                          <a:solidFill>
                            <a:schemeClr val="tx1"/>
                          </a:solidFill>
                          <a:effectLst/>
                          <a:latin typeface="Arial CE" pitchFamily="34" charset="0"/>
                        </a:rPr>
                        <a:t>&lt; 55</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 </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 </a:t>
                      </a: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št vrtcev</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1" i="0" u="none" strike="noStrike" cap="none" normalizeH="0" baseline="0" smtClean="0">
                          <a:ln>
                            <a:noFill/>
                          </a:ln>
                          <a:solidFill>
                            <a:schemeClr val="tx1"/>
                          </a:solidFill>
                          <a:effectLst/>
                          <a:latin typeface="Arial CE" pitchFamily="34" charset="0"/>
                        </a:rPr>
                        <a:t>14</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1" i="0" u="none" strike="noStrike" cap="none" normalizeH="0" baseline="0" dirty="0" smtClean="0">
                          <a:ln>
                            <a:noFill/>
                          </a:ln>
                          <a:solidFill>
                            <a:schemeClr val="tx1"/>
                          </a:solidFill>
                          <a:effectLst/>
                          <a:latin typeface="Arial CE" pitchFamily="34" charset="0"/>
                        </a:rPr>
                        <a:t>67</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1" i="0" u="none" strike="noStrike" cap="none" normalizeH="0" baseline="0" dirty="0" smtClean="0">
                          <a:ln>
                            <a:noFill/>
                          </a:ln>
                          <a:solidFill>
                            <a:schemeClr val="tx1"/>
                          </a:solidFill>
                          <a:effectLst/>
                          <a:latin typeface="Arial CE" pitchFamily="34" charset="0"/>
                        </a:rPr>
                        <a:t>29</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110</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vrtcev</a:t>
                      </a: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63525">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št otrok</a:t>
                      </a: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1" i="0" u="none" strike="noStrike" cap="none" normalizeH="0" baseline="0" smtClean="0">
                          <a:ln>
                            <a:noFill/>
                          </a:ln>
                          <a:solidFill>
                            <a:schemeClr val="tx1"/>
                          </a:solidFill>
                          <a:effectLst/>
                          <a:latin typeface="Arial CE" pitchFamily="34" charset="0"/>
                        </a:rPr>
                        <a:t>1429</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1" i="0" u="none" strike="noStrike" cap="none" normalizeH="0" baseline="0" smtClean="0">
                          <a:ln>
                            <a:noFill/>
                          </a:ln>
                          <a:solidFill>
                            <a:schemeClr val="tx1"/>
                          </a:solidFill>
                          <a:effectLst/>
                          <a:latin typeface="Arial CE" pitchFamily="34" charset="0"/>
                        </a:rPr>
                        <a:t>8477</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200" b="1" i="0" u="none" strike="noStrike" cap="none" normalizeH="0" baseline="0" dirty="0" smtClean="0">
                          <a:ln>
                            <a:noFill/>
                          </a:ln>
                          <a:solidFill>
                            <a:schemeClr val="tx1"/>
                          </a:solidFill>
                          <a:effectLst/>
                          <a:latin typeface="Arial CE" pitchFamily="34" charset="0"/>
                        </a:rPr>
                        <a:t>3155</a:t>
                      </a:r>
                    </a:p>
                  </a:txBody>
                  <a:tcPr marL="9525" marR="9525" marT="9525"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13061</a:t>
                      </a: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otrok</a:t>
                      </a: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chemeClr val="tx1"/>
                          </a:solidFill>
                          <a:effectLst/>
                          <a:latin typeface="Arial CE" pitchFamily="34" charset="0"/>
                        </a:rPr>
                        <a:t>*</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rgbClr val="A6A6A6"/>
                          </a:solidFill>
                          <a:effectLst/>
                          <a:latin typeface="Arial CE" pitchFamily="34" charset="0"/>
                        </a:rPr>
                        <a:t>1</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rgbClr val="A6A6A6"/>
                          </a:solidFill>
                          <a:effectLst/>
                          <a:latin typeface="Arial CE" pitchFamily="34" charset="0"/>
                        </a:rPr>
                        <a:t>9</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sl-SI" sz="1000" b="0" i="0" u="none" strike="noStrike" cap="none" normalizeH="0" baseline="0" smtClean="0">
                          <a:ln>
                            <a:noFill/>
                          </a:ln>
                          <a:solidFill>
                            <a:srgbClr val="A6A6A6"/>
                          </a:solidFill>
                          <a:effectLst/>
                          <a:latin typeface="Arial CE" pitchFamily="34" charset="0"/>
                        </a:rPr>
                        <a:t>3</a:t>
                      </a:r>
                    </a:p>
                  </a:txBody>
                  <a:tcPr marL="9525" marR="9525" marT="9525"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DBE5F1"/>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r>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gridSpan="4">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pl-PL" sz="1000" b="0" i="0" u="none" strike="noStrike" cap="none" normalizeH="0" baseline="0" smtClean="0">
                          <a:ln>
                            <a:noFill/>
                          </a:ln>
                          <a:solidFill>
                            <a:schemeClr val="tx1"/>
                          </a:solidFill>
                          <a:effectLst/>
                          <a:latin typeface="Arial CE" pitchFamily="34" charset="0"/>
                        </a:rPr>
                        <a:t>* Št. vrtcev za katere ni podatka o št. otrok.</a:t>
                      </a:r>
                    </a:p>
                  </a:txBody>
                  <a:tcPr marL="9525" marR="9525" marT="9525"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r>
              <a:tr h="247650">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Arial CE" pitchFamily="34" charset="0"/>
                      </a:endParaRPr>
                    </a:p>
                  </a:txBody>
                  <a:tcPr marL="9525" marR="9525" marT="9525" marB="0" anchor="b"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Cilji</a:t>
            </a:r>
          </a:p>
        </p:txBody>
      </p:sp>
      <p:sp>
        <p:nvSpPr>
          <p:cNvPr id="9219" name="Rectangle 3"/>
          <p:cNvSpPr>
            <a:spLocks noGrp="1" noChangeArrowheads="1"/>
          </p:cNvSpPr>
          <p:nvPr>
            <p:ph type="body" idx="1"/>
          </p:nvPr>
        </p:nvSpPr>
        <p:spPr/>
        <p:txBody>
          <a:bodyPr/>
          <a:lstStyle/>
          <a:p>
            <a:pPr marL="533400" indent="-533400"/>
            <a:r>
              <a:rPr lang="sl-SI" sz="2000" dirty="0" smtClean="0"/>
              <a:t>V skladu z Direktivo 2002/49/ES morajo vse države članice pripraviti operativne programe (OP) varstva pred hrupom s ciljem zmanjšati število prebivalcev, ki so izpostavljeni prekomernemu hrupu, v skladu z WHO smernicami (WHO, 1999, 2009).</a:t>
            </a:r>
            <a:endParaRPr lang="sl-SI" sz="2000" dirty="0"/>
          </a:p>
          <a:p>
            <a:pPr marL="533400" indent="-533400"/>
            <a:endParaRPr lang="sl-SI" sz="2000" dirty="0" smtClean="0"/>
          </a:p>
          <a:p>
            <a:pPr marL="533400" indent="-533400"/>
            <a:r>
              <a:rPr lang="sl-SI" sz="2000" dirty="0" smtClean="0"/>
              <a:t>Za Slovenijo je pomembno, da stanje čim bolj natančno in primerljivo z ostalimi državami ocenimo, pripravimo OP in zmanjšamo izpostavljenost ogroženih prebivalcev. Poskrbeti moramo za dobro prostorsko načrtovanje, da ne bomo kreirali novih problemov povezanih z okoljskim hrupom in zdravjem ljudi.</a:t>
            </a:r>
            <a:endParaRPr lang="sl-SI"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sz="4000"/>
              <a:t>Zakaj je obravnavana </a:t>
            </a:r>
            <a:br>
              <a:rPr lang="sl-SI" sz="4000"/>
            </a:br>
            <a:r>
              <a:rPr lang="sl-SI" sz="4000"/>
              <a:t>tematika za SI pomembna</a:t>
            </a:r>
          </a:p>
        </p:txBody>
      </p:sp>
      <p:sp>
        <p:nvSpPr>
          <p:cNvPr id="11267" name="Rectangle 3"/>
          <p:cNvSpPr>
            <a:spLocks noGrp="1" noChangeArrowheads="1"/>
          </p:cNvSpPr>
          <p:nvPr>
            <p:ph type="body" idx="1"/>
          </p:nvPr>
        </p:nvSpPr>
        <p:spPr/>
        <p:txBody>
          <a:bodyPr/>
          <a:lstStyle/>
          <a:p>
            <a:pPr>
              <a:lnSpc>
                <a:spcPct val="90000"/>
              </a:lnSpc>
            </a:pPr>
            <a:endParaRPr lang="sl-SI" sz="2000" dirty="0" smtClean="0"/>
          </a:p>
          <a:p>
            <a:pPr>
              <a:lnSpc>
                <a:spcPct val="90000"/>
              </a:lnSpc>
            </a:pPr>
            <a:endParaRPr lang="sl-SI" sz="2000" dirty="0" smtClean="0"/>
          </a:p>
          <a:p>
            <a:pPr>
              <a:lnSpc>
                <a:spcPct val="90000"/>
              </a:lnSpc>
            </a:pPr>
            <a:r>
              <a:rPr lang="sl-SI" sz="2000" dirty="0" smtClean="0"/>
              <a:t>Tematika je tako za Slovenijo kot za ostale države pomembna zaradi zaščite prebivalstva pred negativnimi učinki hrupa na naše zdravje. Gre za zmanjšanje vznemirjenosti in motenj spanja, za ustvarjanje kvalitetnega učnega okolja v šolah in vrtcih, za zagotavljanje primernega okolja zdravstvenih ustanov, kjer bolniki okrevajo v največji možni meri. Pomembno, je vedeti, da stalen hrup, na katerega se navadimo in menimo, da na nas nima vpliva, pri dolgotrajni izpostavljenosti lahko poveča tveganje za pojav srčno-žilnih bolezni. Takšno izpostavljenost prebivalcev moramo preprečiti. </a:t>
            </a:r>
            <a:endParaRPr lang="sl-SI"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a:t>Izzivi za prihodnost </a:t>
            </a:r>
          </a:p>
        </p:txBody>
      </p:sp>
      <p:sp>
        <p:nvSpPr>
          <p:cNvPr id="5" name="Rectangle 3"/>
          <p:cNvSpPr txBox="1">
            <a:spLocks noChangeArrowheads="1"/>
          </p:cNvSpPr>
          <p:nvPr/>
        </p:nvSpPr>
        <p:spPr bwMode="auto">
          <a:xfrm>
            <a:off x="620713" y="1925638"/>
            <a:ext cx="8229600" cy="4065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lvl="0" indent="-533400">
              <a:spcBef>
                <a:spcPct val="20000"/>
              </a:spcBef>
              <a:buFontTx/>
              <a:buChar char="•"/>
            </a:pPr>
            <a:r>
              <a:rPr lang="sl-SI" sz="2000" dirty="0" smtClean="0"/>
              <a:t>Boljše načrtovanje posegov v okolje</a:t>
            </a:r>
          </a:p>
          <a:p>
            <a:pPr marL="533400" lvl="0" indent="-533400">
              <a:spcBef>
                <a:spcPct val="20000"/>
              </a:spcBef>
              <a:buFontTx/>
              <a:buChar char="•"/>
            </a:pPr>
            <a:r>
              <a:rPr lang="sl-SI" sz="2000" dirty="0" smtClean="0"/>
              <a:t>Poglaviten </a:t>
            </a:r>
            <a:r>
              <a:rPr lang="sl-SI" sz="2000" dirty="0" smtClean="0"/>
              <a:t>problem predstavlja obstoječe stanje, kjer za primerno zaščito prebivalcev ni preprostih rešitev.</a:t>
            </a:r>
          </a:p>
          <a:p>
            <a:pPr marL="533400" lvl="0" indent="-533400">
              <a:spcBef>
                <a:spcPct val="20000"/>
              </a:spcBef>
              <a:buFontTx/>
              <a:buChar char="•"/>
            </a:pPr>
            <a:r>
              <a:rPr kumimoji="0" lang="sl-SI" sz="2000" b="0" i="0" u="none" strike="noStrike" kern="0" cap="none" spc="0" normalizeH="0" baseline="0" noProof="0" dirty="0" smtClean="0">
                <a:ln>
                  <a:noFill/>
                </a:ln>
                <a:solidFill>
                  <a:schemeClr val="tx1"/>
                </a:solidFill>
                <a:effectLst/>
                <a:uLnTx/>
                <a:uFillTx/>
                <a:latin typeface="+mn-lt"/>
                <a:ea typeface="+mn-ea"/>
                <a:cs typeface="+mn-cs"/>
              </a:rPr>
              <a:t>Drug problem je finančne narave, saj zaščita pred hrupom ni poceni. </a:t>
            </a:r>
          </a:p>
          <a:p>
            <a:pPr lvl="0" algn="just">
              <a:spcBef>
                <a:spcPct val="20000"/>
              </a:spcBef>
            </a:pPr>
            <a:endParaRPr lang="sl-SI" sz="900" kern="0" noProof="0" dirty="0" smtClean="0">
              <a:latin typeface="+mn-lt"/>
            </a:endParaRPr>
          </a:p>
          <a:p>
            <a:pPr lvl="0" algn="just">
              <a:spcBef>
                <a:spcPct val="20000"/>
              </a:spcBef>
            </a:pPr>
            <a:r>
              <a:rPr kumimoji="0" lang="sl-SI" b="0" i="0" u="none" strike="noStrike" kern="0" cap="none" spc="0" normalizeH="0" baseline="0" noProof="0" dirty="0" smtClean="0">
                <a:ln>
                  <a:noFill/>
                </a:ln>
                <a:solidFill>
                  <a:schemeClr val="tx1"/>
                </a:solidFill>
                <a:effectLst/>
                <a:uLnTx/>
                <a:uFillTx/>
                <a:latin typeface="+mn-lt"/>
                <a:ea typeface="+mn-ea"/>
                <a:cs typeface="+mn-cs"/>
              </a:rPr>
              <a:t>Nujno bi bilo potrebno oceniti breme bolezni, ki ga za prebivalce Slovenije predstavlja okoljski hrup prometa. Na</a:t>
            </a:r>
            <a:r>
              <a:rPr lang="sl-SI" kern="0" dirty="0" smtClean="0">
                <a:latin typeface="+mn-lt"/>
              </a:rPr>
              <a:t> ta način bi lahko ocenili finančno breme in pretehtali upravičenost postavitve protihrupnih ograj ali izvedbo drugih ukrepov. Svetovna zdravstvena organizacija v poročilu o  Bremenu bolezni zaradi okoljskega hrupa omenja pomemben delež bremena bolezni, ki ga hrup predstavlja med okoljskimi faktorji in predvsem </a:t>
            </a:r>
            <a:r>
              <a:rPr lang="sl-SI" kern="0" dirty="0" smtClean="0">
                <a:latin typeface="+mn-lt"/>
              </a:rPr>
              <a:t>zato, ker </a:t>
            </a:r>
            <a:r>
              <a:rPr lang="sl-SI" kern="0" dirty="0" smtClean="0">
                <a:latin typeface="+mn-lt"/>
              </a:rPr>
              <a:t>je okoljski hrup v porastu. </a:t>
            </a:r>
          </a:p>
          <a:p>
            <a:pPr lvl="0" algn="just">
              <a:spcBef>
                <a:spcPct val="20000"/>
              </a:spcBef>
            </a:pPr>
            <a:endParaRPr lang="sl-SI" sz="900" kern="0" dirty="0" smtClean="0">
              <a:latin typeface="+mn-lt"/>
            </a:endParaRPr>
          </a:p>
          <a:p>
            <a:pPr marL="533400" lvl="0" indent="-533400">
              <a:spcBef>
                <a:spcPct val="20000"/>
              </a:spcBef>
              <a:buFont typeface="Wingdings" pitchFamily="2" charset="2"/>
              <a:buChar char="Ø"/>
            </a:pPr>
            <a:r>
              <a:rPr lang="en-US" sz="1200" kern="0" dirty="0" err="1" smtClean="0">
                <a:latin typeface="+mn-lt"/>
              </a:rPr>
              <a:t>EBoDE</a:t>
            </a:r>
            <a:r>
              <a:rPr lang="en-US" sz="1200" kern="0" dirty="0" smtClean="0">
                <a:latin typeface="+mn-lt"/>
              </a:rPr>
              <a:t>, 2010 [web site] (</a:t>
            </a:r>
            <a:r>
              <a:rPr lang="en-US" sz="1200" kern="0" dirty="0" smtClean="0">
                <a:latin typeface="+mn-lt"/>
                <a:hlinkClick r:id="rId3"/>
              </a:rPr>
              <a:t>http://en.opasnet.org/w/Ebode</a:t>
            </a:r>
            <a:r>
              <a:rPr lang="sl-SI" sz="1200" kern="0" dirty="0" smtClean="0">
                <a:latin typeface="+mn-lt"/>
              </a:rPr>
              <a:t>; </a:t>
            </a:r>
            <a:r>
              <a:rPr lang="en-US" sz="1200" kern="0" dirty="0" smtClean="0">
                <a:latin typeface="+mn-lt"/>
              </a:rPr>
              <a:t>23 O</a:t>
            </a:r>
            <a:r>
              <a:rPr lang="sl-SI" sz="1200" kern="0" dirty="0" smtClean="0">
                <a:latin typeface="+mn-lt"/>
              </a:rPr>
              <a:t>k</a:t>
            </a:r>
            <a:r>
              <a:rPr lang="en-US" sz="1200" kern="0" dirty="0" err="1" smtClean="0">
                <a:latin typeface="+mn-lt"/>
              </a:rPr>
              <a:t>tober</a:t>
            </a:r>
            <a:r>
              <a:rPr lang="sl-SI" sz="1200" kern="0" dirty="0" smtClean="0">
                <a:latin typeface="+mn-lt"/>
              </a:rPr>
              <a:t>,</a:t>
            </a:r>
            <a:r>
              <a:rPr lang="en-US" sz="1200" kern="0" dirty="0" smtClean="0">
                <a:latin typeface="+mn-lt"/>
              </a:rPr>
              <a:t> 2012). </a:t>
            </a:r>
          </a:p>
          <a:p>
            <a:pPr marL="533400" lvl="0" indent="-533400">
              <a:spcBef>
                <a:spcPct val="20000"/>
              </a:spcBef>
              <a:buFont typeface="Wingdings" pitchFamily="2" charset="2"/>
              <a:buChar char="Ø"/>
            </a:pPr>
            <a:r>
              <a:rPr lang="en-US" sz="1200" kern="0" dirty="0" smtClean="0">
                <a:latin typeface="+mn-lt"/>
              </a:rPr>
              <a:t>Health and environment in Europe: progress assessment. Copenhagen,</a:t>
            </a:r>
            <a:r>
              <a:rPr lang="sl-SI" sz="1200" kern="0" dirty="0" smtClean="0">
                <a:latin typeface="+mn-lt"/>
              </a:rPr>
              <a:t> </a:t>
            </a:r>
            <a:r>
              <a:rPr lang="en-US" sz="1200" kern="0" dirty="0" smtClean="0">
                <a:latin typeface="+mn-lt"/>
              </a:rPr>
              <a:t>WHO Regional Office for Europe, 2010) (</a:t>
            </a:r>
            <a:r>
              <a:rPr lang="en-US" sz="1200" kern="0" dirty="0" smtClean="0">
                <a:latin typeface="+mn-lt"/>
                <a:hlinkClick r:id="rId4"/>
              </a:rPr>
              <a:t>http://www.euro.who.int/document/E93556.pdf</a:t>
            </a:r>
            <a:r>
              <a:rPr lang="sl-SI" sz="1200" kern="0" dirty="0" smtClean="0">
                <a:latin typeface="+mn-lt"/>
              </a:rPr>
              <a:t>; </a:t>
            </a:r>
            <a:r>
              <a:rPr lang="en-US" sz="1200" kern="0" dirty="0" smtClean="0">
                <a:latin typeface="+mn-lt"/>
              </a:rPr>
              <a:t>23 </a:t>
            </a:r>
            <a:r>
              <a:rPr lang="en-US" sz="1200" kern="0" dirty="0" err="1" smtClean="0">
                <a:latin typeface="+mn-lt"/>
              </a:rPr>
              <a:t>Octob</a:t>
            </a:r>
            <a:r>
              <a:rPr lang="sl-SI" sz="1200" kern="0" dirty="0" smtClean="0">
                <a:latin typeface="+mn-lt"/>
              </a:rPr>
              <a:t>e</a:t>
            </a:r>
            <a:r>
              <a:rPr lang="en-US" sz="1200" kern="0" dirty="0" smtClean="0">
                <a:latin typeface="+mn-lt"/>
              </a:rPr>
              <a:t>r</a:t>
            </a:r>
            <a:r>
              <a:rPr lang="sl-SI" sz="1200" kern="0" dirty="0" smtClean="0">
                <a:latin typeface="+mn-lt"/>
              </a:rPr>
              <a:t>, </a:t>
            </a:r>
            <a:r>
              <a:rPr lang="en-US" sz="1200" kern="0" dirty="0" smtClean="0">
                <a:latin typeface="+mn-lt"/>
              </a:rPr>
              <a:t>2012).</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sz="4000" dirty="0"/>
              <a:t>Kaj lahko sami </a:t>
            </a:r>
            <a:br>
              <a:rPr lang="sl-SI" sz="4000" dirty="0"/>
            </a:br>
            <a:r>
              <a:rPr lang="sl-SI" sz="4000" dirty="0"/>
              <a:t>naredimo? </a:t>
            </a:r>
          </a:p>
        </p:txBody>
      </p:sp>
      <p:sp>
        <p:nvSpPr>
          <p:cNvPr id="13315" name="Rectangle 3"/>
          <p:cNvSpPr>
            <a:spLocks noGrp="1" noChangeArrowheads="1"/>
          </p:cNvSpPr>
          <p:nvPr>
            <p:ph type="body" idx="1"/>
          </p:nvPr>
        </p:nvSpPr>
        <p:spPr/>
        <p:txBody>
          <a:bodyPr/>
          <a:lstStyle/>
          <a:p>
            <a:pPr>
              <a:lnSpc>
                <a:spcPct val="80000"/>
              </a:lnSpc>
            </a:pPr>
            <a:endParaRPr lang="sl-SI" sz="1800" dirty="0" smtClean="0"/>
          </a:p>
          <a:p>
            <a:pPr>
              <a:lnSpc>
                <a:spcPct val="80000"/>
              </a:lnSpc>
            </a:pPr>
            <a:r>
              <a:rPr lang="sl-SI" sz="1800" dirty="0" smtClean="0"/>
              <a:t>Opozarjanje na probleme: Prebivalci moramo sistematično in korektno opozarjati na probleme.</a:t>
            </a:r>
          </a:p>
          <a:p>
            <a:pPr>
              <a:lnSpc>
                <a:spcPct val="80000"/>
              </a:lnSpc>
              <a:buNone/>
            </a:pPr>
            <a:endParaRPr lang="sl-SI" sz="1800" dirty="0" smtClean="0"/>
          </a:p>
          <a:p>
            <a:pPr>
              <a:lnSpc>
                <a:spcPct val="80000"/>
              </a:lnSpc>
            </a:pPr>
            <a:r>
              <a:rPr lang="sl-SI" sz="1800" dirty="0" smtClean="0"/>
              <a:t>Zmanjšanje hitrosti in načina vožnje: Predvsem vozniki motornih koles bi morali biti pozorni, da z vožnjo ne vznemirjajo prebivalcev ali v nočnem času ne motijo njihovega spanja. </a:t>
            </a:r>
          </a:p>
          <a:p>
            <a:pPr>
              <a:lnSpc>
                <a:spcPct val="80000"/>
              </a:lnSpc>
            </a:pPr>
            <a:endParaRPr lang="sl-SI" sz="1800" dirty="0" smtClean="0"/>
          </a:p>
          <a:p>
            <a:pPr>
              <a:lnSpc>
                <a:spcPct val="80000"/>
              </a:lnSpc>
            </a:pPr>
            <a:r>
              <a:rPr lang="sl-SI" sz="1800" dirty="0" smtClean="0"/>
              <a:t>Vzdrževanje vozil: Primerno je potrebno poskrbeti za vzdrževanje vozila in s tem preprečiti nepotreben hrup. </a:t>
            </a:r>
          </a:p>
          <a:p>
            <a:pPr>
              <a:lnSpc>
                <a:spcPct val="80000"/>
              </a:lnSpc>
            </a:pPr>
            <a:endParaRPr lang="sl-SI" sz="1800" dirty="0" smtClean="0"/>
          </a:p>
          <a:p>
            <a:pPr>
              <a:lnSpc>
                <a:spcPct val="80000"/>
              </a:lnSpc>
            </a:pPr>
            <a:r>
              <a:rPr lang="sl-SI" sz="1800" dirty="0" smtClean="0"/>
              <a:t>Izbira bivališča: Za bivanje izberemo območje večje stopnje varstva pred hrupom.</a:t>
            </a:r>
          </a:p>
          <a:p>
            <a:pPr>
              <a:lnSpc>
                <a:spcPct val="80000"/>
              </a:lnSpc>
            </a:pPr>
            <a:endParaRPr lang="sl-SI" sz="1800" dirty="0" smtClean="0"/>
          </a:p>
          <a:p>
            <a:pPr>
              <a:lnSpc>
                <a:spcPct val="80000"/>
              </a:lnSpc>
            </a:pPr>
            <a:r>
              <a:rPr lang="sl-SI" sz="1800" dirty="0" smtClean="0"/>
              <a:t>Omilitveni ukrepi: Ti ukrepi so izhod v sili. Protihrupna okna, primerna razporeditev prostorov v stanovanju in dobra prostorska akustika so rešitve, ki bodo težave povezane s hrupom omilile, ni pa to dolgoročna oziroma trajnostna rešitev. </a:t>
            </a:r>
          </a:p>
          <a:p>
            <a:pPr>
              <a:lnSpc>
                <a:spcPct val="80000"/>
              </a:lnSpc>
              <a:buFontTx/>
              <a:buNone/>
            </a:pPr>
            <a:endParaRPr lang="sl-SI" sz="1800" dirty="0" smtClean="0"/>
          </a:p>
          <a:p>
            <a:pPr>
              <a:lnSpc>
                <a:spcPct val="80000"/>
              </a:lnSpc>
              <a:buFontTx/>
              <a:buNone/>
            </a:pPr>
            <a:endParaRPr lang="sl-SI"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sz="4000" dirty="0" smtClean="0"/>
              <a:t>Predlagani ukrepi</a:t>
            </a:r>
            <a:endParaRPr lang="sl-SI" sz="4000" dirty="0"/>
          </a:p>
        </p:txBody>
      </p:sp>
      <p:sp>
        <p:nvSpPr>
          <p:cNvPr id="10" name="Rectangle 3"/>
          <p:cNvSpPr txBox="1">
            <a:spLocks noChangeArrowheads="1"/>
          </p:cNvSpPr>
          <p:nvPr/>
        </p:nvSpPr>
        <p:spPr bwMode="auto">
          <a:xfrm>
            <a:off x="468313" y="1773238"/>
            <a:ext cx="8229600" cy="4065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sl-SI" sz="1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sl-SI" sz="1800" b="1" i="0" u="none" strike="noStrike" kern="0" cap="none" spc="0" normalizeH="0" baseline="0" noProof="0" dirty="0" smtClean="0">
                <a:ln>
                  <a:noFill/>
                </a:ln>
                <a:solidFill>
                  <a:schemeClr val="tx1"/>
                </a:solidFill>
                <a:effectLst/>
                <a:uLnTx/>
                <a:uFillTx/>
                <a:latin typeface="+mn-lt"/>
                <a:ea typeface="+mn-ea"/>
                <a:cs typeface="+mn-cs"/>
              </a:rPr>
              <a:t>PRIMER</a:t>
            </a:r>
            <a:r>
              <a:rPr kumimoji="0" lang="sl-SI" sz="1800" b="0" i="0" u="none" strike="noStrike" kern="0" cap="none" spc="0" normalizeH="0" baseline="0" noProof="0" dirty="0" smtClean="0">
                <a:ln>
                  <a:noFill/>
                </a:ln>
                <a:solidFill>
                  <a:schemeClr val="tx1"/>
                </a:solidFill>
                <a:effectLst/>
                <a:uLnTx/>
                <a:uFillTx/>
                <a:latin typeface="+mn-lt"/>
                <a:ea typeface="+mn-ea"/>
                <a:cs typeface="+mn-cs"/>
              </a:rPr>
              <a:t>:  Popravilo protihrupne ograje pri vrtcu na Vrtači v Ljubljani</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sl-SI" sz="1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sl-SI" sz="1800" b="0" i="0" u="none" strike="noStrike" kern="0" cap="none" spc="0" normalizeH="0" baseline="0" noProof="0" dirty="0">
              <a:ln>
                <a:noFill/>
              </a:ln>
              <a:solidFill>
                <a:schemeClr val="tx1"/>
              </a:solidFill>
              <a:effectLst/>
              <a:uLnTx/>
              <a:uFillTx/>
              <a:latin typeface="+mn-lt"/>
              <a:ea typeface="+mn-ea"/>
              <a:cs typeface="+mn-cs"/>
            </a:endParaRPr>
          </a:p>
        </p:txBody>
      </p:sp>
      <p:grpSp>
        <p:nvGrpSpPr>
          <p:cNvPr id="13" name="Skupina 12"/>
          <p:cNvGrpSpPr/>
          <p:nvPr/>
        </p:nvGrpSpPr>
        <p:grpSpPr>
          <a:xfrm>
            <a:off x="-1" y="2636912"/>
            <a:ext cx="9144001" cy="4213718"/>
            <a:chOff x="-1" y="2636912"/>
            <a:chExt cx="9144001" cy="4213718"/>
          </a:xfrm>
        </p:grpSpPr>
        <p:pic>
          <p:nvPicPr>
            <p:cNvPr id="1026" name="Picture 2"/>
            <p:cNvPicPr>
              <a:picLocks noChangeAspect="1" noChangeArrowheads="1"/>
            </p:cNvPicPr>
            <p:nvPr/>
          </p:nvPicPr>
          <p:blipFill>
            <a:blip r:embed="rId3" cstate="print"/>
            <a:srcRect l="2901" t="33969" r="16450" b="10633"/>
            <a:stretch>
              <a:fillRect/>
            </a:stretch>
          </p:blipFill>
          <p:spPr bwMode="auto">
            <a:xfrm>
              <a:off x="-1" y="2924944"/>
              <a:ext cx="9144001" cy="3925686"/>
            </a:xfrm>
            <a:prstGeom prst="rect">
              <a:avLst/>
            </a:prstGeom>
            <a:noFill/>
            <a:ln w="9525">
              <a:noFill/>
              <a:miter lim="800000"/>
              <a:headEnd/>
              <a:tailEnd/>
            </a:ln>
          </p:spPr>
        </p:pic>
        <p:pic>
          <p:nvPicPr>
            <p:cNvPr id="4" name="Picture 4" descr="VRTEC FP Na vrtaci 22APR12 (Medium)"/>
            <p:cNvPicPr>
              <a:picLocks noChangeAspect="1" noChangeArrowheads="1"/>
            </p:cNvPicPr>
            <p:nvPr/>
          </p:nvPicPr>
          <p:blipFill>
            <a:blip r:embed="rId4" cstate="print">
              <a:lum contrast="12000"/>
            </a:blip>
            <a:srcRect l="13472" t="16437" r="14956" b="17630"/>
            <a:stretch>
              <a:fillRect/>
            </a:stretch>
          </p:blipFill>
          <p:spPr bwMode="auto">
            <a:xfrm>
              <a:off x="4860032" y="2636912"/>
              <a:ext cx="3960440" cy="2736304"/>
            </a:xfrm>
            <a:prstGeom prst="rect">
              <a:avLst/>
            </a:prstGeom>
            <a:noFill/>
            <a:ln w="9525">
              <a:solidFill>
                <a:schemeClr val="bg2"/>
              </a:solidFill>
              <a:miter lim="800000"/>
              <a:headEnd/>
              <a:tailEnd/>
            </a:ln>
          </p:spPr>
        </p:pic>
        <p:pic>
          <p:nvPicPr>
            <p:cNvPr id="5" name="Picture 6" descr="IMG_4283 (Medium)"/>
            <p:cNvPicPr>
              <a:picLocks noChangeAspect="1" noChangeArrowheads="1"/>
            </p:cNvPicPr>
            <p:nvPr/>
          </p:nvPicPr>
          <p:blipFill>
            <a:blip r:embed="rId5" cstate="print">
              <a:lum bright="12000" contrast="12000"/>
            </a:blip>
            <a:srcRect l="22734" t="12656" r="23828" b="16302"/>
            <a:stretch>
              <a:fillRect/>
            </a:stretch>
          </p:blipFill>
          <p:spPr bwMode="auto">
            <a:xfrm>
              <a:off x="8028384" y="2708920"/>
              <a:ext cx="644314" cy="641945"/>
            </a:xfrm>
            <a:prstGeom prst="rect">
              <a:avLst/>
            </a:prstGeom>
            <a:noFill/>
            <a:ln w="57150">
              <a:solidFill>
                <a:schemeClr val="bg1"/>
              </a:solidFill>
              <a:miter lim="800000"/>
              <a:headEnd/>
              <a:tailEnd/>
            </a:ln>
          </p:spPr>
        </p:pic>
        <p:sp>
          <p:nvSpPr>
            <p:cNvPr id="7" name="Desna puščica 6"/>
            <p:cNvSpPr/>
            <p:nvPr/>
          </p:nvSpPr>
          <p:spPr>
            <a:xfrm rot="20749738">
              <a:off x="3950861" y="4618818"/>
              <a:ext cx="1535496" cy="410889"/>
            </a:xfrm>
            <a:prstGeom prst="rightArrow">
              <a:avLst>
                <a:gd name="adj1" fmla="val 50000"/>
                <a:gd name="adj2" fmla="val 97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esna puščica 8"/>
            <p:cNvSpPr/>
            <p:nvPr/>
          </p:nvSpPr>
          <p:spPr>
            <a:xfrm rot="1417410">
              <a:off x="2124926" y="4781869"/>
              <a:ext cx="792088" cy="14401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lipsa 10"/>
            <p:cNvSpPr/>
            <p:nvPr/>
          </p:nvSpPr>
          <p:spPr>
            <a:xfrm>
              <a:off x="3131840" y="4725144"/>
              <a:ext cx="936104" cy="72008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esna puščica 11"/>
            <p:cNvSpPr/>
            <p:nvPr/>
          </p:nvSpPr>
          <p:spPr>
            <a:xfrm rot="1417410">
              <a:off x="6727908" y="3869702"/>
              <a:ext cx="792088" cy="144016"/>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68313" y="1773238"/>
            <a:ext cx="8229600" cy="4065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sl-SI" sz="1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tabLst/>
              <a:defRPr/>
            </a:pPr>
            <a:r>
              <a:rPr kumimoji="0" lang="sl-SI" sz="1800" b="0" i="0" u="none" strike="noStrike" kern="0" cap="none" spc="0" normalizeH="0" baseline="0" noProof="0" dirty="0" smtClean="0">
                <a:ln>
                  <a:noFill/>
                </a:ln>
                <a:solidFill>
                  <a:schemeClr val="tx1"/>
                </a:solidFill>
                <a:effectLst/>
                <a:uLnTx/>
                <a:uFillTx/>
                <a:latin typeface="+mn-lt"/>
                <a:ea typeface="+mn-ea"/>
                <a:cs typeface="+mn-cs"/>
              </a:rPr>
              <a:t>ZAHVALA ZA POMOČ PRI IZVEDBI MERITEV HRUPA</a:t>
            </a:r>
          </a:p>
          <a:p>
            <a:pPr marL="342900" marR="0" lvl="0" indent="-342900" algn="l" defTabSz="914400" rtl="0" eaLnBrk="1" fontAlgn="base" latinLnBrk="0" hangingPunct="1">
              <a:lnSpc>
                <a:spcPct val="80000"/>
              </a:lnSpc>
              <a:spcBef>
                <a:spcPct val="20000"/>
              </a:spcBef>
              <a:spcAft>
                <a:spcPct val="0"/>
              </a:spcAft>
              <a:buClrTx/>
              <a:buSzTx/>
              <a:tabLst/>
              <a:defRPr/>
            </a:pPr>
            <a:endParaRPr kumimoji="0" lang="sl-SI" sz="1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 typeface="Arial" pitchFamily="34" charset="0"/>
              <a:buChar char="•"/>
              <a:tabLst/>
              <a:defRPr/>
            </a:pPr>
            <a:endParaRPr lang="sl-SI" kern="0" dirty="0" smtClean="0">
              <a:latin typeface="+mn-lt"/>
            </a:endParaRPr>
          </a:p>
          <a:p>
            <a:pPr marL="342900" indent="-342900">
              <a:lnSpc>
                <a:spcPct val="80000"/>
              </a:lnSpc>
              <a:spcBef>
                <a:spcPct val="20000"/>
              </a:spcBef>
              <a:buFont typeface="Arial" pitchFamily="34" charset="0"/>
              <a:buChar char="•"/>
            </a:pPr>
            <a:r>
              <a:rPr lang="sl-SI" kern="0" dirty="0" smtClean="0"/>
              <a:t>Maja </a:t>
            </a:r>
            <a:r>
              <a:rPr lang="sl-SI" kern="0" dirty="0" smtClean="0"/>
              <a:t>Kunaver in </a:t>
            </a:r>
            <a:r>
              <a:rPr lang="sl-SI" kern="0" dirty="0" smtClean="0"/>
              <a:t>Nežka Poljanšek,</a:t>
            </a:r>
            <a:r>
              <a:rPr lang="sl-SI" kern="0" dirty="0" smtClean="0">
                <a:latin typeface="+mn-lt"/>
              </a:rPr>
              <a:t> Vrtec </a:t>
            </a:r>
            <a:r>
              <a:rPr lang="sl-SI" kern="0" dirty="0" smtClean="0">
                <a:latin typeface="+mn-lt"/>
              </a:rPr>
              <a:t>France </a:t>
            </a:r>
            <a:r>
              <a:rPr lang="sl-SI" kern="0" dirty="0" smtClean="0">
                <a:latin typeface="+mn-lt"/>
              </a:rPr>
              <a:t>Prešeren </a:t>
            </a:r>
          </a:p>
          <a:p>
            <a:pPr marL="342900" indent="-342900">
              <a:lnSpc>
                <a:spcPct val="80000"/>
              </a:lnSpc>
              <a:spcBef>
                <a:spcPct val="20000"/>
              </a:spcBef>
              <a:buFont typeface="Arial" pitchFamily="34" charset="0"/>
              <a:buChar char="•"/>
            </a:pPr>
            <a:endParaRPr lang="sl-SI" kern="0" dirty="0" smtClean="0">
              <a:latin typeface="+mn-lt"/>
            </a:endParaRPr>
          </a:p>
          <a:p>
            <a:pPr marL="342900" indent="-342900">
              <a:lnSpc>
                <a:spcPct val="80000"/>
              </a:lnSpc>
              <a:spcBef>
                <a:spcPct val="20000"/>
              </a:spcBef>
              <a:buFont typeface="Arial" pitchFamily="34" charset="0"/>
              <a:buChar char="•"/>
            </a:pPr>
            <a:r>
              <a:rPr kumimoji="0" lang="sl-SI" sz="1800" b="0" i="0" u="none" strike="noStrike" kern="0" cap="none" spc="0" normalizeH="0" baseline="0" noProof="0" dirty="0" smtClean="0">
                <a:ln>
                  <a:noFill/>
                </a:ln>
                <a:solidFill>
                  <a:schemeClr val="tx1"/>
                </a:solidFill>
                <a:effectLst/>
                <a:uLnTx/>
                <a:uFillTx/>
                <a:latin typeface="+mn-lt"/>
                <a:ea typeface="+mn-ea"/>
                <a:cs typeface="+mn-cs"/>
              </a:rPr>
              <a:t>Klemen Jurkovič, ZZV Kranj</a:t>
            </a: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sl-SI" sz="1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None/>
              <a:tabLst/>
              <a:defRPr/>
            </a:pPr>
            <a:endParaRPr kumimoji="0" lang="sl-SI" sz="1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95288"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sz="4000" dirty="0" smtClean="0"/>
              <a:t>CILJI</a:t>
            </a:r>
            <a:endParaRPr lang="sl-SI" sz="4000" dirty="0"/>
          </a:p>
        </p:txBody>
      </p:sp>
      <p:sp>
        <p:nvSpPr>
          <p:cNvPr id="5123" name="Rectangle 3"/>
          <p:cNvSpPr>
            <a:spLocks noGrp="1" noChangeArrowheads="1"/>
          </p:cNvSpPr>
          <p:nvPr>
            <p:ph type="body" idx="1"/>
          </p:nvPr>
        </p:nvSpPr>
        <p:spPr/>
        <p:txBody>
          <a:bodyPr/>
          <a:lstStyle/>
          <a:p>
            <a:pPr marL="0" indent="0">
              <a:buNone/>
            </a:pPr>
            <a:r>
              <a:rPr lang="sl-SI" sz="1800" dirty="0" smtClean="0"/>
              <a:t>DIREKTIVA 2002/49/ES</a:t>
            </a:r>
          </a:p>
          <a:p>
            <a:pPr marL="0" indent="0">
              <a:buNone/>
            </a:pPr>
            <a:endParaRPr lang="sl-SI" sz="1800" dirty="0" smtClean="0"/>
          </a:p>
          <a:p>
            <a:pPr marL="0" indent="0">
              <a:buNone/>
            </a:pPr>
            <a:r>
              <a:rPr lang="sl-SI" sz="1800" dirty="0" smtClean="0"/>
              <a:t>Cilj direktive je izdelati strateške karte hrupa in pripraviti akcijske načrte (operativne programe), ki bodo temeljili na rezultatih kartiranja hrupa, z namenom, da se </a:t>
            </a:r>
          </a:p>
          <a:p>
            <a:pPr marL="0" indent="0"/>
            <a:r>
              <a:rPr lang="sl-SI" sz="1800" dirty="0" smtClean="0"/>
              <a:t> prepreči in zmanjša okoljski hrup, kjer je to potrebno in zlasti, kadar stopnje </a:t>
            </a:r>
            <a:br>
              <a:rPr lang="sl-SI" sz="1800" dirty="0" smtClean="0"/>
            </a:br>
            <a:r>
              <a:rPr lang="sl-SI" sz="1800" dirty="0" smtClean="0"/>
              <a:t>  izpostavljenosti lahko povzročajo škodljive vplive za zdravje ljudi, in da se </a:t>
            </a:r>
          </a:p>
          <a:p>
            <a:pPr marL="0" indent="0"/>
            <a:r>
              <a:rPr lang="sl-SI" sz="1800" dirty="0" smtClean="0"/>
              <a:t> ohrani kakovost okoljskega hrupa, kjer je ta dobra.</a:t>
            </a:r>
          </a:p>
          <a:p>
            <a:pPr marL="0" indent="0">
              <a:buNone/>
            </a:pPr>
            <a:r>
              <a:rPr lang="sl-SI" sz="1800" dirty="0" smtClean="0"/>
              <a:t>Direktiva ne določa mejnih vrednosti.</a:t>
            </a:r>
          </a:p>
          <a:p>
            <a:pPr marL="0" indent="0">
              <a:buNone/>
            </a:pPr>
            <a:endParaRPr lang="sl-SI" sz="800" dirty="0" smtClean="0">
              <a:solidFill>
                <a:schemeClr val="tx1"/>
              </a:solidFill>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95288"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sz="4000" dirty="0" smtClean="0"/>
              <a:t>CILJI</a:t>
            </a:r>
            <a:endParaRPr lang="sl-SI" sz="4000" dirty="0"/>
          </a:p>
        </p:txBody>
      </p:sp>
      <p:sp>
        <p:nvSpPr>
          <p:cNvPr id="5123" name="Rectangle 3"/>
          <p:cNvSpPr>
            <a:spLocks noGrp="1" noChangeArrowheads="1"/>
          </p:cNvSpPr>
          <p:nvPr>
            <p:ph type="body" idx="1"/>
          </p:nvPr>
        </p:nvSpPr>
        <p:spPr/>
        <p:txBody>
          <a:bodyPr/>
          <a:lstStyle/>
          <a:p>
            <a:pPr marL="0" indent="0">
              <a:buNone/>
            </a:pPr>
            <a:r>
              <a:rPr lang="sl-SI" sz="1800" dirty="0" smtClean="0"/>
              <a:t>SVETOVNA ZDRAVSTVENA ORGANIZACIJA</a:t>
            </a:r>
          </a:p>
          <a:p>
            <a:pPr marL="0" indent="0">
              <a:buNone/>
            </a:pPr>
            <a:endParaRPr lang="sl-SI" sz="800" dirty="0" smtClean="0">
              <a:solidFill>
                <a:schemeClr val="tx1"/>
              </a:solidFill>
              <a:latin typeface="+mn-lt"/>
              <a:ea typeface="+mn-ea"/>
              <a:cs typeface="+mn-cs"/>
            </a:endParaRPr>
          </a:p>
          <a:p>
            <a:pPr marL="0" indent="0">
              <a:buNone/>
            </a:pPr>
            <a:r>
              <a:rPr lang="sl-SI" sz="1800" dirty="0" smtClean="0"/>
              <a:t>Svetovna zdravstvena organizacija v smernicah o okoljskem hrupu (WHO, 1999) in o hrupu v nočnem času (WHO, 2009) priporoča vrednosti hrupa, ki jih je pri oceni nevarnosti za zdravje in počutje ljudi potrebno smiselno upoštevati. </a:t>
            </a:r>
          </a:p>
          <a:p>
            <a:pPr marL="0" indent="0">
              <a:buNone/>
            </a:pPr>
            <a:endParaRPr lang="sl-SI" sz="1800" dirty="0" smtClean="0">
              <a:solidFill>
                <a:schemeClr val="tx1"/>
              </a:solidFill>
              <a:latin typeface="+mn-lt"/>
              <a:ea typeface="+mn-ea"/>
              <a:cs typeface="+mn-cs"/>
            </a:endParaRPr>
          </a:p>
          <a:p>
            <a:pPr marL="0" indent="0">
              <a:buNone/>
            </a:pPr>
            <a:r>
              <a:rPr lang="sl-SI" sz="1800" dirty="0" smtClean="0">
                <a:solidFill>
                  <a:schemeClr val="tx1"/>
                </a:solidFill>
                <a:latin typeface="+mn-lt"/>
                <a:ea typeface="+mn-ea"/>
                <a:cs typeface="+mn-cs"/>
              </a:rPr>
              <a:t>Ciljne vrednosti so:</a:t>
            </a:r>
          </a:p>
          <a:p>
            <a:pPr marL="400050" lvl="1" indent="0"/>
            <a:r>
              <a:rPr lang="sl-SI" sz="1400" dirty="0" smtClean="0">
                <a:solidFill>
                  <a:schemeClr val="tx1"/>
                </a:solidFill>
                <a:latin typeface="+mn-lt"/>
                <a:ea typeface="+mn-ea"/>
                <a:cs typeface="+mn-cs"/>
              </a:rPr>
              <a:t> za obdobje dneva in večera </a:t>
            </a:r>
            <a:r>
              <a:rPr lang="sl-SI" sz="1400" b="1" u="sng" dirty="0" smtClean="0">
                <a:solidFill>
                  <a:schemeClr val="tx1"/>
                </a:solidFill>
                <a:latin typeface="+mn-lt"/>
                <a:ea typeface="+mn-ea"/>
                <a:cs typeface="+mn-cs"/>
              </a:rPr>
              <a:t>55 </a:t>
            </a:r>
            <a:r>
              <a:rPr lang="sl-SI" sz="1400" b="1" u="sng" dirty="0" err="1" smtClean="0">
                <a:solidFill>
                  <a:schemeClr val="tx1"/>
                </a:solidFill>
                <a:latin typeface="+mn-lt"/>
                <a:ea typeface="+mn-ea"/>
                <a:cs typeface="+mn-cs"/>
              </a:rPr>
              <a:t>dBA</a:t>
            </a:r>
            <a:r>
              <a:rPr lang="sl-SI" sz="1400" b="1" u="sng" dirty="0" smtClean="0">
                <a:solidFill>
                  <a:schemeClr val="tx1"/>
                </a:solidFill>
                <a:latin typeface="+mn-lt"/>
                <a:ea typeface="+mn-ea"/>
                <a:cs typeface="+mn-cs"/>
              </a:rPr>
              <a:t> </a:t>
            </a:r>
          </a:p>
          <a:p>
            <a:pPr marL="400050" lvl="1" indent="0"/>
            <a:r>
              <a:rPr lang="sl-SI" sz="1400" dirty="0" smtClean="0">
                <a:solidFill>
                  <a:schemeClr val="tx1"/>
                </a:solidFill>
                <a:latin typeface="+mn-lt"/>
                <a:ea typeface="+mn-ea"/>
                <a:cs typeface="+mn-cs"/>
              </a:rPr>
              <a:t> za obdobje noči pa </a:t>
            </a:r>
            <a:r>
              <a:rPr lang="sl-SI" sz="1400" b="1" u="sng" dirty="0" smtClean="0">
                <a:solidFill>
                  <a:schemeClr val="tx1"/>
                </a:solidFill>
                <a:latin typeface="+mn-lt"/>
                <a:ea typeface="+mn-ea"/>
                <a:cs typeface="+mn-cs"/>
              </a:rPr>
              <a:t>45 </a:t>
            </a:r>
            <a:r>
              <a:rPr lang="sl-SI" sz="1400" b="1" u="sng" dirty="0" err="1" smtClean="0">
                <a:solidFill>
                  <a:schemeClr val="tx1"/>
                </a:solidFill>
                <a:latin typeface="+mn-lt"/>
                <a:ea typeface="+mn-ea"/>
                <a:cs typeface="+mn-cs"/>
              </a:rPr>
              <a:t>dBA</a:t>
            </a:r>
            <a:r>
              <a:rPr lang="sl-SI" sz="1400" b="1" u="sng" dirty="0" smtClean="0">
                <a:solidFill>
                  <a:schemeClr val="tx1"/>
                </a:solidFill>
                <a:latin typeface="+mn-lt"/>
                <a:ea typeface="+mn-ea"/>
                <a:cs typeface="+mn-cs"/>
              </a:rPr>
              <a:t> </a:t>
            </a:r>
            <a:r>
              <a:rPr lang="sl-SI" sz="1400" dirty="0" smtClean="0">
                <a:solidFill>
                  <a:schemeClr val="tx1"/>
                </a:solidFill>
                <a:latin typeface="+mn-lt"/>
                <a:ea typeface="+mn-ea"/>
                <a:cs typeface="+mn-cs"/>
              </a:rPr>
              <a:t>(začasni cilj 55 </a:t>
            </a:r>
            <a:r>
              <a:rPr lang="sl-SI" sz="1400" dirty="0" err="1" smtClean="0">
                <a:solidFill>
                  <a:schemeClr val="tx1"/>
                </a:solidFill>
                <a:latin typeface="+mn-lt"/>
                <a:ea typeface="+mn-ea"/>
                <a:cs typeface="+mn-cs"/>
              </a:rPr>
              <a:t>dBA</a:t>
            </a:r>
            <a:r>
              <a:rPr lang="sl-SI" sz="1400" dirty="0" smtClean="0">
                <a:solidFill>
                  <a:schemeClr val="tx1"/>
                </a:solidFill>
                <a:latin typeface="+mn-lt"/>
                <a:ea typeface="+mn-ea"/>
                <a:cs typeface="+mn-cs"/>
              </a:rPr>
              <a:t>, kjer ukrepi niso takoj izvedljivi). </a:t>
            </a:r>
            <a:endParaRPr lang="sl-SI" sz="1400" dirty="0" smtClean="0">
              <a:solidFill>
                <a:schemeClr val="tx1"/>
              </a:solidFill>
              <a:latin typeface="+mn-lt"/>
              <a:ea typeface="+mn-ea"/>
              <a:cs typeface="+mn-cs"/>
            </a:endParaRPr>
          </a:p>
          <a:p>
            <a:pPr marL="0" indent="0">
              <a:buNone/>
            </a:pPr>
            <a:endParaRPr lang="sl-SI" sz="1800" dirty="0" smtClean="0"/>
          </a:p>
          <a:p>
            <a:pPr marL="0" indent="0">
              <a:buNone/>
            </a:pPr>
            <a:r>
              <a:rPr lang="sl-SI" sz="1800" dirty="0" smtClean="0"/>
              <a:t>Take mejne vrednosti so v Uredbi o mejnih vrednostih kazalcev hrupa določene za II. območje varstva pred hrupom, kjer v bližini ni industrijskih obratov, večjih prometnic ali letališč. Gre za območje strogo bivalnih naselji. Žal uredba v to območje ne uvršča tudi šol, vrtcev in bolnišnic.</a:t>
            </a:r>
            <a:endParaRPr lang="sl-SI" sz="1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endParaRPr lang="sl-SI" sz="2000" dirty="0" smtClean="0"/>
          </a:p>
          <a:p>
            <a:r>
              <a:rPr lang="sl-SI" sz="2000" dirty="0" smtClean="0"/>
              <a:t>Oba kazalca sta bila izdelana prvič, zato še nimamo rezultatov o spremembah v času.</a:t>
            </a:r>
          </a:p>
          <a:p>
            <a:pPr>
              <a:buNone/>
            </a:pPr>
            <a:r>
              <a:rPr lang="sl-SI" sz="2000" dirty="0" smtClean="0"/>
              <a:t>	</a:t>
            </a:r>
            <a:r>
              <a:rPr lang="sl-SI" sz="2000" dirty="0" smtClean="0"/>
              <a:t>V bodoče pričakujemo </a:t>
            </a:r>
            <a:r>
              <a:rPr lang="sl-SI" sz="2000" dirty="0" smtClean="0"/>
              <a:t>porast prometa in povečano izpostavljenost hrupu, v določenih mestnih območjih pa tudi zmanjšanje hrupa zaradi spremembe prometnega režima. Primer je staro mestno jedro v Ljubljani, ki je </a:t>
            </a:r>
            <a:r>
              <a:rPr lang="sl-SI" sz="2000" dirty="0" smtClean="0"/>
              <a:t>od leta 2006 zaprto </a:t>
            </a:r>
            <a:r>
              <a:rPr lang="sl-SI" sz="2000" dirty="0" smtClean="0"/>
              <a:t>za promet. </a:t>
            </a:r>
            <a:endParaRPr lang="sl-SI" sz="2000" dirty="0"/>
          </a:p>
          <a:p>
            <a:pPr>
              <a:buFontTx/>
              <a:buNone/>
            </a:pPr>
            <a:endParaRPr lang="sl-SI" sz="2000" dirty="0"/>
          </a:p>
        </p:txBody>
      </p:sp>
      <p:sp>
        <p:nvSpPr>
          <p:cNvPr id="8196" name="Rectangle 4"/>
          <p:cNvSpPr>
            <a:spLocks noGrp="1" noChangeArrowheads="1"/>
          </p:cNvSpPr>
          <p:nvPr>
            <p:ph type="title"/>
          </p:nvPr>
        </p:nvSpPr>
        <p:spPr bwMode="auto">
          <a:xfrm>
            <a:off x="395288"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Opis </a:t>
            </a:r>
            <a:r>
              <a:rPr lang="sl-SI" dirty="0"/>
              <a:t>trenda</a:t>
            </a:r>
          </a:p>
        </p:txBody>
      </p:sp>
      <p:pic>
        <p:nvPicPr>
          <p:cNvPr id="1026" name="Picture 2"/>
          <p:cNvPicPr>
            <a:picLocks noChangeAspect="1" noChangeArrowheads="1"/>
          </p:cNvPicPr>
          <p:nvPr/>
        </p:nvPicPr>
        <p:blipFill>
          <a:blip r:embed="rId3" cstate="print"/>
          <a:srcRect t="16583" b="19227"/>
          <a:stretch>
            <a:fillRect/>
          </a:stretch>
        </p:blipFill>
        <p:spPr bwMode="auto">
          <a:xfrm>
            <a:off x="2339752" y="4334256"/>
            <a:ext cx="4923058" cy="1975064"/>
          </a:xfrm>
          <a:prstGeom prst="rect">
            <a:avLst/>
          </a:prstGeom>
          <a:noFill/>
          <a:ln w="9525">
            <a:solidFill>
              <a:schemeClr val="accent1">
                <a:lumMod val="75000"/>
              </a:schemeClr>
            </a:solidFill>
            <a:miter lim="800000"/>
            <a:headEnd/>
            <a:tailEnd/>
          </a:ln>
        </p:spPr>
      </p:pic>
      <p:sp>
        <p:nvSpPr>
          <p:cNvPr id="5" name="Pravokotnik 4"/>
          <p:cNvSpPr/>
          <p:nvPr/>
        </p:nvSpPr>
        <p:spPr>
          <a:xfrm>
            <a:off x="2286000" y="6309900"/>
            <a:ext cx="5094312" cy="215444"/>
          </a:xfrm>
          <a:prstGeom prst="rect">
            <a:avLst/>
          </a:prstGeom>
        </p:spPr>
        <p:txBody>
          <a:bodyPr wrap="square">
            <a:spAutoFit/>
          </a:bodyPr>
          <a:lstStyle/>
          <a:p>
            <a:r>
              <a:rPr lang="en-GB" sz="800" dirty="0" smtClean="0"/>
              <a:t>http://www.ljubljanapametnomesto.si/okoljska_izkaznica_ljubljane/okoljska_izkaznica/ukrep?measureId=44</a:t>
            </a:r>
            <a:endParaRPr lang="en-GB" sz="8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endParaRPr lang="sl-SI" sz="2000" dirty="0" smtClean="0"/>
          </a:p>
          <a:p>
            <a:r>
              <a:rPr lang="sl-SI" sz="2000" dirty="0" smtClean="0"/>
              <a:t>Izdelane so strateške karte hrupa za ceste ( &gt; 6 milijonov prevozov), železniške proge (&gt;60 000 prevozov) izven večjih naselij</a:t>
            </a:r>
          </a:p>
          <a:p>
            <a:endParaRPr lang="sl-SI" sz="2000" dirty="0" smtClean="0"/>
          </a:p>
          <a:p>
            <a:r>
              <a:rPr lang="sl-SI" sz="2000" dirty="0" smtClean="0"/>
              <a:t>Izdelana je strateška karta hrupa za MOL (Ljubljana)</a:t>
            </a:r>
          </a:p>
          <a:p>
            <a:endParaRPr lang="sl-SI" sz="2000" dirty="0" smtClean="0"/>
          </a:p>
          <a:p>
            <a:r>
              <a:rPr lang="sl-SI" sz="2000" dirty="0" smtClean="0"/>
              <a:t>Izdelana je strateška karta hrupa za MOM (Maribor)</a:t>
            </a:r>
          </a:p>
          <a:p>
            <a:pPr>
              <a:buNone/>
            </a:pPr>
            <a:r>
              <a:rPr lang="sl-SI" sz="2000" dirty="0" smtClean="0"/>
              <a:t>	</a:t>
            </a:r>
          </a:p>
          <a:p>
            <a:r>
              <a:rPr lang="sl-SI" sz="2000" dirty="0" smtClean="0"/>
              <a:t>Izdeluje se strateška karta hrupa za MONG (Nova Gorica)</a:t>
            </a:r>
            <a:endParaRPr lang="sl-SI" sz="2000" dirty="0"/>
          </a:p>
          <a:p>
            <a:pPr>
              <a:buFontTx/>
              <a:buNone/>
            </a:pPr>
            <a:endParaRPr lang="sl-SI" sz="2000" dirty="0"/>
          </a:p>
        </p:txBody>
      </p:sp>
      <p:sp>
        <p:nvSpPr>
          <p:cNvPr id="8196" name="Rectangle 4"/>
          <p:cNvSpPr>
            <a:spLocks noGrp="1" noChangeArrowheads="1"/>
          </p:cNvSpPr>
          <p:nvPr>
            <p:ph type="title"/>
          </p:nvPr>
        </p:nvSpPr>
        <p:spPr bwMode="auto">
          <a:xfrm>
            <a:off x="395288"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Stanje</a:t>
            </a:r>
            <a:endParaRPr lang="sl-SI"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endParaRPr lang="sl-SI" sz="2000" dirty="0" smtClean="0"/>
          </a:p>
          <a:p>
            <a:r>
              <a:rPr lang="sl-SI" sz="2000" b="1" dirty="0" err="1" smtClean="0"/>
              <a:t>Ldvn</a:t>
            </a:r>
            <a:r>
              <a:rPr lang="sl-SI" sz="2000" b="1" dirty="0" smtClean="0"/>
              <a:t> </a:t>
            </a:r>
            <a:r>
              <a:rPr lang="sl-SI" sz="2000" dirty="0" smtClean="0"/>
              <a:t> 	Letna povprečna ocenjena </a:t>
            </a:r>
          </a:p>
          <a:p>
            <a:pPr>
              <a:buNone/>
            </a:pPr>
            <a:r>
              <a:rPr lang="sl-SI" sz="2000" dirty="0" smtClean="0"/>
              <a:t>			vrednost hrupa za celodnevno </a:t>
            </a:r>
          </a:p>
          <a:p>
            <a:pPr>
              <a:buNone/>
            </a:pPr>
            <a:r>
              <a:rPr lang="sl-SI" sz="2000" dirty="0" smtClean="0"/>
              <a:t>			obdobje (dan, večer, noč)		</a:t>
            </a:r>
          </a:p>
          <a:p>
            <a:endParaRPr lang="sl-SI" sz="2000" dirty="0" smtClean="0"/>
          </a:p>
          <a:p>
            <a:r>
              <a:rPr lang="sl-SI" sz="2000" b="1" dirty="0" err="1" smtClean="0"/>
              <a:t>Ldan</a:t>
            </a:r>
            <a:r>
              <a:rPr lang="sl-SI" sz="2000" b="1" dirty="0" smtClean="0"/>
              <a:t> </a:t>
            </a:r>
            <a:r>
              <a:rPr lang="sl-SI" sz="2000" dirty="0" smtClean="0"/>
              <a:t>	Letna povprečna ocenjena </a:t>
            </a:r>
          </a:p>
          <a:p>
            <a:pPr>
              <a:buNone/>
            </a:pPr>
            <a:r>
              <a:rPr lang="sl-SI" sz="2000" dirty="0" smtClean="0"/>
              <a:t>			vrednost hrupa za obdobje dneva</a:t>
            </a:r>
          </a:p>
          <a:p>
            <a:endParaRPr lang="sl-SI" sz="2000" dirty="0" smtClean="0"/>
          </a:p>
          <a:p>
            <a:r>
              <a:rPr lang="sl-SI" sz="2000" b="1" dirty="0" err="1" smtClean="0"/>
              <a:t>Lnoč</a:t>
            </a:r>
            <a:r>
              <a:rPr lang="sl-SI" sz="2000" b="1" dirty="0" smtClean="0"/>
              <a:t> </a:t>
            </a:r>
            <a:r>
              <a:rPr lang="sl-SI" sz="2000" dirty="0" smtClean="0"/>
              <a:t>	Letna povprečna ocenjena </a:t>
            </a:r>
          </a:p>
          <a:p>
            <a:pPr>
              <a:buNone/>
            </a:pPr>
            <a:r>
              <a:rPr lang="sl-SI" sz="2000" dirty="0" smtClean="0"/>
              <a:t>			vrednost hrupa za obdobje noči</a:t>
            </a:r>
          </a:p>
          <a:p>
            <a:endParaRPr lang="sl-SI" sz="2000" dirty="0" smtClean="0"/>
          </a:p>
          <a:p>
            <a:pPr>
              <a:buFontTx/>
              <a:buNone/>
            </a:pPr>
            <a:r>
              <a:rPr lang="sl-SI" sz="2000" dirty="0" smtClean="0"/>
              <a:t>Vrednosti so izražene v </a:t>
            </a:r>
            <a:r>
              <a:rPr lang="sl-SI" sz="2000" dirty="0" err="1" smtClean="0"/>
              <a:t>dBA</a:t>
            </a:r>
            <a:r>
              <a:rPr lang="sl-SI" sz="2000" dirty="0" smtClean="0"/>
              <a:t>.</a:t>
            </a:r>
            <a:endParaRPr lang="sl-SI" sz="2000" dirty="0"/>
          </a:p>
        </p:txBody>
      </p:sp>
      <p:sp>
        <p:nvSpPr>
          <p:cNvPr id="8196" name="Rectangle 4"/>
          <p:cNvSpPr>
            <a:spLocks noGrp="1" noChangeArrowheads="1"/>
          </p:cNvSpPr>
          <p:nvPr>
            <p:ph type="title"/>
          </p:nvPr>
        </p:nvSpPr>
        <p:spPr bwMode="auto">
          <a:xfrm>
            <a:off x="395288"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dirty="0" smtClean="0"/>
              <a:t>Kazalci hrupa</a:t>
            </a:r>
            <a:endParaRPr lang="sl-SI" dirty="0"/>
          </a:p>
        </p:txBody>
      </p:sp>
      <p:pic>
        <p:nvPicPr>
          <p:cNvPr id="4" name="Picture 2"/>
          <p:cNvPicPr>
            <a:picLocks noChangeAspect="1" noChangeArrowheads="1"/>
          </p:cNvPicPr>
          <p:nvPr/>
        </p:nvPicPr>
        <p:blipFill>
          <a:blip r:embed="rId2" cstate="print">
            <a:lum contrast="6000"/>
          </a:blip>
          <a:srcRect l="80481" t="39008" r="9300" b="25298"/>
          <a:stretch>
            <a:fillRect/>
          </a:stretch>
        </p:blipFill>
        <p:spPr bwMode="auto">
          <a:xfrm>
            <a:off x="6588224" y="1412776"/>
            <a:ext cx="1872208" cy="52342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23850" y="620713"/>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sl-SI"/>
              <a:t>Stanje</a:t>
            </a:r>
          </a:p>
        </p:txBody>
      </p:sp>
      <p:sp>
        <p:nvSpPr>
          <p:cNvPr id="6148" name="Rectangle 4"/>
          <p:cNvSpPr>
            <a:spLocks noChangeArrowheads="1"/>
          </p:cNvSpPr>
          <p:nvPr/>
        </p:nvSpPr>
        <p:spPr bwMode="auto">
          <a:xfrm>
            <a:off x="432048" y="1895926"/>
            <a:ext cx="8388424"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sl-SI" sz="1600" dirty="0" smtClean="0">
                <a:latin typeface="+mn-lt"/>
              </a:rPr>
              <a:t>Strateške karte hrupa: Pomembne železnice v Sloveniji, 2006  </a:t>
            </a:r>
            <a:r>
              <a:rPr lang="en-GB" sz="1600" dirty="0" smtClean="0"/>
              <a:t>(L</a:t>
            </a:r>
            <a:r>
              <a:rPr lang="en-GB" sz="1600" baseline="-25000" dirty="0" smtClean="0"/>
              <a:t>den</a:t>
            </a:r>
            <a:r>
              <a:rPr lang="en-GB" sz="1600" dirty="0" smtClean="0"/>
              <a:t>)</a:t>
            </a:r>
            <a:r>
              <a:rPr lang="sl-SI" sz="1600" dirty="0" smtClean="0">
                <a:latin typeface="+mn-lt"/>
              </a:rPr>
              <a:t> </a:t>
            </a:r>
            <a:endParaRPr lang="sl-SI" sz="1600" dirty="0">
              <a:latin typeface="+mn-lt"/>
            </a:endParaRPr>
          </a:p>
        </p:txBody>
      </p:sp>
      <p:pic>
        <p:nvPicPr>
          <p:cNvPr id="2" name="Picture 2"/>
          <p:cNvPicPr>
            <a:picLocks noChangeAspect="1" noChangeArrowheads="1"/>
          </p:cNvPicPr>
          <p:nvPr/>
        </p:nvPicPr>
        <p:blipFill>
          <a:blip r:embed="rId2" cstate="print">
            <a:lum contrast="6000"/>
          </a:blip>
          <a:srcRect l="7086" t="21779" r="5019" b="5501"/>
          <a:stretch>
            <a:fillRect/>
          </a:stretch>
        </p:blipFill>
        <p:spPr bwMode="auto">
          <a:xfrm>
            <a:off x="1840507" y="2380134"/>
            <a:ext cx="5611813" cy="37131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rivzeti načrt">
  <a:themeElements>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ivzeti načrt">
      <a:majorFont>
        <a:latin typeface="Arial"/>
        <a:ea typeface=""/>
        <a:cs typeface=""/>
      </a:majorFont>
      <a:minorFont>
        <a:latin typeface="Arial"/>
        <a:ea typeface=""/>
        <a:cs typeface=""/>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ivzeti nač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ivzeti nač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ivzeti nač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ivzeti nač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ivzeti nač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ivzeti nač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ivzeti nač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ivzeti nač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ivzeti nač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ivzeti nač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ivzeti nač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ivzeti nač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ova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19038</TotalTime>
  <Words>1577</Words>
  <Application>Microsoft Office PowerPoint</Application>
  <PresentationFormat>Diaprojekcija na zaslonu (4:3)</PresentationFormat>
  <Paragraphs>281</Paragraphs>
  <Slides>36</Slides>
  <Notes>10</Notes>
  <HiddenSlides>0</HiddenSlides>
  <MMClips>0</MMClips>
  <ScaleCrop>false</ScaleCrop>
  <HeadingPairs>
    <vt:vector size="4" baseType="variant">
      <vt:variant>
        <vt:lpstr>Tema</vt:lpstr>
      </vt:variant>
      <vt:variant>
        <vt:i4>1</vt:i4>
      </vt:variant>
      <vt:variant>
        <vt:lpstr>Naslovi diapozitivov</vt:lpstr>
      </vt:variant>
      <vt:variant>
        <vt:i4>36</vt:i4>
      </vt:variant>
    </vt:vector>
  </HeadingPairs>
  <TitlesOfParts>
    <vt:vector size="37" baseType="lpstr">
      <vt:lpstr>Privzeti načrt</vt:lpstr>
      <vt:lpstr>Diapozitiv 1</vt:lpstr>
      <vt:lpstr>KAZALCI</vt:lpstr>
      <vt:lpstr>CILJI</vt:lpstr>
      <vt:lpstr>CILJI</vt:lpstr>
      <vt:lpstr>CILJI</vt:lpstr>
      <vt:lpstr>Opis trenda</vt:lpstr>
      <vt:lpstr>Stanje</vt:lpstr>
      <vt:lpstr>Kazalci hrupa</vt:lpstr>
      <vt:lpstr>Stanje</vt:lpstr>
      <vt:lpstr>Stanje</vt:lpstr>
      <vt:lpstr>Stanje</vt:lpstr>
      <vt:lpstr>Stanje</vt:lpstr>
      <vt:lpstr>Stanje</vt:lpstr>
      <vt:lpstr>Stanje</vt:lpstr>
      <vt:lpstr>Stanje</vt:lpstr>
      <vt:lpstr>Stanje</vt:lpstr>
      <vt:lpstr>Atlas okolja</vt:lpstr>
      <vt:lpstr>Stanje</vt:lpstr>
      <vt:lpstr>Stanje</vt:lpstr>
      <vt:lpstr>Stanje</vt:lpstr>
      <vt:lpstr>Stanje</vt:lpstr>
      <vt:lpstr>Stanje</vt:lpstr>
      <vt:lpstr>Stanje</vt:lpstr>
      <vt:lpstr>Stanje</vt:lpstr>
      <vt:lpstr>Izpostavljenost osnovnih šol in vrtcev v Ljubljani</vt:lpstr>
      <vt:lpstr>OSNOVNE ŠOLE</vt:lpstr>
      <vt:lpstr>OSNOVNE ŠOLE</vt:lpstr>
      <vt:lpstr>VRTCI</vt:lpstr>
      <vt:lpstr>VRTCI</vt:lpstr>
      <vt:lpstr>Rezultati</vt:lpstr>
      <vt:lpstr>Cilji</vt:lpstr>
      <vt:lpstr>Zakaj je obravnavana  tematika za SI pomembna</vt:lpstr>
      <vt:lpstr>Izzivi za prihodnost </vt:lpstr>
      <vt:lpstr>Kaj lahko sami  naredimo? </vt:lpstr>
      <vt:lpstr>Predlagani ukrepi</vt:lpstr>
      <vt:lpstr>Diapozitiv 36</vt:lpstr>
    </vt:vector>
  </TitlesOfParts>
  <Company>ARSO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Natasa Kovac</dc:creator>
  <cp:lastModifiedBy>SJeram</cp:lastModifiedBy>
  <cp:revision>127</cp:revision>
  <dcterms:created xsi:type="dcterms:W3CDTF">2007-02-20T15:19:13Z</dcterms:created>
  <dcterms:modified xsi:type="dcterms:W3CDTF">2012-11-08T12:24:42Z</dcterms:modified>
</cp:coreProperties>
</file>