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76" r:id="rId2"/>
    <p:sldId id="390" r:id="rId3"/>
    <p:sldId id="392" r:id="rId4"/>
    <p:sldId id="391" r:id="rId5"/>
    <p:sldId id="393" r:id="rId6"/>
    <p:sldId id="279" r:id="rId7"/>
    <p:sldId id="394" r:id="rId8"/>
    <p:sldId id="395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71100-841F-4AA9-94B6-A66D11A67E44}" type="datetimeFigureOut">
              <a:rPr lang="sl-SI" smtClean="0"/>
              <a:t>12. 10. 2022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D7B15C-1F59-444D-8E26-8A78FBC62F3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6335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7B15C-1F59-444D-8E26-8A78FBC62F36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6727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7B15C-1F59-444D-8E26-8A78FBC62F36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6692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7B15C-1F59-444D-8E26-8A78FBC62F36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399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71601" y="1628801"/>
            <a:ext cx="6800800" cy="1971650"/>
          </a:xfrm>
        </p:spPr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971601" y="3886200"/>
            <a:ext cx="6800800" cy="1343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dirty="0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2EF5-427B-4F4B-8E97-98BE8B18E8F9}" type="datetimeFigureOut">
              <a:rPr lang="sl-SI" smtClean="0"/>
              <a:t>12. 10. 2022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9CC-1A7C-4ED0-8A6B-D32283053288}" type="slidenum">
              <a:rPr lang="sl-SI" smtClean="0"/>
              <a:t>‹#›</a:t>
            </a:fld>
            <a:endParaRPr lang="sl-SI"/>
          </a:p>
        </p:txBody>
      </p:sp>
      <p:pic>
        <p:nvPicPr>
          <p:cNvPr id="9" name="Slika 8" descr="Slika, ki vsebuje besede risba&#10;&#10;Opis je samodejno ustvarjen">
            <a:extLst>
              <a:ext uri="{FF2B5EF4-FFF2-40B4-BE49-F238E27FC236}">
                <a16:creationId xmlns:a16="http://schemas.microsoft.com/office/drawing/2014/main" id="{951757A2-4591-4EDC-8C3C-7EA20EFCE1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265853"/>
            <a:ext cx="3160516" cy="988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5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9CC-1A7C-4ED0-8A6B-D32283053288}" type="slidenum">
              <a:rPr lang="sl-SI" smtClean="0"/>
              <a:t>‹#›</a:t>
            </a:fld>
            <a:endParaRPr lang="sl-SI"/>
          </a:p>
        </p:txBody>
      </p:sp>
      <p:pic>
        <p:nvPicPr>
          <p:cNvPr id="8" name="Slika 7" descr="Slika, ki vsebuje besede risba&#10;&#10;Opis je samodejno ustvarjen">
            <a:extLst>
              <a:ext uri="{FF2B5EF4-FFF2-40B4-BE49-F238E27FC236}">
                <a16:creationId xmlns:a16="http://schemas.microsoft.com/office/drawing/2014/main" id="{5EEC82CA-EA6D-46DE-8950-9F44BE2CBB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6126163"/>
            <a:ext cx="2173912" cy="68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67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9CC-1A7C-4ED0-8A6B-D32283053288}" type="slidenum">
              <a:rPr lang="sl-SI" smtClean="0"/>
              <a:t>‹#›</a:t>
            </a:fld>
            <a:endParaRPr lang="sl-SI"/>
          </a:p>
        </p:txBody>
      </p:sp>
      <p:pic>
        <p:nvPicPr>
          <p:cNvPr id="8" name="Slika 7" descr="Slika, ki vsebuje besede risba&#10;&#10;Opis je samodejno ustvarjen">
            <a:extLst>
              <a:ext uri="{FF2B5EF4-FFF2-40B4-BE49-F238E27FC236}">
                <a16:creationId xmlns:a16="http://schemas.microsoft.com/office/drawing/2014/main" id="{9A436A84-A2D2-4614-9D93-E12DC3A51C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6126163"/>
            <a:ext cx="2173912" cy="68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78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latin typeface="+mj-lt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2EF5-427B-4F4B-8E97-98BE8B18E8F9}" type="datetimeFigureOut">
              <a:rPr lang="sl-SI" smtClean="0"/>
              <a:t>12. 10. 2022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9CC-1A7C-4ED0-8A6B-D32283053288}" type="slidenum">
              <a:rPr lang="sl-SI" smtClean="0"/>
              <a:t>‹#›</a:t>
            </a:fld>
            <a:endParaRPr lang="sl-SI" dirty="0"/>
          </a:p>
        </p:txBody>
      </p:sp>
      <p:pic>
        <p:nvPicPr>
          <p:cNvPr id="9" name="Slika 8" descr="Slika, ki vsebuje besede risba&#10;&#10;Opis je samodejno ustvarjen">
            <a:extLst>
              <a:ext uri="{FF2B5EF4-FFF2-40B4-BE49-F238E27FC236}">
                <a16:creationId xmlns:a16="http://schemas.microsoft.com/office/drawing/2014/main" id="{26936AA0-8D78-463E-B87D-FBD6905B77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6126163"/>
            <a:ext cx="2173912" cy="68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05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2EF5-427B-4F4B-8E97-98BE8B18E8F9}" type="datetimeFigureOut">
              <a:rPr lang="sl-SI" smtClean="0"/>
              <a:t>12. 10. 2022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9CC-1A7C-4ED0-8A6B-D32283053288}" type="slidenum">
              <a:rPr lang="sl-SI" smtClean="0"/>
              <a:t>‹#›</a:t>
            </a:fld>
            <a:endParaRPr lang="sl-SI"/>
          </a:p>
        </p:txBody>
      </p:sp>
      <p:pic>
        <p:nvPicPr>
          <p:cNvPr id="8" name="Slika 7" descr="Slika, ki vsebuje besede risba&#10;&#10;Opis je samodejno ustvarjen">
            <a:extLst>
              <a:ext uri="{FF2B5EF4-FFF2-40B4-BE49-F238E27FC236}">
                <a16:creationId xmlns:a16="http://schemas.microsoft.com/office/drawing/2014/main" id="{5897F2AA-40F3-4B7E-A5BD-7F6E2F291F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260650"/>
            <a:ext cx="3665541" cy="1146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336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2EF5-427B-4F4B-8E97-98BE8B18E8F9}" type="datetimeFigureOut">
              <a:rPr lang="sl-SI" smtClean="0"/>
              <a:t>12. 10. 2022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9CC-1A7C-4ED0-8A6B-D32283053288}" type="slidenum">
              <a:rPr lang="sl-SI" smtClean="0"/>
              <a:t>‹#›</a:t>
            </a:fld>
            <a:endParaRPr lang="sl-SI"/>
          </a:p>
        </p:txBody>
      </p:sp>
      <p:pic>
        <p:nvPicPr>
          <p:cNvPr id="9" name="Slika 8" descr="Slika, ki vsebuje besede risba&#10;&#10;Opis je samodejno ustvarjen">
            <a:extLst>
              <a:ext uri="{FF2B5EF4-FFF2-40B4-BE49-F238E27FC236}">
                <a16:creationId xmlns:a16="http://schemas.microsoft.com/office/drawing/2014/main" id="{2334D9EF-2B99-48BB-AE90-41E9CD32DC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75" y="6126163"/>
            <a:ext cx="2173912" cy="68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0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9CC-1A7C-4ED0-8A6B-D32283053288}" type="slidenum">
              <a:rPr lang="sl-SI" smtClean="0"/>
              <a:t>‹#›</a:t>
            </a:fld>
            <a:endParaRPr lang="sl-SI"/>
          </a:p>
        </p:txBody>
      </p:sp>
      <p:pic>
        <p:nvPicPr>
          <p:cNvPr id="10" name="Slika 9" descr="Slika, ki vsebuje besede risba&#10;&#10;Opis je samodejno ustvarjen">
            <a:extLst>
              <a:ext uri="{FF2B5EF4-FFF2-40B4-BE49-F238E27FC236}">
                <a16:creationId xmlns:a16="http://schemas.microsoft.com/office/drawing/2014/main" id="{83E3B5BB-A67A-4EE2-99DE-5C05112C22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6126163"/>
            <a:ext cx="2173912" cy="68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35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9CC-1A7C-4ED0-8A6B-D32283053288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Slika 6" descr="Slika, ki vsebuje besede risba&#10;&#10;Opis je samodejno ustvarjen">
            <a:extLst>
              <a:ext uri="{FF2B5EF4-FFF2-40B4-BE49-F238E27FC236}">
                <a16:creationId xmlns:a16="http://schemas.microsoft.com/office/drawing/2014/main" id="{E6DB626F-835D-4BF0-BC02-76CA70E786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6126163"/>
            <a:ext cx="2173912" cy="68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221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9CC-1A7C-4ED0-8A6B-D32283053288}" type="slidenum">
              <a:rPr lang="sl-SI" smtClean="0"/>
              <a:t>‹#›</a:t>
            </a:fld>
            <a:endParaRPr lang="sl-SI"/>
          </a:p>
        </p:txBody>
      </p:sp>
      <p:pic>
        <p:nvPicPr>
          <p:cNvPr id="6" name="Slika 5" descr="Slika, ki vsebuje besede risba&#10;&#10;Opis je samodejno ustvarjen">
            <a:extLst>
              <a:ext uri="{FF2B5EF4-FFF2-40B4-BE49-F238E27FC236}">
                <a16:creationId xmlns:a16="http://schemas.microsoft.com/office/drawing/2014/main" id="{78B0AC4C-4911-4859-9B92-2C4402B2B3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6126163"/>
            <a:ext cx="2173912" cy="68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77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9CC-1A7C-4ED0-8A6B-D32283053288}" type="slidenum">
              <a:rPr lang="sl-SI" smtClean="0"/>
              <a:t>‹#›</a:t>
            </a:fld>
            <a:endParaRPr lang="sl-SI"/>
          </a:p>
        </p:txBody>
      </p:sp>
      <p:pic>
        <p:nvPicPr>
          <p:cNvPr id="9" name="Slika 8" descr="Slika, ki vsebuje besede risba&#10;&#10;Opis je samodejno ustvarjen">
            <a:extLst>
              <a:ext uri="{FF2B5EF4-FFF2-40B4-BE49-F238E27FC236}">
                <a16:creationId xmlns:a16="http://schemas.microsoft.com/office/drawing/2014/main" id="{F6C9FB4A-458D-4DA1-BD3D-624F1C4D43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6126163"/>
            <a:ext cx="2173912" cy="68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24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2EF5-427B-4F4B-8E97-98BE8B18E8F9}" type="datetimeFigureOut">
              <a:rPr lang="sl-SI" smtClean="0"/>
              <a:t>12. 10. 2022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A9CC-1A7C-4ED0-8A6B-D3228305328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03037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12EF5-427B-4F4B-8E97-98BE8B18E8F9}" type="datetimeFigureOut">
              <a:rPr lang="sl-SI" smtClean="0"/>
              <a:t>12. 10. 2022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AA9CC-1A7C-4ED0-8A6B-D3228305328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6271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 cap="all" baseline="0">
          <a:solidFill>
            <a:schemeClr val="accent1">
              <a:lumMod val="75000"/>
            </a:schemeClr>
          </a:solidFill>
          <a:latin typeface="Melina Black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438E8A-3C23-4B17-BDDF-F93F276F6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5946" y="1412776"/>
            <a:ext cx="7360469" cy="3960440"/>
          </a:xfrm>
        </p:spPr>
        <p:txBody>
          <a:bodyPr>
            <a:noAutofit/>
          </a:bodyPr>
          <a:lstStyle/>
          <a:p>
            <a:pPr algn="ctr"/>
            <a:r>
              <a:rPr lang="en-GB" i="1" dirty="0" err="1"/>
              <a:t>PRAVIČeN</a:t>
            </a:r>
            <a:r>
              <a:rPr lang="en-GB" i="1" dirty="0"/>
              <a:t> PREHOD IN IZSTOP IZ PREMOGA </a:t>
            </a:r>
            <a:br>
              <a:rPr lang="en-GB" i="1" dirty="0"/>
            </a:br>
            <a:br>
              <a:rPr lang="en-GB" i="1" dirty="0"/>
            </a:br>
            <a:r>
              <a:rPr lang="en-GB" i="1" dirty="0"/>
              <a:t>just transition and coal phase-out</a:t>
            </a:r>
            <a:r>
              <a:rPr lang="sl-SI" i="1" dirty="0"/>
              <a:t> </a:t>
            </a:r>
            <a:endParaRPr lang="sl-SI" sz="32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51AEC8F-E291-408E-AB38-E3BE23D47A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5947" y="5661248"/>
            <a:ext cx="6800800" cy="854472"/>
          </a:xfrm>
        </p:spPr>
        <p:txBody>
          <a:bodyPr/>
          <a:lstStyle/>
          <a:p>
            <a:pPr algn="ctr"/>
            <a:r>
              <a:rPr lang="en-GB" dirty="0"/>
              <a:t>Nataša Beltran MSc, </a:t>
            </a:r>
            <a:r>
              <a:rPr lang="en-GB" dirty="0" err="1"/>
              <a:t>oktober</a:t>
            </a:r>
            <a:r>
              <a:rPr lang="en-GB" dirty="0"/>
              <a:t> 2022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8448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24FE27-CC86-4928-A5F5-961ABCE6D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/>
              <a:t>JUST TRANSITION / </a:t>
            </a:r>
            <a:r>
              <a:rPr lang="en-GB" dirty="0" err="1"/>
              <a:t>pravičen</a:t>
            </a:r>
            <a:r>
              <a:rPr lang="en-GB" dirty="0"/>
              <a:t> </a:t>
            </a:r>
            <a:r>
              <a:rPr lang="en-GB" dirty="0" err="1"/>
              <a:t>prehod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41C72D-2A64-4E35-B086-F6A22BC36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268762"/>
            <a:ext cx="8229600" cy="4968550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lnSpc>
                <a:spcPct val="107000"/>
              </a:lnSpc>
              <a:buNone/>
            </a:pPr>
            <a:r>
              <a:rPr lang="en-GB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“A Just Transition means greening the economy in a way that is as fair and inclusive as possible to everyone concerned, creating decent work opportunities and leaving no one behind.” (ILO, 2022) </a:t>
            </a:r>
          </a:p>
          <a:p>
            <a:pPr marL="457200" lvl="1" indent="0">
              <a:lnSpc>
                <a:spcPct val="107000"/>
              </a:lnSpc>
              <a:buNone/>
            </a:pPr>
            <a:endParaRPr lang="en-GB" sz="32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r>
              <a:rPr lang="en-GB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GB" sz="3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Pravičen</a:t>
            </a:r>
            <a:r>
              <a:rPr lang="en-GB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prehod</a:t>
            </a:r>
            <a:r>
              <a:rPr lang="en-GB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pomeni</a:t>
            </a:r>
            <a:r>
              <a:rPr lang="en-GB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ozelenitev</a:t>
            </a:r>
            <a:r>
              <a:rPr lang="en-GB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ekonomije</a:t>
            </a:r>
            <a:r>
              <a:rPr lang="en-GB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GB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pravičen</a:t>
            </a:r>
            <a:r>
              <a:rPr lang="en-GB" sz="3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vključujoč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način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vse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, ki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jih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zadeva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ustvarjanje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dostojnih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priložnosti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delo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skrb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, da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nikogar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 ne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pustimo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ea typeface="Times New Roman" panose="02020603050405020304" pitchFamily="18" charset="0"/>
                <a:cs typeface="Arial" panose="020B0604020202020204" pitchFamily="34" charset="0"/>
              </a:rPr>
              <a:t>zadaj</a:t>
            </a:r>
            <a:r>
              <a:rPr lang="en-GB" sz="3200" dirty="0">
                <a:ea typeface="Times New Roman" panose="02020603050405020304" pitchFamily="18" charset="0"/>
                <a:cs typeface="Arial" panose="020B0604020202020204" pitchFamily="34" charset="0"/>
              </a:rPr>
              <a:t>.” </a:t>
            </a:r>
            <a:endParaRPr lang="en-GB" sz="32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endParaRPr lang="en-GB" sz="3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endParaRPr lang="en-GB" sz="32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030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24FE27-CC86-4928-A5F5-961ABCE6D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8066"/>
            <a:ext cx="8229600" cy="561076"/>
          </a:xfrm>
        </p:spPr>
        <p:txBody>
          <a:bodyPr>
            <a:normAutofit fontScale="90000"/>
          </a:bodyPr>
          <a:lstStyle/>
          <a:p>
            <a:r>
              <a:rPr lang="en-GB" dirty="0"/>
              <a:t>2 PREMOGOVNI </a:t>
            </a:r>
            <a:r>
              <a:rPr lang="en-GB" dirty="0" err="1"/>
              <a:t>regiji</a:t>
            </a:r>
            <a:r>
              <a:rPr lang="en-GB" dirty="0"/>
              <a:t> / 2 coal regions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41C72D-2A64-4E35-B086-F6A22BC36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0072" y="1203747"/>
            <a:ext cx="2592288" cy="5610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/>
              <a:t>SAŠA </a:t>
            </a:r>
            <a:r>
              <a:rPr lang="en-GB" dirty="0" err="1"/>
              <a:t>regija</a:t>
            </a:r>
            <a:endParaRPr lang="en-GB" dirty="0"/>
          </a:p>
        </p:txBody>
      </p:sp>
      <p:pic>
        <p:nvPicPr>
          <p:cNvPr id="6" name="Picture 5" descr="Map&#10;&#10;Description automatically generated">
            <a:extLst>
              <a:ext uri="{FF2B5EF4-FFF2-40B4-BE49-F238E27FC236}">
                <a16:creationId xmlns:a16="http://schemas.microsoft.com/office/drawing/2014/main" id="{117BA640-7980-AF7C-FFF0-C4B9E89365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2" r="26479"/>
          <a:stretch/>
        </p:blipFill>
        <p:spPr bwMode="auto">
          <a:xfrm>
            <a:off x="3419872" y="2132856"/>
            <a:ext cx="5616624" cy="459707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C911EF8-7519-81B6-D6BF-09E9C1280E79}"/>
              </a:ext>
            </a:extLst>
          </p:cNvPr>
          <p:cNvSpPr txBox="1"/>
          <p:nvPr/>
        </p:nvSpPr>
        <p:spPr>
          <a:xfrm>
            <a:off x="251520" y="980728"/>
            <a:ext cx="3528392" cy="5407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10 Občin (3 v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ožjem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območju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) / 10 municipalities (3 in the core zone: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Velenje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Šoštanj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Šmartno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ob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Paki)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150 let </a:t>
            </a:r>
            <a:r>
              <a:rPr lang="en-GB" altLang="sl-SI" dirty="0" err="1">
                <a:latin typeface="Calibri" panose="020F0502020204030204" pitchFamily="34" charset="0"/>
                <a:cs typeface="Arial" panose="020B0604020202020204" pitchFamily="34" charset="0"/>
              </a:rPr>
              <a:t>premogovništva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/ 150 years of mining history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TEŠ (electricity and heat)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Rudnik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Velenje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Velenje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Mine (lignite)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Energetski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sektor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direktno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zaposluje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2.300 in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indirektno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še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1.500-2.000 </a:t>
            </a:r>
            <a:r>
              <a:rPr lang="en-GB" altLang="sl-SI" sz="1800" dirty="0" err="1">
                <a:latin typeface="Calibri" panose="020F0502020204030204" pitchFamily="34" charset="0"/>
                <a:cs typeface="Arial" panose="020B0604020202020204" pitchFamily="34" charset="0"/>
              </a:rPr>
              <a:t>ljudi</a:t>
            </a: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 / Energy sector employs 2.300 people directly and 1.500-2.000 indirectly.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altLang="sl-SI" sz="1800" dirty="0">
                <a:latin typeface="Calibri" panose="020F0502020204030204" pitchFamily="34" charset="0"/>
                <a:cs typeface="Arial" panose="020B0604020202020204" pitchFamily="34" charset="0"/>
              </a:rPr>
              <a:t>Coal related industry generates app. 30% of regions income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244290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24FE27-CC86-4928-A5F5-961ABCE6D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3988"/>
            <a:ext cx="8229600" cy="850700"/>
          </a:xfrm>
        </p:spPr>
        <p:txBody>
          <a:bodyPr>
            <a:normAutofit fontScale="90000"/>
          </a:bodyPr>
          <a:lstStyle/>
          <a:p>
            <a:r>
              <a:rPr lang="en-GB" dirty="0"/>
              <a:t>2 PREMOGOVNI </a:t>
            </a:r>
            <a:r>
              <a:rPr lang="en-GB" dirty="0" err="1"/>
              <a:t>regiji</a:t>
            </a:r>
            <a:r>
              <a:rPr lang="en-GB" dirty="0"/>
              <a:t> / 2 coal regions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41C72D-2A64-4E35-B086-F6A22BC36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2080" y="1772816"/>
            <a:ext cx="1656184" cy="57606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 err="1"/>
              <a:t>Zasavje</a:t>
            </a:r>
            <a:endParaRPr lang="en-GB" dirty="0"/>
          </a:p>
        </p:txBody>
      </p:sp>
      <p:pic>
        <p:nvPicPr>
          <p:cNvPr id="7" name="Picture 6" descr="Map&#10;&#10;Description automatically generated">
            <a:extLst>
              <a:ext uri="{FF2B5EF4-FFF2-40B4-BE49-F238E27FC236}">
                <a16:creationId xmlns:a16="http://schemas.microsoft.com/office/drawing/2014/main" id="{E4217A8A-F046-A89B-D3FA-C5B645FD66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034" y="1807647"/>
            <a:ext cx="5473399" cy="37492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8638B2A-893C-76D5-D233-2C74D6FD2B89}"/>
              </a:ext>
            </a:extLst>
          </p:cNvPr>
          <p:cNvSpPr txBox="1"/>
          <p:nvPr/>
        </p:nvSpPr>
        <p:spPr>
          <a:xfrm>
            <a:off x="107504" y="834902"/>
            <a:ext cx="4176463" cy="5413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250 let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premogovništva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250 years of mining history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Zaprtja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rudnikov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od 1990 do 2014/2015 z </a:t>
            </a:r>
            <a:r>
              <a:rPr lang="en-GB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zaprtjem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termoelektrarne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Trbovlje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Closing of the first mines from 1990 till 2014/2015 together with the closure of </a:t>
            </a:r>
            <a:r>
              <a:rPr lang="en-GB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Trbovlje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TPP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Izhod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premoga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je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zajemal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le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fizične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aspekte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socialni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status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odpuščenih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delavcev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Coal phase-out transition focused solely on physical aspects and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social status of redundant workers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Družbeno-ekonomski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prehod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zaključen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Socio-economic transition is not finished</a:t>
            </a:r>
            <a:endParaRPr lang="en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38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24FE27-CC86-4928-A5F5-961ABCE6D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ZASAVJE DANES / ZASAVJE TODAY</a:t>
            </a:r>
            <a:endParaRPr lang="sl-SI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638B2A-893C-76D5-D233-2C74D6FD2B89}"/>
              </a:ext>
            </a:extLst>
          </p:cNvPr>
          <p:cNvSpPr txBox="1"/>
          <p:nvPr/>
        </p:nvSpPr>
        <p:spPr>
          <a:xfrm>
            <a:off x="318356" y="1417638"/>
            <a:ext cx="8507288" cy="4421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BDP pod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Slovenskim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povprečjem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brezposelnost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slo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povprečjem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en-GB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GDP and employment rates are below Slovenian average</a:t>
            </a: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Zasavje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je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ena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najrevnejših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slovenskih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regij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Zasavje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is one of the poorest regions in Slovenia</a:t>
            </a: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Od 2013 </a:t>
            </a:r>
            <a:r>
              <a:rPr lang="en-GB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naprej</a:t>
            </a:r>
            <a:r>
              <a:rPr lang="en-GB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je </a:t>
            </a:r>
            <a:r>
              <a:rPr lang="en-GB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delo</a:t>
            </a:r>
            <a:r>
              <a:rPr lang="en-GB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izgubilo</a:t>
            </a:r>
            <a:r>
              <a:rPr lang="en-GB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okoli</a:t>
            </a:r>
            <a:r>
              <a:rPr lang="en-GB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5.000 </a:t>
            </a:r>
            <a:r>
              <a:rPr lang="en-GB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delavcev</a:t>
            </a:r>
            <a:r>
              <a:rPr lang="en-GB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v </a:t>
            </a:r>
            <a:r>
              <a:rPr lang="en-GB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premogovništvu</a:t>
            </a:r>
            <a:r>
              <a:rPr lang="en-GB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povezanih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poklicih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en-GB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Since 2013, some 5.000 jobs have been lost in mining and mining related activities</a:t>
            </a: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Pomanjkanje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zaposlitvenih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priložnosti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dnevne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migracije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ea typeface="Calibri" panose="020F0502020204030204" pitchFamily="34" charset="0"/>
                <a:cs typeface="Arial" panose="020B0604020202020204" pitchFamily="34" charset="0"/>
              </a:rPr>
              <a:t>delavcev</a:t>
            </a:r>
            <a:r>
              <a:rPr lang="en-GB" sz="2400" dirty="0">
                <a:ea typeface="Calibri" panose="020F0502020204030204" pitchFamily="34" charset="0"/>
                <a:cs typeface="Arial" panose="020B0604020202020204" pitchFamily="34" charset="0"/>
              </a:rPr>
              <a:t>) / Lack of employment opportunities (daily migrations of workers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SI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185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1E46B6-26EC-413C-9438-2D6C483FD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87211"/>
          </a:xfrm>
        </p:spPr>
        <p:txBody>
          <a:bodyPr>
            <a:normAutofit fontScale="90000"/>
          </a:bodyPr>
          <a:lstStyle/>
          <a:p>
            <a:pPr algn="ctr"/>
            <a:br>
              <a:rPr lang="en-GB" dirty="0"/>
            </a:br>
            <a:r>
              <a:rPr lang="en-GB" dirty="0" err="1"/>
              <a:t>Pravičen</a:t>
            </a:r>
            <a:r>
              <a:rPr lang="en-GB" dirty="0"/>
              <a:t> </a:t>
            </a:r>
            <a:r>
              <a:rPr lang="en-GB" dirty="0" err="1"/>
              <a:t>prehod</a:t>
            </a:r>
            <a:r>
              <a:rPr lang="en-GB" dirty="0"/>
              <a:t> = </a:t>
            </a:r>
            <a:r>
              <a:rPr lang="en-GB" dirty="0" err="1"/>
              <a:t>priložnost</a:t>
            </a:r>
            <a:r>
              <a:rPr lang="en-GB" dirty="0"/>
              <a:t> / </a:t>
            </a:r>
            <a:br>
              <a:rPr lang="en-GB" dirty="0"/>
            </a:br>
            <a:r>
              <a:rPr lang="en-GB" dirty="0"/>
              <a:t>Just transition = opportunity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7FFD041-0544-4399-A472-FCE3DCA4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62500" lnSpcReduction="20000"/>
          </a:bodyPr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2033 – </a:t>
            </a:r>
            <a:r>
              <a:rPr lang="en-GB" dirty="0" err="1">
                <a:solidFill>
                  <a:schemeClr val="tx1"/>
                </a:solidFill>
              </a:rPr>
              <a:t>letnica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izstopa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določena</a:t>
            </a:r>
            <a:r>
              <a:rPr lang="en-GB" dirty="0">
                <a:solidFill>
                  <a:schemeClr val="tx1"/>
                </a:solidFill>
              </a:rPr>
              <a:t> v </a:t>
            </a:r>
            <a:r>
              <a:rPr lang="en-GB" dirty="0" err="1">
                <a:solidFill>
                  <a:schemeClr val="tx1"/>
                </a:solidFill>
              </a:rPr>
              <a:t>Nacionalni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Strategiji</a:t>
            </a:r>
            <a:r>
              <a:rPr lang="en-GB" dirty="0">
                <a:solidFill>
                  <a:schemeClr val="tx1"/>
                </a:solidFill>
              </a:rPr>
              <a:t> za </a:t>
            </a:r>
            <a:r>
              <a:rPr lang="en-GB" dirty="0" err="1">
                <a:solidFill>
                  <a:schemeClr val="tx1"/>
                </a:solidFill>
              </a:rPr>
              <a:t>izstop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iz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premoga</a:t>
            </a:r>
            <a:r>
              <a:rPr lang="en-GB" dirty="0">
                <a:solidFill>
                  <a:schemeClr val="tx1"/>
                </a:solidFill>
              </a:rPr>
              <a:t> / year of coal phaseout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pPr lvl="1"/>
            <a:r>
              <a:rPr lang="en-GB" dirty="0" err="1">
                <a:solidFill>
                  <a:schemeClr val="tx1"/>
                </a:solidFill>
              </a:rPr>
              <a:t>Ustvarjanje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novih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delovnih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mest</a:t>
            </a:r>
            <a:r>
              <a:rPr lang="en-GB" dirty="0">
                <a:solidFill>
                  <a:schemeClr val="tx1"/>
                </a:solidFill>
              </a:rPr>
              <a:t> / Job creation</a:t>
            </a:r>
          </a:p>
          <a:p>
            <a:pPr lvl="1"/>
            <a:r>
              <a:rPr lang="en-GB" dirty="0" err="1">
                <a:solidFill>
                  <a:schemeClr val="tx1"/>
                </a:solidFill>
              </a:rPr>
              <a:t>Prestrukturiranje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gospodarstva</a:t>
            </a:r>
            <a:r>
              <a:rPr lang="en-GB" dirty="0">
                <a:solidFill>
                  <a:schemeClr val="tx1"/>
                </a:solidFill>
              </a:rPr>
              <a:t> (</a:t>
            </a:r>
            <a:r>
              <a:rPr lang="en-GB" dirty="0" err="1">
                <a:solidFill>
                  <a:schemeClr val="tx1"/>
                </a:solidFill>
              </a:rPr>
              <a:t>spodbujanje</a:t>
            </a:r>
            <a:r>
              <a:rPr lang="en-GB" dirty="0">
                <a:solidFill>
                  <a:schemeClr val="tx1"/>
                </a:solidFill>
              </a:rPr>
              <a:t> OVE, RRI, start-up </a:t>
            </a:r>
            <a:r>
              <a:rPr lang="en-GB" dirty="0" err="1">
                <a:solidFill>
                  <a:schemeClr val="tx1"/>
                </a:solidFill>
              </a:rPr>
              <a:t>ekosistemi</a:t>
            </a:r>
            <a:r>
              <a:rPr lang="en-GB" dirty="0">
                <a:solidFill>
                  <a:schemeClr val="tx1"/>
                </a:solidFill>
              </a:rPr>
              <a:t>, </a:t>
            </a:r>
            <a:r>
              <a:rPr lang="en-GB" dirty="0" err="1">
                <a:solidFill>
                  <a:schemeClr val="tx1"/>
                </a:solidFill>
              </a:rPr>
              <a:t>krožno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gospodarstvo</a:t>
            </a:r>
            <a:r>
              <a:rPr lang="en-GB" dirty="0">
                <a:solidFill>
                  <a:schemeClr val="tx1"/>
                </a:solidFill>
              </a:rPr>
              <a:t>, </a:t>
            </a:r>
            <a:r>
              <a:rPr lang="en-GB" dirty="0" err="1">
                <a:solidFill>
                  <a:schemeClr val="tx1"/>
                </a:solidFill>
              </a:rPr>
              <a:t>trajnostni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turizem</a:t>
            </a:r>
            <a:r>
              <a:rPr lang="en-GB" dirty="0">
                <a:solidFill>
                  <a:schemeClr val="tx1"/>
                </a:solidFill>
              </a:rPr>
              <a:t>…) / Economy restructuring</a:t>
            </a:r>
          </a:p>
          <a:p>
            <a:pPr lvl="1"/>
            <a:r>
              <a:rPr lang="en-GB" dirty="0" err="1">
                <a:solidFill>
                  <a:schemeClr val="tx1"/>
                </a:solidFill>
              </a:rPr>
              <a:t>Izboljšana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povezljivost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regije</a:t>
            </a:r>
            <a:r>
              <a:rPr lang="en-GB" dirty="0">
                <a:solidFill>
                  <a:schemeClr val="tx1"/>
                </a:solidFill>
              </a:rPr>
              <a:t> / better regional connectivity</a:t>
            </a:r>
          </a:p>
          <a:p>
            <a:pPr lvl="1"/>
            <a:r>
              <a:rPr lang="en-GB" dirty="0" err="1">
                <a:solidFill>
                  <a:schemeClr val="tx1"/>
                </a:solidFill>
              </a:rPr>
              <a:t>Sanacija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degradiranih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območij</a:t>
            </a:r>
            <a:r>
              <a:rPr lang="en-GB" dirty="0">
                <a:solidFill>
                  <a:schemeClr val="tx1"/>
                </a:solidFill>
              </a:rPr>
              <a:t> / degraded areas rehabilitation</a:t>
            </a:r>
          </a:p>
          <a:p>
            <a:pPr lvl="1"/>
            <a:r>
              <a:rPr lang="en-GB" b="0" i="0" dirty="0" err="1">
                <a:solidFill>
                  <a:schemeClr val="tx1"/>
                </a:solidFill>
                <a:effectLst/>
              </a:rPr>
              <a:t>Obnove</a:t>
            </a:r>
            <a:r>
              <a:rPr lang="en-GB" b="0" i="0" dirty="0">
                <a:solidFill>
                  <a:schemeClr val="tx1"/>
                </a:solidFill>
                <a:effectLst/>
              </a:rPr>
              <a:t> in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izgradnje</a:t>
            </a:r>
            <a:r>
              <a:rPr lang="en-GB" b="0" i="0" dirty="0">
                <a:solidFill>
                  <a:schemeClr val="tx1"/>
                </a:solidFill>
                <a:effectLst/>
              </a:rPr>
              <a:t>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novega</a:t>
            </a:r>
            <a:r>
              <a:rPr lang="en-GB" b="0" i="0" dirty="0">
                <a:solidFill>
                  <a:schemeClr val="tx1"/>
                </a:solidFill>
                <a:effectLst/>
              </a:rPr>
              <a:t>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stanovanjskega</a:t>
            </a:r>
            <a:r>
              <a:rPr lang="en-GB" b="0" i="0" dirty="0">
                <a:solidFill>
                  <a:schemeClr val="tx1"/>
                </a:solidFill>
                <a:effectLst/>
              </a:rPr>
              <a:t>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fonda</a:t>
            </a:r>
            <a:r>
              <a:rPr lang="en-GB" b="0" i="0" dirty="0">
                <a:solidFill>
                  <a:schemeClr val="tx1"/>
                </a:solidFill>
                <a:effectLst/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/ </a:t>
            </a:r>
            <a:r>
              <a:rPr lang="en-GB" dirty="0" err="1">
                <a:solidFill>
                  <a:schemeClr val="tx1"/>
                </a:solidFill>
              </a:rPr>
              <a:t>appartments</a:t>
            </a:r>
            <a:endParaRPr lang="en-GB" b="0" i="0" dirty="0">
              <a:solidFill>
                <a:schemeClr val="tx1"/>
              </a:solidFill>
              <a:effectLst/>
            </a:endParaRPr>
          </a:p>
          <a:p>
            <a:pPr lvl="1"/>
            <a:r>
              <a:rPr lang="en-GB" b="0" i="0" dirty="0" err="1">
                <a:solidFill>
                  <a:schemeClr val="tx1"/>
                </a:solidFill>
                <a:effectLst/>
              </a:rPr>
              <a:t>Obravnavanja</a:t>
            </a:r>
            <a:r>
              <a:rPr lang="en-GB" b="0" i="0" dirty="0">
                <a:solidFill>
                  <a:schemeClr val="tx1"/>
                </a:solidFill>
                <a:effectLst/>
              </a:rPr>
              <a:t>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energetske</a:t>
            </a:r>
            <a:r>
              <a:rPr lang="en-GB" b="0" i="0" dirty="0">
                <a:solidFill>
                  <a:schemeClr val="tx1"/>
                </a:solidFill>
                <a:effectLst/>
              </a:rPr>
              <a:t>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revščine</a:t>
            </a:r>
            <a:r>
              <a:rPr lang="en-GB" b="0" i="0" dirty="0">
                <a:solidFill>
                  <a:schemeClr val="tx1"/>
                </a:solidFill>
                <a:effectLst/>
              </a:rPr>
              <a:t> (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npr</a:t>
            </a:r>
            <a:r>
              <a:rPr lang="en-GB" b="0" i="0" dirty="0">
                <a:solidFill>
                  <a:schemeClr val="tx1"/>
                </a:solidFill>
                <a:effectLst/>
              </a:rPr>
              <a:t>.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starejši</a:t>
            </a:r>
            <a:r>
              <a:rPr lang="en-GB" b="0" i="0" dirty="0">
                <a:solidFill>
                  <a:schemeClr val="tx1"/>
                </a:solidFill>
                <a:effectLst/>
              </a:rPr>
              <a:t>,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otroci</a:t>
            </a:r>
            <a:r>
              <a:rPr lang="en-GB" b="0" i="0" dirty="0">
                <a:solidFill>
                  <a:schemeClr val="tx1"/>
                </a:solidFill>
                <a:effectLst/>
              </a:rPr>
              <a:t>,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bolni</a:t>
            </a:r>
            <a:r>
              <a:rPr lang="en-GB" b="0" i="0" dirty="0">
                <a:solidFill>
                  <a:schemeClr val="tx1"/>
                </a:solidFill>
                <a:effectLst/>
              </a:rPr>
              <a:t>) / energy poverty</a:t>
            </a:r>
          </a:p>
          <a:p>
            <a:pPr lvl="1"/>
            <a:r>
              <a:rPr lang="en-GB" b="0" i="0" dirty="0" err="1">
                <a:solidFill>
                  <a:schemeClr val="tx1"/>
                </a:solidFill>
                <a:effectLst/>
              </a:rPr>
              <a:t>Zagotavljanja</a:t>
            </a:r>
            <a:r>
              <a:rPr lang="en-GB" b="0" i="0" dirty="0">
                <a:solidFill>
                  <a:schemeClr val="tx1"/>
                </a:solidFill>
                <a:effectLst/>
              </a:rPr>
              <a:t>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pogojev</a:t>
            </a:r>
            <a:r>
              <a:rPr lang="en-GB" b="0" i="0" dirty="0">
                <a:solidFill>
                  <a:schemeClr val="tx1"/>
                </a:solidFill>
                <a:effectLst/>
              </a:rPr>
              <a:t> za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zdravo</a:t>
            </a:r>
            <a:r>
              <a:rPr lang="en-GB" b="0" i="0" dirty="0">
                <a:solidFill>
                  <a:schemeClr val="tx1"/>
                </a:solidFill>
                <a:effectLst/>
              </a:rPr>
              <a:t>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življenje</a:t>
            </a:r>
            <a:r>
              <a:rPr lang="en-GB" b="0" i="0" dirty="0">
                <a:solidFill>
                  <a:schemeClr val="tx1"/>
                </a:solidFill>
                <a:effectLst/>
              </a:rPr>
              <a:t> (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vključujoč</a:t>
            </a:r>
            <a:r>
              <a:rPr lang="en-GB" b="0" i="0" dirty="0">
                <a:solidFill>
                  <a:schemeClr val="tx1"/>
                </a:solidFill>
                <a:effectLst/>
              </a:rPr>
              <a:t>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mentalno</a:t>
            </a:r>
            <a:r>
              <a:rPr lang="en-GB" b="0" i="0" dirty="0">
                <a:solidFill>
                  <a:schemeClr val="tx1"/>
                </a:solidFill>
                <a:effectLst/>
              </a:rPr>
              <a:t> </a:t>
            </a:r>
            <a:r>
              <a:rPr lang="en-GB" b="0" i="0" dirty="0" err="1">
                <a:solidFill>
                  <a:schemeClr val="tx1"/>
                </a:solidFill>
                <a:effectLst/>
              </a:rPr>
              <a:t>zdravje</a:t>
            </a:r>
            <a:r>
              <a:rPr lang="en-GB" b="0" i="0" dirty="0">
                <a:solidFill>
                  <a:schemeClr val="tx1"/>
                </a:solidFill>
                <a:effectLst/>
              </a:rPr>
              <a:t>) / ensuring conditions for healthy living</a:t>
            </a:r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 err="1">
                <a:solidFill>
                  <a:schemeClr val="tx1"/>
                </a:solidFill>
              </a:rPr>
              <a:t>Zasavje</a:t>
            </a:r>
            <a:r>
              <a:rPr lang="en-GB" dirty="0">
                <a:solidFill>
                  <a:schemeClr val="tx1"/>
                </a:solidFill>
              </a:rPr>
              <a:t> je primer </a:t>
            </a:r>
            <a:r>
              <a:rPr lang="en-GB" dirty="0" err="1">
                <a:solidFill>
                  <a:schemeClr val="tx1"/>
                </a:solidFill>
              </a:rPr>
              <a:t>slabe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prakse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vendar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ima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sedaj</a:t>
            </a:r>
            <a:r>
              <a:rPr lang="en-GB" dirty="0">
                <a:solidFill>
                  <a:schemeClr val="tx1"/>
                </a:solidFill>
              </a:rPr>
              <a:t> novo </a:t>
            </a:r>
            <a:r>
              <a:rPr lang="en-GB" dirty="0" err="1">
                <a:solidFill>
                  <a:schemeClr val="tx1"/>
                </a:solidFill>
              </a:rPr>
              <a:t>priložnost</a:t>
            </a:r>
            <a:r>
              <a:rPr lang="en-GB" dirty="0">
                <a:solidFill>
                  <a:schemeClr val="tx1"/>
                </a:solidFill>
              </a:rPr>
              <a:t> v </a:t>
            </a:r>
            <a:r>
              <a:rPr lang="en-GB" dirty="0" err="1">
                <a:solidFill>
                  <a:schemeClr val="tx1"/>
                </a:solidFill>
              </a:rPr>
              <a:t>pravičnem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prehodu</a:t>
            </a:r>
            <a:r>
              <a:rPr lang="en-GB" dirty="0">
                <a:solidFill>
                  <a:schemeClr val="tx1"/>
                </a:solidFill>
              </a:rPr>
              <a:t> / </a:t>
            </a:r>
            <a:r>
              <a:rPr lang="en-GB" dirty="0" err="1">
                <a:solidFill>
                  <a:schemeClr val="tx1"/>
                </a:solidFill>
              </a:rPr>
              <a:t>Zasavje</a:t>
            </a:r>
            <a:r>
              <a:rPr lang="en-GB" dirty="0">
                <a:solidFill>
                  <a:schemeClr val="tx1"/>
                </a:solidFill>
              </a:rPr>
              <a:t> is an example of poor execution but just transition is a new opportunity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90181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1E46B6-26EC-413C-9438-2D6C483FD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br>
              <a:rPr lang="en-GB" dirty="0"/>
            </a:br>
            <a:r>
              <a:rPr lang="en-GB" dirty="0" err="1"/>
              <a:t>Pravičen</a:t>
            </a:r>
            <a:r>
              <a:rPr lang="en-GB" dirty="0"/>
              <a:t> </a:t>
            </a:r>
            <a:r>
              <a:rPr lang="en-GB" dirty="0" err="1"/>
              <a:t>prehod</a:t>
            </a:r>
            <a:r>
              <a:rPr lang="en-GB" dirty="0"/>
              <a:t> = </a:t>
            </a:r>
            <a:r>
              <a:rPr lang="en-GB" dirty="0" err="1"/>
              <a:t>priložnost</a:t>
            </a:r>
            <a:r>
              <a:rPr lang="en-GB" dirty="0"/>
              <a:t> / </a:t>
            </a:r>
            <a:br>
              <a:rPr lang="en-GB" dirty="0"/>
            </a:br>
            <a:r>
              <a:rPr lang="en-GB" dirty="0"/>
              <a:t>Just transition = opportunity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7FFD041-0544-4399-A472-FCE3DCA43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3"/>
          </a:xfrm>
        </p:spPr>
        <p:txBody>
          <a:bodyPr>
            <a:normAutofit fontScale="92500" lnSpcReduction="20000"/>
          </a:bodyPr>
          <a:lstStyle/>
          <a:p>
            <a:endParaRPr lang="en-GB" sz="3000" dirty="0">
              <a:solidFill>
                <a:schemeClr val="tx1"/>
              </a:solidFill>
            </a:endParaRPr>
          </a:p>
          <a:p>
            <a:r>
              <a:rPr lang="en-GB" sz="3000" dirty="0" err="1">
                <a:solidFill>
                  <a:schemeClr val="tx1"/>
                </a:solidFill>
              </a:rPr>
              <a:t>Pravičen</a:t>
            </a:r>
            <a:r>
              <a:rPr lang="en-GB" sz="3000" dirty="0">
                <a:solidFill>
                  <a:schemeClr val="tx1"/>
                </a:solidFill>
              </a:rPr>
              <a:t> </a:t>
            </a:r>
            <a:r>
              <a:rPr lang="en-GB" sz="3000" dirty="0" err="1">
                <a:solidFill>
                  <a:schemeClr val="tx1"/>
                </a:solidFill>
              </a:rPr>
              <a:t>prehod</a:t>
            </a:r>
            <a:r>
              <a:rPr lang="en-GB" sz="3000" dirty="0">
                <a:solidFill>
                  <a:schemeClr val="tx1"/>
                </a:solidFill>
              </a:rPr>
              <a:t> in </a:t>
            </a:r>
            <a:r>
              <a:rPr lang="en-GB" sz="3000" dirty="0" err="1">
                <a:solidFill>
                  <a:schemeClr val="tx1"/>
                </a:solidFill>
              </a:rPr>
              <a:t>blaginja</a:t>
            </a:r>
            <a:r>
              <a:rPr lang="en-GB" sz="3000" dirty="0">
                <a:solidFill>
                  <a:schemeClr val="tx1"/>
                </a:solidFill>
              </a:rPr>
              <a:t> ne </a:t>
            </a:r>
            <a:r>
              <a:rPr lang="en-GB" sz="3000" dirty="0" err="1">
                <a:solidFill>
                  <a:schemeClr val="tx1"/>
                </a:solidFill>
              </a:rPr>
              <a:t>pomeni</a:t>
            </a:r>
            <a:r>
              <a:rPr lang="en-GB" sz="3000" dirty="0">
                <a:solidFill>
                  <a:schemeClr val="tx1"/>
                </a:solidFill>
              </a:rPr>
              <a:t> le </a:t>
            </a:r>
            <a:r>
              <a:rPr lang="en-GB" sz="3000" dirty="0" err="1">
                <a:solidFill>
                  <a:schemeClr val="tx1"/>
                </a:solidFill>
              </a:rPr>
              <a:t>nadomestilo</a:t>
            </a:r>
            <a:r>
              <a:rPr lang="en-GB" sz="3000" dirty="0">
                <a:solidFill>
                  <a:schemeClr val="tx1"/>
                </a:solidFill>
              </a:rPr>
              <a:t> </a:t>
            </a:r>
            <a:r>
              <a:rPr lang="en-GB" sz="3000" dirty="0" err="1">
                <a:solidFill>
                  <a:schemeClr val="tx1"/>
                </a:solidFill>
              </a:rPr>
              <a:t>prihodka</a:t>
            </a:r>
            <a:r>
              <a:rPr lang="en-GB" sz="3000" dirty="0">
                <a:solidFill>
                  <a:schemeClr val="tx1"/>
                </a:solidFill>
              </a:rPr>
              <a:t>… / Just transition and well-being is more than income compensation</a:t>
            </a:r>
          </a:p>
          <a:p>
            <a:r>
              <a:rPr lang="en-GB" sz="3000" dirty="0" err="1">
                <a:solidFill>
                  <a:schemeClr val="tx1"/>
                </a:solidFill>
              </a:rPr>
              <a:t>Pomeni</a:t>
            </a:r>
            <a:r>
              <a:rPr lang="en-GB" sz="3000" dirty="0">
                <a:solidFill>
                  <a:schemeClr val="tx1"/>
                </a:solidFill>
              </a:rPr>
              <a:t> / It means:</a:t>
            </a:r>
          </a:p>
          <a:p>
            <a:pPr lvl="1"/>
            <a:r>
              <a:rPr lang="en-GB" sz="2600" dirty="0" err="1">
                <a:solidFill>
                  <a:schemeClr val="tx1"/>
                </a:solidFill>
              </a:rPr>
              <a:t>Izgradnjo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GB" sz="2600" dirty="0" err="1">
                <a:solidFill>
                  <a:schemeClr val="tx1"/>
                </a:solidFill>
              </a:rPr>
              <a:t>nove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GB" sz="2600" dirty="0" err="1">
                <a:solidFill>
                  <a:schemeClr val="tx1"/>
                </a:solidFill>
              </a:rPr>
              <a:t>identitete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GB" sz="2600" dirty="0" err="1">
                <a:solidFill>
                  <a:schemeClr val="tx1"/>
                </a:solidFill>
              </a:rPr>
              <a:t>celotne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GB" sz="2600" dirty="0" err="1">
                <a:solidFill>
                  <a:schemeClr val="tx1"/>
                </a:solidFill>
              </a:rPr>
              <a:t>regije</a:t>
            </a:r>
            <a:r>
              <a:rPr lang="en-GB" sz="2600" dirty="0">
                <a:solidFill>
                  <a:schemeClr val="tx1"/>
                </a:solidFill>
              </a:rPr>
              <a:t> / Building a new identity for the whole region</a:t>
            </a:r>
          </a:p>
          <a:p>
            <a:pPr lvl="1"/>
            <a:r>
              <a:rPr lang="en-GB" sz="2600" dirty="0" err="1">
                <a:solidFill>
                  <a:schemeClr val="tx1"/>
                </a:solidFill>
              </a:rPr>
              <a:t>Skrb</a:t>
            </a:r>
            <a:r>
              <a:rPr lang="en-GB" sz="2600" dirty="0">
                <a:solidFill>
                  <a:schemeClr val="tx1"/>
                </a:solidFill>
              </a:rPr>
              <a:t> za </a:t>
            </a:r>
            <a:r>
              <a:rPr lang="en-GB" sz="2600" dirty="0" err="1">
                <a:solidFill>
                  <a:schemeClr val="tx1"/>
                </a:solidFill>
              </a:rPr>
              <a:t>ranljive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GB" sz="2600" dirty="0" err="1">
                <a:solidFill>
                  <a:schemeClr val="tx1"/>
                </a:solidFill>
              </a:rPr>
              <a:t>skupine</a:t>
            </a:r>
            <a:r>
              <a:rPr lang="en-GB" sz="2600" dirty="0">
                <a:solidFill>
                  <a:schemeClr val="tx1"/>
                </a:solidFill>
              </a:rPr>
              <a:t> (</a:t>
            </a:r>
            <a:r>
              <a:rPr lang="en-GB" sz="2600" dirty="0" err="1">
                <a:solidFill>
                  <a:schemeClr val="tx1"/>
                </a:solidFill>
              </a:rPr>
              <a:t>energetska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GB" sz="2600" dirty="0" err="1">
                <a:solidFill>
                  <a:schemeClr val="tx1"/>
                </a:solidFill>
              </a:rPr>
              <a:t>revščina</a:t>
            </a:r>
            <a:r>
              <a:rPr lang="en-GB" sz="2600" dirty="0">
                <a:solidFill>
                  <a:schemeClr val="tx1"/>
                </a:solidFill>
              </a:rPr>
              <a:t>, </a:t>
            </a:r>
            <a:r>
              <a:rPr lang="en-GB" sz="2600" dirty="0" err="1">
                <a:solidFill>
                  <a:schemeClr val="tx1"/>
                </a:solidFill>
              </a:rPr>
              <a:t>skrb</a:t>
            </a:r>
            <a:r>
              <a:rPr lang="en-GB" sz="2600" dirty="0">
                <a:solidFill>
                  <a:schemeClr val="tx1"/>
                </a:solidFill>
              </a:rPr>
              <a:t> za </a:t>
            </a:r>
            <a:r>
              <a:rPr lang="en-GB" sz="2600" dirty="0" err="1">
                <a:solidFill>
                  <a:schemeClr val="tx1"/>
                </a:solidFill>
              </a:rPr>
              <a:t>zdravje</a:t>
            </a:r>
            <a:r>
              <a:rPr lang="en-GB" sz="2600" dirty="0">
                <a:solidFill>
                  <a:schemeClr val="tx1"/>
                </a:solidFill>
              </a:rPr>
              <a:t>, </a:t>
            </a:r>
            <a:r>
              <a:rPr lang="en-GB" sz="2600" dirty="0" err="1">
                <a:solidFill>
                  <a:schemeClr val="tx1"/>
                </a:solidFill>
              </a:rPr>
              <a:t>bivalno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GB" sz="2600" dirty="0" err="1">
                <a:solidFill>
                  <a:schemeClr val="tx1"/>
                </a:solidFill>
              </a:rPr>
              <a:t>okolje</a:t>
            </a:r>
            <a:r>
              <a:rPr lang="en-GB" sz="2600" dirty="0">
                <a:solidFill>
                  <a:schemeClr val="tx1"/>
                </a:solidFill>
              </a:rPr>
              <a:t>, za </a:t>
            </a:r>
            <a:r>
              <a:rPr lang="en-GB" sz="2600" dirty="0" err="1">
                <a:solidFill>
                  <a:schemeClr val="tx1"/>
                </a:solidFill>
              </a:rPr>
              <a:t>starejše</a:t>
            </a:r>
            <a:r>
              <a:rPr lang="en-GB" sz="2600" dirty="0">
                <a:solidFill>
                  <a:schemeClr val="tx1"/>
                </a:solidFill>
              </a:rPr>
              <a:t>, </a:t>
            </a:r>
            <a:r>
              <a:rPr lang="en-GB" sz="2600" dirty="0" err="1">
                <a:solidFill>
                  <a:schemeClr val="tx1"/>
                </a:solidFill>
              </a:rPr>
              <a:t>mlade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GB" sz="2600" dirty="0" err="1">
                <a:solidFill>
                  <a:schemeClr val="tx1"/>
                </a:solidFill>
              </a:rPr>
              <a:t>družine</a:t>
            </a:r>
            <a:r>
              <a:rPr lang="en-GB" sz="2600" dirty="0">
                <a:solidFill>
                  <a:schemeClr val="tx1"/>
                </a:solidFill>
              </a:rPr>
              <a:t>, etc.) / Care for vulnerable groups</a:t>
            </a:r>
          </a:p>
          <a:p>
            <a:pPr lvl="1"/>
            <a:r>
              <a:rPr lang="en-GB" sz="2600" dirty="0" err="1">
                <a:solidFill>
                  <a:schemeClr val="tx1"/>
                </a:solidFill>
              </a:rPr>
              <a:t>Aktivno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GB" sz="2600" dirty="0" err="1">
                <a:solidFill>
                  <a:schemeClr val="tx1"/>
                </a:solidFill>
              </a:rPr>
              <a:t>vključevanje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GB" sz="2600" dirty="0" err="1">
                <a:solidFill>
                  <a:schemeClr val="tx1"/>
                </a:solidFill>
              </a:rPr>
              <a:t>vseh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GB" sz="2600" dirty="0" err="1">
                <a:solidFill>
                  <a:schemeClr val="tx1"/>
                </a:solidFill>
              </a:rPr>
              <a:t>deležniških</a:t>
            </a:r>
            <a:r>
              <a:rPr lang="en-GB" sz="2600" dirty="0">
                <a:solidFill>
                  <a:schemeClr val="tx1"/>
                </a:solidFill>
              </a:rPr>
              <a:t> </a:t>
            </a:r>
            <a:r>
              <a:rPr lang="en-GB" sz="2600" dirty="0" err="1">
                <a:solidFill>
                  <a:schemeClr val="tx1"/>
                </a:solidFill>
              </a:rPr>
              <a:t>skupin</a:t>
            </a:r>
            <a:r>
              <a:rPr lang="en-GB" sz="2600" dirty="0">
                <a:solidFill>
                  <a:schemeClr val="tx1"/>
                </a:solidFill>
              </a:rPr>
              <a:t> – </a:t>
            </a:r>
            <a:r>
              <a:rPr lang="en-GB" sz="2600" dirty="0" err="1">
                <a:solidFill>
                  <a:schemeClr val="tx1"/>
                </a:solidFill>
              </a:rPr>
              <a:t>socialni</a:t>
            </a:r>
            <a:r>
              <a:rPr lang="en-GB" sz="2600" dirty="0">
                <a:solidFill>
                  <a:schemeClr val="tx1"/>
                </a:solidFill>
              </a:rPr>
              <a:t> dialog / Active inclusion of all stakeholders – social dialogue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14502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EAAE9F-2B1C-7E18-0EF8-81FDC4629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60848"/>
            <a:ext cx="8229600" cy="2007096"/>
          </a:xfrm>
        </p:spPr>
        <p:txBody>
          <a:bodyPr>
            <a:normAutofit/>
          </a:bodyPr>
          <a:lstStyle/>
          <a:p>
            <a:pPr algn="ctr"/>
            <a:r>
              <a:rPr lang="en-GB" i="1" dirty="0"/>
              <a:t>HVALA ZA VAŠO POZORNOST</a:t>
            </a:r>
            <a:br>
              <a:rPr lang="en-GB" i="1" dirty="0"/>
            </a:br>
            <a:br>
              <a:rPr lang="en-GB" i="1" dirty="0"/>
            </a:br>
            <a:r>
              <a:rPr lang="en-GB" i="1" dirty="0"/>
              <a:t>THANK YOU FOR YOUR ATTENTION</a:t>
            </a:r>
            <a:endParaRPr lang="en-SI" i="1" dirty="0"/>
          </a:p>
        </p:txBody>
      </p:sp>
    </p:spTree>
    <p:extLst>
      <p:ext uri="{BB962C8B-B14F-4D97-AF65-F5344CB8AC3E}">
        <p14:creationId xmlns:p14="http://schemas.microsoft.com/office/powerpoint/2010/main" val="3787669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5620</TotalTime>
  <Words>601</Words>
  <Application>Microsoft Office PowerPoint</Application>
  <PresentationFormat>On-screen Show (4:3)</PresentationFormat>
  <Paragraphs>53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Melina Black</vt:lpstr>
      <vt:lpstr>Officeova tema</vt:lpstr>
      <vt:lpstr>PRAVIČeN PREHOD IN IZSTOP IZ PREMOGA   just transition and coal phase-out </vt:lpstr>
      <vt:lpstr>JUST TRANSITION / pravičen prehod</vt:lpstr>
      <vt:lpstr>2 PREMOGOVNI regiji / 2 coal regions</vt:lpstr>
      <vt:lpstr>2 PREMOGOVNI regiji / 2 coal regions</vt:lpstr>
      <vt:lpstr>ZASAVJE DANES / ZASAVJE TODAY</vt:lpstr>
      <vt:lpstr> Pravičen prehod = priložnost /  Just transition = opportunity</vt:lpstr>
      <vt:lpstr> Pravičen prehod = priložnost /  Just transition = opportunity</vt:lpstr>
      <vt:lpstr>HVALA ZA VAŠO POZORNOST  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IPA 2014  Sektor životne sredine</dc:title>
  <dc:creator>Jernej Stritih</dc:creator>
  <cp:lastModifiedBy>Nataša Beltran</cp:lastModifiedBy>
  <cp:revision>120</cp:revision>
  <dcterms:created xsi:type="dcterms:W3CDTF">2014-02-19T20:17:26Z</dcterms:created>
  <dcterms:modified xsi:type="dcterms:W3CDTF">2022-10-12T08:14:22Z</dcterms:modified>
</cp:coreProperties>
</file>