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3" r:id="rId5"/>
  </p:sldMasterIdLst>
  <p:sldIdLst>
    <p:sldId id="256" r:id="rId6"/>
    <p:sldId id="257" r:id="rId7"/>
    <p:sldId id="258" r:id="rId8"/>
    <p:sldId id="261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taša Kovač" initials="NK" lastIdx="7" clrIdx="0">
    <p:extLst>
      <p:ext uri="{19B8F6BF-5375-455C-9EA6-DF929625EA0E}">
        <p15:presenceInfo xmlns:p15="http://schemas.microsoft.com/office/powerpoint/2012/main" userId="S-1-5-21-103570967-1135807665-879972363-10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7" autoAdjust="0"/>
    <p:restoredTop sz="94660"/>
  </p:normalViewPr>
  <p:slideViewPr>
    <p:cSldViewPr snapToGrid="0">
      <p:cViewPr varScale="1">
        <p:scale>
          <a:sx n="67" d="100"/>
          <a:sy n="67" d="100"/>
        </p:scale>
        <p:origin x="90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0-10T10:54:29.869" idx="5">
    <p:pos x="10" y="10"/>
    <p:text>Wellbeing is not just the absence of disease or illness. It's a complex combination of a person's physical, mental, emotional and social health factors. Wellbeing is strongly linked to happiness and life satisfaction. In short, wellbeing could be described as how you feel about yourself and your life.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0-10T10:56:30.494" idx="6">
    <p:pos x="10" y="10"/>
    <p:text>HDI:Združuje tri dimenzije človekove blaginje, ki so prikazane s podindeksi. Ti so dolgo in zdravo življenje (povprečna življenjska doba prebivalstva ob rojstvu), znanje (izobrazba- št. let šolanja za odrasle ter pričakovano št. let šolanja za otroke, ki vstopajo v šolo) in dostojen življenjski standard (BDP na prebivalca). Ocene za omenjene tri podindekse HDI se oblikujejo v indekse z uporabo geometrijske sredine.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0-10T11:12:58.107" idx="7">
    <p:pos x="10" y="10"/>
    <p:text>Tako tudi Osmi okoljski akcijski program kot del zelenega dogovora določa dolgoročni prednostni cilj EU: »… da bodo najpozneje do leta 2050 ob upoštevanju omejitev našega planeta ljudje dobro živeli v gospodarstvu blaginje, kjer se nič ne zavrže, kjer je rast obnovljiva, kjer je dosežena podnebna nevtralnost v Uniji ter kjer je raven neenakosti znatno zmanjšana…</p:text>
    <p:extLst>
      <p:ext uri="{C676402C-5697-4E1C-873F-D02D1690AC5C}">
        <p15:threadingInfo xmlns:p15="http://schemas.microsoft.com/office/powerpoint/2012/main" timeZoneBias="-1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695" y="1548000"/>
            <a:ext cx="10476613" cy="1490622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defRPr b="1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96001" y="6356353"/>
            <a:ext cx="1994259" cy="365125"/>
          </a:xfrm>
        </p:spPr>
        <p:txBody>
          <a:bodyPr/>
          <a:lstStyle/>
          <a:p>
            <a:fld id="{955515C0-CF6E-4EF6-99D8-74A3428001A7}" type="datetimeFigureOut">
              <a:rPr lang="sl-SI" smtClean="0"/>
              <a:t>10. 10. 2022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2" y="6356353"/>
            <a:ext cx="1775884" cy="365125"/>
          </a:xfrm>
        </p:spPr>
        <p:txBody>
          <a:bodyPr/>
          <a:lstStyle/>
          <a:p>
            <a:fld id="{53BC90E7-6FB3-4C01-B2A4-89B5BB34F684}" type="slidenum">
              <a:rPr lang="sl-SI" smtClean="0"/>
              <a:t>‹#›</a:t>
            </a:fld>
            <a:endParaRPr lang="sl-SI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2387600"/>
            <a:ext cx="12192000" cy="4470400"/>
          </a:xfrm>
          <a:prstGeom prst="rect">
            <a:avLst/>
          </a:prstGeom>
        </p:spPr>
        <p:txBody>
          <a:bodyPr/>
          <a:lstStyle/>
          <a:p>
            <a:r>
              <a:rPr lang="sl-SI" smtClean="0"/>
              <a:t>Kliknite ikono, če želite dodati sliko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816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515C0-CF6E-4EF6-99D8-74A3428001A7}" type="datetimeFigureOut">
              <a:rPr lang="sl-SI" smtClean="0"/>
              <a:t>10. 10. 2022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90E7-6FB3-4C01-B2A4-89B5BB34F6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04028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3AA4-2635-4C12-8113-A9B2CF4D688D}" type="datetimeFigureOut">
              <a:rPr lang="sl-SI" smtClean="0"/>
              <a:pPr/>
              <a:t>10. 10. 2022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8EA15-E57B-4FAF-9D6C-62E0412FF7AC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866340" y="3240088"/>
            <a:ext cx="10492120" cy="262731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34264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" y="0"/>
            <a:ext cx="12191433" cy="2383205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515C0-CF6E-4EF6-99D8-74A3428001A7}" type="datetimeFigureOut">
              <a:rPr lang="sl-SI" smtClean="0"/>
              <a:t>10. 10. 2022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C90E7-6FB3-4C01-B2A4-89B5BB34F684}" type="slidenum">
              <a:rPr lang="sl-SI" smtClean="0"/>
              <a:t>‹#›</a:t>
            </a:fld>
            <a:endParaRPr lang="sl-SI"/>
          </a:p>
        </p:txBody>
      </p:sp>
      <p:pic>
        <p:nvPicPr>
          <p:cNvPr id="16" name="Slika 15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96" y="229996"/>
            <a:ext cx="6129337" cy="1610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964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6340" y="1548001"/>
            <a:ext cx="10459323" cy="50783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339" y="3240000"/>
            <a:ext cx="10459320" cy="2628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6339" y="6356353"/>
            <a:ext cx="211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43AA4-2635-4C12-8113-A9B2CF4D688D}" type="datetimeFigureOut">
              <a:rPr lang="sl-SI" smtClean="0"/>
              <a:pPr/>
              <a:t>10. 10. 2022</a:t>
            </a:fld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15263" y="6356353"/>
            <a:ext cx="21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8EA15-E57B-4FAF-9D6C-62E0412FF7AC}" type="slidenum">
              <a:rPr lang="sl-SI" smtClean="0"/>
              <a:pPr/>
              <a:t>‹#›</a:t>
            </a:fld>
            <a:endParaRPr lang="sl-SI" dirty="0"/>
          </a:p>
        </p:txBody>
      </p:sp>
      <p:pic>
        <p:nvPicPr>
          <p:cNvPr id="8" name="Slika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808" y="163290"/>
            <a:ext cx="4458084" cy="1171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51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l" defTabSz="685800" rtl="0" eaLnBrk="1" latinLnBrk="0" hangingPunct="1">
        <a:spcBef>
          <a:spcPct val="0"/>
        </a:spcBef>
        <a:buNone/>
        <a:defRPr sz="3300" kern="1200" baseline="0">
          <a:solidFill>
            <a:schemeClr val="tx1">
              <a:lumMod val="50000"/>
            </a:schemeClr>
          </a:solidFill>
          <a:latin typeface="Arial" pitchFamily="34" charset="0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</a:schemeClr>
          </a:solidFill>
          <a:latin typeface="Arial" pitchFamily="34" charset="0"/>
          <a:ea typeface="+mn-ea"/>
          <a:cs typeface="Arial" pitchFamily="34" charset="0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>
              <a:lumMod val="50000"/>
            </a:schemeClr>
          </a:solidFill>
          <a:latin typeface="Arial" pitchFamily="34" charset="0"/>
          <a:ea typeface="+mn-ea"/>
          <a:cs typeface="Arial" pitchFamily="34" charset="0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Arial" pitchFamily="34" charset="0"/>
          <a:ea typeface="+mn-ea"/>
          <a:cs typeface="Arial" pitchFamily="34" charset="0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>
              <a:lumMod val="50000"/>
            </a:schemeClr>
          </a:solidFill>
          <a:latin typeface="Arial" pitchFamily="34" charset="0"/>
          <a:ea typeface="+mn-ea"/>
          <a:cs typeface="Arial" pitchFamily="34" charset="0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>
              <a:lumMod val="50000"/>
            </a:schemeClr>
          </a:solidFill>
          <a:latin typeface="Arial" pitchFamily="34" charset="0"/>
          <a:ea typeface="+mn-ea"/>
          <a:cs typeface="Arial" pitchFamily="34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hyperlink" Target="https://eur-lex.europa.eu/legal-content/EN/TXT/?uri=CELEX:32022D0591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3" r="-1"/>
          <a:stretch/>
        </p:blipFill>
        <p:spPr>
          <a:xfrm>
            <a:off x="-17300" y="2382024"/>
            <a:ext cx="7684191" cy="4475976"/>
          </a:xfrm>
          <a:prstGeom prst="rect">
            <a:avLst/>
          </a:prstGeom>
        </p:spPr>
      </p:pic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565908" y="2657903"/>
            <a:ext cx="10476613" cy="1490622"/>
          </a:xfrm>
        </p:spPr>
        <p:txBody>
          <a:bodyPr/>
          <a:lstStyle/>
          <a:p>
            <a:pPr algn="ctr"/>
            <a:r>
              <a:rPr lang="en-GB" sz="4000" dirty="0" smtClean="0"/>
              <a:t>    Environment and well-being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                                                        </a:t>
            </a:r>
            <a:r>
              <a:rPr lang="en-GB" sz="2400" b="0" dirty="0" smtClean="0"/>
              <a:t>Nataša Kovač</a:t>
            </a:r>
            <a:br>
              <a:rPr lang="en-GB" sz="2400" b="0" dirty="0" smtClean="0"/>
            </a:br>
            <a:r>
              <a:rPr lang="en-GB" sz="2400" b="0" dirty="0" smtClean="0"/>
              <a:t>                                                                        Ljubljana, 11th October, 2022</a:t>
            </a:r>
            <a:endParaRPr lang="en-GB" sz="2400" b="0" dirty="0"/>
          </a:p>
        </p:txBody>
      </p:sp>
    </p:spTree>
    <p:extLst>
      <p:ext uri="{BB962C8B-B14F-4D97-AF65-F5344CB8AC3E}">
        <p14:creationId xmlns:p14="http://schemas.microsoft.com/office/powerpoint/2010/main" val="330857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4431" y="1417682"/>
            <a:ext cx="8680436" cy="5047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60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12246" y="1555694"/>
            <a:ext cx="10459323" cy="507831"/>
          </a:xfrm>
        </p:spPr>
        <p:txBody>
          <a:bodyPr/>
          <a:lstStyle/>
          <a:p>
            <a:pPr algn="ctr"/>
            <a:r>
              <a:rPr lang="en-GB" b="1" dirty="0" smtClean="0">
                <a:solidFill>
                  <a:schemeClr val="accent1"/>
                </a:solidFill>
              </a:rPr>
              <a:t>European  Environment Action Programme 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3" name="Označba mesta besedila 2"/>
          <p:cNvSpPr>
            <a:spLocks noGrp="1"/>
          </p:cNvSpPr>
          <p:nvPr>
            <p:ph type="body" sz="quarter" idx="13"/>
          </p:nvPr>
        </p:nvSpPr>
        <p:spPr>
          <a:xfrm>
            <a:off x="969371" y="2380864"/>
            <a:ext cx="10492120" cy="31985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The </a:t>
            </a:r>
            <a:r>
              <a:rPr lang="en-US" dirty="0"/>
              <a:t>8th EAP shall have the long-term priority objective </a:t>
            </a:r>
            <a:r>
              <a:rPr lang="en-US" dirty="0" smtClean="0"/>
              <a:t>that</a:t>
            </a:r>
            <a:endParaRPr lang="sl-SI" dirty="0" smtClean="0"/>
          </a:p>
          <a:p>
            <a:pPr marL="0" indent="0" algn="ctr"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>
                <a:solidFill>
                  <a:schemeClr val="accent1"/>
                </a:solidFill>
              </a:rPr>
              <a:t>by 2050 </a:t>
            </a:r>
            <a:r>
              <a:rPr lang="en-US" dirty="0"/>
              <a:t>at the latest, </a:t>
            </a:r>
            <a:endParaRPr lang="sl-SI" dirty="0" smtClean="0"/>
          </a:p>
          <a:p>
            <a:pPr marL="0" indent="0" algn="ctr"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people </a:t>
            </a:r>
            <a:r>
              <a:rPr lang="en-US" b="1" dirty="0">
                <a:solidFill>
                  <a:schemeClr val="accent1"/>
                </a:solidFill>
              </a:rPr>
              <a:t>live well, within the planetary boundaries </a:t>
            </a:r>
            <a:endParaRPr lang="sl-SI" b="1" dirty="0" smtClean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in </a:t>
            </a:r>
            <a:r>
              <a:rPr lang="en-US" b="1" dirty="0">
                <a:solidFill>
                  <a:schemeClr val="accent1"/>
                </a:solidFill>
              </a:rPr>
              <a:t>a well-being economy </a:t>
            </a:r>
            <a:endParaRPr lang="sl-SI" b="1" dirty="0" smtClean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en-US" dirty="0" smtClean="0"/>
              <a:t>where </a:t>
            </a:r>
            <a:r>
              <a:rPr lang="en-US" dirty="0"/>
              <a:t>nothing is wasted, growth is regenerative, </a:t>
            </a:r>
            <a:endParaRPr lang="sl-SI" dirty="0" smtClean="0"/>
          </a:p>
          <a:p>
            <a:pPr marL="0" indent="0" algn="ctr">
              <a:buNone/>
            </a:pPr>
            <a:r>
              <a:rPr lang="en-US" dirty="0" smtClean="0"/>
              <a:t>climate </a:t>
            </a:r>
            <a:r>
              <a:rPr lang="en-US" dirty="0"/>
              <a:t>neutrality in the Union has been achieved </a:t>
            </a:r>
            <a:endParaRPr lang="sl-SI" dirty="0" smtClean="0"/>
          </a:p>
          <a:p>
            <a:pPr marL="0" indent="0" algn="ctr">
              <a:buNone/>
            </a:pPr>
            <a:r>
              <a:rPr lang="en-US" dirty="0" smtClean="0"/>
              <a:t>and </a:t>
            </a:r>
            <a:r>
              <a:rPr lang="en-US" dirty="0"/>
              <a:t>inequalities have been significantly reduced.</a:t>
            </a:r>
            <a:endParaRPr lang="sl-SI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3966693" y="5579432"/>
            <a:ext cx="40053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100" dirty="0" smtClean="0">
                <a:solidFill>
                  <a:schemeClr val="tx2"/>
                </a:solidFill>
                <a:hlinkClick r:id="rId2"/>
              </a:rPr>
              <a:t>Source: </a:t>
            </a:r>
            <a:r>
              <a:rPr lang="fr-FR" sz="1100" dirty="0" smtClean="0">
                <a:solidFill>
                  <a:schemeClr val="tx2"/>
                </a:solidFill>
                <a:hlinkClick r:id="rId2"/>
              </a:rPr>
              <a:t>EUR-Lex </a:t>
            </a:r>
            <a:r>
              <a:rPr lang="fr-FR" sz="1100" dirty="0">
                <a:solidFill>
                  <a:schemeClr val="tx2"/>
                </a:solidFill>
                <a:hlinkClick r:id="rId2"/>
              </a:rPr>
              <a:t>- 32022D0591 - EN - EUR-Lex (europa.eu)</a:t>
            </a:r>
            <a:endParaRPr lang="sl-SI" sz="11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529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2226" y="2459091"/>
            <a:ext cx="5129000" cy="3750080"/>
          </a:xfrm>
          <a:prstGeom prst="rect">
            <a:avLst/>
          </a:prstGeom>
        </p:spPr>
      </p:pic>
      <p:sp>
        <p:nvSpPr>
          <p:cNvPr id="7" name="Naslov 1"/>
          <p:cNvSpPr>
            <a:spLocks noGrp="1"/>
          </p:cNvSpPr>
          <p:nvPr>
            <p:ph type="title"/>
          </p:nvPr>
        </p:nvSpPr>
        <p:spPr>
          <a:xfrm>
            <a:off x="956491" y="1282473"/>
            <a:ext cx="10459323" cy="1015663"/>
          </a:xfrm>
        </p:spPr>
        <p:txBody>
          <a:bodyPr/>
          <a:lstStyle/>
          <a:p>
            <a:pPr algn="ctr"/>
            <a:r>
              <a:rPr lang="en-GB" b="1" dirty="0" smtClean="0">
                <a:solidFill>
                  <a:schemeClr val="accent1"/>
                </a:solidFill>
              </a:rPr>
              <a:t>Environmental wellbeing in strongly connected with socio-economic indicators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11" name="PoljeZBesedilom 10"/>
          <p:cNvSpPr txBox="1"/>
          <p:nvPr/>
        </p:nvSpPr>
        <p:spPr>
          <a:xfrm>
            <a:off x="7547019" y="6209171"/>
            <a:ext cx="3039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Source: University of Leeds</a:t>
            </a:r>
            <a:endParaRPr lang="en-GB" sz="1200" dirty="0"/>
          </a:p>
        </p:txBody>
      </p:sp>
      <p:pic>
        <p:nvPicPr>
          <p:cNvPr id="12" name="Slika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634" y="2608573"/>
            <a:ext cx="6580318" cy="3290160"/>
          </a:xfrm>
          <a:prstGeom prst="rect">
            <a:avLst/>
          </a:prstGeom>
        </p:spPr>
      </p:pic>
      <p:sp>
        <p:nvSpPr>
          <p:cNvPr id="13" name="PoljeZBesedilom 12"/>
          <p:cNvSpPr txBox="1"/>
          <p:nvPr/>
        </p:nvSpPr>
        <p:spPr>
          <a:xfrm>
            <a:off x="717174" y="6209171"/>
            <a:ext cx="6384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dirty="0" smtClean="0"/>
              <a:t>Source</a:t>
            </a:r>
            <a:r>
              <a:rPr lang="sl-SI" sz="1200" dirty="0"/>
              <a:t>: bgate.ec.europa.eu/</a:t>
            </a:r>
            <a:r>
              <a:rPr lang="sl-SI" sz="1200" dirty="0" err="1"/>
              <a:t>commfrontoffice</a:t>
            </a:r>
            <a:r>
              <a:rPr lang="sl-SI" sz="1200" dirty="0"/>
              <a:t>/</a:t>
            </a:r>
            <a:r>
              <a:rPr lang="sl-SI" sz="1200" dirty="0" err="1"/>
              <a:t>conrep</a:t>
            </a:r>
            <a:r>
              <a:rPr lang="sl-SI" sz="1200" dirty="0"/>
              <a:t>/</a:t>
            </a:r>
            <a:r>
              <a:rPr lang="sl-SI" sz="1200" dirty="0" err="1"/>
              <a:t>public</a:t>
            </a:r>
            <a:r>
              <a:rPr lang="sl-SI" sz="1200" dirty="0"/>
              <a:t>/</a:t>
            </a:r>
            <a:r>
              <a:rPr lang="sl-SI" sz="1200" dirty="0" err="1"/>
              <a:t>login</a:t>
            </a:r>
            <a:endParaRPr lang="sl-SI" sz="1200" dirty="0"/>
          </a:p>
        </p:txBody>
      </p:sp>
    </p:spTree>
    <p:extLst>
      <p:ext uri="{BB962C8B-B14F-4D97-AF65-F5344CB8AC3E}">
        <p14:creationId xmlns:p14="http://schemas.microsoft.com/office/powerpoint/2010/main" val="315388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1">
  <a:themeElements>
    <a:clrScheme name="DU 2010">
      <a:dk1>
        <a:srgbClr val="999999"/>
      </a:dk1>
      <a:lt1>
        <a:sysClr val="window" lastClr="FFFFFF"/>
      </a:lt1>
      <a:dk2>
        <a:srgbClr val="000000"/>
      </a:dk2>
      <a:lt2>
        <a:srgbClr val="D8D8D8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ema1" id="{CC08A27F-5F1C-4D71-A0D7-88AF516CE8FE}" vid="{AC08255A-8322-4704-86B2-8C4ACF1A45CE}"/>
    </a:ext>
  </a:extLst>
</a:theme>
</file>

<file path=ppt/theme/theme2.xml><?xml version="1.0" encoding="utf-8"?>
<a:theme xmlns:a="http://schemas.openxmlformats.org/drawingml/2006/main" name="Custom Design">
  <a:themeElements>
    <a:clrScheme name="DU 2010">
      <a:dk1>
        <a:srgbClr val="999999"/>
      </a:dk1>
      <a:lt1>
        <a:sysClr val="window" lastClr="FFFFFF"/>
      </a:lt1>
      <a:dk2>
        <a:srgbClr val="000000"/>
      </a:dk2>
      <a:lt2>
        <a:srgbClr val="D8D8D8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49D6ACB4-D733-447C-8F59-3B16D8492285}" vid="{CC434BAE-111D-427F-AC7D-AA4FC129A8A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ED42D25BE4214A8C635F343DDA2F46" ma:contentTypeVersion="2" ma:contentTypeDescription="Create a new document." ma:contentTypeScope="" ma:versionID="ec9400bd0d5c7f3cf537d18189a08de0">
  <xsd:schema xmlns:xsd="http://www.w3.org/2001/XMLSchema" xmlns:xs="http://www.w3.org/2001/XMLSchema" xmlns:p="http://schemas.microsoft.com/office/2006/metadata/properties" xmlns:ns2="8e9fffdc-9867-4238-ac7e-2376fba15a08" targetNamespace="http://schemas.microsoft.com/office/2006/metadata/properties" ma:root="true" ma:fieldsID="1bac81b0b4911f7d2298f1f4b165710f" ns2:_="">
    <xsd:import namespace="8e9fffdc-9867-4238-ac7e-2376fba15a08"/>
    <xsd:element name="properties">
      <xsd:complexType>
        <xsd:sequence>
          <xsd:element name="documentManagement">
            <xsd:complexType>
              <xsd:all>
                <xsd:element ref="ns2:Povezava_x0020_ZIPI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9fffdc-9867-4238-ac7e-2376fba15a08" elementFormDefault="qualified">
    <xsd:import namespace="http://schemas.microsoft.com/office/2006/documentManagement/types"/>
    <xsd:import namespace="http://schemas.microsoft.com/office/infopath/2007/PartnerControls"/>
    <xsd:element name="Povezava_x0020_ZIPI" ma:index="9" nillable="true" ma:displayName="URL" ma:format="Hyperlink" ma:internalName="Povezava_x0020_ZIPI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8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ovezava_x0020_ZIPI xmlns="8e9fffdc-9867-4238-ac7e-2376fba15a08">
      <Url xsi:nil="true"/>
      <Description xsi:nil="true"/>
    </Povezava_x0020_ZIPI>
  </documentManagement>
</p:properties>
</file>

<file path=customXml/itemProps1.xml><?xml version="1.0" encoding="utf-8"?>
<ds:datastoreItem xmlns:ds="http://schemas.openxmlformats.org/officeDocument/2006/customXml" ds:itemID="{40965EA2-30D5-4807-86C8-165B17DA69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9fffdc-9867-4238-ac7e-2376fba15a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DA8E2E2-69CF-4E23-8538-5B7B9395F3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A6D9E0-F703-4C4D-B3BB-3C4CA49AEDFE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8e9fffdc-9867-4238-ac7e-2376fba15a0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5943</TotalTime>
  <Words>89</Words>
  <Application>Microsoft Office PowerPoint</Application>
  <PresentationFormat>Širokozaslonsko</PresentationFormat>
  <Paragraphs>13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4</vt:i4>
      </vt:variant>
    </vt:vector>
  </HeadingPairs>
  <TitlesOfParts>
    <vt:vector size="8" baseType="lpstr">
      <vt:lpstr>Arial</vt:lpstr>
      <vt:lpstr>Calibri</vt:lpstr>
      <vt:lpstr>Tema1</vt:lpstr>
      <vt:lpstr>Custom Design</vt:lpstr>
      <vt:lpstr>    Environment and well-being                                                           Nataša Kovač                                                                         Ljubljana, 11th October, 2022</vt:lpstr>
      <vt:lpstr>PowerPointova predstavitev</vt:lpstr>
      <vt:lpstr>European  Environment Action Programme </vt:lpstr>
      <vt:lpstr>Environmental wellbeing in strongly connected with socio-economic indicators</vt:lpstr>
    </vt:vector>
  </TitlesOfParts>
  <Company>ARSO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Dušan Rehberger - SI</dc:creator>
  <cp:lastModifiedBy>Nataša Kovač</cp:lastModifiedBy>
  <cp:revision>41</cp:revision>
  <dcterms:created xsi:type="dcterms:W3CDTF">2022-03-08T08:41:01Z</dcterms:created>
  <dcterms:modified xsi:type="dcterms:W3CDTF">2022-10-10T11:56:06Z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0x01010012ED42D25BE4214A8C635F343DDA2F46</vt:lpwstr>
  </property>
</Properties>
</file>