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5"/>
  </p:notesMasterIdLst>
  <p:sldIdLst>
    <p:sldId id="256" r:id="rId2"/>
    <p:sldId id="264" r:id="rId3"/>
    <p:sldId id="271" r:id="rId4"/>
    <p:sldId id="275" r:id="rId5"/>
    <p:sldId id="272" r:id="rId6"/>
    <p:sldId id="270" r:id="rId7"/>
    <p:sldId id="276" r:id="rId8"/>
    <p:sldId id="273" r:id="rId9"/>
    <p:sldId id="265" r:id="rId10"/>
    <p:sldId id="269"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000" autoAdjust="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CCAA0-BE5B-46AF-90FD-6E3FB26619EE}" type="datetimeFigureOut">
              <a:rPr lang="it-IT" smtClean="0"/>
              <a:t>13/10/2022</a:t>
            </a:fld>
            <a:endParaRPr lang="it-IT"/>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it-IT"/>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412DB-D93A-49D5-B653-6C9EABB94824}" type="slidenum">
              <a:rPr lang="it-IT" smtClean="0"/>
              <a:t>‹#›</a:t>
            </a:fld>
            <a:endParaRPr lang="it-IT"/>
          </a:p>
        </p:txBody>
      </p:sp>
    </p:spTree>
    <p:extLst>
      <p:ext uri="{BB962C8B-B14F-4D97-AF65-F5344CB8AC3E}">
        <p14:creationId xmlns:p14="http://schemas.microsoft.com/office/powerpoint/2010/main" val="74889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smtClean="0"/>
              <a:t>Ecosystem services as</a:t>
            </a:r>
            <a:r>
              <a:rPr lang="en-GB" baseline="0" noProof="0" dirty="0" smtClean="0"/>
              <a:t> a key aspect of social well-being, </a:t>
            </a:r>
            <a:r>
              <a:rPr lang="sl-SI" baseline="0" noProof="0" dirty="0" smtClean="0"/>
              <a:t>dr. Liliana Vižintin, </a:t>
            </a:r>
            <a:r>
              <a:rPr lang="en-GB" noProof="0" dirty="0" smtClean="0"/>
              <a:t>Mediterranean Institute for Environmental Studies -  SCIENCE AND RESEARCH CENTRE KOPER</a:t>
            </a:r>
          </a:p>
          <a:p>
            <a:endParaRPr lang="it-IT" dirty="0"/>
          </a:p>
        </p:txBody>
      </p:sp>
      <p:sp>
        <p:nvSpPr>
          <p:cNvPr id="4" name="Označba mesta številke diapozitiva 3"/>
          <p:cNvSpPr>
            <a:spLocks noGrp="1"/>
          </p:cNvSpPr>
          <p:nvPr>
            <p:ph type="sldNum" sz="quarter" idx="10"/>
          </p:nvPr>
        </p:nvSpPr>
        <p:spPr/>
        <p:txBody>
          <a:bodyPr/>
          <a:lstStyle/>
          <a:p>
            <a:fld id="{35C412DB-D93A-49D5-B653-6C9EABB94824}" type="slidenum">
              <a:rPr lang="it-IT" smtClean="0"/>
              <a:t>1</a:t>
            </a:fld>
            <a:endParaRPr lang="it-IT"/>
          </a:p>
        </p:txBody>
      </p:sp>
    </p:spTree>
    <p:extLst>
      <p:ext uri="{BB962C8B-B14F-4D97-AF65-F5344CB8AC3E}">
        <p14:creationId xmlns:p14="http://schemas.microsoft.com/office/powerpoint/2010/main" val="237981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it-IT" dirty="0"/>
          </a:p>
        </p:txBody>
      </p:sp>
      <p:sp>
        <p:nvSpPr>
          <p:cNvPr id="4" name="Označba mesta številke diapozitiva 3"/>
          <p:cNvSpPr>
            <a:spLocks noGrp="1"/>
          </p:cNvSpPr>
          <p:nvPr>
            <p:ph type="sldNum" sz="quarter" idx="10"/>
          </p:nvPr>
        </p:nvSpPr>
        <p:spPr/>
        <p:txBody>
          <a:bodyPr/>
          <a:lstStyle/>
          <a:p>
            <a:fld id="{35C412DB-D93A-49D5-B653-6C9EABB94824}" type="slidenum">
              <a:rPr lang="it-IT" smtClean="0"/>
              <a:t>3</a:t>
            </a:fld>
            <a:endParaRPr lang="it-IT"/>
          </a:p>
        </p:txBody>
      </p:sp>
    </p:spTree>
    <p:extLst>
      <p:ext uri="{BB962C8B-B14F-4D97-AF65-F5344CB8AC3E}">
        <p14:creationId xmlns:p14="http://schemas.microsoft.com/office/powerpoint/2010/main" val="220875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it-IT" dirty="0"/>
          </a:p>
        </p:txBody>
      </p:sp>
      <p:sp>
        <p:nvSpPr>
          <p:cNvPr id="4" name="Označba mesta številke diapozitiva 3"/>
          <p:cNvSpPr>
            <a:spLocks noGrp="1"/>
          </p:cNvSpPr>
          <p:nvPr>
            <p:ph type="sldNum" sz="quarter" idx="10"/>
          </p:nvPr>
        </p:nvSpPr>
        <p:spPr/>
        <p:txBody>
          <a:bodyPr/>
          <a:lstStyle/>
          <a:p>
            <a:fld id="{35C412DB-D93A-49D5-B653-6C9EABB94824}" type="slidenum">
              <a:rPr lang="it-IT" smtClean="0"/>
              <a:t>5</a:t>
            </a:fld>
            <a:endParaRPr lang="it-IT"/>
          </a:p>
        </p:txBody>
      </p:sp>
    </p:spTree>
    <p:extLst>
      <p:ext uri="{BB962C8B-B14F-4D97-AF65-F5344CB8AC3E}">
        <p14:creationId xmlns:p14="http://schemas.microsoft.com/office/powerpoint/2010/main" val="11114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endParaRPr lang="it-IT" dirty="0"/>
          </a:p>
        </p:txBody>
      </p:sp>
      <p:sp>
        <p:nvSpPr>
          <p:cNvPr id="4" name="Označba mesta številke diapozitiva 3"/>
          <p:cNvSpPr>
            <a:spLocks noGrp="1"/>
          </p:cNvSpPr>
          <p:nvPr>
            <p:ph type="sldNum" sz="quarter" idx="10"/>
          </p:nvPr>
        </p:nvSpPr>
        <p:spPr/>
        <p:txBody>
          <a:bodyPr/>
          <a:lstStyle/>
          <a:p>
            <a:fld id="{35C412DB-D93A-49D5-B653-6C9EABB94824}" type="slidenum">
              <a:rPr lang="it-IT" smtClean="0"/>
              <a:t>6</a:t>
            </a:fld>
            <a:endParaRPr lang="it-IT"/>
          </a:p>
        </p:txBody>
      </p:sp>
    </p:spTree>
    <p:extLst>
      <p:ext uri="{BB962C8B-B14F-4D97-AF65-F5344CB8AC3E}">
        <p14:creationId xmlns:p14="http://schemas.microsoft.com/office/powerpoint/2010/main" val="11043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it-IT" dirty="0"/>
          </a:p>
        </p:txBody>
      </p:sp>
      <p:sp>
        <p:nvSpPr>
          <p:cNvPr id="4" name="Označba mesta številke diapozitiva 3"/>
          <p:cNvSpPr>
            <a:spLocks noGrp="1"/>
          </p:cNvSpPr>
          <p:nvPr>
            <p:ph type="sldNum" sz="quarter" idx="10"/>
          </p:nvPr>
        </p:nvSpPr>
        <p:spPr/>
        <p:txBody>
          <a:bodyPr/>
          <a:lstStyle/>
          <a:p>
            <a:fld id="{35C412DB-D93A-49D5-B653-6C9EABB94824}" type="slidenum">
              <a:rPr lang="it-IT" smtClean="0"/>
              <a:t>13</a:t>
            </a:fld>
            <a:endParaRPr lang="it-IT"/>
          </a:p>
        </p:txBody>
      </p:sp>
    </p:spTree>
    <p:extLst>
      <p:ext uri="{BB962C8B-B14F-4D97-AF65-F5344CB8AC3E}">
        <p14:creationId xmlns:p14="http://schemas.microsoft.com/office/powerpoint/2010/main" val="331564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l-SI" smtClean="0"/>
              <a:t>Uredite slog naslova matrice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smtClean="0"/>
              <a:t>Uredite slog naslova matrice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smtClean="0"/>
              <a:t>Uredite slog naslova matrice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l-SI" smtClean="0"/>
              <a:t>Uredite slog naslova matrice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8" name="Date Placeholder 7"/>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8" name="Date Placeholder 7"/>
          <p:cNvSpPr>
            <a:spLocks noGrp="1"/>
          </p:cNvSpPr>
          <p:nvPr>
            <p:ph type="dt" sz="half" idx="10"/>
          </p:nvPr>
        </p:nvSpPr>
        <p:spPr/>
        <p:txBody>
          <a:bodyPr/>
          <a:lstStyle/>
          <a:p>
            <a:fld id="{5586B75A-687E-405C-8A0B-8D00578BA2C3}" type="datetimeFigureOut">
              <a:rPr lang="en-US" dirty="0"/>
              <a:pPr/>
              <a:t>10/13/2022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10/13/2022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Ekosistemske storitve kot </a:t>
            </a:r>
            <a:r>
              <a:rPr lang="sl-SI" dirty="0"/>
              <a:t>temelj družbene blaginje</a:t>
            </a:r>
            <a:endParaRPr lang="it-IT" dirty="0"/>
          </a:p>
        </p:txBody>
      </p:sp>
      <p:sp>
        <p:nvSpPr>
          <p:cNvPr id="3" name="Podnaslov 2"/>
          <p:cNvSpPr>
            <a:spLocks noGrp="1"/>
          </p:cNvSpPr>
          <p:nvPr>
            <p:ph type="subTitle" idx="1"/>
          </p:nvPr>
        </p:nvSpPr>
        <p:spPr>
          <a:xfrm>
            <a:off x="1100015" y="4670246"/>
            <a:ext cx="7315200" cy="1278854"/>
          </a:xfrm>
        </p:spPr>
        <p:txBody>
          <a:bodyPr>
            <a:normAutofit/>
          </a:bodyPr>
          <a:lstStyle/>
          <a:p>
            <a:r>
              <a:rPr lang="sl-SI" dirty="0" smtClean="0"/>
              <a:t>Dr. Liliana Vižintin</a:t>
            </a:r>
          </a:p>
          <a:p>
            <a:r>
              <a:rPr lang="sl-SI" dirty="0" smtClean="0"/>
              <a:t>Mediteranski inštitut za </a:t>
            </a:r>
            <a:r>
              <a:rPr lang="sl-SI" dirty="0" err="1" smtClean="0"/>
              <a:t>okoljske</a:t>
            </a:r>
            <a:r>
              <a:rPr lang="sl-SI" dirty="0" smtClean="0"/>
              <a:t> študije Znanstveno-raziskovalnega središča Koper (ZRS </a:t>
            </a:r>
            <a:r>
              <a:rPr lang="sl-SI" dirty="0"/>
              <a:t>Koper) </a:t>
            </a:r>
            <a:endParaRPr lang="sl-SI" dirty="0" smtClean="0"/>
          </a:p>
          <a:p>
            <a:endParaRPr lang="it-IT" dirty="0"/>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963" y="4906684"/>
            <a:ext cx="1783080" cy="1042416"/>
          </a:xfrm>
          <a:prstGeom prst="rect">
            <a:avLst/>
          </a:prstGeom>
        </p:spPr>
      </p:pic>
    </p:spTree>
    <p:extLst>
      <p:ext uri="{BB962C8B-B14F-4D97-AF65-F5344CB8AC3E}">
        <p14:creationId xmlns:p14="http://schemas.microsoft.com/office/powerpoint/2010/main" val="1167914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nSpc>
                <a:spcPct val="100000"/>
              </a:lnSpc>
            </a:pPr>
            <a:r>
              <a:rPr lang="sl-SI" sz="2000" dirty="0" smtClean="0"/>
              <a:t>Biotska raznovrstnost, ekosistemi, ekosistemske storitve in človekovo počutje so medsebojno povezani. </a:t>
            </a:r>
            <a:br>
              <a:rPr lang="sl-SI" sz="2000" dirty="0" smtClean="0"/>
            </a:br>
            <a:r>
              <a:rPr lang="sl-SI" sz="2000" dirty="0" smtClean="0"/>
              <a:t/>
            </a:r>
            <a:br>
              <a:rPr lang="sl-SI" sz="2000" dirty="0" smtClean="0"/>
            </a:br>
            <a:r>
              <a:rPr lang="sl-SI" sz="2000" dirty="0" smtClean="0"/>
              <a:t>Ukrepi za prilagajanje na podnebne spremembe imajo pomembno vlogo pri zmanjševanju ranljivosti in povečevanju odpornosti na zaznane ali pričakovane vplive podnebnih sprememb.</a:t>
            </a:r>
            <a:endParaRPr lang="sl-SI" sz="2000" dirty="0"/>
          </a:p>
        </p:txBody>
      </p:sp>
      <p:pic>
        <p:nvPicPr>
          <p:cNvPr id="4" name="Slika 3"/>
          <p:cNvPicPr>
            <a:picLocks noChangeAspect="1"/>
          </p:cNvPicPr>
          <p:nvPr/>
        </p:nvPicPr>
        <p:blipFill>
          <a:blip r:embed="rId2"/>
          <a:stretch>
            <a:fillRect/>
          </a:stretch>
        </p:blipFill>
        <p:spPr>
          <a:xfrm>
            <a:off x="3461656" y="1515722"/>
            <a:ext cx="8261254" cy="4025449"/>
          </a:xfrm>
          <a:prstGeom prst="rect">
            <a:avLst/>
          </a:prstGeom>
        </p:spPr>
      </p:pic>
      <p:pic>
        <p:nvPicPr>
          <p:cNvPr id="3" name="Slika 2"/>
          <p:cNvPicPr>
            <a:picLocks noChangeAspect="1"/>
          </p:cNvPicPr>
          <p:nvPr/>
        </p:nvPicPr>
        <p:blipFill>
          <a:blip r:embed="rId3"/>
          <a:stretch>
            <a:fillRect/>
          </a:stretch>
        </p:blipFill>
        <p:spPr>
          <a:xfrm>
            <a:off x="11078750" y="114300"/>
            <a:ext cx="1113250" cy="651937"/>
          </a:xfrm>
          <a:prstGeom prst="rect">
            <a:avLst/>
          </a:prstGeom>
        </p:spPr>
      </p:pic>
    </p:spTree>
    <p:extLst>
      <p:ext uri="{BB962C8B-B14F-4D97-AF65-F5344CB8AC3E}">
        <p14:creationId xmlns:p14="http://schemas.microsoft.com/office/powerpoint/2010/main" val="87567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2400" dirty="0" smtClean="0"/>
              <a:t>Plačila za ekosistemske storitve (PES) so razmeroma nov finančni mehanizem, pri katerem prejemniki koristi ekosistemskih storitev v ekonomskem smislu prispevajo tistim, ki storitve zagotavljajo. S  tem se ustvarjajo priložnosti za krepitev ES in s tem družbene blaginje.</a:t>
            </a:r>
            <a:endParaRPr lang="sl-SI" sz="2400" dirty="0"/>
          </a:p>
        </p:txBody>
      </p:sp>
      <p:pic>
        <p:nvPicPr>
          <p:cNvPr id="4" name="Označba mesta vsebine 3"/>
          <p:cNvPicPr>
            <a:picLocks noGrp="1" noChangeAspect="1"/>
          </p:cNvPicPr>
          <p:nvPr>
            <p:ph idx="1"/>
          </p:nvPr>
        </p:nvPicPr>
        <p:blipFill>
          <a:blip r:embed="rId2"/>
          <a:stretch>
            <a:fillRect/>
          </a:stretch>
        </p:blipFill>
        <p:spPr>
          <a:xfrm>
            <a:off x="4183117" y="863600"/>
            <a:ext cx="6686442" cy="5121275"/>
          </a:xfrm>
          <a:prstGeom prst="rect">
            <a:avLst/>
          </a:prstGeom>
        </p:spPr>
      </p:pic>
      <p:pic>
        <p:nvPicPr>
          <p:cNvPr id="3" name="Slika 2"/>
          <p:cNvPicPr>
            <a:picLocks noChangeAspect="1"/>
          </p:cNvPicPr>
          <p:nvPr/>
        </p:nvPicPr>
        <p:blipFill>
          <a:blip r:embed="rId3"/>
          <a:stretch>
            <a:fillRect/>
          </a:stretch>
        </p:blipFill>
        <p:spPr>
          <a:xfrm>
            <a:off x="11076335" y="0"/>
            <a:ext cx="1115665" cy="652329"/>
          </a:xfrm>
          <a:prstGeom prst="rect">
            <a:avLst/>
          </a:prstGeom>
        </p:spPr>
      </p:pic>
    </p:spTree>
    <p:extLst>
      <p:ext uri="{BB962C8B-B14F-4D97-AF65-F5344CB8AC3E}">
        <p14:creationId xmlns:p14="http://schemas.microsoft.com/office/powerpoint/2010/main" val="1429346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2919" y="970132"/>
            <a:ext cx="2947482" cy="4908591"/>
          </a:xfrm>
        </p:spPr>
        <p:txBody>
          <a:bodyPr>
            <a:noAutofit/>
          </a:bodyPr>
          <a:lstStyle/>
          <a:p>
            <a:r>
              <a:rPr lang="sl-SI" sz="2400" dirty="0" smtClean="0"/>
              <a:t>Agenda </a:t>
            </a:r>
            <a:r>
              <a:rPr lang="sl-SI" sz="2400" dirty="0"/>
              <a:t>2030 za trajnostni razvoj  uravnoteženo povezuje </a:t>
            </a:r>
            <a:r>
              <a:rPr lang="sl-SI" sz="2400" dirty="0" err="1"/>
              <a:t>okoljske</a:t>
            </a:r>
            <a:r>
              <a:rPr lang="sl-SI" sz="2400" dirty="0"/>
              <a:t>, gospodarske in družbene razsežnosti trajnostnega razvoja v okviru 17 splošnih in 169 konkretnih ciljev (podciljev). Številni izmed teh ciljev so zasnovani na</a:t>
            </a:r>
            <a:br>
              <a:rPr lang="sl-SI" sz="2400" dirty="0"/>
            </a:br>
            <a:r>
              <a:rPr lang="sl-SI" sz="2400" dirty="0"/>
              <a:t>prispevku ekosistemskih storitev za blaginjo človeka. </a:t>
            </a:r>
            <a:endParaRPr lang="it-IT" sz="2400" dirty="0"/>
          </a:p>
        </p:txBody>
      </p:sp>
      <p:sp>
        <p:nvSpPr>
          <p:cNvPr id="6" name="Pravokotnik 5"/>
          <p:cNvSpPr/>
          <p:nvPr/>
        </p:nvSpPr>
        <p:spPr>
          <a:xfrm>
            <a:off x="3668486" y="6077635"/>
            <a:ext cx="6096000" cy="646331"/>
          </a:xfrm>
          <a:prstGeom prst="rect">
            <a:avLst/>
          </a:prstGeom>
        </p:spPr>
        <p:txBody>
          <a:bodyPr>
            <a:spAutoFit/>
          </a:bodyPr>
          <a:lstStyle/>
          <a:p>
            <a:r>
              <a:rPr lang="en-US" dirty="0"/>
              <a:t>Credit: Azote for Stockholm Resilience Centre, Stockholm University CC BY-ND 3.0.</a:t>
            </a:r>
            <a:endParaRPr lang="it-IT" dirty="0"/>
          </a:p>
        </p:txBody>
      </p:sp>
      <p:pic>
        <p:nvPicPr>
          <p:cNvPr id="8" name="Slika 7"/>
          <p:cNvPicPr>
            <a:picLocks noChangeAspect="1"/>
          </p:cNvPicPr>
          <p:nvPr/>
        </p:nvPicPr>
        <p:blipFill>
          <a:blip r:embed="rId4"/>
          <a:stretch>
            <a:fillRect/>
          </a:stretch>
        </p:blipFill>
        <p:spPr>
          <a:xfrm>
            <a:off x="3668486" y="1629701"/>
            <a:ext cx="5270104" cy="4249022"/>
          </a:xfrm>
          <a:prstGeom prst="rect">
            <a:avLst/>
          </a:prstGeom>
        </p:spPr>
      </p:pic>
      <p:pic>
        <p:nvPicPr>
          <p:cNvPr id="9" name="Wedding cake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38590" y="1203741"/>
            <a:ext cx="2801653" cy="2801653"/>
          </a:xfrm>
          <a:prstGeom prst="rect">
            <a:avLst/>
          </a:prstGeom>
        </p:spPr>
      </p:pic>
      <p:pic>
        <p:nvPicPr>
          <p:cNvPr id="3" name="Slika 2"/>
          <p:cNvPicPr>
            <a:picLocks noChangeAspect="1"/>
          </p:cNvPicPr>
          <p:nvPr/>
        </p:nvPicPr>
        <p:blipFill>
          <a:blip r:embed="rId6"/>
          <a:stretch>
            <a:fillRect/>
          </a:stretch>
        </p:blipFill>
        <p:spPr>
          <a:xfrm>
            <a:off x="11076335" y="0"/>
            <a:ext cx="1115665" cy="652329"/>
          </a:xfrm>
          <a:prstGeom prst="rect">
            <a:avLst/>
          </a:prstGeom>
        </p:spPr>
      </p:pic>
    </p:spTree>
    <p:extLst>
      <p:ext uri="{BB962C8B-B14F-4D97-AF65-F5344CB8AC3E}">
        <p14:creationId xmlns:p14="http://schemas.microsoft.com/office/powerpoint/2010/main" val="2078025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Hvala za pozornost</a:t>
            </a:r>
            <a:br>
              <a:rPr lang="sl-SI" dirty="0" smtClean="0"/>
            </a:br>
            <a:r>
              <a:rPr lang="sl-SI" dirty="0"/>
              <a:t/>
            </a:r>
            <a:br>
              <a:rPr lang="sl-SI" dirty="0"/>
            </a:br>
            <a:r>
              <a:rPr lang="sl-SI" dirty="0" smtClean="0"/>
              <a:t/>
            </a:r>
            <a:br>
              <a:rPr lang="sl-SI" dirty="0" smtClean="0"/>
            </a:br>
            <a:r>
              <a:rPr lang="sl-SI" dirty="0"/>
              <a:t/>
            </a:r>
            <a:br>
              <a:rPr lang="sl-SI" dirty="0"/>
            </a:br>
            <a:r>
              <a:rPr lang="sl-SI" sz="2000" dirty="0" smtClean="0"/>
              <a:t>liliana.vizintin@zrs-kp.si</a:t>
            </a:r>
            <a:endParaRPr lang="it-IT" sz="2000" dirty="0"/>
          </a:p>
        </p:txBody>
      </p:sp>
      <p:pic>
        <p:nvPicPr>
          <p:cNvPr id="4" name="Slika 3"/>
          <p:cNvPicPr>
            <a:picLocks noChangeAspect="1"/>
          </p:cNvPicPr>
          <p:nvPr/>
        </p:nvPicPr>
        <p:blipFill>
          <a:blip r:embed="rId3"/>
          <a:stretch>
            <a:fillRect/>
          </a:stretch>
        </p:blipFill>
        <p:spPr>
          <a:xfrm>
            <a:off x="3507377" y="727537"/>
            <a:ext cx="8239255" cy="5379349"/>
          </a:xfrm>
          <a:prstGeom prst="rect">
            <a:avLst/>
          </a:prstGeom>
        </p:spPr>
      </p:pic>
      <p:pic>
        <p:nvPicPr>
          <p:cNvPr id="3" name="Slika 2"/>
          <p:cNvPicPr>
            <a:picLocks noChangeAspect="1"/>
          </p:cNvPicPr>
          <p:nvPr/>
        </p:nvPicPr>
        <p:blipFill>
          <a:blip r:embed="rId4"/>
          <a:stretch>
            <a:fillRect/>
          </a:stretch>
        </p:blipFill>
        <p:spPr>
          <a:xfrm>
            <a:off x="11076335" y="0"/>
            <a:ext cx="1115665" cy="652329"/>
          </a:xfrm>
          <a:prstGeom prst="rect">
            <a:avLst/>
          </a:prstGeom>
        </p:spPr>
      </p:pic>
    </p:spTree>
    <p:extLst>
      <p:ext uri="{BB962C8B-B14F-4D97-AF65-F5344CB8AC3E}">
        <p14:creationId xmlns:p14="http://schemas.microsoft.com/office/powerpoint/2010/main" val="1818631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800" dirty="0" smtClean="0"/>
              <a:t>Med ekosistemske storitve ali usluge uvrščamo vse procese in dobrine, ki nam jih neposredno ali posredno zagotavlja delovanje ekosistemov</a:t>
            </a:r>
            <a:endParaRPr lang="sl-SI" sz="2800" dirty="0"/>
          </a:p>
        </p:txBody>
      </p:sp>
      <p:pic>
        <p:nvPicPr>
          <p:cNvPr id="6" name="Slika 5"/>
          <p:cNvPicPr>
            <a:picLocks noChangeAspect="1"/>
          </p:cNvPicPr>
          <p:nvPr/>
        </p:nvPicPr>
        <p:blipFill>
          <a:blip r:embed="rId2"/>
          <a:stretch>
            <a:fillRect/>
          </a:stretch>
        </p:blipFill>
        <p:spPr>
          <a:xfrm>
            <a:off x="4708072" y="881253"/>
            <a:ext cx="5486400" cy="5086350"/>
          </a:xfrm>
          <a:prstGeom prst="rect">
            <a:avLst/>
          </a:prstGeom>
        </p:spPr>
      </p:pic>
      <p:pic>
        <p:nvPicPr>
          <p:cNvPr id="3" name="Slika 2"/>
          <p:cNvPicPr>
            <a:picLocks noChangeAspect="1"/>
          </p:cNvPicPr>
          <p:nvPr/>
        </p:nvPicPr>
        <p:blipFill>
          <a:blip r:embed="rId3"/>
          <a:stretch>
            <a:fillRect/>
          </a:stretch>
        </p:blipFill>
        <p:spPr>
          <a:xfrm>
            <a:off x="10995198" y="0"/>
            <a:ext cx="1196802" cy="700867"/>
          </a:xfrm>
          <a:prstGeom prst="rect">
            <a:avLst/>
          </a:prstGeom>
        </p:spPr>
      </p:pic>
    </p:spTree>
    <p:extLst>
      <p:ext uri="{BB962C8B-B14F-4D97-AF65-F5344CB8AC3E}">
        <p14:creationId xmlns:p14="http://schemas.microsoft.com/office/powerpoint/2010/main" val="1132619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Ekosistemske storitve povezujejo naravne in družbeno-gospodarske sisteme. </a:t>
            </a:r>
            <a:br>
              <a:rPr lang="sl-SI" sz="2400" dirty="0" smtClean="0"/>
            </a:br>
            <a:r>
              <a:rPr lang="sl-SI" sz="2400" dirty="0" smtClean="0"/>
              <a:t/>
            </a:r>
            <a:br>
              <a:rPr lang="sl-SI" sz="2400" dirty="0" smtClean="0"/>
            </a:br>
            <a:r>
              <a:rPr lang="sl-SI" sz="2400" dirty="0" smtClean="0"/>
              <a:t>Prek </a:t>
            </a:r>
            <a:r>
              <a:rPr lang="sl-SI" sz="2400" dirty="0"/>
              <a:t>ekosistemskih storitev naravni kapital v stiku z družbenim in gospodarskim kapitalom lahko ključno prispeva k blaginji </a:t>
            </a:r>
            <a:r>
              <a:rPr lang="sl-SI" sz="2400" dirty="0" smtClean="0"/>
              <a:t>človeka.</a:t>
            </a:r>
            <a:endParaRPr lang="it-IT" sz="2400" dirty="0"/>
          </a:p>
        </p:txBody>
      </p:sp>
      <p:sp>
        <p:nvSpPr>
          <p:cNvPr id="6" name="Pravokotnik 5"/>
          <p:cNvSpPr/>
          <p:nvPr/>
        </p:nvSpPr>
        <p:spPr>
          <a:xfrm>
            <a:off x="4294669" y="6535330"/>
            <a:ext cx="2384564" cy="276999"/>
          </a:xfrm>
          <a:prstGeom prst="rect">
            <a:avLst/>
          </a:prstGeom>
        </p:spPr>
        <p:txBody>
          <a:bodyPr wrap="none">
            <a:spAutoFit/>
          </a:bodyPr>
          <a:lstStyle/>
          <a:p>
            <a:r>
              <a:rPr lang="it-IT" sz="1200" dirty="0" err="1"/>
              <a:t>prirejeno</a:t>
            </a:r>
            <a:r>
              <a:rPr lang="it-IT" sz="1200" dirty="0"/>
              <a:t> </a:t>
            </a:r>
            <a:r>
              <a:rPr lang="it-IT" sz="1200" dirty="0" err="1"/>
              <a:t>po</a:t>
            </a:r>
            <a:r>
              <a:rPr lang="it-IT" sz="1200" dirty="0"/>
              <a:t> Costanza in </a:t>
            </a:r>
            <a:r>
              <a:rPr lang="it-IT" sz="1200" dirty="0" err="1"/>
              <a:t>sod</a:t>
            </a:r>
            <a:r>
              <a:rPr lang="it-IT" sz="1200" dirty="0"/>
              <a:t>., 2014</a:t>
            </a:r>
          </a:p>
        </p:txBody>
      </p:sp>
      <p:pic>
        <p:nvPicPr>
          <p:cNvPr id="8" name="Slika 7"/>
          <p:cNvPicPr>
            <a:picLocks noChangeAspect="1"/>
          </p:cNvPicPr>
          <p:nvPr/>
        </p:nvPicPr>
        <p:blipFill>
          <a:blip r:embed="rId3"/>
          <a:stretch>
            <a:fillRect/>
          </a:stretch>
        </p:blipFill>
        <p:spPr>
          <a:xfrm>
            <a:off x="3575145" y="2992805"/>
            <a:ext cx="5858792" cy="3542525"/>
          </a:xfrm>
          <a:prstGeom prst="rect">
            <a:avLst/>
          </a:prstGeom>
        </p:spPr>
      </p:pic>
      <p:sp>
        <p:nvSpPr>
          <p:cNvPr id="9" name="Pravokotnik 8"/>
          <p:cNvSpPr/>
          <p:nvPr/>
        </p:nvSpPr>
        <p:spPr>
          <a:xfrm>
            <a:off x="7168243" y="5426664"/>
            <a:ext cx="4580356" cy="738664"/>
          </a:xfrm>
          <a:prstGeom prst="rect">
            <a:avLst/>
          </a:prstGeom>
        </p:spPr>
        <p:txBody>
          <a:bodyPr wrap="square">
            <a:spAutoFit/>
          </a:bodyPr>
          <a:lstStyle/>
          <a:p>
            <a:r>
              <a:rPr lang="sl-SI" sz="1400" dirty="0" smtClean="0"/>
              <a:t>Slika nadzorno prikazuje tudi koncept trajnostnega ali vzdržnega razvoja, in sicer družbeni in gospodarski razvoj znotraj planetarnih  zmogljivosti oz. omejitev.</a:t>
            </a:r>
            <a:endParaRPr lang="sl-SI" sz="1400" dirty="0"/>
          </a:p>
        </p:txBody>
      </p:sp>
      <p:pic>
        <p:nvPicPr>
          <p:cNvPr id="3" name="Slika 2"/>
          <p:cNvPicPr>
            <a:picLocks noChangeAspect="1"/>
          </p:cNvPicPr>
          <p:nvPr/>
        </p:nvPicPr>
        <p:blipFill>
          <a:blip r:embed="rId4"/>
          <a:stretch>
            <a:fillRect/>
          </a:stretch>
        </p:blipFill>
        <p:spPr>
          <a:xfrm>
            <a:off x="10850150" y="0"/>
            <a:ext cx="1341850" cy="785809"/>
          </a:xfrm>
          <a:prstGeom prst="rect">
            <a:avLst/>
          </a:prstGeom>
        </p:spPr>
      </p:pic>
      <p:pic>
        <p:nvPicPr>
          <p:cNvPr id="5" name="Slika 4"/>
          <p:cNvPicPr>
            <a:picLocks noChangeAspect="1"/>
          </p:cNvPicPr>
          <p:nvPr/>
        </p:nvPicPr>
        <p:blipFill>
          <a:blip r:embed="rId5"/>
          <a:stretch>
            <a:fillRect/>
          </a:stretch>
        </p:blipFill>
        <p:spPr>
          <a:xfrm>
            <a:off x="5499302" y="0"/>
            <a:ext cx="5212384" cy="3201472"/>
          </a:xfrm>
          <a:prstGeom prst="rect">
            <a:avLst/>
          </a:prstGeom>
        </p:spPr>
      </p:pic>
    </p:spTree>
    <p:extLst>
      <p:ext uri="{BB962C8B-B14F-4D97-AF65-F5344CB8AC3E}">
        <p14:creationId xmlns:p14="http://schemas.microsoft.com/office/powerpoint/2010/main" val="4003093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Ljudje so</a:t>
            </a:r>
            <a:br>
              <a:rPr lang="sl-SI" sz="2400" dirty="0" smtClean="0"/>
            </a:br>
            <a:r>
              <a:rPr lang="sl-SI" sz="2400" dirty="0" smtClean="0"/>
              <a:t> del  ekosistema in na veliko različnih načinov ohranjajo ravnovesja in imajo lahko</a:t>
            </a:r>
            <a:br>
              <a:rPr lang="sl-SI" sz="2400" dirty="0" smtClean="0"/>
            </a:br>
            <a:r>
              <a:rPr lang="sl-SI" sz="2400" dirty="0" smtClean="0"/>
              <a:t>korist od vseh procesov v ekosistemih , ne da bi ogrozili sam sistem, če spoštujejo</a:t>
            </a:r>
            <a:br>
              <a:rPr lang="sl-SI" sz="2400" dirty="0" smtClean="0"/>
            </a:br>
            <a:r>
              <a:rPr lang="sl-SI" sz="2400" dirty="0" smtClean="0"/>
              <a:t>omejitve trajnostne rabe.</a:t>
            </a:r>
            <a:endParaRPr lang="sl-SI" sz="2400" dirty="0"/>
          </a:p>
        </p:txBody>
      </p:sp>
      <p:pic>
        <p:nvPicPr>
          <p:cNvPr id="4" name="Slika 3"/>
          <p:cNvPicPr>
            <a:picLocks noChangeAspect="1"/>
          </p:cNvPicPr>
          <p:nvPr/>
        </p:nvPicPr>
        <p:blipFill>
          <a:blip r:embed="rId2"/>
          <a:stretch>
            <a:fillRect/>
          </a:stretch>
        </p:blipFill>
        <p:spPr>
          <a:xfrm>
            <a:off x="4031115" y="772020"/>
            <a:ext cx="7848895" cy="5449166"/>
          </a:xfrm>
          <a:prstGeom prst="rect">
            <a:avLst/>
          </a:prstGeom>
        </p:spPr>
      </p:pic>
      <p:sp>
        <p:nvSpPr>
          <p:cNvPr id="5" name="Pravokotnik 4"/>
          <p:cNvSpPr/>
          <p:nvPr/>
        </p:nvSpPr>
        <p:spPr>
          <a:xfrm>
            <a:off x="4256314" y="6221186"/>
            <a:ext cx="6096000" cy="400110"/>
          </a:xfrm>
          <a:prstGeom prst="rect">
            <a:avLst/>
          </a:prstGeom>
        </p:spPr>
        <p:txBody>
          <a:bodyPr>
            <a:spAutoFit/>
          </a:bodyPr>
          <a:lstStyle/>
          <a:p>
            <a:r>
              <a:rPr lang="sl-SI" sz="1000" dirty="0" smtClean="0"/>
              <a:t> Vir: </a:t>
            </a:r>
            <a:r>
              <a:rPr lang="it-IT" sz="1000" dirty="0" err="1" smtClean="0"/>
              <a:t>Arany</a:t>
            </a:r>
            <a:r>
              <a:rPr lang="it-IT" sz="1000" dirty="0" smtClean="0"/>
              <a:t> </a:t>
            </a:r>
            <a:r>
              <a:rPr lang="it-IT" sz="1000" dirty="0"/>
              <a:t>I., </a:t>
            </a:r>
            <a:r>
              <a:rPr lang="it-IT" sz="1000" dirty="0" err="1"/>
              <a:t>Aszalós</a:t>
            </a:r>
            <a:r>
              <a:rPr lang="it-IT" sz="1000" dirty="0"/>
              <a:t> R., </a:t>
            </a:r>
            <a:r>
              <a:rPr lang="it-IT" sz="1000" dirty="0" err="1"/>
              <a:t>Kuslits</a:t>
            </a:r>
            <a:r>
              <a:rPr lang="it-IT" sz="1000" dirty="0"/>
              <a:t> B., </a:t>
            </a:r>
            <a:r>
              <a:rPr lang="it-IT" sz="1000" dirty="0" err="1"/>
              <a:t>Tanács</a:t>
            </a:r>
            <a:r>
              <a:rPr lang="it-IT" sz="1000" dirty="0"/>
              <a:t> E. </a:t>
            </a:r>
            <a:r>
              <a:rPr lang="it-IT" sz="1000" dirty="0" err="1"/>
              <a:t>Ekosistemske</a:t>
            </a:r>
            <a:r>
              <a:rPr lang="it-IT" sz="1000" dirty="0"/>
              <a:t> </a:t>
            </a:r>
            <a:r>
              <a:rPr lang="it-IT" sz="1000" dirty="0" err="1"/>
              <a:t>storitve</a:t>
            </a:r>
            <a:r>
              <a:rPr lang="it-IT" sz="1000" dirty="0"/>
              <a:t> </a:t>
            </a:r>
            <a:r>
              <a:rPr lang="it-IT" sz="1000" dirty="0" err="1"/>
              <a:t>na</a:t>
            </a:r>
            <a:r>
              <a:rPr lang="it-IT" sz="1000" dirty="0"/>
              <a:t> </a:t>
            </a:r>
            <a:r>
              <a:rPr lang="it-IT" sz="1000" dirty="0" err="1"/>
              <a:t>zavarovanih</a:t>
            </a:r>
            <a:r>
              <a:rPr lang="it-IT" sz="1000" dirty="0"/>
              <a:t> </a:t>
            </a:r>
            <a:r>
              <a:rPr lang="it-IT" sz="1000" dirty="0" err="1"/>
              <a:t>kraških</a:t>
            </a:r>
            <a:r>
              <a:rPr lang="it-IT" sz="1000" dirty="0"/>
              <a:t> </a:t>
            </a:r>
            <a:r>
              <a:rPr lang="it-IT" sz="1000" dirty="0" err="1"/>
              <a:t>območjih</a:t>
            </a:r>
            <a:r>
              <a:rPr lang="it-IT" sz="1000" dirty="0"/>
              <a:t>. </a:t>
            </a:r>
            <a:r>
              <a:rPr lang="it-IT" sz="1000" dirty="0" err="1"/>
              <a:t>Transnacionalni</a:t>
            </a:r>
            <a:r>
              <a:rPr lang="it-IT" sz="1000" dirty="0"/>
              <a:t> </a:t>
            </a:r>
            <a:r>
              <a:rPr lang="it-IT" sz="1000" dirty="0" err="1"/>
              <a:t>program</a:t>
            </a:r>
            <a:r>
              <a:rPr lang="it-IT" sz="1000" dirty="0"/>
              <a:t> </a:t>
            </a:r>
            <a:r>
              <a:rPr lang="it-IT" sz="1000" dirty="0" err="1" smtClean="0"/>
              <a:t>Interreg</a:t>
            </a:r>
            <a:r>
              <a:rPr lang="sl-SI" sz="1000" dirty="0" smtClean="0"/>
              <a:t> </a:t>
            </a:r>
            <a:r>
              <a:rPr lang="it-IT" sz="1000" dirty="0" err="1" smtClean="0"/>
              <a:t>Podonavje</a:t>
            </a:r>
            <a:r>
              <a:rPr lang="it-IT" sz="1000" dirty="0"/>
              <a:t>, </a:t>
            </a:r>
            <a:r>
              <a:rPr lang="it-IT" sz="1000" dirty="0" err="1"/>
              <a:t>projekt</a:t>
            </a:r>
            <a:r>
              <a:rPr lang="it-IT" sz="1000" dirty="0"/>
              <a:t> ECO KARST </a:t>
            </a:r>
          </a:p>
        </p:txBody>
      </p:sp>
      <p:sp>
        <p:nvSpPr>
          <p:cNvPr id="6" name="Pravokotnik 5"/>
          <p:cNvSpPr/>
          <p:nvPr/>
        </p:nvSpPr>
        <p:spPr>
          <a:xfrm>
            <a:off x="3799114" y="4702628"/>
            <a:ext cx="4887686" cy="800219"/>
          </a:xfrm>
          <a:prstGeom prst="rect">
            <a:avLst/>
          </a:prstGeom>
        </p:spPr>
        <p:txBody>
          <a:bodyPr wrap="square">
            <a:spAutoFit/>
          </a:bodyPr>
          <a:lstStyle/>
          <a:p>
            <a:r>
              <a:rPr lang="it-IT" sz="1400" dirty="0"/>
              <a:t> </a:t>
            </a:r>
            <a:r>
              <a:rPr lang="sl-SI" sz="1400" dirty="0" smtClean="0"/>
              <a:t>Pritiski s strani človekovih dejavnosti, kot je na primer onesnaževanje ali preveč intenzivna raba, imajo lahko vpliv na stanje ekosistema in lahko tako zmanjša njegovo zmogljivost</a:t>
            </a:r>
            <a:r>
              <a:rPr lang="sl-SI" dirty="0" smtClean="0"/>
              <a:t>. </a:t>
            </a:r>
            <a:endParaRPr lang="sl-SI" dirty="0"/>
          </a:p>
        </p:txBody>
      </p:sp>
    </p:spTree>
    <p:extLst>
      <p:ext uri="{BB962C8B-B14F-4D97-AF65-F5344CB8AC3E}">
        <p14:creationId xmlns:p14="http://schemas.microsoft.com/office/powerpoint/2010/main" val="1912182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Ukrepi za povečanje odpornosti</a:t>
            </a:r>
            <a:br>
              <a:rPr lang="sl-SI" sz="2400" dirty="0" smtClean="0"/>
            </a:br>
            <a:r>
              <a:rPr lang="sl-SI" sz="2400" dirty="0" smtClean="0"/>
              <a:t>habitatov, vzdrževanje in izboljšanje stanja ohranjenosti ekosistemov ter za</a:t>
            </a:r>
            <a:br>
              <a:rPr lang="sl-SI" sz="2400" dirty="0" smtClean="0"/>
            </a:br>
            <a:r>
              <a:rPr lang="sl-SI" sz="2400" dirty="0" smtClean="0"/>
              <a:t>zmanjšanje negativnih vplivov podnebnih sprememb, vodijo do pozitivnih učinkov</a:t>
            </a:r>
            <a:br>
              <a:rPr lang="sl-SI" sz="2400" dirty="0" smtClean="0"/>
            </a:br>
            <a:r>
              <a:rPr lang="sl-SI" sz="2400" dirty="0" smtClean="0"/>
              <a:t>za številne ekosistemske storitve.</a:t>
            </a:r>
            <a:br>
              <a:rPr lang="sl-SI" sz="2400" dirty="0" smtClean="0"/>
            </a:br>
            <a:endParaRPr lang="sl-SI" sz="2400" dirty="0"/>
          </a:p>
        </p:txBody>
      </p:sp>
      <p:pic>
        <p:nvPicPr>
          <p:cNvPr id="4" name="Slika 3"/>
          <p:cNvPicPr>
            <a:picLocks noChangeAspect="1"/>
          </p:cNvPicPr>
          <p:nvPr/>
        </p:nvPicPr>
        <p:blipFill>
          <a:blip r:embed="rId3"/>
          <a:stretch>
            <a:fillRect/>
          </a:stretch>
        </p:blipFill>
        <p:spPr>
          <a:xfrm>
            <a:off x="3554287" y="652329"/>
            <a:ext cx="7438290" cy="4238806"/>
          </a:xfrm>
          <a:prstGeom prst="rect">
            <a:avLst/>
          </a:prstGeom>
        </p:spPr>
      </p:pic>
      <p:pic>
        <p:nvPicPr>
          <p:cNvPr id="6" name="Slika 5"/>
          <p:cNvPicPr>
            <a:picLocks noChangeAspect="1"/>
          </p:cNvPicPr>
          <p:nvPr/>
        </p:nvPicPr>
        <p:blipFill>
          <a:blip r:embed="rId4"/>
          <a:stretch>
            <a:fillRect/>
          </a:stretch>
        </p:blipFill>
        <p:spPr>
          <a:xfrm>
            <a:off x="10992577" y="0"/>
            <a:ext cx="1115665" cy="652329"/>
          </a:xfrm>
          <a:prstGeom prst="rect">
            <a:avLst/>
          </a:prstGeom>
        </p:spPr>
      </p:pic>
      <p:sp>
        <p:nvSpPr>
          <p:cNvPr id="3" name="Pravokotnik 2"/>
          <p:cNvSpPr/>
          <p:nvPr/>
        </p:nvSpPr>
        <p:spPr>
          <a:xfrm>
            <a:off x="4173737" y="126109"/>
            <a:ext cx="4085798" cy="400110"/>
          </a:xfrm>
          <a:prstGeom prst="rect">
            <a:avLst/>
          </a:prstGeom>
        </p:spPr>
        <p:txBody>
          <a:bodyPr wrap="none">
            <a:spAutoFit/>
          </a:bodyPr>
          <a:lstStyle/>
          <a:p>
            <a:r>
              <a:rPr lang="sl-SI" sz="2000" b="1" dirty="0" smtClean="0"/>
              <a:t>Veriga vplivov- študije ranljivosti ES</a:t>
            </a:r>
            <a:endParaRPr lang="sl-SI" sz="2000" b="1" dirty="0"/>
          </a:p>
        </p:txBody>
      </p:sp>
      <p:pic>
        <p:nvPicPr>
          <p:cNvPr id="7" name="Slika 6"/>
          <p:cNvPicPr>
            <a:picLocks noChangeAspect="1"/>
          </p:cNvPicPr>
          <p:nvPr/>
        </p:nvPicPr>
        <p:blipFill>
          <a:blip r:embed="rId5"/>
          <a:stretch>
            <a:fillRect/>
          </a:stretch>
        </p:blipFill>
        <p:spPr>
          <a:xfrm>
            <a:off x="8580825" y="4779315"/>
            <a:ext cx="2765638" cy="2021449"/>
          </a:xfrm>
          <a:prstGeom prst="rect">
            <a:avLst/>
          </a:prstGeom>
        </p:spPr>
      </p:pic>
      <p:pic>
        <p:nvPicPr>
          <p:cNvPr id="9" name="Slika 8"/>
          <p:cNvPicPr>
            <a:picLocks noChangeAspect="1"/>
          </p:cNvPicPr>
          <p:nvPr/>
        </p:nvPicPr>
        <p:blipFill>
          <a:blip r:embed="rId6"/>
          <a:stretch>
            <a:fillRect/>
          </a:stretch>
        </p:blipFill>
        <p:spPr>
          <a:xfrm>
            <a:off x="3714648" y="4682237"/>
            <a:ext cx="4544887" cy="2085565"/>
          </a:xfrm>
          <a:prstGeom prst="rect">
            <a:avLst/>
          </a:prstGeom>
        </p:spPr>
      </p:pic>
    </p:spTree>
    <p:extLst>
      <p:ext uri="{BB962C8B-B14F-4D97-AF65-F5344CB8AC3E}">
        <p14:creationId xmlns:p14="http://schemas.microsoft.com/office/powerpoint/2010/main" val="3858748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700" dirty="0" smtClean="0"/>
              <a:t/>
            </a:r>
            <a:br>
              <a:rPr lang="sl-SI" sz="2700" dirty="0" smtClean="0"/>
            </a:br>
            <a:r>
              <a:rPr lang="sl-SI" sz="2700" dirty="0"/>
              <a:t/>
            </a:r>
            <a:br>
              <a:rPr lang="sl-SI" sz="2700" dirty="0"/>
            </a:br>
            <a:r>
              <a:rPr lang="sl-SI" sz="2700" dirty="0"/>
              <a:t>D</a:t>
            </a:r>
            <a:r>
              <a:rPr lang="sl-SI" sz="2700" dirty="0" smtClean="0"/>
              <a:t>ebelejša kot je puščica, tem močnejša je povezava med ES in blaginjo ljudi. Blaginja je torej še posebej odvisna od oskrbovalnih in uravnalnih storitev.</a:t>
            </a:r>
            <a:endParaRPr lang="it-IT" dirty="0"/>
          </a:p>
        </p:txBody>
      </p:sp>
      <p:pic>
        <p:nvPicPr>
          <p:cNvPr id="4" name="Slika 3"/>
          <p:cNvPicPr>
            <a:picLocks noChangeAspect="1"/>
          </p:cNvPicPr>
          <p:nvPr/>
        </p:nvPicPr>
        <p:blipFill>
          <a:blip r:embed="rId3"/>
          <a:stretch>
            <a:fillRect/>
          </a:stretch>
        </p:blipFill>
        <p:spPr>
          <a:xfrm>
            <a:off x="3592286" y="1258406"/>
            <a:ext cx="8118051" cy="4994798"/>
          </a:xfrm>
          <a:prstGeom prst="rect">
            <a:avLst/>
          </a:prstGeom>
        </p:spPr>
      </p:pic>
      <p:sp>
        <p:nvSpPr>
          <p:cNvPr id="3" name="Pravokotnik 2"/>
          <p:cNvSpPr/>
          <p:nvPr/>
        </p:nvSpPr>
        <p:spPr>
          <a:xfrm>
            <a:off x="5614337" y="6330044"/>
            <a:ext cx="6096000" cy="261610"/>
          </a:xfrm>
          <a:prstGeom prst="rect">
            <a:avLst/>
          </a:prstGeom>
        </p:spPr>
        <p:txBody>
          <a:bodyPr>
            <a:spAutoFit/>
          </a:bodyPr>
          <a:lstStyle/>
          <a:p>
            <a:r>
              <a:rPr lang="en-US" sz="1100" dirty="0" err="1" smtClean="0"/>
              <a:t>vir</a:t>
            </a:r>
            <a:r>
              <a:rPr lang="en-US" sz="1100" dirty="0"/>
              <a:t>: </a:t>
            </a:r>
            <a:r>
              <a:rPr lang="en-US" sz="1100" dirty="0" err="1"/>
              <a:t>projekt</a:t>
            </a:r>
            <a:r>
              <a:rPr lang="en-US" sz="1100" dirty="0"/>
              <a:t> </a:t>
            </a:r>
            <a:r>
              <a:rPr lang="en-US" sz="1100" dirty="0" err="1"/>
              <a:t>AlpES</a:t>
            </a:r>
            <a:r>
              <a:rPr lang="en-US" sz="1100" dirty="0"/>
              <a:t> </a:t>
            </a:r>
            <a:r>
              <a:rPr lang="en-US" sz="1100" dirty="0" smtClean="0"/>
              <a:t>p</a:t>
            </a:r>
            <a:r>
              <a:rPr lang="sl-SI" sz="1100" dirty="0" smtClean="0"/>
              <a:t>o - </a:t>
            </a:r>
            <a:r>
              <a:rPr lang="sl-SI" sz="1100" dirty="0"/>
              <a:t>MEA – </a:t>
            </a:r>
            <a:r>
              <a:rPr lang="sl-SI" sz="1100" dirty="0" err="1"/>
              <a:t>Milenijska</a:t>
            </a:r>
            <a:r>
              <a:rPr lang="sl-SI" sz="1100" dirty="0"/>
              <a:t> ocena ekosistemov (</a:t>
            </a:r>
            <a:r>
              <a:rPr lang="sl-SI" sz="1100" dirty="0" err="1"/>
              <a:t>Millennium</a:t>
            </a:r>
            <a:r>
              <a:rPr lang="sl-SI" sz="1100" dirty="0"/>
              <a:t> </a:t>
            </a:r>
            <a:r>
              <a:rPr lang="sl-SI" sz="1100" dirty="0" err="1"/>
              <a:t>Ecosystem</a:t>
            </a:r>
            <a:r>
              <a:rPr lang="sl-SI" sz="1100" dirty="0"/>
              <a:t> </a:t>
            </a:r>
            <a:r>
              <a:rPr lang="sl-SI" sz="1100" dirty="0" err="1" smtClean="0"/>
              <a:t>Assessment</a:t>
            </a:r>
            <a:r>
              <a:rPr lang="sl-SI" sz="1100" dirty="0" smtClean="0"/>
              <a:t>)</a:t>
            </a:r>
            <a:endParaRPr lang="it-IT" sz="1100" dirty="0"/>
          </a:p>
        </p:txBody>
      </p:sp>
      <p:pic>
        <p:nvPicPr>
          <p:cNvPr id="5" name="Slika 4"/>
          <p:cNvPicPr>
            <a:picLocks noChangeAspect="1"/>
          </p:cNvPicPr>
          <p:nvPr/>
        </p:nvPicPr>
        <p:blipFill>
          <a:blip r:embed="rId4"/>
          <a:stretch>
            <a:fillRect/>
          </a:stretch>
        </p:blipFill>
        <p:spPr>
          <a:xfrm>
            <a:off x="11076335" y="0"/>
            <a:ext cx="1115665" cy="652329"/>
          </a:xfrm>
          <a:prstGeom prst="rect">
            <a:avLst/>
          </a:prstGeom>
        </p:spPr>
      </p:pic>
      <p:sp>
        <p:nvSpPr>
          <p:cNvPr id="6" name="Pravokotnik 5"/>
          <p:cNvSpPr/>
          <p:nvPr/>
        </p:nvSpPr>
        <p:spPr>
          <a:xfrm>
            <a:off x="3722914" y="520706"/>
            <a:ext cx="7353421" cy="830997"/>
          </a:xfrm>
          <a:prstGeom prst="rect">
            <a:avLst/>
          </a:prstGeom>
        </p:spPr>
        <p:txBody>
          <a:bodyPr wrap="square">
            <a:spAutoFit/>
          </a:bodyPr>
          <a:lstStyle/>
          <a:p>
            <a:pPr algn="ctr"/>
            <a:r>
              <a:rPr lang="sl-SI" sz="2400" b="1" dirty="0"/>
              <a:t>Interakcije med ekosistemskimi storitvami in blaginjo </a:t>
            </a:r>
            <a:r>
              <a:rPr lang="sl-SI" sz="2400" b="1" dirty="0" smtClean="0"/>
              <a:t>človeka</a:t>
            </a:r>
            <a:endParaRPr lang="it-IT" sz="2400" b="1" dirty="0"/>
          </a:p>
        </p:txBody>
      </p:sp>
    </p:spTree>
    <p:extLst>
      <p:ext uri="{BB962C8B-B14F-4D97-AF65-F5344CB8AC3E}">
        <p14:creationId xmlns:p14="http://schemas.microsoft.com/office/powerpoint/2010/main" val="3185152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it-IT" dirty="0"/>
              <a:t> </a:t>
            </a:r>
            <a:r>
              <a:rPr lang="sl-SI" sz="2700" dirty="0" smtClean="0"/>
              <a:t>Koristi, ki  izhajajo iz sodelovanja v procesih skupnega odločanja o okolju, obnavljanja in ohranjanja ekosistemov, pa se odražajo na</a:t>
            </a:r>
            <a:br>
              <a:rPr lang="sl-SI" sz="2700" dirty="0" smtClean="0"/>
            </a:br>
            <a:r>
              <a:rPr lang="sl-SI" sz="2700" dirty="0" smtClean="0"/>
              <a:t>številnih lokalnih družbenih in gospodarskih področjih.</a:t>
            </a:r>
            <a:endParaRPr lang="sl-SI" sz="2700" dirty="0"/>
          </a:p>
        </p:txBody>
      </p:sp>
      <p:pic>
        <p:nvPicPr>
          <p:cNvPr id="5" name="Slika 4"/>
          <p:cNvPicPr>
            <a:picLocks noChangeAspect="1"/>
          </p:cNvPicPr>
          <p:nvPr/>
        </p:nvPicPr>
        <p:blipFill>
          <a:blip r:embed="rId2"/>
          <a:stretch>
            <a:fillRect/>
          </a:stretch>
        </p:blipFill>
        <p:spPr>
          <a:xfrm>
            <a:off x="5153447" y="0"/>
            <a:ext cx="5133554" cy="3778221"/>
          </a:xfrm>
          <a:prstGeom prst="rect">
            <a:avLst/>
          </a:prstGeom>
        </p:spPr>
      </p:pic>
      <p:pic>
        <p:nvPicPr>
          <p:cNvPr id="4" name="Slika 3"/>
          <p:cNvPicPr>
            <a:picLocks noChangeAspect="1"/>
          </p:cNvPicPr>
          <p:nvPr/>
        </p:nvPicPr>
        <p:blipFill>
          <a:blip r:embed="rId3"/>
          <a:stretch>
            <a:fillRect/>
          </a:stretch>
        </p:blipFill>
        <p:spPr>
          <a:xfrm>
            <a:off x="4395687" y="3935185"/>
            <a:ext cx="6649073" cy="2759529"/>
          </a:xfrm>
          <a:prstGeom prst="rect">
            <a:avLst/>
          </a:prstGeom>
        </p:spPr>
      </p:pic>
    </p:spTree>
    <p:extLst>
      <p:ext uri="{BB962C8B-B14F-4D97-AF65-F5344CB8AC3E}">
        <p14:creationId xmlns:p14="http://schemas.microsoft.com/office/powerpoint/2010/main" val="2281473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t>Ohranjeni ekosistemi pomembno prispevajo k prilagajanju podnebnim spremembam. Pri tem niso pomembni le gozdovi, ampak tudi mokrišča. Še posebej je potrebno varovati ranljiva obalna mokrišča.</a:t>
            </a:r>
            <a:endParaRPr lang="it-IT" sz="2400" dirty="0"/>
          </a:p>
        </p:txBody>
      </p:sp>
      <p:pic>
        <p:nvPicPr>
          <p:cNvPr id="5" name="Slika 4"/>
          <p:cNvPicPr>
            <a:picLocks noChangeAspect="1"/>
          </p:cNvPicPr>
          <p:nvPr/>
        </p:nvPicPr>
        <p:blipFill>
          <a:blip r:embed="rId2"/>
          <a:stretch>
            <a:fillRect/>
          </a:stretch>
        </p:blipFill>
        <p:spPr>
          <a:xfrm>
            <a:off x="4158465" y="866934"/>
            <a:ext cx="7206097" cy="5114987"/>
          </a:xfrm>
          <a:prstGeom prst="rect">
            <a:avLst/>
          </a:prstGeom>
        </p:spPr>
      </p:pic>
      <p:pic>
        <p:nvPicPr>
          <p:cNvPr id="3" name="Slika 2"/>
          <p:cNvPicPr>
            <a:picLocks noChangeAspect="1"/>
          </p:cNvPicPr>
          <p:nvPr/>
        </p:nvPicPr>
        <p:blipFill>
          <a:blip r:embed="rId3"/>
          <a:stretch>
            <a:fillRect/>
          </a:stretch>
        </p:blipFill>
        <p:spPr>
          <a:xfrm>
            <a:off x="10942924" y="0"/>
            <a:ext cx="1115665" cy="652329"/>
          </a:xfrm>
          <a:prstGeom prst="rect">
            <a:avLst/>
          </a:prstGeom>
        </p:spPr>
      </p:pic>
    </p:spTree>
    <p:extLst>
      <p:ext uri="{BB962C8B-B14F-4D97-AF65-F5344CB8AC3E}">
        <p14:creationId xmlns:p14="http://schemas.microsoft.com/office/powerpoint/2010/main" val="1263995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3200" dirty="0" smtClean="0"/>
              <a:t>Globalna podnebna kriza</a:t>
            </a:r>
            <a:br>
              <a:rPr lang="sl-SI" sz="3200" dirty="0" smtClean="0"/>
            </a:br>
            <a:r>
              <a:rPr lang="sl-SI" sz="3200" dirty="0" smtClean="0"/>
              <a:t>predstavlja dejanska in neposredna tveganja za življenje in blaginjo ljudi ter naravo, od</a:t>
            </a:r>
            <a:br>
              <a:rPr lang="sl-SI" sz="3200" dirty="0" smtClean="0"/>
            </a:br>
            <a:r>
              <a:rPr lang="sl-SI" sz="3200" dirty="0" smtClean="0"/>
              <a:t>katere smo odvisni. </a:t>
            </a:r>
            <a:endParaRPr lang="sl-SI" sz="3200" dirty="0"/>
          </a:p>
        </p:txBody>
      </p:sp>
      <p:pic>
        <p:nvPicPr>
          <p:cNvPr id="7" name="Slika 6"/>
          <p:cNvPicPr>
            <a:picLocks noChangeAspect="1"/>
          </p:cNvPicPr>
          <p:nvPr/>
        </p:nvPicPr>
        <p:blipFill>
          <a:blip r:embed="rId2"/>
          <a:stretch>
            <a:fillRect/>
          </a:stretch>
        </p:blipFill>
        <p:spPr>
          <a:xfrm>
            <a:off x="4523014" y="1335732"/>
            <a:ext cx="6048375" cy="5353050"/>
          </a:xfrm>
          <a:prstGeom prst="rect">
            <a:avLst/>
          </a:prstGeom>
        </p:spPr>
      </p:pic>
      <p:pic>
        <p:nvPicPr>
          <p:cNvPr id="3" name="Slika 2"/>
          <p:cNvPicPr>
            <a:picLocks noChangeAspect="1"/>
          </p:cNvPicPr>
          <p:nvPr/>
        </p:nvPicPr>
        <p:blipFill>
          <a:blip r:embed="rId3"/>
          <a:stretch>
            <a:fillRect/>
          </a:stretch>
        </p:blipFill>
        <p:spPr>
          <a:xfrm>
            <a:off x="11076335" y="95574"/>
            <a:ext cx="1115665" cy="652329"/>
          </a:xfrm>
          <a:prstGeom prst="rect">
            <a:avLst/>
          </a:prstGeom>
        </p:spPr>
      </p:pic>
      <p:sp>
        <p:nvSpPr>
          <p:cNvPr id="4" name="PoljeZBesedilom 3"/>
          <p:cNvSpPr txBox="1"/>
          <p:nvPr/>
        </p:nvSpPr>
        <p:spPr>
          <a:xfrm>
            <a:off x="4523014" y="209467"/>
            <a:ext cx="6286500" cy="923330"/>
          </a:xfrm>
          <a:prstGeom prst="rect">
            <a:avLst/>
          </a:prstGeom>
          <a:noFill/>
        </p:spPr>
        <p:txBody>
          <a:bodyPr wrap="square" rtlCol="0">
            <a:spAutoFit/>
          </a:bodyPr>
          <a:lstStyle/>
          <a:p>
            <a:r>
              <a:rPr lang="sl-SI" dirty="0" smtClean="0"/>
              <a:t>Na </a:t>
            </a:r>
            <a:r>
              <a:rPr lang="sl-SI" b="1" dirty="0" smtClean="0"/>
              <a:t>ekosistemih temelječe prilagajanje na podnebne spremembe (</a:t>
            </a:r>
            <a:r>
              <a:rPr lang="sl-SI" b="1" dirty="0" err="1" smtClean="0"/>
              <a:t>EbA</a:t>
            </a:r>
            <a:r>
              <a:rPr lang="sl-SI" b="1" dirty="0" smtClean="0"/>
              <a:t>) </a:t>
            </a:r>
            <a:r>
              <a:rPr lang="sl-SI" dirty="0" smtClean="0"/>
              <a:t>pomembno prispeva tako k odpornosti ekosistemov kot tudi lokalnih skupnosti.</a:t>
            </a:r>
            <a:endParaRPr lang="it-IT" dirty="0"/>
          </a:p>
        </p:txBody>
      </p:sp>
    </p:spTree>
    <p:extLst>
      <p:ext uri="{BB962C8B-B14F-4D97-AF65-F5344CB8AC3E}">
        <p14:creationId xmlns:p14="http://schemas.microsoft.com/office/powerpoint/2010/main" val="3958571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kvir">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Okvir</Template>
  <TotalTime>550</TotalTime>
  <Words>389</Words>
  <Application>Microsoft Office PowerPoint</Application>
  <PresentationFormat>Širokozaslonsko</PresentationFormat>
  <Paragraphs>30</Paragraphs>
  <Slides>13</Slides>
  <Notes>5</Notes>
  <HiddenSlides>0</HiddenSlides>
  <MMClips>1</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13</vt:i4>
      </vt:variant>
    </vt:vector>
  </HeadingPairs>
  <TitlesOfParts>
    <vt:vector size="17" baseType="lpstr">
      <vt:lpstr>Calibri</vt:lpstr>
      <vt:lpstr>Corbel</vt:lpstr>
      <vt:lpstr>Wingdings 2</vt:lpstr>
      <vt:lpstr>Okvir</vt:lpstr>
      <vt:lpstr>Ekosistemske storitve kot temelj družbene blaginje</vt:lpstr>
      <vt:lpstr>Med ekosistemske storitve ali usluge uvrščamo vse procese in dobrine, ki nam jih neposredno ali posredno zagotavlja delovanje ekosistemov</vt:lpstr>
      <vt:lpstr>Ekosistemske storitve povezujejo naravne in družbeno-gospodarske sisteme.   Prek ekosistemskih storitev naravni kapital v stiku z družbenim in gospodarskim kapitalom lahko ključno prispeva k blaginji človeka.</vt:lpstr>
      <vt:lpstr>Ljudje so  del  ekosistema in na veliko različnih načinov ohranjajo ravnovesja in imajo lahko korist od vseh procesov v ekosistemih , ne da bi ogrozili sam sistem, če spoštujejo omejitve trajnostne rabe.</vt:lpstr>
      <vt:lpstr>Ukrepi za povečanje odpornosti habitatov, vzdrževanje in izboljšanje stanja ohranjenosti ekosistemov ter za zmanjšanje negativnih vplivov podnebnih sprememb, vodijo do pozitivnih učinkov za številne ekosistemske storitve. </vt:lpstr>
      <vt:lpstr>  Debelejša kot je puščica, tem močnejša je povezava med ES in blaginjo ljudi. Blaginja je torej še posebej odvisna od oskrbovalnih in uravnalnih storitev.</vt:lpstr>
      <vt:lpstr> Koristi, ki  izhajajo iz sodelovanja v procesih skupnega odločanja o okolju, obnavljanja in ohranjanja ekosistemov, pa se odražajo na številnih lokalnih družbenih in gospodarskih področjih.</vt:lpstr>
      <vt:lpstr>Ohranjeni ekosistemi pomembno prispevajo k prilagajanju podnebnim spremembam. Pri tem niso pomembni le gozdovi, ampak tudi mokrišča. Še posebej je potrebno varovati ranljiva obalna mokrišča.</vt:lpstr>
      <vt:lpstr>Globalna podnebna kriza predstavlja dejanska in neposredna tveganja za življenje in blaginjo ljudi ter naravo, od katere smo odvisni. </vt:lpstr>
      <vt:lpstr>Biotska raznovrstnost, ekosistemi, ekosistemske storitve in človekovo počutje so medsebojno povezani.   Ukrepi za prilagajanje na podnebne spremembe imajo pomembno vlogo pri zmanjševanju ranljivosti in povečevanju odpornosti na zaznane ali pričakovane vplive podnebnih sprememb.</vt:lpstr>
      <vt:lpstr>Plačila za ekosistemske storitve (PES) so razmeroma nov finančni mehanizem, pri katerem prejemniki koristi ekosistemskih storitev v ekonomskem smislu prispevajo tistim, ki storitve zagotavljajo. S  tem se ustvarjajo priložnosti za krepitev ES in s tem družbene blaginje.</vt:lpstr>
      <vt:lpstr>Agenda 2030 za trajnostni razvoj  uravnoteženo povezuje okoljske, gospodarske in družbene razsežnosti trajnostnega razvoja v okviru 17 splošnih in 169 konkretnih ciljev (podciljev). Številni izmed teh ciljev so zasnovani na prispevku ekosistemskih storitev za blaginjo človeka. </vt:lpstr>
      <vt:lpstr>Hvala za pozornost    liliana.vizintin@zrs-kp.si</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Ekosistemske storitve kot temelj družbene blaginje</dc:title>
  <dc:creator>Liliana</dc:creator>
  <cp:lastModifiedBy>Nataša Kovač</cp:lastModifiedBy>
  <cp:revision>25</cp:revision>
  <dcterms:created xsi:type="dcterms:W3CDTF">2022-10-09T11:43:44Z</dcterms:created>
  <dcterms:modified xsi:type="dcterms:W3CDTF">2022-10-13T09:31:01Z</dcterms:modified>
</cp:coreProperties>
</file>