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304" r:id="rId3"/>
    <p:sldId id="314" r:id="rId4"/>
    <p:sldId id="331" r:id="rId5"/>
    <p:sldId id="323" r:id="rId6"/>
    <p:sldId id="327" r:id="rId7"/>
    <p:sldId id="332" r:id="rId8"/>
    <p:sldId id="333" r:id="rId9"/>
    <p:sldId id="334" r:id="rId10"/>
    <p:sldId id="335" r:id="rId11"/>
    <p:sldId id="336" r:id="rId12"/>
    <p:sldId id="338" r:id="rId13"/>
    <p:sldId id="339" r:id="rId14"/>
    <p:sldId id="337" r:id="rId15"/>
    <p:sldId id="341" r:id="rId16"/>
    <p:sldId id="342" r:id="rId17"/>
    <p:sldId id="343" r:id="rId18"/>
    <p:sldId id="329" r:id="rId19"/>
    <p:sldId id="345" r:id="rId20"/>
  </p:sldIdLst>
  <p:sldSz cx="9144000" cy="6858000" type="screen4x3"/>
  <p:notesSz cx="6669088" cy="9926638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00CC"/>
    <a:srgbClr val="DF273E"/>
    <a:srgbClr val="8DB6FF"/>
    <a:srgbClr val="5598D8"/>
    <a:srgbClr val="FFFFCC"/>
    <a:srgbClr val="DDDDDD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2" autoAdjust="0"/>
    <p:restoredTop sz="96568" autoAdjust="0"/>
  </p:normalViewPr>
  <p:slideViewPr>
    <p:cSldViewPr>
      <p:cViewPr>
        <p:scale>
          <a:sx n="100" d="100"/>
          <a:sy n="100" d="100"/>
        </p:scale>
        <p:origin x="-294" y="6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889108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56" tIns="45528" rIns="91056" bIns="45528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9982" y="1"/>
            <a:ext cx="2889107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56" tIns="45528" rIns="91056" bIns="45528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30307"/>
            <a:ext cx="2889108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56" tIns="45528" rIns="91056" bIns="45528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9982" y="9430307"/>
            <a:ext cx="2889107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56" tIns="45528" rIns="91056" bIns="45528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D1AD16D7-F160-4E97-8838-4B7BD790D6FB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="" xmlns:p14="http://schemas.microsoft.com/office/powerpoint/2010/main" val="29854491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889108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56" tIns="45528" rIns="91056" bIns="45528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9982" y="1"/>
            <a:ext cx="2889107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56" tIns="45528" rIns="91056" bIns="45528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286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4075" y="746125"/>
            <a:ext cx="4960938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9316" y="4714356"/>
            <a:ext cx="4890457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56" tIns="45528" rIns="91056" bIns="4552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noProof="0" smtClean="0"/>
              <a:t>Click to edit Master text styles</a:t>
            </a:r>
          </a:p>
          <a:p>
            <a:pPr lvl="1"/>
            <a:r>
              <a:rPr lang="sl-SI" noProof="0" smtClean="0"/>
              <a:t>Second level</a:t>
            </a:r>
          </a:p>
          <a:p>
            <a:pPr lvl="2"/>
            <a:r>
              <a:rPr lang="sl-SI" noProof="0" smtClean="0"/>
              <a:t>Third level</a:t>
            </a:r>
          </a:p>
          <a:p>
            <a:pPr lvl="3"/>
            <a:r>
              <a:rPr lang="sl-SI" noProof="0" smtClean="0"/>
              <a:t>Fourth level</a:t>
            </a:r>
          </a:p>
          <a:p>
            <a:pPr lvl="4"/>
            <a:r>
              <a:rPr lang="sl-SI" noProof="0" smtClean="0"/>
              <a:t>Fifth level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30307"/>
            <a:ext cx="2889108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56" tIns="45528" rIns="91056" bIns="45528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9982" y="9430307"/>
            <a:ext cx="2889107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56" tIns="45528" rIns="91056" bIns="45528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BEC4EF78-FC49-4AC7-BAE1-1E3038AFE688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="" xmlns:p14="http://schemas.microsoft.com/office/powerpoint/2010/main" val="16115190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C4EF78-FC49-4AC7-BAE1-1E3038AFE688}" type="slidenum">
              <a:rPr lang="sl-SI" smtClean="0"/>
              <a:pPr>
                <a:defRPr/>
              </a:pPr>
              <a:t>11</a:t>
            </a:fld>
            <a:endParaRPr lang="sl-SI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Naslovni diapozitiv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0" y="2362200"/>
            <a:ext cx="7391400" cy="2881313"/>
          </a:xfrm>
        </p:spPr>
        <p:txBody>
          <a:bodyPr/>
          <a:lstStyle>
            <a:lvl1pPr>
              <a:defRPr b="0"/>
            </a:lvl1pPr>
          </a:lstStyle>
          <a:p>
            <a:r>
              <a:rPr lang="sl-SI"/>
              <a:t>Click to edit Master title style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0" y="5248275"/>
            <a:ext cx="7315200" cy="665163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sl-SI"/>
              <a:t>Click to edit Master subtitle style</a:t>
            </a:r>
          </a:p>
        </p:txBody>
      </p:sp>
    </p:spTree>
    <p:extLst>
      <p:ext uri="{BB962C8B-B14F-4D97-AF65-F5344CB8AC3E}">
        <p14:creationId xmlns="" xmlns:p14="http://schemas.microsoft.com/office/powerpoint/2010/main" val="12054334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/>
              <a:t>datum</a:t>
            </a:r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ED397-52B1-4512-9964-3664B1AB5FBC}" type="slidenum">
              <a:rPr lang="sl-SI"/>
              <a:pPr>
                <a:defRPr/>
              </a:pPr>
              <a:t>‹#›</a:t>
            </a:fld>
            <a:endParaRPr lang="sl-SI">
              <a:solidFill>
                <a:schemeClr val="tx1"/>
              </a:solidFill>
            </a:endParaRPr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/>
              <a:t>NASLOV PREDAVANJA</a:t>
            </a:r>
          </a:p>
        </p:txBody>
      </p:sp>
    </p:spTree>
    <p:extLst>
      <p:ext uri="{BB962C8B-B14F-4D97-AF65-F5344CB8AC3E}">
        <p14:creationId xmlns="" xmlns:p14="http://schemas.microsoft.com/office/powerpoint/2010/main" val="1770392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775450" y="0"/>
            <a:ext cx="2117725" cy="6248400"/>
          </a:xfrm>
        </p:spPr>
        <p:txBody>
          <a:bodyPr vert="eaVert"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22275" y="0"/>
            <a:ext cx="6200775" cy="6248400"/>
          </a:xfrm>
        </p:spPr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/>
              <a:t>datum</a:t>
            </a:r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637050-183D-40AC-8D7F-4AF63A364264}" type="slidenum">
              <a:rPr lang="sl-SI"/>
              <a:pPr>
                <a:defRPr/>
              </a:pPr>
              <a:t>‹#›</a:t>
            </a:fld>
            <a:endParaRPr lang="sl-SI">
              <a:solidFill>
                <a:schemeClr val="tx1"/>
              </a:solidFill>
            </a:endParaRPr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/>
              <a:t>NASLOV PREDAVANJA</a:t>
            </a:r>
          </a:p>
        </p:txBody>
      </p:sp>
    </p:spTree>
    <p:extLst>
      <p:ext uri="{BB962C8B-B14F-4D97-AF65-F5344CB8AC3E}">
        <p14:creationId xmlns="" xmlns:p14="http://schemas.microsoft.com/office/powerpoint/2010/main" val="17562257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Naslov in diagram ali organi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444625" y="0"/>
            <a:ext cx="7437438" cy="685800"/>
          </a:xfrm>
        </p:spPr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SmartArt 2"/>
          <p:cNvSpPr>
            <a:spLocks noGrp="1"/>
          </p:cNvSpPr>
          <p:nvPr>
            <p:ph type="dgm" idx="1"/>
          </p:nvPr>
        </p:nvSpPr>
        <p:spPr>
          <a:xfrm>
            <a:off x="422275" y="954088"/>
            <a:ext cx="8470900" cy="5294312"/>
          </a:xfrm>
        </p:spPr>
        <p:txBody>
          <a:bodyPr/>
          <a:lstStyle/>
          <a:p>
            <a:pPr lvl="0"/>
            <a:endParaRPr lang="sl-SI" noProof="0" smtClean="0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/>
              <a:t>21. maj 2009</a:t>
            </a:r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49F86E-A02D-47E1-B09D-2302C508D3E5}" type="slidenum">
              <a:rPr lang="sl-SI"/>
              <a:pPr>
                <a:defRPr/>
              </a:pPr>
              <a:t>‹#›</a:t>
            </a:fld>
            <a:endParaRPr lang="sl-SI">
              <a:solidFill>
                <a:schemeClr val="tx1"/>
              </a:solidFill>
            </a:endParaRPr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/>
              <a:t>Nadzor GJS</a:t>
            </a:r>
          </a:p>
        </p:txBody>
      </p:sp>
    </p:spTree>
    <p:extLst>
      <p:ext uri="{BB962C8B-B14F-4D97-AF65-F5344CB8AC3E}">
        <p14:creationId xmlns="" xmlns:p14="http://schemas.microsoft.com/office/powerpoint/2010/main" val="40412343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slov, besedilo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444625" y="0"/>
            <a:ext cx="7437438" cy="685800"/>
          </a:xfrm>
        </p:spPr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sz="half" idx="1"/>
          </p:nvPr>
        </p:nvSpPr>
        <p:spPr>
          <a:xfrm>
            <a:off x="422275" y="954088"/>
            <a:ext cx="4159250" cy="5294312"/>
          </a:xfrm>
        </p:spPr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733925" y="954088"/>
            <a:ext cx="4159250" cy="5294312"/>
          </a:xfrm>
        </p:spPr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/>
              <a:t>datum</a:t>
            </a:r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53755C-BA10-44E2-878E-AAA7DF75D317}" type="slidenum">
              <a:rPr lang="sl-SI"/>
              <a:pPr>
                <a:defRPr/>
              </a:pPr>
              <a:t>‹#›</a:t>
            </a:fld>
            <a:endParaRPr lang="sl-SI">
              <a:solidFill>
                <a:schemeClr val="tx1"/>
              </a:solidFill>
            </a:endParaRPr>
          </a:p>
        </p:txBody>
      </p:sp>
      <p:sp>
        <p:nvSpPr>
          <p:cNvPr id="7" name="Ograda noge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/>
              <a:t>NASLOV PREDAVANJA</a:t>
            </a:r>
          </a:p>
        </p:txBody>
      </p:sp>
    </p:spTree>
    <p:extLst>
      <p:ext uri="{BB962C8B-B14F-4D97-AF65-F5344CB8AC3E}">
        <p14:creationId xmlns="" xmlns:p14="http://schemas.microsoft.com/office/powerpoint/2010/main" val="35533593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Naslov in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444625" y="0"/>
            <a:ext cx="7437438" cy="685800"/>
          </a:xfrm>
        </p:spPr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tabele 2"/>
          <p:cNvSpPr>
            <a:spLocks noGrp="1"/>
          </p:cNvSpPr>
          <p:nvPr>
            <p:ph type="tbl" idx="1"/>
          </p:nvPr>
        </p:nvSpPr>
        <p:spPr>
          <a:xfrm>
            <a:off x="422275" y="954088"/>
            <a:ext cx="8470900" cy="5294312"/>
          </a:xfrm>
        </p:spPr>
        <p:txBody>
          <a:bodyPr/>
          <a:lstStyle/>
          <a:p>
            <a:pPr lvl="0"/>
            <a:endParaRPr lang="sl-SI" noProof="0" smtClean="0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/>
              <a:t>datum</a:t>
            </a:r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36CC8D-EFB8-4E5F-BBA1-956E1D146221}" type="slidenum">
              <a:rPr lang="sl-SI"/>
              <a:pPr>
                <a:defRPr/>
              </a:pPr>
              <a:t>‹#›</a:t>
            </a:fld>
            <a:endParaRPr lang="sl-SI">
              <a:solidFill>
                <a:schemeClr val="tx1"/>
              </a:solidFill>
            </a:endParaRPr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/>
              <a:t>NASLOV PREDAVANJA</a:t>
            </a:r>
          </a:p>
        </p:txBody>
      </p:sp>
    </p:spTree>
    <p:extLst>
      <p:ext uri="{BB962C8B-B14F-4D97-AF65-F5344CB8AC3E}">
        <p14:creationId xmlns="" xmlns:p14="http://schemas.microsoft.com/office/powerpoint/2010/main" val="2677972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Naslov, vsebina in 2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444625" y="0"/>
            <a:ext cx="7437438" cy="685800"/>
          </a:xfrm>
        </p:spPr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22275" y="954088"/>
            <a:ext cx="4159250" cy="5294312"/>
          </a:xfrm>
        </p:spPr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quarter" idx="2"/>
          </p:nvPr>
        </p:nvSpPr>
        <p:spPr>
          <a:xfrm>
            <a:off x="4733925" y="954088"/>
            <a:ext cx="4159250" cy="2570162"/>
          </a:xfrm>
        </p:spPr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vsebine 4"/>
          <p:cNvSpPr>
            <a:spLocks noGrp="1"/>
          </p:cNvSpPr>
          <p:nvPr>
            <p:ph sz="quarter" idx="3"/>
          </p:nvPr>
        </p:nvSpPr>
        <p:spPr>
          <a:xfrm>
            <a:off x="4733925" y="3676650"/>
            <a:ext cx="4159250" cy="2571750"/>
          </a:xfrm>
        </p:spPr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6" name="Ograda datuma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/>
              <a:t>datum</a:t>
            </a:r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C38834-6BD3-4726-8596-704C6FD0EB83}" type="slidenum">
              <a:rPr lang="sl-SI"/>
              <a:pPr>
                <a:defRPr/>
              </a:pPr>
              <a:t>‹#›</a:t>
            </a:fld>
            <a:endParaRPr lang="sl-SI">
              <a:solidFill>
                <a:schemeClr val="tx1"/>
              </a:solidFill>
            </a:endParaRPr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/>
              <a:t>NASLOV PREDAVANJA</a:t>
            </a:r>
          </a:p>
        </p:txBody>
      </p:sp>
    </p:spTree>
    <p:extLst>
      <p:ext uri="{BB962C8B-B14F-4D97-AF65-F5344CB8AC3E}">
        <p14:creationId xmlns="" xmlns:p14="http://schemas.microsoft.com/office/powerpoint/2010/main" val="36207509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/>
              <a:t>datum</a:t>
            </a:r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CB8E30-E723-4843-A0EB-26F0EFCC005C}" type="slidenum">
              <a:rPr lang="sl-SI"/>
              <a:pPr>
                <a:defRPr/>
              </a:pPr>
              <a:t>‹#›</a:t>
            </a:fld>
            <a:endParaRPr lang="sl-SI">
              <a:solidFill>
                <a:schemeClr val="tx1"/>
              </a:solidFill>
            </a:endParaRPr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/>
              <a:t>NASLOV PREDAVANJA</a:t>
            </a:r>
          </a:p>
        </p:txBody>
      </p:sp>
    </p:spTree>
    <p:extLst>
      <p:ext uri="{BB962C8B-B14F-4D97-AF65-F5344CB8AC3E}">
        <p14:creationId xmlns="" xmlns:p14="http://schemas.microsoft.com/office/powerpoint/2010/main" val="1790482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/>
              <a:t>datum</a:t>
            </a:r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AA8A0F-16BB-4441-9312-69009C5E53B7}" type="slidenum">
              <a:rPr lang="sl-SI"/>
              <a:pPr>
                <a:defRPr/>
              </a:pPr>
              <a:t>‹#›</a:t>
            </a:fld>
            <a:endParaRPr lang="sl-SI">
              <a:solidFill>
                <a:schemeClr val="tx1"/>
              </a:solidFill>
            </a:endParaRPr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/>
              <a:t>NASLOV PREDAVANJA</a:t>
            </a:r>
          </a:p>
        </p:txBody>
      </p:sp>
    </p:spTree>
    <p:extLst>
      <p:ext uri="{BB962C8B-B14F-4D97-AF65-F5344CB8AC3E}">
        <p14:creationId xmlns="" xmlns:p14="http://schemas.microsoft.com/office/powerpoint/2010/main" val="18249248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22275" y="954088"/>
            <a:ext cx="4159250" cy="52943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733925" y="954088"/>
            <a:ext cx="4159250" cy="52943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/>
              <a:t>datum</a:t>
            </a:r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FB9B28-A7E3-45C9-BB81-F057F50A9DA2}" type="slidenum">
              <a:rPr lang="sl-SI"/>
              <a:pPr>
                <a:defRPr/>
              </a:pPr>
              <a:t>‹#›</a:t>
            </a:fld>
            <a:endParaRPr lang="sl-SI">
              <a:solidFill>
                <a:schemeClr val="tx1"/>
              </a:solidFill>
            </a:endParaRPr>
          </a:p>
        </p:txBody>
      </p:sp>
      <p:sp>
        <p:nvSpPr>
          <p:cNvPr id="7" name="Ograda noge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/>
              <a:t>NASLOV PREDAVANJA</a:t>
            </a:r>
          </a:p>
        </p:txBody>
      </p:sp>
    </p:spTree>
    <p:extLst>
      <p:ext uri="{BB962C8B-B14F-4D97-AF65-F5344CB8AC3E}">
        <p14:creationId xmlns="" xmlns:p14="http://schemas.microsoft.com/office/powerpoint/2010/main" val="20455457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/>
              <a:t>datum</a:t>
            </a:r>
          </a:p>
        </p:txBody>
      </p:sp>
      <p:sp>
        <p:nvSpPr>
          <p:cNvPr id="8" name="Ograda številke diapozitiva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6E39E9-1D11-475A-872F-2501D52CD99B}" type="slidenum">
              <a:rPr lang="sl-SI"/>
              <a:pPr>
                <a:defRPr/>
              </a:pPr>
              <a:t>‹#›</a:t>
            </a:fld>
            <a:endParaRPr lang="sl-SI">
              <a:solidFill>
                <a:schemeClr val="tx1"/>
              </a:solidFill>
            </a:endParaRPr>
          </a:p>
        </p:txBody>
      </p:sp>
      <p:sp>
        <p:nvSpPr>
          <p:cNvPr id="9" name="Ograda noge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/>
              <a:t>NASLOV PREDAVANJA</a:t>
            </a:r>
          </a:p>
        </p:txBody>
      </p:sp>
    </p:spTree>
    <p:extLst>
      <p:ext uri="{BB962C8B-B14F-4D97-AF65-F5344CB8AC3E}">
        <p14:creationId xmlns="" xmlns:p14="http://schemas.microsoft.com/office/powerpoint/2010/main" val="698389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/>
              <a:t>datum</a:t>
            </a:r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EB2A67-0F90-4588-8CA2-6D0FCE39BA04}" type="slidenum">
              <a:rPr lang="sl-SI"/>
              <a:pPr>
                <a:defRPr/>
              </a:pPr>
              <a:t>‹#›</a:t>
            </a:fld>
            <a:endParaRPr lang="sl-SI">
              <a:solidFill>
                <a:schemeClr val="tx1"/>
              </a:solidFill>
            </a:endParaRPr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/>
              <a:t>NASLOV PREDAVANJA</a:t>
            </a:r>
          </a:p>
        </p:txBody>
      </p:sp>
    </p:spTree>
    <p:extLst>
      <p:ext uri="{BB962C8B-B14F-4D97-AF65-F5344CB8AC3E}">
        <p14:creationId xmlns="" xmlns:p14="http://schemas.microsoft.com/office/powerpoint/2010/main" val="3019986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/>
              <a:t>datum</a:t>
            </a:r>
          </a:p>
        </p:txBody>
      </p:sp>
      <p:sp>
        <p:nvSpPr>
          <p:cNvPr id="3" name="Ograda številke diapozitiva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D7E455-9033-4E41-A892-087761B4FAD2}" type="slidenum">
              <a:rPr lang="sl-SI"/>
              <a:pPr>
                <a:defRPr/>
              </a:pPr>
              <a:t>‹#›</a:t>
            </a:fld>
            <a:endParaRPr lang="sl-SI">
              <a:solidFill>
                <a:schemeClr val="tx1"/>
              </a:solidFill>
            </a:endParaRPr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/>
              <a:t>NASLOV PREDAVANJA</a:t>
            </a:r>
          </a:p>
        </p:txBody>
      </p:sp>
    </p:spTree>
    <p:extLst>
      <p:ext uri="{BB962C8B-B14F-4D97-AF65-F5344CB8AC3E}">
        <p14:creationId xmlns="" xmlns:p14="http://schemas.microsoft.com/office/powerpoint/2010/main" val="40228924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/>
              <a:t>datum</a:t>
            </a:r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679993-1885-4757-8C4D-47A83222F4E8}" type="slidenum">
              <a:rPr lang="sl-SI"/>
              <a:pPr>
                <a:defRPr/>
              </a:pPr>
              <a:t>‹#›</a:t>
            </a:fld>
            <a:endParaRPr lang="sl-SI">
              <a:solidFill>
                <a:schemeClr val="tx1"/>
              </a:solidFill>
            </a:endParaRPr>
          </a:p>
        </p:txBody>
      </p:sp>
      <p:sp>
        <p:nvSpPr>
          <p:cNvPr id="7" name="Ograda noge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/>
              <a:t>NASLOV PREDAVANJA</a:t>
            </a:r>
          </a:p>
        </p:txBody>
      </p:sp>
    </p:spTree>
    <p:extLst>
      <p:ext uri="{BB962C8B-B14F-4D97-AF65-F5344CB8AC3E}">
        <p14:creationId xmlns="" xmlns:p14="http://schemas.microsoft.com/office/powerpoint/2010/main" val="906070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l-SI" noProof="0" smtClean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/>
              <a:t>datum</a:t>
            </a:r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913A47-4143-4915-8D06-D25BF1C17BA3}" type="slidenum">
              <a:rPr lang="sl-SI"/>
              <a:pPr>
                <a:defRPr/>
              </a:pPr>
              <a:t>‹#›</a:t>
            </a:fld>
            <a:endParaRPr lang="sl-SI">
              <a:solidFill>
                <a:schemeClr val="tx1"/>
              </a:solidFill>
            </a:endParaRPr>
          </a:p>
        </p:txBody>
      </p:sp>
      <p:sp>
        <p:nvSpPr>
          <p:cNvPr id="7" name="Ograda noge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/>
              <a:t>NASLOV PREDAVANJA</a:t>
            </a:r>
          </a:p>
        </p:txBody>
      </p:sp>
    </p:spTree>
    <p:extLst>
      <p:ext uri="{BB962C8B-B14F-4D97-AF65-F5344CB8AC3E}">
        <p14:creationId xmlns="" xmlns:p14="http://schemas.microsoft.com/office/powerpoint/2010/main" val="703091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wmf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7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44625" y="0"/>
            <a:ext cx="7437438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smtClean="0"/>
              <a:t>Naslov poglavja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22275" y="954088"/>
            <a:ext cx="8470900" cy="529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smtClean="0"/>
              <a:t>Click to edit Master text styles</a:t>
            </a:r>
          </a:p>
          <a:p>
            <a:pPr lvl="1"/>
            <a:r>
              <a:rPr lang="sl-SI" smtClean="0"/>
              <a:t>Second level</a:t>
            </a:r>
          </a:p>
          <a:p>
            <a:pPr lvl="2"/>
            <a:r>
              <a:rPr lang="sl-SI" smtClean="0"/>
              <a:t>Third level</a:t>
            </a:r>
          </a:p>
          <a:p>
            <a:pPr lvl="3"/>
            <a:r>
              <a:rPr lang="sl-SI" smtClean="0"/>
              <a:t>Fourth level</a:t>
            </a:r>
          </a:p>
          <a:p>
            <a:pPr lvl="4"/>
            <a:r>
              <a:rPr lang="sl-SI" smtClean="0"/>
              <a:t>Fifth level</a:t>
            </a:r>
          </a:p>
        </p:txBody>
      </p:sp>
      <p:sp>
        <p:nvSpPr>
          <p:cNvPr id="1028" name="Rectangle 4"/>
          <p:cNvSpPr>
            <a:spLocks noGrp="1" noChangeAspect="1" noChangeArrowheads="1"/>
          </p:cNvSpPr>
          <p:nvPr>
            <p:ph type="dt" sz="half" idx="2"/>
          </p:nvPr>
        </p:nvSpPr>
        <p:spPr bwMode="auto">
          <a:xfrm>
            <a:off x="1295400" y="6477000"/>
            <a:ext cx="10223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0"/>
              </a:spcBef>
              <a:defRPr sz="1000" b="1">
                <a:cs typeface="+mn-cs"/>
              </a:defRPr>
            </a:lvl1pPr>
          </a:lstStyle>
          <a:p>
            <a:pPr>
              <a:defRPr/>
            </a:pPr>
            <a:r>
              <a:rPr lang="sl-SI"/>
              <a:t>datum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477000"/>
            <a:ext cx="1295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0"/>
              </a:spcBef>
              <a:defRPr sz="1000" b="1">
                <a:solidFill>
                  <a:schemeClr val="bg1"/>
                </a:solidFill>
                <a:cs typeface="+mn-cs"/>
              </a:defRPr>
            </a:lvl1pPr>
          </a:lstStyle>
          <a:p>
            <a:pPr>
              <a:defRPr/>
            </a:pPr>
            <a:fld id="{8CDA8D24-8FD4-41E8-A3D1-50E8248883E1}" type="slidenum">
              <a:rPr lang="sl-SI"/>
              <a:pPr>
                <a:defRPr/>
              </a:pPr>
              <a:t>‹#›</a:t>
            </a:fld>
            <a:endParaRPr lang="sl-SI"/>
          </a:p>
        </p:txBody>
      </p:sp>
      <p:sp>
        <p:nvSpPr>
          <p:cNvPr id="1035" name="Rectangle 11"/>
          <p:cNvSpPr>
            <a:spLocks noGrp="1" noChangeAspect="1" noChangeArrowheads="1"/>
          </p:cNvSpPr>
          <p:nvPr>
            <p:ph type="ftr" sz="quarter" idx="3"/>
          </p:nvPr>
        </p:nvSpPr>
        <p:spPr bwMode="auto">
          <a:xfrm>
            <a:off x="2324100" y="6477000"/>
            <a:ext cx="51943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0" rIns="0" bIns="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50000"/>
              </a:spcBef>
              <a:defRPr sz="1000" b="1">
                <a:cs typeface="+mn-cs"/>
              </a:defRPr>
            </a:lvl1pPr>
          </a:lstStyle>
          <a:p>
            <a:pPr>
              <a:defRPr/>
            </a:pPr>
            <a:r>
              <a:rPr lang="sl-SI"/>
              <a:t>NASLOV PREDAVANJA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6" r:id="rId3"/>
    <p:sldLayoutId id="2147483847" r:id="rId4"/>
    <p:sldLayoutId id="2147483848" r:id="rId5"/>
    <p:sldLayoutId id="2147483849" r:id="rId6"/>
    <p:sldLayoutId id="2147483850" r:id="rId7"/>
    <p:sldLayoutId id="2147483851" r:id="rId8"/>
    <p:sldLayoutId id="2147483852" r:id="rId9"/>
    <p:sldLayoutId id="2147483853" r:id="rId10"/>
    <p:sldLayoutId id="2147483854" r:id="rId11"/>
    <p:sldLayoutId id="2147483855" r:id="rId12"/>
    <p:sldLayoutId id="2147483856" r:id="rId13"/>
    <p:sldLayoutId id="2147483857" r:id="rId14"/>
    <p:sldLayoutId id="2147483858" r:id="rId15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5598D8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5598D8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5598D8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5598D8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5598D8"/>
        </a:buClr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5598D8"/>
        </a:buClr>
        <a:defRPr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5598D8"/>
        </a:buClr>
        <a:defRPr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5598D8"/>
        </a:buClr>
        <a:defRPr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5598D8"/>
        </a:buClr>
        <a:defRPr>
          <a:solidFill>
            <a:schemeClr val="tx1"/>
          </a:solidFill>
          <a:latin typeface="+mn-lt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00200" y="2517775"/>
            <a:ext cx="7315200" cy="2725738"/>
          </a:xfrm>
        </p:spPr>
        <p:txBody>
          <a:bodyPr/>
          <a:lstStyle/>
          <a:p>
            <a:pPr algn="ctr"/>
            <a:r>
              <a:rPr lang="sl-SI" b="1" dirty="0" smtClean="0">
                <a:solidFill>
                  <a:schemeClr val="accent2">
                    <a:lumMod val="75000"/>
                  </a:schemeClr>
                </a:solidFill>
                <a:cs typeface="Arial" pitchFamily="34" charset="0"/>
              </a:rPr>
              <a:t>Nacionalni </a:t>
            </a:r>
            <a:r>
              <a:rPr lang="sl-SI" b="1" dirty="0">
                <a:solidFill>
                  <a:schemeClr val="accent2">
                    <a:lumMod val="75000"/>
                  </a:schemeClr>
                </a:solidFill>
                <a:cs typeface="Arial" pitchFamily="34" charset="0"/>
              </a:rPr>
              <a:t>cilji na področju OVE in SPTE skozi prizmo podporne sheme</a:t>
            </a:r>
            <a:endParaRPr lang="sl-SI" dirty="0">
              <a:solidFill>
                <a:schemeClr val="accent2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71625" y="5357813"/>
            <a:ext cx="7315200" cy="614362"/>
          </a:xfrm>
        </p:spPr>
        <p:txBody>
          <a:bodyPr anchor="ctr"/>
          <a:lstStyle/>
          <a:p>
            <a:pPr algn="l" eaLnBrk="1" hangingPunct="1">
              <a:lnSpc>
                <a:spcPct val="80000"/>
              </a:lnSpc>
              <a:spcBef>
                <a:spcPct val="10000"/>
              </a:spcBef>
              <a:buFontTx/>
              <a:buNone/>
            </a:pPr>
            <a:r>
              <a:rPr lang="sl-SI" sz="2000" dirty="0" smtClean="0">
                <a:solidFill>
                  <a:schemeClr val="bg1"/>
                </a:solidFill>
              </a:rPr>
              <a:t>Kazalci okolje – energija v Sloveniji</a:t>
            </a:r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1600200" y="1847850"/>
            <a:ext cx="7239000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0" rIns="0" bIns="0" anchor="ctr"/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sl-SI" dirty="0">
                <a:solidFill>
                  <a:schemeClr val="bg1"/>
                </a:solidFill>
              </a:rPr>
              <a:t>Alenka Domjan, Javna agencija RS za energijo</a:t>
            </a:r>
            <a:endParaRPr lang="sl-SI" b="1" dirty="0">
              <a:solidFill>
                <a:schemeClr val="bg1"/>
              </a:solidFill>
            </a:endParaRPr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1600200" y="5994400"/>
            <a:ext cx="723900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0" rIns="0" bIns="0" anchor="ctr"/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sl-SI" sz="1600" dirty="0" smtClean="0">
                <a:solidFill>
                  <a:schemeClr val="bg1"/>
                </a:solidFill>
              </a:rPr>
              <a:t>Ljubljana, 19</a:t>
            </a:r>
            <a:r>
              <a:rPr lang="sl-SI" sz="1600" dirty="0">
                <a:solidFill>
                  <a:schemeClr val="bg1"/>
                </a:solidFill>
              </a:rPr>
              <a:t>. </a:t>
            </a:r>
            <a:r>
              <a:rPr lang="sl-SI" sz="1600" dirty="0" smtClean="0">
                <a:solidFill>
                  <a:schemeClr val="bg1"/>
                </a:solidFill>
              </a:rPr>
              <a:t>april </a:t>
            </a:r>
            <a:r>
              <a:rPr lang="sl-SI" sz="1600" dirty="0">
                <a:solidFill>
                  <a:schemeClr val="bg1"/>
                </a:solidFill>
              </a:rPr>
              <a:t>2013</a:t>
            </a:r>
            <a:endParaRPr lang="sl-SI" sz="1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z="1600" dirty="0">
                <a:solidFill>
                  <a:srgbClr val="808080"/>
                </a:solidFill>
              </a:rPr>
              <a:t>„Podporna shema“ za proizvodnjo električne energije iz OVE in v SPTE </a:t>
            </a:r>
            <a:endParaRPr lang="sl-SI" dirty="0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sl-SI" dirty="0"/>
              <a:t>19. 4. 2013</a:t>
            </a:r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sl-SI" dirty="0" smtClean="0"/>
              <a:t>9</a:t>
            </a:r>
            <a:endParaRPr lang="sl-SI" dirty="0">
              <a:solidFill>
                <a:schemeClr val="tx1"/>
              </a:solidFill>
            </a:endParaRPr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spcBef>
                <a:spcPct val="0"/>
              </a:spcBef>
              <a:defRPr/>
            </a:pPr>
            <a:r>
              <a:rPr lang="sl-SI" sz="1200" spc="140" dirty="0">
                <a:latin typeface="Arial" charset="0"/>
                <a:cs typeface="Arial" charset="0"/>
              </a:rPr>
              <a:t>Kazalci okolje – energija v Sloveniji</a:t>
            </a:r>
          </a:p>
        </p:txBody>
      </p:sp>
      <p:sp>
        <p:nvSpPr>
          <p:cNvPr id="9" name="Pravokotnik 8"/>
          <p:cNvSpPr/>
          <p:nvPr/>
        </p:nvSpPr>
        <p:spPr>
          <a:xfrm>
            <a:off x="395536" y="980728"/>
            <a:ext cx="17283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0" indent="0">
              <a:buNone/>
            </a:pPr>
            <a:r>
              <a:rPr lang="sl-SI" b="1" dirty="0" smtClean="0">
                <a:solidFill>
                  <a:srgbClr val="3333CC"/>
                </a:solidFill>
              </a:rPr>
              <a:t>Proizvodnja</a:t>
            </a:r>
            <a:endParaRPr lang="sl-SI" b="1" dirty="0">
              <a:solidFill>
                <a:srgbClr val="3333CC"/>
              </a:solidFill>
            </a:endParaRPr>
          </a:p>
        </p:txBody>
      </p:sp>
      <p:sp>
        <p:nvSpPr>
          <p:cNvPr id="11" name="PoljeZBesedilom 10"/>
          <p:cNvSpPr txBox="1"/>
          <p:nvPr/>
        </p:nvSpPr>
        <p:spPr>
          <a:xfrm>
            <a:off x="395536" y="5373216"/>
            <a:ext cx="813690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buFont typeface="Arial" pitchFamily="34" charset="0"/>
              <a:buChar char="•"/>
            </a:pPr>
            <a:r>
              <a:rPr lang="sl-SI" dirty="0" smtClean="0">
                <a:solidFill>
                  <a:schemeClr val="accent2"/>
                </a:solidFill>
              </a:rPr>
              <a:t> </a:t>
            </a:r>
            <a:r>
              <a:rPr lang="sl-SI" sz="1600" dirty="0" smtClean="0">
                <a:solidFill>
                  <a:schemeClr val="accent2"/>
                </a:solidFill>
              </a:rPr>
              <a:t>precej intenziven razvoj </a:t>
            </a:r>
            <a:r>
              <a:rPr lang="sl-SI" sz="1600" dirty="0" err="1" smtClean="0">
                <a:solidFill>
                  <a:schemeClr val="accent2"/>
                </a:solidFill>
              </a:rPr>
              <a:t>fotovoltaike</a:t>
            </a:r>
            <a:r>
              <a:rPr lang="sl-SI" sz="1600" dirty="0" smtClean="0">
                <a:solidFill>
                  <a:schemeClr val="accent2"/>
                </a:solidFill>
              </a:rPr>
              <a:t>, ostali viri zaostajajo, predvsem voda</a:t>
            </a:r>
          </a:p>
          <a:p>
            <a:pPr lvl="0" algn="just">
              <a:buFont typeface="Arial" pitchFamily="34" charset="0"/>
              <a:buChar char="•"/>
            </a:pPr>
            <a:r>
              <a:rPr lang="sl-SI" sz="1600" dirty="0" smtClean="0">
                <a:solidFill>
                  <a:schemeClr val="accent2"/>
                </a:solidFill>
              </a:rPr>
              <a:t> povečanje proizvodnje na letni ravni cca 30 %</a:t>
            </a:r>
          </a:p>
          <a:p>
            <a:pPr lvl="0" algn="just">
              <a:buFont typeface="Arial" pitchFamily="34" charset="0"/>
              <a:buChar char="•"/>
            </a:pPr>
            <a:r>
              <a:rPr lang="sl-SI" sz="1600" dirty="0" smtClean="0">
                <a:solidFill>
                  <a:schemeClr val="accent2"/>
                </a:solidFill>
              </a:rPr>
              <a:t> izrazit porast instaliranih moči v letu 2012, predvsem na račun </a:t>
            </a:r>
            <a:r>
              <a:rPr lang="sl-SI" sz="1600" dirty="0" err="1" smtClean="0">
                <a:solidFill>
                  <a:schemeClr val="accent2"/>
                </a:solidFill>
              </a:rPr>
              <a:t>fotovoltaike</a:t>
            </a:r>
            <a:endParaRPr lang="sl-SI" sz="1600" dirty="0" smtClean="0">
              <a:solidFill>
                <a:schemeClr val="accent2"/>
              </a:solidFill>
            </a:endParaRPr>
          </a:p>
        </p:txBody>
      </p:sp>
      <p:pic>
        <p:nvPicPr>
          <p:cNvPr id="1029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9" y="1772816"/>
            <a:ext cx="4320480" cy="325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757364"/>
            <a:ext cx="4337992" cy="3274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658000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z="1600" dirty="0">
                <a:solidFill>
                  <a:srgbClr val="808080"/>
                </a:solidFill>
              </a:rPr>
              <a:t>„Podporna shema“ za proizvodnjo električne energije iz OVE in v SPTE </a:t>
            </a:r>
            <a:endParaRPr lang="sl-SI" dirty="0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sl-SI" dirty="0"/>
              <a:t>19. 4. 2013</a:t>
            </a:r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sl-SI" dirty="0" smtClean="0"/>
              <a:t>10</a:t>
            </a:r>
            <a:endParaRPr lang="sl-SI" dirty="0">
              <a:solidFill>
                <a:schemeClr val="tx1"/>
              </a:solidFill>
            </a:endParaRPr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spcBef>
                <a:spcPct val="0"/>
              </a:spcBef>
              <a:defRPr/>
            </a:pPr>
            <a:r>
              <a:rPr lang="sl-SI" sz="1200" spc="140" dirty="0">
                <a:latin typeface="Arial" charset="0"/>
                <a:cs typeface="Arial" charset="0"/>
              </a:rPr>
              <a:t>Kazalci okolje – energija v Sloveniji</a:t>
            </a:r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1" y="1412776"/>
            <a:ext cx="2808312" cy="2440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Pravokotnik 11"/>
          <p:cNvSpPr/>
          <p:nvPr/>
        </p:nvSpPr>
        <p:spPr>
          <a:xfrm>
            <a:off x="323528" y="908720"/>
            <a:ext cx="17283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0" indent="0">
              <a:buNone/>
            </a:pPr>
            <a:r>
              <a:rPr lang="sl-SI" b="1" dirty="0" smtClean="0">
                <a:solidFill>
                  <a:srgbClr val="3333CC"/>
                </a:solidFill>
              </a:rPr>
              <a:t>Proizvodnja</a:t>
            </a:r>
            <a:endParaRPr lang="sl-SI" b="1" dirty="0">
              <a:solidFill>
                <a:srgbClr val="3333CC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785" y="1412776"/>
            <a:ext cx="2808312" cy="2404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28506" y="1412775"/>
            <a:ext cx="3399866" cy="2304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3717032"/>
            <a:ext cx="2592288" cy="2453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27784" y="3717033"/>
            <a:ext cx="2592287" cy="246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PoljeZBesedilom 17"/>
          <p:cNvSpPr txBox="1"/>
          <p:nvPr/>
        </p:nvSpPr>
        <p:spPr>
          <a:xfrm>
            <a:off x="179512" y="6093296"/>
            <a:ext cx="81369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sl-SI" sz="1100" dirty="0" smtClean="0">
                <a:solidFill>
                  <a:schemeClr val="accent2"/>
                </a:solidFill>
              </a:rPr>
              <a:t>Primerjava deležev proizvedene električne energije in deležev instaliranih električnih moči proizvodnih naprav po virih v podporni shemi.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88024" y="3717032"/>
            <a:ext cx="3553256" cy="2452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49982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l-SI" smtClean="0"/>
              <a:t>19. 4. 2013</a:t>
            </a:r>
            <a:endParaRPr lang="sl-SI" dirty="0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sl-SI" smtClean="0"/>
              <a:t>11</a:t>
            </a:r>
            <a:endParaRPr lang="sl-SI" dirty="0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spcBef>
                <a:spcPct val="0"/>
              </a:spcBef>
              <a:defRPr/>
            </a:pPr>
            <a:r>
              <a:rPr lang="sl-SI" sz="1200" spc="140" dirty="0">
                <a:latin typeface="Arial" charset="0"/>
                <a:cs typeface="Arial" charset="0"/>
              </a:rPr>
              <a:t>Kazalci okolje – energija v Sloveniji</a:t>
            </a:r>
          </a:p>
        </p:txBody>
      </p:sp>
      <p:sp>
        <p:nvSpPr>
          <p:cNvPr id="2" name="Naslov 1"/>
          <p:cNvSpPr>
            <a:spLocks noGrp="1"/>
          </p:cNvSpPr>
          <p:nvPr>
            <p:ph type="title" idx="4294967295"/>
          </p:nvPr>
        </p:nvSpPr>
        <p:spPr>
          <a:xfrm>
            <a:off x="1403350" y="0"/>
            <a:ext cx="7740650" cy="685800"/>
          </a:xfrm>
        </p:spPr>
        <p:txBody>
          <a:bodyPr/>
          <a:lstStyle/>
          <a:p>
            <a:r>
              <a:rPr lang="sl-SI" sz="1600" dirty="0" smtClean="0">
                <a:solidFill>
                  <a:srgbClr val="808080"/>
                </a:solidFill>
              </a:rPr>
              <a:t>„Podporna shema“ za proizvodnjo električne energije iz OVE in v SPTE </a:t>
            </a:r>
            <a:endParaRPr lang="sl-SI" sz="1600" dirty="0">
              <a:solidFill>
                <a:srgbClr val="808080"/>
              </a:solidFill>
            </a:endParaRPr>
          </a:p>
        </p:txBody>
      </p:sp>
      <p:sp>
        <p:nvSpPr>
          <p:cNvPr id="11" name="Pravokotnik 10"/>
          <p:cNvSpPr/>
          <p:nvPr/>
        </p:nvSpPr>
        <p:spPr>
          <a:xfrm>
            <a:off x="539552" y="980728"/>
            <a:ext cx="12241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0" indent="0">
              <a:buNone/>
            </a:pPr>
            <a:r>
              <a:rPr lang="sl-SI" b="1" dirty="0" smtClean="0">
                <a:solidFill>
                  <a:srgbClr val="3333CC"/>
                </a:solidFill>
              </a:rPr>
              <a:t>Stroški</a:t>
            </a:r>
            <a:endParaRPr lang="sl-SI" b="1" dirty="0">
              <a:solidFill>
                <a:srgbClr val="3333CC"/>
              </a:solidFill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3637" y="1556792"/>
            <a:ext cx="4448175" cy="336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Pravokotnik 2"/>
          <p:cNvSpPr/>
          <p:nvPr/>
        </p:nvSpPr>
        <p:spPr>
          <a:xfrm>
            <a:off x="1619672" y="4919117"/>
            <a:ext cx="561662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err="1">
                <a:solidFill>
                  <a:schemeClr val="accent2"/>
                </a:solidFill>
              </a:rPr>
              <a:t>Izplačana</a:t>
            </a:r>
            <a:r>
              <a:rPr lang="en-US" sz="1100" dirty="0">
                <a:solidFill>
                  <a:schemeClr val="accent2"/>
                </a:solidFill>
              </a:rPr>
              <a:t> </a:t>
            </a:r>
            <a:r>
              <a:rPr lang="en-US" sz="1100" dirty="0" err="1">
                <a:solidFill>
                  <a:schemeClr val="accent2"/>
                </a:solidFill>
              </a:rPr>
              <a:t>sredstva</a:t>
            </a:r>
            <a:r>
              <a:rPr lang="en-US" sz="1100" dirty="0">
                <a:solidFill>
                  <a:schemeClr val="accent2"/>
                </a:solidFill>
              </a:rPr>
              <a:t> </a:t>
            </a:r>
            <a:r>
              <a:rPr lang="en-US" sz="1100" dirty="0" err="1">
                <a:solidFill>
                  <a:schemeClr val="accent2"/>
                </a:solidFill>
              </a:rPr>
              <a:t>za</a:t>
            </a:r>
            <a:r>
              <a:rPr lang="en-US" sz="1100" dirty="0">
                <a:solidFill>
                  <a:schemeClr val="accent2"/>
                </a:solidFill>
              </a:rPr>
              <a:t> </a:t>
            </a:r>
            <a:r>
              <a:rPr lang="en-US" sz="1100" dirty="0" err="1">
                <a:solidFill>
                  <a:schemeClr val="accent2"/>
                </a:solidFill>
              </a:rPr>
              <a:t>podporo</a:t>
            </a:r>
            <a:r>
              <a:rPr lang="en-US" sz="1100" dirty="0">
                <a:solidFill>
                  <a:schemeClr val="accent2"/>
                </a:solidFill>
              </a:rPr>
              <a:t> </a:t>
            </a:r>
            <a:r>
              <a:rPr lang="en-US" sz="1100" dirty="0" err="1">
                <a:solidFill>
                  <a:schemeClr val="accent2"/>
                </a:solidFill>
              </a:rPr>
              <a:t>proizvodnji</a:t>
            </a:r>
            <a:r>
              <a:rPr lang="en-US" sz="1100" dirty="0">
                <a:solidFill>
                  <a:schemeClr val="accent2"/>
                </a:solidFill>
              </a:rPr>
              <a:t> </a:t>
            </a:r>
            <a:r>
              <a:rPr lang="en-US" sz="1100" dirty="0" err="1">
                <a:solidFill>
                  <a:schemeClr val="accent2"/>
                </a:solidFill>
              </a:rPr>
              <a:t>električne</a:t>
            </a:r>
            <a:r>
              <a:rPr lang="en-US" sz="1100" dirty="0">
                <a:solidFill>
                  <a:schemeClr val="accent2"/>
                </a:solidFill>
              </a:rPr>
              <a:t> </a:t>
            </a:r>
            <a:r>
              <a:rPr lang="en-US" sz="1100" dirty="0" err="1">
                <a:solidFill>
                  <a:schemeClr val="accent2"/>
                </a:solidFill>
              </a:rPr>
              <a:t>energije</a:t>
            </a:r>
            <a:r>
              <a:rPr lang="en-US" sz="1100" dirty="0">
                <a:solidFill>
                  <a:schemeClr val="accent2"/>
                </a:solidFill>
              </a:rPr>
              <a:t> </a:t>
            </a:r>
            <a:r>
              <a:rPr lang="en-US" sz="1100" dirty="0" err="1">
                <a:solidFill>
                  <a:schemeClr val="accent2"/>
                </a:solidFill>
              </a:rPr>
              <a:t>iz</a:t>
            </a:r>
            <a:r>
              <a:rPr lang="en-US" sz="1100" dirty="0">
                <a:solidFill>
                  <a:schemeClr val="accent2"/>
                </a:solidFill>
              </a:rPr>
              <a:t> OVE in SPTE </a:t>
            </a:r>
            <a:endParaRPr lang="sl-SI" sz="1100" dirty="0">
              <a:solidFill>
                <a:schemeClr val="accent2"/>
              </a:solidFill>
            </a:endParaRPr>
          </a:p>
        </p:txBody>
      </p:sp>
      <p:sp>
        <p:nvSpPr>
          <p:cNvPr id="12" name="PoljeZBesedilom 11"/>
          <p:cNvSpPr txBox="1"/>
          <p:nvPr/>
        </p:nvSpPr>
        <p:spPr>
          <a:xfrm>
            <a:off x="395536" y="5373216"/>
            <a:ext cx="8136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buFont typeface="Arial" pitchFamily="34" charset="0"/>
              <a:buChar char="•"/>
            </a:pPr>
            <a:r>
              <a:rPr lang="sl-SI" dirty="0" smtClean="0">
                <a:solidFill>
                  <a:schemeClr val="accent2"/>
                </a:solidFill>
              </a:rPr>
              <a:t> ocena za leto 2013 predvideva 144 milijonov EUR izplačil podpor</a:t>
            </a:r>
            <a:endParaRPr lang="sl-SI" sz="1600" dirty="0" smtClean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59839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slov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z="1600" dirty="0" smtClean="0">
                <a:solidFill>
                  <a:srgbClr val="808080"/>
                </a:solidFill>
              </a:rPr>
              <a:t>„Podporna shema“ za proizvodnjo električne energije iz OVE in v SPTE </a:t>
            </a:r>
            <a:endParaRPr lang="sl-SI" sz="1600" dirty="0">
              <a:solidFill>
                <a:srgbClr val="808080"/>
              </a:solidFill>
            </a:endParaRPr>
          </a:p>
        </p:txBody>
      </p:sp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sl-SI" dirty="0"/>
              <a:t>19. 4. 2013</a:t>
            </a:r>
          </a:p>
        </p:txBody>
      </p:sp>
      <p:sp>
        <p:nvSpPr>
          <p:cNvPr id="3" name="Ograda številke diapozitiva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sl-SI" dirty="0" smtClean="0"/>
              <a:t>12</a:t>
            </a:r>
            <a:endParaRPr lang="sl-SI" dirty="0">
              <a:solidFill>
                <a:schemeClr val="tx1"/>
              </a:solidFill>
            </a:endParaRPr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spcBef>
                <a:spcPct val="0"/>
              </a:spcBef>
              <a:defRPr/>
            </a:pPr>
            <a:r>
              <a:rPr lang="sl-SI" sz="1200" spc="140" dirty="0">
                <a:latin typeface="Arial" charset="0"/>
                <a:cs typeface="Arial" charset="0"/>
              </a:rPr>
              <a:t>Kazalci okolje – energija v Sloveniji</a:t>
            </a:r>
          </a:p>
        </p:txBody>
      </p:sp>
      <p:sp>
        <p:nvSpPr>
          <p:cNvPr id="16" name="Pravokotnik 15"/>
          <p:cNvSpPr/>
          <p:nvPr/>
        </p:nvSpPr>
        <p:spPr>
          <a:xfrm>
            <a:off x="395536" y="980728"/>
            <a:ext cx="13681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0" indent="0">
              <a:buNone/>
            </a:pPr>
            <a:r>
              <a:rPr lang="sl-SI" b="1" dirty="0" smtClean="0">
                <a:solidFill>
                  <a:srgbClr val="3333CC"/>
                </a:solidFill>
              </a:rPr>
              <a:t>Stroški</a:t>
            </a:r>
            <a:endParaRPr lang="sl-SI" b="1" dirty="0">
              <a:solidFill>
                <a:srgbClr val="3333CC"/>
              </a:solidFill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1" y="1412776"/>
            <a:ext cx="2808312" cy="2440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5" y="1412776"/>
            <a:ext cx="2808312" cy="2404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8506" y="1412775"/>
            <a:ext cx="3399866" cy="2304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3573016"/>
            <a:ext cx="2790825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5" y="3658739"/>
            <a:ext cx="2857539" cy="2447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8814" y="3687315"/>
            <a:ext cx="3343275" cy="24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PoljeZBesedilom 22"/>
          <p:cNvSpPr txBox="1"/>
          <p:nvPr/>
        </p:nvSpPr>
        <p:spPr>
          <a:xfrm>
            <a:off x="179512" y="6093296"/>
            <a:ext cx="81369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sl-SI" sz="1100" dirty="0" smtClean="0">
                <a:solidFill>
                  <a:schemeClr val="accent2"/>
                </a:solidFill>
              </a:rPr>
              <a:t>Primerjava deležev proizvedene električne energije in deležev izplačanih podpor po virih v podporni shemi.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z="1600" dirty="0">
                <a:solidFill>
                  <a:srgbClr val="808080"/>
                </a:solidFill>
              </a:rPr>
              <a:t>„Podporna shema“ za proizvodnjo električne energije iz OVE in v SPTE 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67544" y="980728"/>
            <a:ext cx="8470900" cy="5294312"/>
          </a:xfrm>
        </p:spPr>
        <p:txBody>
          <a:bodyPr/>
          <a:lstStyle/>
          <a:p>
            <a:pPr marL="0" lvl="0" indent="0">
              <a:buNone/>
            </a:pPr>
            <a:r>
              <a:rPr lang="sl-SI" sz="1800" b="1" dirty="0" smtClean="0">
                <a:solidFill>
                  <a:srgbClr val="3333CC"/>
                </a:solidFill>
              </a:rPr>
              <a:t>Stroški</a:t>
            </a:r>
            <a:endParaRPr lang="sl-SI" sz="1800" b="1" dirty="0">
              <a:solidFill>
                <a:srgbClr val="3333CC"/>
              </a:solidFill>
            </a:endParaRPr>
          </a:p>
          <a:p>
            <a:endParaRPr lang="sl-SI" dirty="0" smtClean="0"/>
          </a:p>
          <a:p>
            <a:pPr marL="0" indent="0">
              <a:buNone/>
            </a:pPr>
            <a:endParaRPr lang="sl-SI" dirty="0"/>
          </a:p>
          <a:p>
            <a:endParaRPr lang="sl-SI" dirty="0" smtClean="0"/>
          </a:p>
          <a:p>
            <a:endParaRPr lang="sl-SI" dirty="0"/>
          </a:p>
          <a:p>
            <a:endParaRPr lang="sl-SI" dirty="0" smtClean="0"/>
          </a:p>
          <a:p>
            <a:pPr marL="0" lvl="0" indent="0">
              <a:lnSpc>
                <a:spcPts val="3000"/>
              </a:lnSpc>
              <a:spcBef>
                <a:spcPts val="500"/>
              </a:spcBef>
              <a:buClrTx/>
              <a:buNone/>
              <a:tabLst>
                <a:tab pos="292100" algn="l"/>
              </a:tabLst>
            </a:pPr>
            <a:endParaRPr kumimoji="0" lang="sl-SI" sz="1400" b="0" i="0" u="none" strike="noStrike" kern="0" cap="none" spc="0" normalizeH="0" baseline="0" noProof="0" dirty="0" smtClean="0">
              <a:ln>
                <a:noFill/>
              </a:ln>
              <a:solidFill>
                <a:srgbClr val="555555"/>
              </a:solidFill>
              <a:effectLst/>
              <a:uLnTx/>
              <a:uFillTx/>
              <a:latin typeface="Tahoma"/>
            </a:endParaRPr>
          </a:p>
          <a:p>
            <a:pPr marL="0" indent="0">
              <a:buNone/>
            </a:pPr>
            <a:endParaRPr lang="sl-SI" dirty="0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sl-SI" dirty="0"/>
              <a:t>19. 4. 2013</a:t>
            </a:r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sl-SI" dirty="0" smtClean="0"/>
              <a:t>13</a:t>
            </a:r>
            <a:endParaRPr lang="sl-SI" dirty="0">
              <a:solidFill>
                <a:schemeClr val="tx1"/>
              </a:solidFill>
            </a:endParaRPr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spcBef>
                <a:spcPct val="0"/>
              </a:spcBef>
              <a:defRPr/>
            </a:pPr>
            <a:r>
              <a:rPr lang="sl-SI" sz="1200" spc="140" dirty="0">
                <a:latin typeface="Arial" charset="0"/>
                <a:cs typeface="Arial" charset="0"/>
              </a:rPr>
              <a:t>Kazalci okolje – energija v Sloveniji</a:t>
            </a: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3466" y="1340768"/>
            <a:ext cx="7665222" cy="3827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oljeZBesedilom 7"/>
          <p:cNvSpPr txBox="1"/>
          <p:nvPr/>
        </p:nvSpPr>
        <p:spPr>
          <a:xfrm>
            <a:off x="757645" y="5214952"/>
            <a:ext cx="77768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100" dirty="0" smtClean="0">
                <a:solidFill>
                  <a:schemeClr val="accent2"/>
                </a:solidFill>
              </a:rPr>
              <a:t>Povprečni stroški za izplačane podpore na enoto proizvodnje, glede na vir energije </a:t>
            </a:r>
          </a:p>
        </p:txBody>
      </p:sp>
      <p:sp>
        <p:nvSpPr>
          <p:cNvPr id="10" name="PoljeZBesedilom 9"/>
          <p:cNvSpPr txBox="1"/>
          <p:nvPr/>
        </p:nvSpPr>
        <p:spPr>
          <a:xfrm>
            <a:off x="467544" y="5445224"/>
            <a:ext cx="813690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buFont typeface="Arial" pitchFamily="34" charset="0"/>
              <a:buChar char="•"/>
            </a:pPr>
            <a:r>
              <a:rPr lang="sl-SI" dirty="0" smtClean="0">
                <a:solidFill>
                  <a:schemeClr val="accent2"/>
                </a:solidFill>
              </a:rPr>
              <a:t> </a:t>
            </a:r>
            <a:r>
              <a:rPr lang="sl-SI" sz="1400" dirty="0" smtClean="0">
                <a:solidFill>
                  <a:schemeClr val="accent2"/>
                </a:solidFill>
              </a:rPr>
              <a:t>stroški na enoto proizvedene električne energije se zvišujejo:</a:t>
            </a:r>
          </a:p>
          <a:p>
            <a:pPr lvl="0" algn="just"/>
            <a:r>
              <a:rPr lang="sl-SI" sz="1400" dirty="0" smtClean="0">
                <a:solidFill>
                  <a:schemeClr val="accent2"/>
                </a:solidFill>
              </a:rPr>
              <a:t>	OVE	vpliv visokih RSEE za </a:t>
            </a:r>
            <a:r>
              <a:rPr lang="sl-SI" sz="1400" dirty="0" err="1" smtClean="0">
                <a:solidFill>
                  <a:schemeClr val="accent2"/>
                </a:solidFill>
              </a:rPr>
              <a:t>fotovoltaiko</a:t>
            </a:r>
            <a:endParaRPr lang="sl-SI" sz="1400" dirty="0" smtClean="0">
              <a:solidFill>
                <a:schemeClr val="accent2"/>
              </a:solidFill>
            </a:endParaRPr>
          </a:p>
          <a:p>
            <a:pPr lvl="0" algn="just"/>
            <a:r>
              <a:rPr lang="sl-SI" sz="1400" dirty="0" smtClean="0">
                <a:solidFill>
                  <a:schemeClr val="accent2"/>
                </a:solidFill>
              </a:rPr>
              <a:t>	SPTE	višja cena plina, vstop manjših enot z višjimi RSEE, obratovanje do 		4000 ur…</a:t>
            </a:r>
          </a:p>
          <a:p>
            <a:pPr lvl="0" algn="just"/>
            <a:endParaRPr lang="sl-SI" sz="1400" dirty="0" smtClean="0">
              <a:solidFill>
                <a:schemeClr val="accent2"/>
              </a:solidFill>
            </a:endParaRPr>
          </a:p>
          <a:p>
            <a:pPr lvl="0" algn="just"/>
            <a:endParaRPr lang="sl-SI" sz="1400" dirty="0" smtClean="0">
              <a:solidFill>
                <a:schemeClr val="accent2"/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073994" y="5927006"/>
            <a:ext cx="144017" cy="332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082106" y="5702870"/>
            <a:ext cx="127793" cy="332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576730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sl-SI" sz="1800" b="1" dirty="0" smtClean="0">
                <a:solidFill>
                  <a:srgbClr val="3333CC"/>
                </a:solidFill>
              </a:rPr>
              <a:t>Stroški – vpliv na končnega odjemalca</a:t>
            </a:r>
            <a:endParaRPr lang="sl-SI" sz="1800" b="1" dirty="0">
              <a:solidFill>
                <a:srgbClr val="3333CC"/>
              </a:solidFill>
            </a:endParaRP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sl-SI" dirty="0" smtClean="0"/>
              <a:t>19. 4. 2013</a:t>
            </a:r>
            <a:endParaRPr lang="sl-SI" dirty="0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sl-SI" dirty="0" smtClean="0"/>
              <a:t>14</a:t>
            </a:r>
            <a:endParaRPr lang="sl-SI" dirty="0">
              <a:solidFill>
                <a:schemeClr val="tx1"/>
              </a:solidFill>
            </a:endParaRPr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spcBef>
                <a:spcPct val="0"/>
              </a:spcBef>
              <a:defRPr/>
            </a:pPr>
            <a:r>
              <a:rPr lang="sl-SI" sz="1200" spc="140" dirty="0">
                <a:latin typeface="Arial" charset="0"/>
                <a:cs typeface="Arial" charset="0"/>
              </a:rPr>
              <a:t>Kazalci okolje – energija v Sloveniji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340768"/>
            <a:ext cx="6624736" cy="367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Naslov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z="1600" dirty="0" smtClean="0">
                <a:solidFill>
                  <a:srgbClr val="808080"/>
                </a:solidFill>
              </a:rPr>
              <a:t>„Podporna shema“ za proizvodnjo električne energije iz OVE in v SPTE </a:t>
            </a:r>
            <a:endParaRPr lang="sl-SI" sz="1600" dirty="0">
              <a:solidFill>
                <a:srgbClr val="808080"/>
              </a:solidFill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177781"/>
            <a:ext cx="8208912" cy="1144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PoljeZBesedilom 8"/>
          <p:cNvSpPr txBox="1"/>
          <p:nvPr/>
        </p:nvSpPr>
        <p:spPr>
          <a:xfrm>
            <a:off x="2411760" y="1373560"/>
            <a:ext cx="3528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200" dirty="0" smtClean="0">
                <a:solidFill>
                  <a:srgbClr val="0070C0"/>
                </a:solidFill>
              </a:rPr>
              <a:t>Spremembe vrednosti prispevka za zagotavljanje podpor OVE in SPTE</a:t>
            </a:r>
            <a:endParaRPr lang="sl-SI" sz="1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00756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z="1600" dirty="0">
                <a:solidFill>
                  <a:srgbClr val="808080"/>
                </a:solidFill>
              </a:rPr>
              <a:t>„Podporna shema“ za proizvodnjo električne energije iz OVE in v SPTE 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dirty="0" smtClean="0"/>
              <a:t> </a:t>
            </a:r>
          </a:p>
          <a:p>
            <a:pPr marL="0" indent="0">
              <a:buNone/>
            </a:pPr>
            <a:endParaRPr lang="sl-SI" dirty="0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sl-SI" dirty="0" smtClean="0"/>
              <a:t>19. 4. 2013</a:t>
            </a:r>
            <a:endParaRPr lang="sl-SI" dirty="0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sl-SI" dirty="0" smtClean="0"/>
              <a:t>15</a:t>
            </a:r>
            <a:endParaRPr lang="sl-SI" dirty="0">
              <a:solidFill>
                <a:schemeClr val="tx1"/>
              </a:solidFill>
            </a:endParaRPr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spcBef>
                <a:spcPct val="0"/>
              </a:spcBef>
              <a:defRPr/>
            </a:pPr>
            <a:r>
              <a:rPr lang="sl-SI" sz="1200" spc="140" dirty="0">
                <a:latin typeface="Arial" charset="0"/>
                <a:cs typeface="Arial" charset="0"/>
              </a:rPr>
              <a:t>Kazalci okolje – energija v Sloveniji</a:t>
            </a:r>
          </a:p>
        </p:txBody>
      </p:sp>
      <p:sp>
        <p:nvSpPr>
          <p:cNvPr id="7" name="Pravokotnik 6"/>
          <p:cNvSpPr/>
          <p:nvPr/>
        </p:nvSpPr>
        <p:spPr>
          <a:xfrm>
            <a:off x="611560" y="98072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lvl="0" indent="0">
              <a:buNone/>
            </a:pPr>
            <a:r>
              <a:rPr lang="sl-SI" b="1" dirty="0" smtClean="0">
                <a:solidFill>
                  <a:srgbClr val="3333CC"/>
                </a:solidFill>
              </a:rPr>
              <a:t>Koristi - okoljske</a:t>
            </a:r>
            <a:endParaRPr lang="sl-SI" b="1" dirty="0">
              <a:solidFill>
                <a:srgbClr val="3333CC"/>
              </a:solidFill>
            </a:endParaRPr>
          </a:p>
        </p:txBody>
      </p:sp>
      <p:pic>
        <p:nvPicPr>
          <p:cNvPr id="8" name="Picture 11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064" r="-150" b="10588"/>
          <a:stretch/>
        </p:blipFill>
        <p:spPr bwMode="auto">
          <a:xfrm>
            <a:off x="557089" y="1350060"/>
            <a:ext cx="4626471" cy="230425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9" name="Picture 27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391" r="1038" b="2954"/>
          <a:stretch/>
        </p:blipFill>
        <p:spPr bwMode="auto">
          <a:xfrm>
            <a:off x="557089" y="3654316"/>
            <a:ext cx="4626471" cy="272701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sp>
        <p:nvSpPr>
          <p:cNvPr id="11" name="PoljeZBesedilom 10"/>
          <p:cNvSpPr txBox="1"/>
          <p:nvPr/>
        </p:nvSpPr>
        <p:spPr>
          <a:xfrm>
            <a:off x="5364088" y="4077072"/>
            <a:ext cx="3600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sl-SI" sz="1400" dirty="0" smtClean="0">
                <a:solidFill>
                  <a:schemeClr val="accent2"/>
                </a:solidFill>
              </a:rPr>
              <a:t>prihranek primarne energije:</a:t>
            </a:r>
          </a:p>
          <a:p>
            <a:pPr lvl="0"/>
            <a:endParaRPr lang="sl-SI" sz="1400" dirty="0" smtClean="0">
              <a:solidFill>
                <a:schemeClr val="accent2"/>
              </a:solidFill>
            </a:endParaRPr>
          </a:p>
          <a:p>
            <a:pPr lvl="0">
              <a:buFont typeface="Arial" pitchFamily="34" charset="0"/>
              <a:buChar char="•"/>
            </a:pPr>
            <a:r>
              <a:rPr lang="sl-SI" sz="1400" dirty="0" smtClean="0">
                <a:solidFill>
                  <a:schemeClr val="accent2"/>
                </a:solidFill>
              </a:rPr>
              <a:t> v letu 2010 182 </a:t>
            </a:r>
            <a:r>
              <a:rPr lang="sl-SI" sz="1400" dirty="0" err="1" smtClean="0">
                <a:solidFill>
                  <a:schemeClr val="accent2"/>
                </a:solidFill>
              </a:rPr>
              <a:t>GWh</a:t>
            </a:r>
            <a:endParaRPr lang="sl-SI" sz="1400" baseline="-25000" dirty="0" smtClean="0">
              <a:solidFill>
                <a:schemeClr val="accent2"/>
              </a:solidFill>
            </a:endParaRPr>
          </a:p>
          <a:p>
            <a:pPr lvl="0">
              <a:buFont typeface="Arial" pitchFamily="34" charset="0"/>
              <a:buChar char="•"/>
            </a:pPr>
            <a:r>
              <a:rPr lang="sl-SI" sz="1400" dirty="0" smtClean="0">
                <a:solidFill>
                  <a:schemeClr val="accent2"/>
                </a:solidFill>
              </a:rPr>
              <a:t> v letu 2011 303 </a:t>
            </a:r>
            <a:r>
              <a:rPr lang="sl-SI" sz="1400" dirty="0" err="1" smtClean="0">
                <a:solidFill>
                  <a:schemeClr val="accent2"/>
                </a:solidFill>
              </a:rPr>
              <a:t>GWh</a:t>
            </a:r>
            <a:endParaRPr lang="sl-SI" sz="1400" baseline="-25000" dirty="0" smtClean="0">
              <a:solidFill>
                <a:schemeClr val="accent2"/>
              </a:solidFill>
            </a:endParaRPr>
          </a:p>
          <a:p>
            <a:pPr lvl="0" algn="just"/>
            <a:endParaRPr lang="sl-SI" sz="1400" dirty="0" smtClean="0">
              <a:solidFill>
                <a:schemeClr val="accent2"/>
              </a:solidFill>
            </a:endParaRPr>
          </a:p>
          <a:p>
            <a:pPr lvl="0" algn="just"/>
            <a:endParaRPr lang="sl-SI" sz="1400" dirty="0" smtClean="0">
              <a:solidFill>
                <a:schemeClr val="accent2"/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962426" y="1742430"/>
            <a:ext cx="127793" cy="332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962426" y="4118694"/>
            <a:ext cx="127793" cy="332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PoljeZBesedilom 13"/>
          <p:cNvSpPr txBox="1"/>
          <p:nvPr/>
        </p:nvSpPr>
        <p:spPr>
          <a:xfrm>
            <a:off x="5399584" y="1772816"/>
            <a:ext cx="374441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sl-SI" sz="1400" dirty="0" smtClean="0">
                <a:solidFill>
                  <a:schemeClr val="accent2"/>
                </a:solidFill>
              </a:rPr>
              <a:t>zmanjšanje emisij toplogrednih plinov:</a:t>
            </a:r>
          </a:p>
          <a:p>
            <a:pPr lvl="0"/>
            <a:endParaRPr lang="sl-SI" sz="1400" dirty="0" smtClean="0">
              <a:solidFill>
                <a:schemeClr val="accent2"/>
              </a:solidFill>
            </a:endParaRPr>
          </a:p>
          <a:p>
            <a:pPr lvl="0">
              <a:buFont typeface="Arial" pitchFamily="34" charset="0"/>
              <a:buChar char="•"/>
            </a:pPr>
            <a:r>
              <a:rPr lang="sl-SI" sz="1400" dirty="0" smtClean="0">
                <a:solidFill>
                  <a:schemeClr val="accent2"/>
                </a:solidFill>
              </a:rPr>
              <a:t> v letu 2010 539 </a:t>
            </a:r>
            <a:r>
              <a:rPr lang="sl-SI" sz="1400" dirty="0" err="1" smtClean="0">
                <a:solidFill>
                  <a:schemeClr val="accent2"/>
                </a:solidFill>
              </a:rPr>
              <a:t>kt</a:t>
            </a:r>
            <a:r>
              <a:rPr lang="sl-SI" sz="1400" dirty="0" smtClean="0">
                <a:solidFill>
                  <a:schemeClr val="accent2"/>
                </a:solidFill>
              </a:rPr>
              <a:t> CO</a:t>
            </a:r>
            <a:r>
              <a:rPr lang="sl-SI" sz="1400" baseline="-25000" dirty="0" smtClean="0">
                <a:solidFill>
                  <a:schemeClr val="accent2"/>
                </a:solidFill>
              </a:rPr>
              <a:t>2</a:t>
            </a:r>
          </a:p>
          <a:p>
            <a:pPr lvl="0">
              <a:buFont typeface="Arial" pitchFamily="34" charset="0"/>
              <a:buChar char="•"/>
            </a:pPr>
            <a:r>
              <a:rPr lang="sl-SI" sz="1400" dirty="0" smtClean="0">
                <a:solidFill>
                  <a:schemeClr val="accent2"/>
                </a:solidFill>
              </a:rPr>
              <a:t> v letu 2011 506 </a:t>
            </a:r>
            <a:r>
              <a:rPr lang="sl-SI" sz="1400" dirty="0" err="1" smtClean="0">
                <a:solidFill>
                  <a:schemeClr val="accent2"/>
                </a:solidFill>
              </a:rPr>
              <a:t>kt</a:t>
            </a:r>
            <a:r>
              <a:rPr lang="sl-SI" sz="1400" dirty="0" smtClean="0">
                <a:solidFill>
                  <a:schemeClr val="accent2"/>
                </a:solidFill>
              </a:rPr>
              <a:t> CO</a:t>
            </a:r>
            <a:r>
              <a:rPr lang="sl-SI" sz="1400" baseline="-25000" dirty="0" smtClean="0">
                <a:solidFill>
                  <a:schemeClr val="accent2"/>
                </a:solidFill>
              </a:rPr>
              <a:t>2</a:t>
            </a:r>
          </a:p>
          <a:p>
            <a:pPr lvl="0" algn="just"/>
            <a:endParaRPr lang="sl-SI" sz="1400" dirty="0" smtClean="0">
              <a:solidFill>
                <a:schemeClr val="accent2"/>
              </a:solidFill>
            </a:endParaRPr>
          </a:p>
          <a:p>
            <a:pPr lvl="0" algn="just"/>
            <a:endParaRPr lang="sl-SI" sz="1400" dirty="0" smtClean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55828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z="1600" dirty="0">
                <a:solidFill>
                  <a:srgbClr val="808080"/>
                </a:solidFill>
              </a:rPr>
              <a:t>„Podporna shema“ za proizvodnjo električne energije iz OVE in v SPTE 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dirty="0" smtClean="0"/>
              <a:t> </a:t>
            </a:r>
            <a:endParaRPr lang="sl-SI" dirty="0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sl-SI" dirty="0" smtClean="0"/>
              <a:t>19. 4. 2013</a:t>
            </a:r>
            <a:endParaRPr lang="sl-SI" dirty="0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sl-SI" dirty="0" smtClean="0"/>
              <a:t>16</a:t>
            </a:r>
            <a:endParaRPr lang="sl-SI" dirty="0">
              <a:solidFill>
                <a:schemeClr val="tx1"/>
              </a:solidFill>
            </a:endParaRPr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spcBef>
                <a:spcPct val="0"/>
              </a:spcBef>
              <a:defRPr/>
            </a:pPr>
            <a:r>
              <a:rPr lang="sl-SI" sz="1200" spc="140" dirty="0">
                <a:latin typeface="Arial" charset="0"/>
                <a:cs typeface="Arial" charset="0"/>
              </a:rPr>
              <a:t>Kazalci okolje – energija v Sloveniji</a:t>
            </a:r>
          </a:p>
        </p:txBody>
      </p:sp>
      <p:sp>
        <p:nvSpPr>
          <p:cNvPr id="7" name="Pravokotnik 6"/>
          <p:cNvSpPr/>
          <p:nvPr/>
        </p:nvSpPr>
        <p:spPr>
          <a:xfrm>
            <a:off x="611560" y="98072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lvl="0" indent="0">
              <a:buNone/>
            </a:pPr>
            <a:r>
              <a:rPr lang="sl-SI" b="1" dirty="0" smtClean="0">
                <a:solidFill>
                  <a:srgbClr val="3333CC"/>
                </a:solidFill>
              </a:rPr>
              <a:t>Koristi - ekonomske</a:t>
            </a:r>
            <a:endParaRPr lang="sl-SI" b="1" dirty="0">
              <a:solidFill>
                <a:srgbClr val="3333CC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628800"/>
            <a:ext cx="5328592" cy="342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PoljeZBesedilom 8"/>
          <p:cNvSpPr txBox="1"/>
          <p:nvPr/>
        </p:nvSpPr>
        <p:spPr>
          <a:xfrm>
            <a:off x="4788024" y="1052736"/>
            <a:ext cx="37444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sl-SI" sz="1400" dirty="0" smtClean="0">
                <a:solidFill>
                  <a:schemeClr val="accent2"/>
                </a:solidFill>
              </a:rPr>
              <a:t>Vpliv na investicijsko aktivnost panoge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042993" y="861663"/>
            <a:ext cx="238468" cy="62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22938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z="1600" dirty="0" smtClean="0">
                <a:solidFill>
                  <a:srgbClr val="808080"/>
                </a:solidFill>
              </a:rPr>
              <a:t>„Podporna shema“ za proizvodnjo električne energije iz OVE in v SPTE </a:t>
            </a:r>
          </a:p>
        </p:txBody>
      </p:sp>
      <p:sp>
        <p:nvSpPr>
          <p:cNvPr id="26627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sl-SI" sz="1800" b="1" dirty="0" smtClean="0">
              <a:solidFill>
                <a:srgbClr val="3333CC"/>
              </a:solidFill>
            </a:endParaRPr>
          </a:p>
          <a:p>
            <a:pPr marL="0" indent="0">
              <a:buNone/>
            </a:pPr>
            <a:r>
              <a:rPr lang="sl-SI" sz="2000" b="1" dirty="0" smtClean="0">
                <a:solidFill>
                  <a:srgbClr val="3333CC"/>
                </a:solidFill>
              </a:rPr>
              <a:t>Pomislek</a:t>
            </a:r>
          </a:p>
          <a:p>
            <a:pPr marL="0" indent="0">
              <a:buNone/>
            </a:pPr>
            <a:endParaRPr lang="sl-SI" sz="1200" b="1" dirty="0" smtClean="0">
              <a:solidFill>
                <a:srgbClr val="3333CC"/>
              </a:solidFill>
            </a:endParaRPr>
          </a:p>
          <a:p>
            <a:pPr marL="0" indent="0">
              <a:buNone/>
            </a:pPr>
            <a:r>
              <a:rPr lang="sl-SI" sz="2400" b="1" dirty="0" smtClean="0">
                <a:solidFill>
                  <a:srgbClr val="00B050"/>
                </a:solidFill>
              </a:rPr>
              <a:t>Smo dejansko na pravi poti,</a:t>
            </a:r>
          </a:p>
          <a:p>
            <a:pPr marL="0" indent="0">
              <a:buNone/>
            </a:pPr>
            <a:endParaRPr lang="sl-SI" sz="1200" b="1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sl-SI" sz="2400" b="1" dirty="0" smtClean="0">
                <a:solidFill>
                  <a:srgbClr val="00B050"/>
                </a:solidFill>
              </a:rPr>
              <a:t>		da bomo do leta 2020 dosegli cilj?</a:t>
            </a:r>
          </a:p>
          <a:p>
            <a:pPr marL="0" indent="0">
              <a:buNone/>
            </a:pPr>
            <a:endParaRPr lang="sl-SI" sz="2400" b="1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sl-SI" sz="2000" b="1" dirty="0" smtClean="0">
                <a:solidFill>
                  <a:srgbClr val="00B050"/>
                </a:solidFill>
              </a:rPr>
              <a:t>Razmislek</a:t>
            </a:r>
          </a:p>
          <a:p>
            <a:pPr marL="0" indent="0">
              <a:buNone/>
            </a:pPr>
            <a:endParaRPr lang="sl-SI" sz="1200" b="1" dirty="0" smtClean="0">
              <a:solidFill>
                <a:srgbClr val="00B050"/>
              </a:solidFill>
            </a:endParaRPr>
          </a:p>
          <a:p>
            <a:pPr marL="0" indent="0">
              <a:buFont typeface="Wingdings" pitchFamily="2" charset="2"/>
              <a:buChar char="ü"/>
            </a:pPr>
            <a:r>
              <a:rPr lang="sl-SI" sz="1600" b="1" dirty="0" smtClean="0">
                <a:solidFill>
                  <a:srgbClr val="00B050"/>
                </a:solidFill>
              </a:rPr>
              <a:t> </a:t>
            </a:r>
            <a:r>
              <a:rPr lang="sl-SI" sz="1600" b="1" dirty="0" smtClean="0">
                <a:solidFill>
                  <a:srgbClr val="0070C0"/>
                </a:solidFill>
              </a:rPr>
              <a:t>potrebna je sprememba podporne sheme, tako z vidika vzdržnosti pri  	            	porabnikih, kot zaradi doseganja cilja  </a:t>
            </a:r>
          </a:p>
          <a:p>
            <a:pPr marL="0" indent="0">
              <a:buFont typeface="Wingdings" pitchFamily="2" charset="2"/>
              <a:buChar char="ü"/>
            </a:pPr>
            <a:endParaRPr lang="sl-SI" sz="1600" b="1" dirty="0" smtClean="0">
              <a:solidFill>
                <a:srgbClr val="0070C0"/>
              </a:solidFill>
            </a:endParaRPr>
          </a:p>
          <a:p>
            <a:pPr marL="0" indent="0">
              <a:buFont typeface="Wingdings" pitchFamily="2" charset="2"/>
              <a:buChar char="ü"/>
            </a:pPr>
            <a:r>
              <a:rPr lang="sl-SI" sz="1600" b="1" dirty="0" smtClean="0">
                <a:solidFill>
                  <a:srgbClr val="0070C0"/>
                </a:solidFill>
              </a:rPr>
              <a:t> sprotno spremljanje in ažuriranje podporne sheme</a:t>
            </a:r>
          </a:p>
          <a:p>
            <a:pPr marL="0" indent="0">
              <a:buFont typeface="Wingdings" pitchFamily="2" charset="2"/>
              <a:buChar char="ü"/>
            </a:pPr>
            <a:endParaRPr lang="sl-SI" sz="1600" b="1" dirty="0" smtClean="0">
              <a:solidFill>
                <a:srgbClr val="0070C0"/>
              </a:solidFill>
            </a:endParaRPr>
          </a:p>
          <a:p>
            <a:pPr marL="0" indent="0">
              <a:buFont typeface="Wingdings" pitchFamily="2" charset="2"/>
              <a:buChar char="ü"/>
            </a:pPr>
            <a:r>
              <a:rPr lang="sl-SI" sz="1600" b="1" dirty="0" smtClean="0">
                <a:solidFill>
                  <a:srgbClr val="0070C0"/>
                </a:solidFill>
              </a:rPr>
              <a:t> učinkovit nadzor nad proizvodnimi enotami</a:t>
            </a:r>
          </a:p>
          <a:p>
            <a:pPr marL="0" indent="0">
              <a:buFont typeface="Wingdings" pitchFamily="2" charset="2"/>
              <a:buChar char="ü"/>
            </a:pPr>
            <a:endParaRPr lang="sl-SI" sz="1600" b="1" dirty="0" smtClean="0">
              <a:solidFill>
                <a:srgbClr val="0070C0"/>
              </a:solidFill>
            </a:endParaRPr>
          </a:p>
          <a:p>
            <a:pPr marL="0" indent="0">
              <a:buFont typeface="Wingdings" pitchFamily="2" charset="2"/>
              <a:buChar char="ü"/>
            </a:pPr>
            <a:r>
              <a:rPr lang="sl-SI" sz="1600" b="1" dirty="0" smtClean="0">
                <a:solidFill>
                  <a:srgbClr val="0070C0"/>
                </a:solidFill>
              </a:rPr>
              <a:t> </a:t>
            </a:r>
            <a:r>
              <a:rPr lang="sl-SI" sz="1600" b="1" dirty="0" err="1" smtClean="0">
                <a:solidFill>
                  <a:srgbClr val="0070C0"/>
                </a:solidFill>
              </a:rPr>
              <a:t>vzpodbude</a:t>
            </a:r>
            <a:r>
              <a:rPr lang="sl-SI" sz="1600" b="1" dirty="0" smtClean="0">
                <a:solidFill>
                  <a:srgbClr val="0070C0"/>
                </a:solidFill>
              </a:rPr>
              <a:t> ekonomsko upravičljivim tehnologijam …..</a:t>
            </a:r>
          </a:p>
          <a:p>
            <a:pPr marL="0" indent="0">
              <a:buFont typeface="Wingdings" pitchFamily="2" charset="2"/>
              <a:buChar char="ü"/>
            </a:pPr>
            <a:endParaRPr lang="sl-SI" sz="1600" b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sl-SI" sz="2400" b="1" dirty="0" smtClean="0">
                <a:solidFill>
                  <a:srgbClr val="0070C0"/>
                </a:solidFill>
              </a:rPr>
              <a:t>			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sl-SI" dirty="0"/>
              <a:t>19. 4. 2013</a:t>
            </a:r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sl-SI" dirty="0" smtClean="0">
                <a:solidFill>
                  <a:srgbClr val="FFFFCC"/>
                </a:solidFill>
              </a:rPr>
              <a:t>18</a:t>
            </a:r>
            <a:endParaRPr lang="sl-SI" dirty="0">
              <a:solidFill>
                <a:srgbClr val="FFFFCC"/>
              </a:solidFill>
            </a:endParaRPr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spcBef>
                <a:spcPct val="0"/>
              </a:spcBef>
              <a:defRPr/>
            </a:pPr>
            <a:r>
              <a:rPr lang="sl-SI" sz="1200" spc="140" dirty="0">
                <a:latin typeface="Arial" charset="0"/>
                <a:cs typeface="Arial" charset="0"/>
              </a:rPr>
              <a:t>Kazalci okolje – energija v Sloveniji</a:t>
            </a:r>
          </a:p>
        </p:txBody>
      </p:sp>
      <p:pic>
        <p:nvPicPr>
          <p:cNvPr id="4097" name="Picture 1" descr="C:\Program Files\Microsoft Office\MEDIA\CAGCAT10\j0300840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1052736"/>
            <a:ext cx="1814513" cy="1528763"/>
          </a:xfrm>
          <a:prstGeom prst="rect">
            <a:avLst/>
          </a:prstGeom>
          <a:noFill/>
        </p:spPr>
      </p:pic>
      <p:cxnSp>
        <p:nvCxnSpPr>
          <p:cNvPr id="9" name="Raven konektor 8"/>
          <p:cNvCxnSpPr/>
          <p:nvPr/>
        </p:nvCxnSpPr>
        <p:spPr bwMode="auto">
          <a:xfrm>
            <a:off x="6516216" y="4941168"/>
            <a:ext cx="914400" cy="914400"/>
          </a:xfrm>
          <a:prstGeom prst="lin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z="1600" dirty="0" smtClean="0">
                <a:solidFill>
                  <a:srgbClr val="808080"/>
                </a:solidFill>
              </a:rPr>
              <a:t>„Podporna shema“ za proizvodnjo električne energije iz OVE in v SPTE </a:t>
            </a:r>
          </a:p>
        </p:txBody>
      </p:sp>
      <p:sp>
        <p:nvSpPr>
          <p:cNvPr id="26627" name="Ograda vsebine 2"/>
          <p:cNvSpPr>
            <a:spLocks noGrp="1"/>
          </p:cNvSpPr>
          <p:nvPr>
            <p:ph idx="1"/>
          </p:nvPr>
        </p:nvSpPr>
        <p:spPr>
          <a:xfrm>
            <a:off x="422275" y="764704"/>
            <a:ext cx="8470900" cy="5483696"/>
          </a:xfrm>
        </p:spPr>
        <p:txBody>
          <a:bodyPr/>
          <a:lstStyle/>
          <a:p>
            <a:pPr marL="0" indent="0">
              <a:buNone/>
            </a:pPr>
            <a:r>
              <a:rPr lang="sl-SI" sz="1800" b="1" dirty="0" smtClean="0">
                <a:solidFill>
                  <a:srgbClr val="3333CC"/>
                </a:solidFill>
              </a:rPr>
              <a:t>Povzetek učinkov</a:t>
            </a:r>
          </a:p>
          <a:p>
            <a:pPr marL="0" indent="0">
              <a:buNone/>
            </a:pPr>
            <a:endParaRPr lang="sl-SI" sz="2400" b="1" dirty="0" smtClean="0">
              <a:solidFill>
                <a:srgbClr val="3333CC"/>
              </a:solidFill>
            </a:endParaRPr>
          </a:p>
          <a:p>
            <a:pPr marL="0" indent="0">
              <a:buNone/>
            </a:pPr>
            <a:endParaRPr lang="sl-SI" sz="2400" b="1" dirty="0" smtClean="0">
              <a:solidFill>
                <a:srgbClr val="3333CC"/>
              </a:solidFill>
            </a:endParaRPr>
          </a:p>
          <a:p>
            <a:pPr marL="0" indent="0">
              <a:buNone/>
            </a:pPr>
            <a:endParaRPr lang="sl-SI" sz="2400" b="1" dirty="0" smtClean="0">
              <a:solidFill>
                <a:srgbClr val="3333CC"/>
              </a:solidFill>
            </a:endParaRPr>
          </a:p>
          <a:p>
            <a:pPr marL="0" indent="0">
              <a:buNone/>
            </a:pPr>
            <a:endParaRPr lang="sl-SI" sz="2400" b="1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sl-SI" sz="2400" b="1" dirty="0" smtClean="0">
                <a:solidFill>
                  <a:srgbClr val="00B050"/>
                </a:solidFill>
              </a:rPr>
              <a:t>			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sl-SI" dirty="0"/>
              <a:t>19. 4. 2013</a:t>
            </a:r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sl-SI" dirty="0" smtClean="0">
                <a:solidFill>
                  <a:srgbClr val="FFFFCC"/>
                </a:solidFill>
              </a:rPr>
              <a:t>20</a:t>
            </a:r>
            <a:endParaRPr lang="sl-SI" dirty="0">
              <a:solidFill>
                <a:srgbClr val="FFFFCC"/>
              </a:solidFill>
            </a:endParaRPr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spcBef>
                <a:spcPct val="0"/>
              </a:spcBef>
              <a:defRPr/>
            </a:pPr>
            <a:r>
              <a:rPr lang="sl-SI" sz="1200" spc="140" dirty="0">
                <a:latin typeface="Arial" charset="0"/>
                <a:cs typeface="Arial" charset="0"/>
              </a:rPr>
              <a:t>Kazalci okolje – energija v Sloveniji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68760"/>
            <a:ext cx="8010525" cy="385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 descr="http://t2.gstatic.com/images?q=tbn:ANd9GcT4FqmHdKTy4yFtuqXaqXrNYyCs9Z4ZysC83HrSL2_wM9KwOowG-CBhbWK_2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02985">
            <a:off x="7415039" y="4365439"/>
            <a:ext cx="1724219" cy="14961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292500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Ograda datuma 3"/>
          <p:cNvSpPr txBox="1">
            <a:spLocks noGrp="1"/>
          </p:cNvSpPr>
          <p:nvPr/>
        </p:nvSpPr>
        <p:spPr bwMode="auto">
          <a:xfrm>
            <a:off x="1295400" y="6477000"/>
            <a:ext cx="10223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sl-SI" sz="800" b="1" dirty="0" smtClean="0"/>
              <a:t>19. 4. </a:t>
            </a:r>
            <a:r>
              <a:rPr lang="sl-SI" sz="800" b="1" dirty="0"/>
              <a:t>2013</a:t>
            </a:r>
          </a:p>
        </p:txBody>
      </p:sp>
      <p:sp>
        <p:nvSpPr>
          <p:cNvPr id="18435" name="Ograda številke diapozitiva 4"/>
          <p:cNvSpPr txBox="1">
            <a:spLocks noGrp="1"/>
          </p:cNvSpPr>
          <p:nvPr/>
        </p:nvSpPr>
        <p:spPr bwMode="auto">
          <a:xfrm>
            <a:off x="0" y="6477000"/>
            <a:ext cx="1295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sl-SI" sz="1000" b="1">
                <a:solidFill>
                  <a:schemeClr val="bg1"/>
                </a:solidFill>
              </a:rPr>
              <a:t>1</a:t>
            </a:r>
            <a:endParaRPr lang="sl-SI" sz="1000" b="1"/>
          </a:p>
        </p:txBody>
      </p:sp>
      <p:sp>
        <p:nvSpPr>
          <p:cNvPr id="18436" name="Ograda noge 5"/>
          <p:cNvSpPr txBox="1">
            <a:spLocks noGrp="1"/>
          </p:cNvSpPr>
          <p:nvPr/>
        </p:nvSpPr>
        <p:spPr bwMode="auto">
          <a:xfrm>
            <a:off x="2327563" y="6477000"/>
            <a:ext cx="51943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rIns="0" bIns="0" anchor="ctr"/>
          <a:lstStyle/>
          <a:p>
            <a:pPr algn="ctr">
              <a:defRPr/>
            </a:pPr>
            <a:r>
              <a:rPr lang="sl-SI" sz="1200" b="1" spc="140" dirty="0">
                <a:latin typeface="Arial" charset="0"/>
              </a:rPr>
              <a:t>Kazalci okolje – energija v Sloveniji</a:t>
            </a:r>
          </a:p>
        </p:txBody>
      </p:sp>
      <p:sp>
        <p:nvSpPr>
          <p:cNvPr id="1843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85875" y="0"/>
            <a:ext cx="7437438" cy="685800"/>
          </a:xfrm>
        </p:spPr>
        <p:txBody>
          <a:bodyPr/>
          <a:lstStyle/>
          <a:p>
            <a:r>
              <a:rPr lang="sl-SI" sz="1600" smtClean="0">
                <a:solidFill>
                  <a:srgbClr val="808080"/>
                </a:solidFill>
              </a:rPr>
              <a:t>Vsebina</a:t>
            </a:r>
          </a:p>
        </p:txBody>
      </p:sp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66675" y="9429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0" rIns="0" bIns="0" anchor="ctr">
            <a:spAutoFit/>
          </a:bodyPr>
          <a:lstStyle/>
          <a:p>
            <a:endParaRPr lang="en-US"/>
          </a:p>
        </p:txBody>
      </p:sp>
      <p:sp>
        <p:nvSpPr>
          <p:cNvPr id="91143" name="Text Box 7"/>
          <p:cNvSpPr txBox="1">
            <a:spLocks noChangeArrowheads="1"/>
          </p:cNvSpPr>
          <p:nvPr/>
        </p:nvSpPr>
        <p:spPr bwMode="auto">
          <a:xfrm>
            <a:off x="428625" y="1428750"/>
            <a:ext cx="8286750" cy="467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tIns="0" rIns="0" bIns="0">
            <a:spAutoFit/>
          </a:bodyPr>
          <a:lstStyle/>
          <a:p>
            <a:pPr marL="342900" indent="-342900">
              <a:defRPr/>
            </a:pPr>
            <a:endParaRPr lang="sl-SI" sz="2400" dirty="0">
              <a:solidFill>
                <a:schemeClr val="accent2"/>
              </a:solidFill>
              <a:latin typeface="Arial" charset="0"/>
            </a:endParaRPr>
          </a:p>
          <a:p>
            <a:pPr marL="342900" indent="-342900" algn="ctr" eaLnBrk="0" hangingPunct="0">
              <a:spcBef>
                <a:spcPct val="20000"/>
              </a:spcBef>
              <a:buClr>
                <a:srgbClr val="5598D8"/>
              </a:buClr>
              <a:defRPr/>
            </a:pPr>
            <a:r>
              <a:rPr lang="sl-SI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Okoljsko-energetski sveženj direktiv EU</a:t>
            </a:r>
          </a:p>
          <a:p>
            <a:pPr marL="342900" indent="-342900" algn="ctr" eaLnBrk="0" hangingPunct="0">
              <a:spcBef>
                <a:spcPct val="20000"/>
              </a:spcBef>
              <a:buClr>
                <a:srgbClr val="5598D8"/>
              </a:buClr>
              <a:defRPr/>
            </a:pPr>
            <a:endParaRPr lang="sl-SI" dirty="0">
              <a:solidFill>
                <a:schemeClr val="accent6">
                  <a:lumMod val="75000"/>
                </a:schemeClr>
              </a:solidFill>
              <a:latin typeface="+mn-lt"/>
              <a:cs typeface="+mn-cs"/>
            </a:endParaRPr>
          </a:p>
          <a:p>
            <a:pPr marL="342900" indent="-342900" algn="ctr" eaLnBrk="0" hangingPunct="0">
              <a:spcBef>
                <a:spcPct val="20000"/>
              </a:spcBef>
              <a:buClr>
                <a:srgbClr val="5598D8"/>
              </a:buClr>
              <a:defRPr/>
            </a:pPr>
            <a:r>
              <a:rPr lang="sl-SI" dirty="0">
                <a:solidFill>
                  <a:schemeClr val="accent6">
                    <a:lumMod val="75000"/>
                  </a:schemeClr>
                </a:solidFill>
              </a:rPr>
              <a:t>AN – nacionalni cilji </a:t>
            </a:r>
            <a:r>
              <a:rPr lang="sl-SI" dirty="0" smtClean="0">
                <a:solidFill>
                  <a:schemeClr val="accent6">
                    <a:lumMod val="75000"/>
                  </a:schemeClr>
                </a:solidFill>
              </a:rPr>
              <a:t>OVE </a:t>
            </a:r>
            <a:r>
              <a:rPr lang="sl-SI" dirty="0">
                <a:solidFill>
                  <a:schemeClr val="accent6">
                    <a:lumMod val="75000"/>
                  </a:schemeClr>
                </a:solidFill>
              </a:rPr>
              <a:t>do 2020</a:t>
            </a:r>
          </a:p>
          <a:p>
            <a:pPr marL="342900" indent="-342900" algn="ctr" eaLnBrk="0" hangingPunct="0">
              <a:spcBef>
                <a:spcPct val="20000"/>
              </a:spcBef>
              <a:buClr>
                <a:srgbClr val="5598D8"/>
              </a:buClr>
              <a:defRPr/>
            </a:pPr>
            <a:endParaRPr lang="sl-SI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342900" indent="-342900" algn="ctr" eaLnBrk="0" hangingPunct="0">
              <a:spcBef>
                <a:spcPct val="20000"/>
              </a:spcBef>
              <a:buClr>
                <a:srgbClr val="5598D8"/>
              </a:buClr>
              <a:defRPr/>
            </a:pPr>
            <a:r>
              <a:rPr lang="sl-SI" dirty="0" smtClean="0">
                <a:solidFill>
                  <a:schemeClr val="accent6">
                    <a:lumMod val="75000"/>
                  </a:schemeClr>
                </a:solidFill>
              </a:rPr>
              <a:t>Kje </a:t>
            </a:r>
            <a:r>
              <a:rPr lang="sl-SI" dirty="0">
                <a:solidFill>
                  <a:schemeClr val="accent6">
                    <a:lumMod val="75000"/>
                  </a:schemeClr>
                </a:solidFill>
              </a:rPr>
              <a:t>smo? </a:t>
            </a:r>
          </a:p>
          <a:p>
            <a:pPr marL="342900" indent="-342900" algn="ctr" eaLnBrk="0" hangingPunct="0">
              <a:spcBef>
                <a:spcPct val="20000"/>
              </a:spcBef>
              <a:buClr>
                <a:srgbClr val="5598D8"/>
              </a:buClr>
              <a:defRPr/>
            </a:pPr>
            <a:endParaRPr lang="sl-SI" dirty="0">
              <a:solidFill>
                <a:schemeClr val="accent6">
                  <a:lumMod val="75000"/>
                </a:schemeClr>
              </a:solidFill>
              <a:latin typeface="+mn-lt"/>
              <a:cs typeface="+mn-cs"/>
            </a:endParaRPr>
          </a:p>
          <a:p>
            <a:pPr marL="342900" indent="-342900" algn="ctr" eaLnBrk="0" hangingPunct="0">
              <a:spcBef>
                <a:spcPct val="20000"/>
              </a:spcBef>
              <a:buClr>
                <a:srgbClr val="5598D8"/>
              </a:buClr>
              <a:defRPr/>
            </a:pPr>
            <a:r>
              <a:rPr lang="sl-SI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Ukrepi za doseganje </a:t>
            </a:r>
            <a:r>
              <a:rPr lang="sl-SI" dirty="0" smtClean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ciljev</a:t>
            </a:r>
          </a:p>
          <a:p>
            <a:pPr marL="342900" indent="-342900" algn="ctr" eaLnBrk="0" hangingPunct="0">
              <a:spcBef>
                <a:spcPct val="20000"/>
              </a:spcBef>
              <a:buClr>
                <a:srgbClr val="5598D8"/>
              </a:buClr>
              <a:defRPr/>
            </a:pPr>
            <a:endParaRPr lang="sl-SI" dirty="0">
              <a:solidFill>
                <a:schemeClr val="accent6">
                  <a:lumMod val="75000"/>
                </a:schemeClr>
              </a:solidFill>
              <a:latin typeface="+mn-lt"/>
              <a:cs typeface="+mn-cs"/>
            </a:endParaRPr>
          </a:p>
          <a:p>
            <a:pPr marL="342900" indent="-342900" algn="ctr" eaLnBrk="0" hangingPunct="0">
              <a:spcBef>
                <a:spcPct val="20000"/>
              </a:spcBef>
              <a:buClr>
                <a:srgbClr val="5598D8"/>
              </a:buClr>
              <a:defRPr/>
            </a:pPr>
            <a:r>
              <a:rPr lang="sl-SI" dirty="0" smtClean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Podporna shema OVE in SPTE</a:t>
            </a:r>
            <a:endParaRPr lang="sl-SI" dirty="0">
              <a:solidFill>
                <a:schemeClr val="accent6">
                  <a:lumMod val="75000"/>
                </a:schemeClr>
              </a:solidFill>
              <a:latin typeface="+mn-lt"/>
              <a:cs typeface="+mn-cs"/>
            </a:endParaRPr>
          </a:p>
          <a:p>
            <a:pPr marL="342900" indent="-342900" algn="ctr" eaLnBrk="0" hangingPunct="0">
              <a:spcBef>
                <a:spcPct val="20000"/>
              </a:spcBef>
              <a:buClr>
                <a:srgbClr val="5598D8"/>
              </a:buClr>
              <a:defRPr/>
            </a:pPr>
            <a:endParaRPr lang="sl-SI" dirty="0">
              <a:solidFill>
                <a:schemeClr val="accent6">
                  <a:lumMod val="75000"/>
                </a:schemeClr>
              </a:solidFill>
              <a:latin typeface="+mn-lt"/>
              <a:cs typeface="+mn-cs"/>
            </a:endParaRPr>
          </a:p>
          <a:p>
            <a:pPr marL="342900" lvl="1" indent="-342900" algn="ctr" eaLnBrk="0" hangingPunct="0">
              <a:spcBef>
                <a:spcPct val="20000"/>
              </a:spcBef>
              <a:buClr>
                <a:srgbClr val="5598D8"/>
              </a:buClr>
              <a:defRPr/>
            </a:pPr>
            <a:endParaRPr lang="sl-SI" dirty="0">
              <a:solidFill>
                <a:schemeClr val="accent6">
                  <a:lumMod val="75000"/>
                </a:schemeClr>
              </a:solidFill>
              <a:latin typeface="+mn-lt"/>
              <a:cs typeface="+mn-cs"/>
            </a:endParaRPr>
          </a:p>
          <a:p>
            <a:pPr marL="742950" lvl="1" indent="-285750">
              <a:buFont typeface="Wingdings" pitchFamily="2" charset="2"/>
              <a:buNone/>
              <a:defRPr/>
            </a:pPr>
            <a:endParaRPr lang="sl-SI" sz="2400" dirty="0">
              <a:solidFill>
                <a:schemeClr val="accent2"/>
              </a:solidFill>
              <a:latin typeface="Arial" charset="0"/>
            </a:endParaRPr>
          </a:p>
          <a:p>
            <a:pPr marL="342900" indent="-342900">
              <a:defRPr/>
            </a:pPr>
            <a:endParaRPr lang="sl-SI" b="1" dirty="0">
              <a:solidFill>
                <a:srgbClr val="DF273E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4" name="Picture 8" descr="j0440392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2708920"/>
            <a:ext cx="1368425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8" name="Ograda datuma 3"/>
          <p:cNvSpPr txBox="1">
            <a:spLocks noGrp="1"/>
          </p:cNvSpPr>
          <p:nvPr/>
        </p:nvSpPr>
        <p:spPr bwMode="auto">
          <a:xfrm>
            <a:off x="1295400" y="6477000"/>
            <a:ext cx="10223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sl-SI" sz="800" b="1" dirty="0"/>
              <a:t>19. 4. 2013</a:t>
            </a:r>
          </a:p>
        </p:txBody>
      </p:sp>
      <p:sp>
        <p:nvSpPr>
          <p:cNvPr id="19459" name="Ograda številke diapozitiva 4"/>
          <p:cNvSpPr txBox="1">
            <a:spLocks noGrp="1"/>
          </p:cNvSpPr>
          <p:nvPr/>
        </p:nvSpPr>
        <p:spPr bwMode="auto">
          <a:xfrm>
            <a:off x="35496" y="6477000"/>
            <a:ext cx="1295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sl-SI" sz="1000" b="1">
                <a:solidFill>
                  <a:schemeClr val="bg1"/>
                </a:solidFill>
              </a:rPr>
              <a:t>2</a:t>
            </a:r>
            <a:endParaRPr lang="sl-SI" sz="1000" b="1"/>
          </a:p>
        </p:txBody>
      </p:sp>
      <p:sp>
        <p:nvSpPr>
          <p:cNvPr id="22532" name="Ograda noge 5"/>
          <p:cNvSpPr txBox="1">
            <a:spLocks noGrp="1"/>
          </p:cNvSpPr>
          <p:nvPr/>
        </p:nvSpPr>
        <p:spPr bwMode="auto">
          <a:xfrm>
            <a:off x="2324100" y="6477000"/>
            <a:ext cx="51943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rIns="0" bIns="0" anchor="ctr"/>
          <a:lstStyle/>
          <a:p>
            <a:pPr algn="ctr">
              <a:defRPr/>
            </a:pPr>
            <a:r>
              <a:rPr lang="sl-SI" sz="1200" b="1" spc="140" dirty="0">
                <a:latin typeface="Arial" charset="0"/>
              </a:rPr>
              <a:t>Kazalci okolje – energija v Sloveniji</a:t>
            </a:r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58888" y="0"/>
            <a:ext cx="7437437" cy="685800"/>
          </a:xfrm>
        </p:spPr>
        <p:txBody>
          <a:bodyPr/>
          <a:lstStyle/>
          <a:p>
            <a:r>
              <a:rPr lang="sl-SI" sz="1600" dirty="0" smtClean="0">
                <a:solidFill>
                  <a:srgbClr val="808080"/>
                </a:solidFill>
              </a:rPr>
              <a:t>Okoljsko-energetski sveženj direktiv EU</a:t>
            </a:r>
          </a:p>
        </p:txBody>
      </p:sp>
      <p:sp>
        <p:nvSpPr>
          <p:cNvPr id="19462" name="Rectangle 6"/>
          <p:cNvSpPr>
            <a:spLocks noChangeArrowheads="1"/>
          </p:cNvSpPr>
          <p:nvPr/>
        </p:nvSpPr>
        <p:spPr bwMode="auto">
          <a:xfrm>
            <a:off x="66675" y="9429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0" rIns="0" bIns="0" anchor="ctr">
            <a:spAutoFit/>
          </a:bodyPr>
          <a:lstStyle/>
          <a:p>
            <a:endParaRPr lang="en-US"/>
          </a:p>
        </p:txBody>
      </p:sp>
      <p:sp>
        <p:nvSpPr>
          <p:cNvPr id="91143" name="Text Box 7"/>
          <p:cNvSpPr txBox="1">
            <a:spLocks noChangeArrowheads="1"/>
          </p:cNvSpPr>
          <p:nvPr/>
        </p:nvSpPr>
        <p:spPr bwMode="auto">
          <a:xfrm>
            <a:off x="428625" y="1214438"/>
            <a:ext cx="8286750" cy="51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tIns="0" rIns="0" bIns="0">
            <a:spAutoFit/>
          </a:bodyPr>
          <a:lstStyle/>
          <a:p>
            <a:pPr marL="342900" indent="-342900">
              <a:defRPr/>
            </a:pPr>
            <a:r>
              <a:rPr lang="sl-SI" sz="2000" b="1" dirty="0">
                <a:solidFill>
                  <a:srgbClr val="DF273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Skupne usmeritve EU</a:t>
            </a:r>
          </a:p>
          <a:p>
            <a:pPr marL="342900" indent="-342900">
              <a:defRPr/>
            </a:pPr>
            <a:endParaRPr lang="sl-SI" sz="2000" b="1" dirty="0">
              <a:solidFill>
                <a:srgbClr val="DF273E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marL="342900" indent="-342900" algn="ctr">
              <a:defRPr/>
            </a:pPr>
            <a:r>
              <a:rPr lang="sl-SI" sz="2000" dirty="0">
                <a:solidFill>
                  <a:schemeClr val="accent2"/>
                </a:solidFill>
                <a:latin typeface="Arial" charset="0"/>
              </a:rPr>
              <a:t>Iz </a:t>
            </a:r>
            <a:r>
              <a:rPr lang="sl-SI" sz="2000" b="1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“zelenega” svežnja direktiv</a:t>
            </a:r>
            <a:r>
              <a:rPr lang="sl-SI" sz="2000" dirty="0">
                <a:solidFill>
                  <a:schemeClr val="accent2"/>
                </a:solidFill>
                <a:latin typeface="Arial" charset="0"/>
              </a:rPr>
              <a:t>, ki je bil sprejet 23. aprila 2009: </a:t>
            </a:r>
          </a:p>
          <a:p>
            <a:pPr marL="342900" indent="-342900">
              <a:defRPr/>
            </a:pPr>
            <a:endParaRPr lang="sl-SI" sz="2000" dirty="0">
              <a:solidFill>
                <a:schemeClr val="accent2"/>
              </a:solidFill>
              <a:latin typeface="Arial" charset="0"/>
            </a:endParaRPr>
          </a:p>
          <a:p>
            <a:pPr marL="342900" indent="-342900" algn="ctr">
              <a:defRPr/>
            </a:pPr>
            <a:r>
              <a:rPr lang="sl-SI" sz="2000" dirty="0">
                <a:solidFill>
                  <a:schemeClr val="accent2"/>
                </a:solidFill>
                <a:latin typeface="Arial" charset="0"/>
              </a:rPr>
              <a:t>	Direktiva o spodbujanju </a:t>
            </a:r>
            <a:r>
              <a:rPr lang="sl-SI" sz="2000" dirty="0" smtClean="0">
                <a:solidFill>
                  <a:schemeClr val="accent2"/>
                </a:solidFill>
                <a:latin typeface="Arial" charset="0"/>
              </a:rPr>
              <a:t>uporabe </a:t>
            </a:r>
            <a:r>
              <a:rPr lang="sl-SI" sz="2000" dirty="0">
                <a:solidFill>
                  <a:schemeClr val="accent2"/>
                </a:solidFill>
                <a:latin typeface="Arial" charset="0"/>
              </a:rPr>
              <a:t>energije iz obnovljivih virov</a:t>
            </a:r>
          </a:p>
          <a:p>
            <a:pPr marL="342900" indent="-342900" algn="ctr">
              <a:defRPr/>
            </a:pPr>
            <a:endParaRPr lang="sl-SI" sz="2000" cap="small" dirty="0">
              <a:solidFill>
                <a:schemeClr val="accent2"/>
              </a:solidFill>
              <a:latin typeface="Arial" charset="0"/>
            </a:endParaRPr>
          </a:p>
          <a:p>
            <a:pPr marL="342900" indent="-342900" algn="ctr">
              <a:defRPr/>
            </a:pPr>
            <a:endParaRPr lang="sl-SI" sz="2000" cap="small" dirty="0"/>
          </a:p>
          <a:p>
            <a:pPr marL="342900" indent="-342900" algn="ctr">
              <a:defRPr/>
            </a:pPr>
            <a:endParaRPr lang="sl-SI" sz="2000" b="1" dirty="0">
              <a:solidFill>
                <a:srgbClr val="00B05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marL="342900" indent="-342900" algn="ctr">
              <a:defRPr/>
            </a:pPr>
            <a:r>
              <a:rPr lang="sl-SI" sz="2000" b="1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Cilj do leta 2020: </a:t>
            </a:r>
          </a:p>
          <a:p>
            <a:pPr marL="342900" indent="-342900" algn="ctr">
              <a:defRPr/>
            </a:pPr>
            <a:r>
              <a:rPr lang="sl-SI" sz="2000" b="1" dirty="0" smtClean="0">
                <a:solidFill>
                  <a:schemeClr val="accent2"/>
                </a:solidFill>
              </a:rPr>
              <a:t>EU </a:t>
            </a:r>
            <a:r>
              <a:rPr lang="sl-SI" sz="2000" b="1" dirty="0">
                <a:solidFill>
                  <a:schemeClr val="accent2"/>
                </a:solidFill>
              </a:rPr>
              <a:t>kot celota naj bi dosegla 20-odstotni delež OVE v </a:t>
            </a:r>
            <a:r>
              <a:rPr lang="sl-SI" sz="2000" b="1" dirty="0" smtClean="0">
                <a:solidFill>
                  <a:schemeClr val="accent2"/>
                </a:solidFill>
              </a:rPr>
              <a:t>skupni rabi </a:t>
            </a:r>
            <a:r>
              <a:rPr lang="sl-SI" sz="2000" b="1" dirty="0">
                <a:solidFill>
                  <a:schemeClr val="accent2"/>
                </a:solidFill>
              </a:rPr>
              <a:t>bruto </a:t>
            </a:r>
            <a:r>
              <a:rPr lang="sl-SI" sz="2000" b="1" dirty="0" smtClean="0">
                <a:solidFill>
                  <a:schemeClr val="accent2"/>
                </a:solidFill>
              </a:rPr>
              <a:t>končne energije</a:t>
            </a:r>
          </a:p>
          <a:p>
            <a:pPr algn="ctr">
              <a:defRPr/>
            </a:pPr>
            <a:r>
              <a:rPr lang="sl-SI" sz="1600" dirty="0" smtClean="0">
                <a:solidFill>
                  <a:schemeClr val="accent2"/>
                </a:solidFill>
              </a:rPr>
              <a:t>(10-odstotni </a:t>
            </a:r>
            <a:r>
              <a:rPr lang="sl-SI" sz="1600" dirty="0">
                <a:solidFill>
                  <a:schemeClr val="accent2"/>
                </a:solidFill>
              </a:rPr>
              <a:t>delež obnovljivih virov energije v </a:t>
            </a:r>
            <a:r>
              <a:rPr lang="sl-SI" sz="1600" dirty="0" smtClean="0">
                <a:solidFill>
                  <a:schemeClr val="accent2"/>
                </a:solidFill>
              </a:rPr>
              <a:t>prometu za vse članice, </a:t>
            </a:r>
            <a:r>
              <a:rPr lang="sl-SI" sz="1600" dirty="0">
                <a:solidFill>
                  <a:schemeClr val="accent2"/>
                </a:solidFill>
              </a:rPr>
              <a:t>delež OVE v rabi bruto končne energije določen individualno, glede na potencial vsake posamezne članice)</a:t>
            </a:r>
          </a:p>
          <a:p>
            <a:pPr marL="342900" indent="-342900" algn="ctr">
              <a:defRPr/>
            </a:pPr>
            <a:endParaRPr lang="sl-SI" sz="1600" b="1" dirty="0" smtClean="0">
              <a:solidFill>
                <a:srgbClr val="0070C0"/>
              </a:solidFill>
            </a:endParaRPr>
          </a:p>
          <a:p>
            <a:pPr marL="342900" indent="-342900" algn="ctr">
              <a:defRPr/>
            </a:pPr>
            <a:r>
              <a:rPr lang="sl-SI" sz="1600" b="1" dirty="0" smtClean="0">
                <a:solidFill>
                  <a:srgbClr val="C00000"/>
                </a:solidFill>
                <a:latin typeface="Arial" charset="0"/>
              </a:rPr>
              <a:t>Obveza vsem državam članicam: </a:t>
            </a:r>
            <a:r>
              <a:rPr lang="sl-SI" sz="1600" dirty="0" smtClean="0">
                <a:solidFill>
                  <a:srgbClr val="C00000"/>
                </a:solidFill>
                <a:latin typeface="Arial" charset="0"/>
              </a:rPr>
              <a:t>Sprejeti </a:t>
            </a:r>
            <a:r>
              <a:rPr lang="sl-SI" sz="1600" dirty="0" smtClean="0">
                <a:solidFill>
                  <a:srgbClr val="C00000"/>
                </a:solidFill>
              </a:rPr>
              <a:t>nacionalni </a:t>
            </a:r>
            <a:r>
              <a:rPr lang="sl-SI" sz="1600" dirty="0">
                <a:solidFill>
                  <a:srgbClr val="C00000"/>
                </a:solidFill>
              </a:rPr>
              <a:t>akcijski načrt za obnovljive vire energije </a:t>
            </a:r>
            <a:r>
              <a:rPr lang="sl-SI" sz="1600" dirty="0" smtClean="0">
                <a:solidFill>
                  <a:srgbClr val="C00000"/>
                </a:solidFill>
              </a:rPr>
              <a:t>za </a:t>
            </a:r>
            <a:r>
              <a:rPr lang="sl-SI" sz="1600" dirty="0">
                <a:solidFill>
                  <a:srgbClr val="C00000"/>
                </a:solidFill>
              </a:rPr>
              <a:t>obdobje 2010 – 2020</a:t>
            </a:r>
            <a:endParaRPr lang="sl-SI" sz="1600" b="1" dirty="0">
              <a:solidFill>
                <a:srgbClr val="C00000"/>
              </a:solidFill>
              <a:latin typeface="Arial" charset="0"/>
            </a:endParaRPr>
          </a:p>
          <a:p>
            <a:pPr>
              <a:defRPr/>
            </a:pPr>
            <a:endParaRPr lang="sl-SI" sz="2000" dirty="0">
              <a:solidFill>
                <a:schemeClr val="accent2"/>
              </a:solidFill>
            </a:endParaRPr>
          </a:p>
        </p:txBody>
      </p:sp>
      <p:sp>
        <p:nvSpPr>
          <p:cNvPr id="19465" name="Puščica dol 8"/>
          <p:cNvSpPr>
            <a:spLocks noChangeArrowheads="1"/>
          </p:cNvSpPr>
          <p:nvPr/>
        </p:nvSpPr>
        <p:spPr bwMode="auto">
          <a:xfrm flipH="1">
            <a:off x="4427538" y="2852738"/>
            <a:ext cx="215900" cy="6477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B050"/>
          </a:solidFill>
          <a:ln w="9525" algn="ctr">
            <a:solidFill>
              <a:schemeClr val="accent1"/>
            </a:solidFill>
            <a:round/>
            <a:headEnd/>
            <a:tailEnd/>
          </a:ln>
        </p:spPr>
        <p:txBody>
          <a:bodyPr tIns="0" rIns="0" bIns="0"/>
          <a:lstStyle/>
          <a:p>
            <a:pPr eaLnBrk="0" hangingPunct="0">
              <a:spcBef>
                <a:spcPct val="50000"/>
              </a:spcBef>
            </a:pPr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z="1600" dirty="0">
                <a:solidFill>
                  <a:srgbClr val="808080"/>
                </a:solidFill>
              </a:rPr>
              <a:t>Okoljsko-energetski sveženj direktiv EU</a:t>
            </a:r>
          </a:p>
        </p:txBody>
      </p:sp>
      <p:sp>
        <p:nvSpPr>
          <p:cNvPr id="9" name="Ograda besedila 8"/>
          <p:cNvSpPr>
            <a:spLocks noGrp="1"/>
          </p:cNvSpPr>
          <p:nvPr>
            <p:ph type="body" sz="half" idx="1"/>
          </p:nvPr>
        </p:nvSpPr>
        <p:spPr>
          <a:xfrm>
            <a:off x="395536" y="980728"/>
            <a:ext cx="8568952" cy="5294312"/>
          </a:xfrm>
        </p:spPr>
        <p:txBody>
          <a:bodyPr/>
          <a:lstStyle/>
          <a:p>
            <a:endParaRPr lang="sl-SI" sz="1600" dirty="0" smtClean="0"/>
          </a:p>
          <a:p>
            <a:endParaRPr lang="sl-SI" dirty="0" smtClean="0"/>
          </a:p>
          <a:p>
            <a:endParaRPr lang="sl-SI" dirty="0" smtClean="0"/>
          </a:p>
          <a:p>
            <a:endParaRPr lang="sl-SI" dirty="0" smtClean="0"/>
          </a:p>
          <a:p>
            <a:endParaRPr lang="sl-SI" dirty="0" smtClean="0"/>
          </a:p>
          <a:p>
            <a:endParaRPr lang="sl-SI" dirty="0" smtClean="0"/>
          </a:p>
          <a:p>
            <a:pPr marL="0" indent="0" algn="ctr">
              <a:buNone/>
            </a:pPr>
            <a:endParaRPr lang="sl-SI" dirty="0" smtClean="0"/>
          </a:p>
          <a:p>
            <a:pPr marL="0" indent="0" algn="ctr">
              <a:buNone/>
            </a:pPr>
            <a:r>
              <a:rPr lang="en-US" sz="1200" dirty="0" err="1" smtClean="0">
                <a:solidFill>
                  <a:schemeClr val="accent2"/>
                </a:solidFill>
              </a:rPr>
              <a:t>Napredek</a:t>
            </a:r>
            <a:r>
              <a:rPr lang="en-US" sz="1200" dirty="0" smtClean="0">
                <a:solidFill>
                  <a:schemeClr val="accent2"/>
                </a:solidFill>
              </a:rPr>
              <a:t> </a:t>
            </a:r>
            <a:r>
              <a:rPr lang="en-US" sz="1200" dirty="0" err="1" smtClean="0">
                <a:solidFill>
                  <a:schemeClr val="accent2"/>
                </a:solidFill>
              </a:rPr>
              <a:t>pri</a:t>
            </a:r>
            <a:r>
              <a:rPr lang="en-US" sz="1200" dirty="0" smtClean="0">
                <a:solidFill>
                  <a:schemeClr val="accent2"/>
                </a:solidFill>
              </a:rPr>
              <a:t> </a:t>
            </a:r>
            <a:r>
              <a:rPr lang="en-US" sz="1200" dirty="0" err="1" smtClean="0">
                <a:solidFill>
                  <a:schemeClr val="accent2"/>
                </a:solidFill>
              </a:rPr>
              <a:t>doseganju</a:t>
            </a:r>
            <a:r>
              <a:rPr lang="en-US" sz="1200" dirty="0" smtClean="0">
                <a:solidFill>
                  <a:schemeClr val="accent2"/>
                </a:solidFill>
              </a:rPr>
              <a:t> </a:t>
            </a:r>
            <a:r>
              <a:rPr lang="en-US" sz="1200" dirty="0" err="1" smtClean="0">
                <a:solidFill>
                  <a:schemeClr val="accent2"/>
                </a:solidFill>
              </a:rPr>
              <a:t>ciljnega</a:t>
            </a:r>
            <a:r>
              <a:rPr lang="en-US" sz="1200" dirty="0" smtClean="0">
                <a:solidFill>
                  <a:schemeClr val="accent2"/>
                </a:solidFill>
              </a:rPr>
              <a:t> </a:t>
            </a:r>
            <a:r>
              <a:rPr lang="en-US" sz="1200" dirty="0" err="1" smtClean="0">
                <a:solidFill>
                  <a:schemeClr val="accent2"/>
                </a:solidFill>
              </a:rPr>
              <a:t>deleža</a:t>
            </a:r>
            <a:r>
              <a:rPr lang="en-US" sz="1200" dirty="0" smtClean="0">
                <a:solidFill>
                  <a:schemeClr val="accent2"/>
                </a:solidFill>
              </a:rPr>
              <a:t> OVE v </a:t>
            </a:r>
            <a:r>
              <a:rPr lang="en-US" sz="1200" dirty="0" err="1" smtClean="0">
                <a:solidFill>
                  <a:schemeClr val="accent2"/>
                </a:solidFill>
              </a:rPr>
              <a:t>obdobju</a:t>
            </a:r>
            <a:r>
              <a:rPr lang="en-US" sz="1200" dirty="0" smtClean="0">
                <a:solidFill>
                  <a:schemeClr val="accent2"/>
                </a:solidFill>
              </a:rPr>
              <a:t> 2005-2010 v </a:t>
            </a:r>
            <a:r>
              <a:rPr lang="en-US" sz="1200" dirty="0" err="1" smtClean="0">
                <a:solidFill>
                  <a:schemeClr val="accent2"/>
                </a:solidFill>
              </a:rPr>
              <a:t>državah</a:t>
            </a:r>
            <a:r>
              <a:rPr lang="en-US" sz="1200" dirty="0" smtClean="0">
                <a:solidFill>
                  <a:schemeClr val="accent2"/>
                </a:solidFill>
              </a:rPr>
              <a:t> EU</a:t>
            </a:r>
            <a:endParaRPr lang="sl-SI" sz="1200" dirty="0" smtClean="0">
              <a:solidFill>
                <a:schemeClr val="accent2"/>
              </a:solidFill>
            </a:endParaRPr>
          </a:p>
          <a:p>
            <a:pPr marL="0" indent="0" algn="ctr">
              <a:buNone/>
            </a:pPr>
            <a:endParaRPr lang="sl-SI" sz="1200" dirty="0">
              <a:solidFill>
                <a:schemeClr val="accent2"/>
              </a:solidFill>
            </a:endParaRPr>
          </a:p>
          <a:p>
            <a:r>
              <a:rPr lang="sl-SI" sz="1200" dirty="0" smtClean="0">
                <a:solidFill>
                  <a:schemeClr val="accent2"/>
                </a:solidFill>
              </a:rPr>
              <a:t>Napredek Slovenije pri doseganju ciljev je primerljiv s povprečjem EU in gibanji v razvitejših državah</a:t>
            </a:r>
          </a:p>
          <a:p>
            <a:r>
              <a:rPr lang="sl-SI" sz="1200" dirty="0" smtClean="0">
                <a:solidFill>
                  <a:schemeClr val="accent2"/>
                </a:solidFill>
              </a:rPr>
              <a:t>Doseganje cilja je odvisno tudi od rabe energije (za Slovenijo pomembno predvsem obvladovanje rasti rabe energije v prometu)</a:t>
            </a:r>
          </a:p>
          <a:p>
            <a:pPr marL="0" indent="0" algn="ctr">
              <a:buNone/>
            </a:pPr>
            <a:endParaRPr lang="sl-SI" sz="1200" dirty="0" smtClean="0">
              <a:solidFill>
                <a:schemeClr val="accent2"/>
              </a:solidFill>
            </a:endParaRPr>
          </a:p>
          <a:p>
            <a:pPr marL="0" indent="0" algn="ctr">
              <a:buNone/>
            </a:pPr>
            <a:endParaRPr lang="sl-SI" sz="1200" dirty="0">
              <a:solidFill>
                <a:schemeClr val="accent2"/>
              </a:solidFill>
            </a:endParaRPr>
          </a:p>
        </p:txBody>
      </p:sp>
      <p:pic>
        <p:nvPicPr>
          <p:cNvPr id="5017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59632" y="1052736"/>
            <a:ext cx="6624736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pic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sl-SI" dirty="0"/>
              <a:t>19. 4. 2013</a:t>
            </a:r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sl-SI" dirty="0"/>
              <a:t>3</a:t>
            </a:r>
            <a:endParaRPr lang="sl-SI" dirty="0">
              <a:solidFill>
                <a:schemeClr val="tx1"/>
              </a:solidFill>
            </a:endParaRPr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spcBef>
                <a:spcPct val="0"/>
              </a:spcBef>
              <a:defRPr/>
            </a:pPr>
            <a:r>
              <a:rPr lang="sl-SI" sz="1200" spc="140" dirty="0">
                <a:latin typeface="Arial" charset="0"/>
                <a:cs typeface="Arial" charset="0"/>
              </a:rPr>
              <a:t>Kazalci okolje – energija v Sloveniji</a:t>
            </a:r>
          </a:p>
        </p:txBody>
      </p:sp>
      <p:sp>
        <p:nvSpPr>
          <p:cNvPr id="7" name="Puščica dol 6"/>
          <p:cNvSpPr/>
          <p:nvPr/>
        </p:nvSpPr>
        <p:spPr bwMode="auto">
          <a:xfrm>
            <a:off x="6124627" y="1340768"/>
            <a:ext cx="216024" cy="1080120"/>
          </a:xfrm>
          <a:prstGeom prst="downArrow">
            <a:avLst/>
          </a:prstGeom>
          <a:solidFill>
            <a:srgbClr val="00B050"/>
          </a:solidFill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1" name="Pravokotnik 10"/>
          <p:cNvSpPr/>
          <p:nvPr/>
        </p:nvSpPr>
        <p:spPr bwMode="auto">
          <a:xfrm>
            <a:off x="5604796" y="836712"/>
            <a:ext cx="1255685" cy="504056"/>
          </a:xfrm>
          <a:prstGeom prst="rect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l-SI" sz="14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</a:rPr>
              <a:t>Slovenija  cilj</a:t>
            </a:r>
            <a:r>
              <a:rPr kumimoji="0" lang="sl-SI" sz="140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</a:rPr>
              <a:t> OVE</a:t>
            </a:r>
            <a:endParaRPr kumimoji="0" lang="sl-SI" sz="14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4055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Ograda datuma 3"/>
          <p:cNvSpPr txBox="1">
            <a:spLocks noGrp="1"/>
          </p:cNvSpPr>
          <p:nvPr/>
        </p:nvSpPr>
        <p:spPr bwMode="auto">
          <a:xfrm>
            <a:off x="1275631" y="6477000"/>
            <a:ext cx="10223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sl-SI" sz="800" b="1" dirty="0"/>
              <a:t>19. 4. 2013</a:t>
            </a:r>
          </a:p>
        </p:txBody>
      </p:sp>
      <p:sp>
        <p:nvSpPr>
          <p:cNvPr id="20483" name="Ograda številke diapozitiva 4"/>
          <p:cNvSpPr txBox="1">
            <a:spLocks noGrp="1"/>
          </p:cNvSpPr>
          <p:nvPr/>
        </p:nvSpPr>
        <p:spPr bwMode="auto">
          <a:xfrm>
            <a:off x="0" y="6477000"/>
            <a:ext cx="1295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sl-SI" sz="1000" b="1" dirty="0" smtClean="0">
                <a:solidFill>
                  <a:srgbClr val="FFFFCC"/>
                </a:solidFill>
              </a:rPr>
              <a:t>4</a:t>
            </a:r>
            <a:endParaRPr lang="sl-SI" sz="1000" b="1" dirty="0">
              <a:solidFill>
                <a:srgbClr val="FFFFCC"/>
              </a:solidFill>
            </a:endParaRPr>
          </a:p>
        </p:txBody>
      </p:sp>
      <p:sp>
        <p:nvSpPr>
          <p:cNvPr id="20484" name="Ograda noge 5"/>
          <p:cNvSpPr txBox="1">
            <a:spLocks noGrp="1"/>
          </p:cNvSpPr>
          <p:nvPr/>
        </p:nvSpPr>
        <p:spPr bwMode="auto">
          <a:xfrm>
            <a:off x="2324100" y="6477000"/>
            <a:ext cx="51943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sl-SI" sz="1200" b="1" spc="140" dirty="0">
                <a:latin typeface="Arial" charset="0"/>
              </a:rPr>
              <a:t>Kazalci okolje – energija v Sloveniji</a:t>
            </a:r>
          </a:p>
        </p:txBody>
      </p:sp>
      <p:sp>
        <p:nvSpPr>
          <p:cNvPr id="204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sz="1600" dirty="0" smtClean="0">
                <a:solidFill>
                  <a:srgbClr val="808080"/>
                </a:solidFill>
              </a:rPr>
              <a:t>Cilji za Slovenijo – Akcijski načrt za OVE</a:t>
            </a:r>
          </a:p>
        </p:txBody>
      </p:sp>
      <p:sp>
        <p:nvSpPr>
          <p:cNvPr id="9" name="Ograda vsebine 8"/>
          <p:cNvSpPr>
            <a:spLocks noGrp="1"/>
          </p:cNvSpPr>
          <p:nvPr>
            <p:ph idx="1"/>
          </p:nvPr>
        </p:nvSpPr>
        <p:spPr>
          <a:xfrm>
            <a:off x="422275" y="954088"/>
            <a:ext cx="8470900" cy="5427240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sl-SI" sz="1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Cilja za Slovenijo do leta 2020 po direktivi  sta: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sl-SI" sz="1800" b="1" dirty="0" smtClean="0">
                <a:solidFill>
                  <a:schemeClr val="accent2"/>
                </a:solidFill>
              </a:rPr>
              <a:t>25-odstotni delež OVE v rabi bruto končne energije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sl-SI" sz="1800" b="1" dirty="0" smtClean="0">
                <a:solidFill>
                  <a:schemeClr val="accent2"/>
                </a:solidFill>
              </a:rPr>
              <a:t>10-odstotni delež OVE v prometu</a:t>
            </a:r>
          </a:p>
          <a:p>
            <a:pPr>
              <a:buFont typeface="Arial" pitchFamily="34" charset="0"/>
              <a:buChar char="•"/>
              <a:defRPr/>
            </a:pPr>
            <a:endParaRPr lang="sl-SI" sz="1800" dirty="0" smtClean="0">
              <a:solidFill>
                <a:schemeClr val="accent2"/>
              </a:solidFill>
            </a:endParaRPr>
          </a:p>
          <a:p>
            <a:pPr algn="ctr">
              <a:buFontTx/>
              <a:buNone/>
              <a:defRPr/>
            </a:pPr>
            <a:r>
              <a:rPr lang="sl-SI" sz="1800" dirty="0" smtClean="0">
                <a:solidFill>
                  <a:schemeClr val="accent2"/>
                </a:solidFill>
              </a:rPr>
              <a:t>Nacionalni akcijski načrt OVE za obdobje 2010 - 2020 povzema</a:t>
            </a:r>
          </a:p>
          <a:p>
            <a:pPr algn="ctr">
              <a:buFontTx/>
              <a:buNone/>
              <a:defRPr/>
            </a:pPr>
            <a:r>
              <a:rPr lang="sl-SI" sz="1800" dirty="0" smtClean="0">
                <a:solidFill>
                  <a:schemeClr val="accent2"/>
                </a:solidFill>
              </a:rPr>
              <a:t>direktivo in opredeljuje ciljne deleže uporabe OVE za sektorje: promet,</a:t>
            </a:r>
          </a:p>
          <a:p>
            <a:pPr algn="ctr">
              <a:buFontTx/>
              <a:buNone/>
              <a:defRPr/>
            </a:pPr>
            <a:r>
              <a:rPr lang="sl-SI" sz="1800" dirty="0" smtClean="0">
                <a:solidFill>
                  <a:schemeClr val="accent2"/>
                </a:solidFill>
              </a:rPr>
              <a:t>rabo električne energije ter za ogrevanje in hlajenje</a:t>
            </a:r>
          </a:p>
          <a:p>
            <a:pPr>
              <a:buFontTx/>
              <a:buNone/>
              <a:defRPr/>
            </a:pPr>
            <a:endParaRPr lang="sl-SI" sz="1800" dirty="0" smtClean="0">
              <a:solidFill>
                <a:schemeClr val="accent2"/>
              </a:solidFill>
            </a:endParaRPr>
          </a:p>
          <a:p>
            <a:pPr>
              <a:buFontTx/>
              <a:buNone/>
              <a:defRPr/>
            </a:pPr>
            <a:endParaRPr lang="sl-SI" sz="1800" dirty="0">
              <a:solidFill>
                <a:schemeClr val="accent2"/>
              </a:solidFill>
            </a:endParaRPr>
          </a:p>
          <a:p>
            <a:pPr>
              <a:buFontTx/>
              <a:buNone/>
              <a:defRPr/>
            </a:pPr>
            <a:endParaRPr lang="sl-SI" sz="1800" dirty="0" smtClean="0">
              <a:solidFill>
                <a:schemeClr val="accent2"/>
              </a:solidFill>
            </a:endParaRPr>
          </a:p>
          <a:p>
            <a:pPr>
              <a:buFontTx/>
              <a:buNone/>
              <a:defRPr/>
            </a:pPr>
            <a:endParaRPr lang="sl-SI" sz="1800" dirty="0">
              <a:solidFill>
                <a:schemeClr val="accent2"/>
              </a:solidFill>
            </a:endParaRPr>
          </a:p>
          <a:p>
            <a:pPr>
              <a:buFontTx/>
              <a:buNone/>
              <a:defRPr/>
            </a:pPr>
            <a:endParaRPr lang="sl-SI" sz="1800" dirty="0" smtClean="0">
              <a:solidFill>
                <a:schemeClr val="accent2"/>
              </a:solidFill>
            </a:endParaRPr>
          </a:p>
          <a:p>
            <a:pPr algn="ctr">
              <a:buFontTx/>
              <a:buNone/>
              <a:defRPr/>
            </a:pPr>
            <a:r>
              <a:rPr lang="sl-SI" sz="1200" dirty="0">
                <a:solidFill>
                  <a:schemeClr val="accent2"/>
                </a:solidFill>
              </a:rPr>
              <a:t>Ciljni deleži OVE za leto </a:t>
            </a:r>
            <a:r>
              <a:rPr lang="sl-SI" sz="1200" dirty="0" smtClean="0">
                <a:solidFill>
                  <a:schemeClr val="accent2"/>
                </a:solidFill>
              </a:rPr>
              <a:t>2020 (</a:t>
            </a:r>
            <a:r>
              <a:rPr lang="sl-SI" sz="1200" dirty="0">
                <a:solidFill>
                  <a:schemeClr val="accent2"/>
                </a:solidFill>
              </a:rPr>
              <a:t>Vir: AN OVE 2010-2020)</a:t>
            </a:r>
          </a:p>
          <a:p>
            <a:pPr>
              <a:buFontTx/>
              <a:buNone/>
              <a:defRPr/>
            </a:pPr>
            <a:endParaRPr lang="sl-SI" sz="1800" dirty="0" smtClean="0">
              <a:solidFill>
                <a:schemeClr val="accent2"/>
              </a:solidFill>
            </a:endParaRPr>
          </a:p>
          <a:p>
            <a:pPr>
              <a:buFontTx/>
              <a:buNone/>
              <a:defRPr/>
            </a:pPr>
            <a:r>
              <a:rPr lang="sl-SI" sz="1600" dirty="0" smtClean="0"/>
              <a:t>Za SPTE Slovenija še nima sprejetega cilja po letu 2010!!!</a:t>
            </a:r>
          </a:p>
          <a:p>
            <a:pPr>
              <a:buFontTx/>
              <a:buNone/>
              <a:defRPr/>
            </a:pPr>
            <a:r>
              <a:rPr lang="sl-SI" sz="1200" dirty="0" smtClean="0">
                <a:solidFill>
                  <a:schemeClr val="accent2"/>
                </a:solidFill>
              </a:rPr>
              <a:t>(predlog NEP predvideva do leta 2020 </a:t>
            </a:r>
            <a:r>
              <a:rPr lang="sl-SI" sz="1200" smtClean="0">
                <a:solidFill>
                  <a:schemeClr val="accent2"/>
                </a:solidFill>
              </a:rPr>
              <a:t>18 odstotni </a:t>
            </a:r>
            <a:r>
              <a:rPr lang="sl-SI" sz="1200" dirty="0" smtClean="0">
                <a:solidFill>
                  <a:schemeClr val="accent2"/>
                </a:solidFill>
              </a:rPr>
              <a:t>delež SPTE v rabi bruto končne energije)</a:t>
            </a:r>
            <a:endParaRPr lang="sl-SI" sz="1200" dirty="0" smtClean="0"/>
          </a:p>
        </p:txBody>
      </p:sp>
      <p:sp>
        <p:nvSpPr>
          <p:cNvPr id="20487" name="Rectangle 6"/>
          <p:cNvSpPr>
            <a:spLocks noChangeArrowheads="1"/>
          </p:cNvSpPr>
          <p:nvPr/>
        </p:nvSpPr>
        <p:spPr bwMode="auto">
          <a:xfrm>
            <a:off x="66675" y="9429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0" rIns="0" bIns="0" anchor="ctr">
            <a:spAutoFit/>
          </a:bodyPr>
          <a:lstStyle/>
          <a:p>
            <a:endParaRPr lang="en-US"/>
          </a:p>
        </p:txBody>
      </p:sp>
      <p:pic>
        <p:nvPicPr>
          <p:cNvPr id="20489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818" y="3356992"/>
            <a:ext cx="8350200" cy="1574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25782" y="3663726"/>
            <a:ext cx="127793" cy="332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vsebine 1"/>
          <p:cNvSpPr>
            <a:spLocks noGrp="1"/>
          </p:cNvSpPr>
          <p:nvPr>
            <p:ph type="body" idx="1"/>
          </p:nvPr>
        </p:nvSpPr>
        <p:spPr>
          <a:xfrm>
            <a:off x="722313" y="2348880"/>
            <a:ext cx="7772400" cy="4032447"/>
          </a:xfrm>
        </p:spPr>
        <p:txBody>
          <a:bodyPr anchor="t"/>
          <a:lstStyle/>
          <a:p>
            <a:pPr marL="0" lvl="5" algn="ctr"/>
            <a:r>
              <a:rPr lang="sl-SI" sz="1200" dirty="0">
                <a:solidFill>
                  <a:schemeClr val="accent2"/>
                </a:solidFill>
                <a:ea typeface="+mn-ea"/>
                <a:cs typeface="+mn-cs"/>
              </a:rPr>
              <a:t>Doseženi deleži OVE v rabi bruto končne električne energije </a:t>
            </a:r>
            <a:r>
              <a:rPr lang="sl-SI" sz="1800" b="1" dirty="0" smtClean="0">
                <a:solidFill>
                  <a:srgbClr val="0070C0"/>
                </a:solidFill>
              </a:rPr>
              <a:t>			</a:t>
            </a:r>
          </a:p>
          <a:p>
            <a:pPr marL="0" lvl="5" algn="ctr"/>
            <a:endParaRPr lang="sl-SI" sz="1800" b="1" dirty="0" smtClean="0">
              <a:solidFill>
                <a:srgbClr val="0070C0"/>
              </a:solidFill>
            </a:endParaRPr>
          </a:p>
          <a:p>
            <a:pPr marL="0" lvl="5" algn="ctr"/>
            <a:r>
              <a:rPr lang="sl-SI" sz="1800" b="1" dirty="0" smtClean="0">
                <a:solidFill>
                  <a:schemeClr val="accent2"/>
                </a:solidFill>
                <a:ea typeface="+mn-ea"/>
                <a:cs typeface="+mn-cs"/>
              </a:rPr>
              <a:t>RAZLIKA 8,5 %</a:t>
            </a:r>
            <a:r>
              <a:rPr lang="sl-SI" dirty="0" smtClean="0"/>
              <a:t>		 </a:t>
            </a:r>
            <a:r>
              <a:rPr lang="sl-SI" sz="1800" b="1" dirty="0">
                <a:solidFill>
                  <a:schemeClr val="accent2"/>
                </a:solidFill>
                <a:ea typeface="+mn-ea"/>
                <a:cs typeface="+mn-cs"/>
              </a:rPr>
              <a:t>cca. 1240 </a:t>
            </a:r>
            <a:r>
              <a:rPr lang="sl-SI" sz="1800" b="1" dirty="0" err="1" smtClean="0">
                <a:solidFill>
                  <a:schemeClr val="accent2"/>
                </a:solidFill>
                <a:ea typeface="+mn-ea"/>
                <a:cs typeface="+mn-cs"/>
              </a:rPr>
              <a:t>GWh</a:t>
            </a:r>
            <a:endParaRPr lang="sl-SI" sz="1800" b="1" dirty="0" smtClean="0">
              <a:solidFill>
                <a:schemeClr val="accent2"/>
              </a:solidFill>
              <a:ea typeface="+mn-ea"/>
              <a:cs typeface="+mn-cs"/>
            </a:endParaRPr>
          </a:p>
          <a:p>
            <a:pPr marL="0" lvl="5"/>
            <a:r>
              <a:rPr lang="sl-SI" sz="1200" dirty="0" smtClean="0">
                <a:solidFill>
                  <a:schemeClr val="accent2"/>
                </a:solidFill>
                <a:ea typeface="+mn-ea"/>
                <a:cs typeface="+mn-cs"/>
              </a:rPr>
              <a:t>	    Ob </a:t>
            </a:r>
            <a:r>
              <a:rPr lang="sl-SI" sz="1200" dirty="0">
                <a:solidFill>
                  <a:schemeClr val="accent2"/>
                </a:solidFill>
                <a:ea typeface="+mn-ea"/>
                <a:cs typeface="+mn-cs"/>
              </a:rPr>
              <a:t>predpostavki </a:t>
            </a:r>
            <a:r>
              <a:rPr lang="sl-SI" sz="1200" dirty="0" smtClean="0">
                <a:solidFill>
                  <a:schemeClr val="accent2"/>
                </a:solidFill>
                <a:ea typeface="+mn-ea"/>
                <a:cs typeface="+mn-cs"/>
              </a:rPr>
              <a:t>nespremenjene bruto </a:t>
            </a:r>
            <a:r>
              <a:rPr lang="sl-SI" sz="1200" dirty="0">
                <a:solidFill>
                  <a:schemeClr val="accent2"/>
                </a:solidFill>
                <a:ea typeface="+mn-ea"/>
                <a:cs typeface="+mn-cs"/>
              </a:rPr>
              <a:t>končne rabe </a:t>
            </a:r>
            <a:r>
              <a:rPr lang="sl-SI" sz="1200" dirty="0" smtClean="0">
                <a:solidFill>
                  <a:schemeClr val="accent2"/>
                </a:solidFill>
                <a:ea typeface="+mn-ea"/>
                <a:cs typeface="+mn-cs"/>
              </a:rPr>
              <a:t>električne energije</a:t>
            </a:r>
          </a:p>
          <a:p>
            <a:pPr marL="0" lvl="5"/>
            <a:r>
              <a:rPr lang="sl-SI" sz="4000" dirty="0" smtClean="0">
                <a:solidFill>
                  <a:srgbClr val="DF273E"/>
                </a:solidFill>
                <a:ea typeface="+mn-ea"/>
                <a:cs typeface="+mn-cs"/>
              </a:rPr>
              <a:t>			    !!!</a:t>
            </a:r>
            <a:endParaRPr lang="sl-SI" sz="1200" dirty="0" smtClean="0">
              <a:solidFill>
                <a:schemeClr val="accent2"/>
              </a:solidFill>
              <a:ea typeface="+mn-ea"/>
              <a:cs typeface="+mn-cs"/>
            </a:endParaRPr>
          </a:p>
          <a:p>
            <a:pPr algn="ctr"/>
            <a:r>
              <a:rPr lang="sl-SI" sz="1800" b="1" dirty="0">
                <a:solidFill>
                  <a:schemeClr val="accent2"/>
                </a:solidFill>
              </a:rPr>
              <a:t>Potreba po </a:t>
            </a:r>
            <a:r>
              <a:rPr lang="sl-SI" sz="1800" b="1" dirty="0" smtClean="0">
                <a:solidFill>
                  <a:schemeClr val="accent2"/>
                </a:solidFill>
              </a:rPr>
              <a:t>dodatnih </a:t>
            </a:r>
            <a:r>
              <a:rPr lang="sl-SI" sz="1800" b="1" dirty="0">
                <a:solidFill>
                  <a:schemeClr val="accent2"/>
                </a:solidFill>
              </a:rPr>
              <a:t>proizvodnih kapacitetah </a:t>
            </a:r>
            <a:r>
              <a:rPr lang="sl-SI" sz="1800" b="1" dirty="0" smtClean="0">
                <a:solidFill>
                  <a:schemeClr val="accent2"/>
                </a:solidFill>
              </a:rPr>
              <a:t>OVE</a:t>
            </a:r>
          </a:p>
          <a:p>
            <a:pPr algn="ctr"/>
            <a:endParaRPr lang="sl-SI" sz="1600" b="1" dirty="0">
              <a:solidFill>
                <a:srgbClr val="0070C0"/>
              </a:solidFill>
            </a:endParaRPr>
          </a:p>
          <a:p>
            <a:pPr algn="ctr"/>
            <a:r>
              <a:rPr lang="sl-SI" sz="1400" b="1" dirty="0" smtClean="0">
                <a:solidFill>
                  <a:srgbClr val="0070C0"/>
                </a:solidFill>
              </a:rPr>
              <a:t> </a:t>
            </a:r>
            <a:r>
              <a:rPr lang="sl-SI" sz="1400" b="1" dirty="0" smtClean="0">
                <a:solidFill>
                  <a:srgbClr val="DF273E"/>
                </a:solidFill>
              </a:rPr>
              <a:t>310 </a:t>
            </a:r>
            <a:r>
              <a:rPr lang="sl-SI" sz="1400" b="1" dirty="0">
                <a:solidFill>
                  <a:srgbClr val="DF273E"/>
                </a:solidFill>
              </a:rPr>
              <a:t>MW </a:t>
            </a:r>
            <a:r>
              <a:rPr lang="sl-SI" sz="1400" b="1" dirty="0">
                <a:solidFill>
                  <a:schemeClr val="accent2"/>
                </a:solidFill>
              </a:rPr>
              <a:t>proizvodnih kapacitet s </a:t>
            </a:r>
            <a:r>
              <a:rPr lang="pl-PL" sz="1400" b="1" dirty="0" smtClean="0">
                <a:solidFill>
                  <a:schemeClr val="accent2"/>
                </a:solidFill>
              </a:rPr>
              <a:t>povprečno </a:t>
            </a:r>
            <a:r>
              <a:rPr lang="pl-PL" sz="1400" b="1" dirty="0">
                <a:solidFill>
                  <a:schemeClr val="accent2"/>
                </a:solidFill>
              </a:rPr>
              <a:t>4000 obratovalnih ur letno</a:t>
            </a:r>
            <a:endParaRPr lang="sl-SI" sz="1400" b="1" dirty="0">
              <a:solidFill>
                <a:schemeClr val="accent2"/>
              </a:solidFill>
            </a:endParaRPr>
          </a:p>
          <a:p>
            <a:pPr algn="ctr"/>
            <a:r>
              <a:rPr lang="sl-SI" sz="1400" b="1" dirty="0">
                <a:solidFill>
                  <a:schemeClr val="accent2"/>
                </a:solidFill>
              </a:rPr>
              <a:t>ali</a:t>
            </a:r>
          </a:p>
          <a:p>
            <a:pPr algn="ctr"/>
            <a:r>
              <a:rPr lang="sl-SI" sz="1400" b="1" dirty="0" smtClean="0">
                <a:solidFill>
                  <a:srgbClr val="0070C0"/>
                </a:solidFill>
              </a:rPr>
              <a:t> </a:t>
            </a:r>
            <a:r>
              <a:rPr lang="sl-SI" sz="1400" b="1" dirty="0" smtClean="0">
                <a:solidFill>
                  <a:srgbClr val="DF273E"/>
                </a:solidFill>
              </a:rPr>
              <a:t>1130 </a:t>
            </a:r>
            <a:r>
              <a:rPr lang="sl-SI" sz="1400" b="1" dirty="0">
                <a:solidFill>
                  <a:srgbClr val="DF273E"/>
                </a:solidFill>
              </a:rPr>
              <a:t>MW </a:t>
            </a:r>
            <a:r>
              <a:rPr lang="sl-SI" sz="1400" b="1" dirty="0">
                <a:solidFill>
                  <a:schemeClr val="accent2"/>
                </a:solidFill>
              </a:rPr>
              <a:t>proizvodnih kapacitet s </a:t>
            </a:r>
            <a:r>
              <a:rPr lang="pl-PL" sz="1400" b="1" dirty="0" smtClean="0">
                <a:solidFill>
                  <a:schemeClr val="accent2"/>
                </a:solidFill>
              </a:rPr>
              <a:t>povprečno </a:t>
            </a:r>
            <a:r>
              <a:rPr lang="pl-PL" sz="1400" b="1" dirty="0">
                <a:solidFill>
                  <a:schemeClr val="accent2"/>
                </a:solidFill>
              </a:rPr>
              <a:t>1100 obratovalnih ur letno</a:t>
            </a:r>
            <a:endParaRPr lang="sl-SI" sz="1400" b="1" dirty="0">
              <a:solidFill>
                <a:schemeClr val="accent2"/>
              </a:solidFill>
            </a:endParaRPr>
          </a:p>
          <a:p>
            <a:pPr marL="0" lvl="5"/>
            <a:endParaRPr lang="sl-SI" sz="1200" dirty="0">
              <a:solidFill>
                <a:schemeClr val="accent2"/>
              </a:solidFill>
              <a:ea typeface="+mn-ea"/>
              <a:cs typeface="+mn-cs"/>
            </a:endParaRPr>
          </a:p>
          <a:p>
            <a:pPr marL="0" lvl="5"/>
            <a:r>
              <a:rPr lang="sl-SI" dirty="0" smtClean="0"/>
              <a:t>	</a:t>
            </a:r>
            <a:endParaRPr lang="sl-SI" dirty="0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sl-SI" dirty="0"/>
              <a:t>19. 4. 2013</a:t>
            </a:r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sl-SI" dirty="0" smtClean="0"/>
              <a:t>5</a:t>
            </a:r>
            <a:endParaRPr lang="sl-SI" dirty="0">
              <a:solidFill>
                <a:schemeClr val="tx1"/>
              </a:solidFill>
            </a:endParaRPr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2"/>
          </p:nvPr>
        </p:nvSpPr>
        <p:spPr>
          <a:xfrm>
            <a:off x="2330028" y="6477000"/>
            <a:ext cx="5194300" cy="381000"/>
          </a:xfrm>
        </p:spPr>
        <p:txBody>
          <a:bodyPr/>
          <a:lstStyle/>
          <a:p>
            <a:pPr>
              <a:spcBef>
                <a:spcPct val="0"/>
              </a:spcBef>
              <a:defRPr/>
            </a:pPr>
            <a:r>
              <a:rPr lang="sl-SI" sz="1200" spc="140" dirty="0">
                <a:latin typeface="Arial" charset="0"/>
                <a:cs typeface="Arial" charset="0"/>
              </a:rPr>
              <a:t>Kazalci okolje – energija v Sloveniji</a:t>
            </a:r>
          </a:p>
        </p:txBody>
      </p:sp>
      <p:sp>
        <p:nvSpPr>
          <p:cNvPr id="3" name="PoljeZBesedilom 2"/>
          <p:cNvSpPr txBox="1"/>
          <p:nvPr/>
        </p:nvSpPr>
        <p:spPr>
          <a:xfrm>
            <a:off x="1979712" y="936495"/>
            <a:ext cx="5187968" cy="338554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l-SI" sz="1600" b="1" dirty="0" smtClean="0">
                <a:solidFill>
                  <a:schemeClr val="bg1"/>
                </a:solidFill>
              </a:rPr>
              <a:t>CILJ OVE 2020 – električna energija</a:t>
            </a:r>
            <a:endParaRPr lang="sl-SI" sz="1600" b="1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658" y="1916832"/>
            <a:ext cx="8220075" cy="59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523504" y="2758047"/>
            <a:ext cx="182428" cy="949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PoljeZBesedilom 18"/>
          <p:cNvSpPr txBox="1"/>
          <p:nvPr/>
        </p:nvSpPr>
        <p:spPr>
          <a:xfrm>
            <a:off x="1378099" y="188640"/>
            <a:ext cx="68407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sl-SI" sz="1600" b="1" dirty="0">
                <a:solidFill>
                  <a:srgbClr val="808080"/>
                </a:solidFill>
                <a:latin typeface="+mj-lt"/>
                <a:ea typeface="+mj-ea"/>
                <a:cs typeface="+mj-cs"/>
              </a:rPr>
              <a:t>Cilji za Slovenijo – Akcijski načrt za OVE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z="1600" dirty="0">
                <a:solidFill>
                  <a:srgbClr val="808080"/>
                </a:solidFill>
              </a:rPr>
              <a:t>Ukrepi spodbujanja OVE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95536" y="980728"/>
            <a:ext cx="8470900" cy="5294312"/>
          </a:xfrm>
        </p:spPr>
        <p:txBody>
          <a:bodyPr/>
          <a:lstStyle/>
          <a:p>
            <a:pPr marL="0" indent="0">
              <a:buNone/>
            </a:pPr>
            <a:r>
              <a:rPr lang="sl-SI" sz="1800" b="1" dirty="0">
                <a:solidFill>
                  <a:schemeClr val="accent2"/>
                </a:solidFill>
              </a:rPr>
              <a:t>V Sloveniji so uveljavljeni naslednji pomembni instrumenti za spodbujanje rabe OVE</a:t>
            </a:r>
            <a:r>
              <a:rPr lang="sl-SI" sz="1800" b="1" dirty="0" smtClean="0">
                <a:solidFill>
                  <a:schemeClr val="accent2"/>
                </a:solidFill>
              </a:rPr>
              <a:t>:</a:t>
            </a:r>
          </a:p>
          <a:p>
            <a:pPr marL="0" indent="0">
              <a:buNone/>
            </a:pPr>
            <a:endParaRPr lang="sl-SI" sz="1800" b="1" dirty="0">
              <a:solidFill>
                <a:schemeClr val="accent2"/>
              </a:solidFill>
            </a:endParaRPr>
          </a:p>
          <a:p>
            <a:r>
              <a:rPr lang="sl-SI" sz="1600" b="1" kern="1200" dirty="0" smtClean="0">
                <a:solidFill>
                  <a:schemeClr val="accent2"/>
                </a:solidFill>
                <a:latin typeface="Verdana" pitchFamily="34" charset="0"/>
                <a:cs typeface="Arial" charset="0"/>
              </a:rPr>
              <a:t>„Podporna shema“ </a:t>
            </a:r>
            <a:r>
              <a:rPr lang="sl-SI" sz="1600" b="1" kern="1200" dirty="0">
                <a:solidFill>
                  <a:schemeClr val="accent2"/>
                </a:solidFill>
                <a:latin typeface="Verdana" pitchFamily="34" charset="0"/>
                <a:cs typeface="Arial" charset="0"/>
              </a:rPr>
              <a:t>za proizvodnjo električne energije iz obnovljivih virov </a:t>
            </a:r>
            <a:r>
              <a:rPr lang="sl-SI" sz="1600" b="1" kern="1200" dirty="0" smtClean="0">
                <a:solidFill>
                  <a:schemeClr val="accent2"/>
                </a:solidFill>
                <a:latin typeface="Verdana" pitchFamily="34" charset="0"/>
                <a:cs typeface="Arial" charset="0"/>
              </a:rPr>
              <a:t>energije </a:t>
            </a:r>
            <a:r>
              <a:rPr lang="sl-SI" sz="1600" b="1" kern="1200" dirty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cs typeface="Arial" charset="0"/>
              </a:rPr>
              <a:t>in v SPTE</a:t>
            </a:r>
          </a:p>
          <a:p>
            <a:r>
              <a:rPr lang="sl-SI" sz="1600" kern="1200" dirty="0">
                <a:solidFill>
                  <a:schemeClr val="accent2"/>
                </a:solidFill>
                <a:latin typeface="Verdana" pitchFamily="34" charset="0"/>
                <a:cs typeface="Arial" charset="0"/>
              </a:rPr>
              <a:t>spodbude kmetijskim gospodarstvom v okviru Programa razvoja podeželja v obdobju 2007-2013 za naložbe v učinkovito rabo in obnovljive vire energije </a:t>
            </a:r>
          </a:p>
          <a:p>
            <a:pPr marL="0" indent="0">
              <a:buNone/>
            </a:pPr>
            <a:r>
              <a:rPr lang="sl-SI" sz="1600" kern="1200" dirty="0">
                <a:solidFill>
                  <a:schemeClr val="accent2"/>
                </a:solidFill>
                <a:latin typeface="Verdana" pitchFamily="34" charset="0"/>
                <a:cs typeface="Arial" charset="0"/>
              </a:rPr>
              <a:t>	    Ukrep 311 in </a:t>
            </a:r>
            <a:r>
              <a:rPr lang="sl-SI" sz="1600" kern="1200" dirty="0" smtClean="0">
                <a:solidFill>
                  <a:schemeClr val="accent2"/>
                </a:solidFill>
                <a:latin typeface="Verdana" pitchFamily="34" charset="0"/>
                <a:cs typeface="Arial" charset="0"/>
              </a:rPr>
              <a:t>Ukrep 312 </a:t>
            </a:r>
            <a:r>
              <a:rPr lang="sl-SI" sz="1600" kern="1200" dirty="0">
                <a:solidFill>
                  <a:schemeClr val="accent2"/>
                </a:solidFill>
                <a:latin typeface="Verdana" pitchFamily="34" charset="0"/>
                <a:cs typeface="Arial" charset="0"/>
              </a:rPr>
              <a:t>	</a:t>
            </a:r>
          </a:p>
          <a:p>
            <a:r>
              <a:rPr lang="sl-SI" sz="1600" kern="1200" dirty="0">
                <a:solidFill>
                  <a:schemeClr val="accent2"/>
                </a:solidFill>
                <a:latin typeface="Verdana" pitchFamily="34" charset="0"/>
                <a:cs typeface="Arial" charset="0"/>
              </a:rPr>
              <a:t>Energetsko svetovalna mreža za </a:t>
            </a:r>
            <a:r>
              <a:rPr lang="sl-SI" sz="1600" kern="1200" dirty="0" smtClean="0">
                <a:solidFill>
                  <a:schemeClr val="accent2"/>
                </a:solidFill>
                <a:latin typeface="Verdana" pitchFamily="34" charset="0"/>
                <a:cs typeface="Arial" charset="0"/>
              </a:rPr>
              <a:t>občane</a:t>
            </a:r>
          </a:p>
          <a:p>
            <a:r>
              <a:rPr lang="sl-SI" sz="1600" kern="1200" dirty="0">
                <a:solidFill>
                  <a:schemeClr val="accent2"/>
                </a:solidFill>
                <a:latin typeface="Verdana" pitchFamily="34" charset="0"/>
                <a:cs typeface="Arial" charset="0"/>
              </a:rPr>
              <a:t>spodbujanje URE in OVE v okviru zelenega javnega naročanja</a:t>
            </a:r>
          </a:p>
          <a:p>
            <a:pPr lvl="0"/>
            <a:r>
              <a:rPr lang="sl-SI" sz="1600" kern="1200" dirty="0">
                <a:solidFill>
                  <a:schemeClr val="accent2"/>
                </a:solidFill>
                <a:latin typeface="Verdana" pitchFamily="34" charset="0"/>
                <a:cs typeface="Arial" charset="0"/>
              </a:rPr>
              <a:t>investicijske spodbude </a:t>
            </a:r>
            <a:r>
              <a:rPr lang="sl-SI" sz="1600" kern="1200" dirty="0" smtClean="0">
                <a:solidFill>
                  <a:schemeClr val="accent2"/>
                </a:solidFill>
                <a:latin typeface="Verdana" pitchFamily="34" charset="0"/>
                <a:cs typeface="Arial" charset="0"/>
              </a:rPr>
              <a:t>za:</a:t>
            </a:r>
            <a:endParaRPr lang="sl-SI" sz="1600" kern="1200" dirty="0">
              <a:solidFill>
                <a:schemeClr val="accent2"/>
              </a:solidFill>
              <a:latin typeface="Verdana" pitchFamily="34" charset="0"/>
              <a:cs typeface="Arial" charset="0"/>
            </a:endParaRPr>
          </a:p>
          <a:p>
            <a:pPr lvl="1"/>
            <a:r>
              <a:rPr lang="sl-SI" sz="1600" kern="1200" dirty="0">
                <a:solidFill>
                  <a:schemeClr val="accent2"/>
                </a:solidFill>
                <a:latin typeface="Verdana" pitchFamily="34" charset="0"/>
                <a:ea typeface="+mn-ea"/>
                <a:cs typeface="Arial" charset="0"/>
              </a:rPr>
              <a:t>za sisteme daljinskega ogrevanja na lesno biomaso iz sredstev kohezijskega sklada EU v obdobju 2007-2013. </a:t>
            </a:r>
            <a:endParaRPr lang="sl-SI" sz="1600" kern="1200" dirty="0" smtClean="0">
              <a:solidFill>
                <a:schemeClr val="accent2"/>
              </a:solidFill>
              <a:latin typeface="Verdana" pitchFamily="34" charset="0"/>
              <a:ea typeface="+mn-ea"/>
              <a:cs typeface="Arial" charset="0"/>
            </a:endParaRPr>
          </a:p>
          <a:p>
            <a:pPr lvl="1"/>
            <a:r>
              <a:rPr lang="sl-SI" sz="1600" kern="1200" dirty="0" smtClean="0">
                <a:solidFill>
                  <a:schemeClr val="accent2"/>
                </a:solidFill>
                <a:latin typeface="Verdana" pitchFamily="34" charset="0"/>
                <a:ea typeface="+mn-ea"/>
                <a:cs typeface="Arial" charset="0"/>
              </a:rPr>
              <a:t>za </a:t>
            </a:r>
            <a:r>
              <a:rPr lang="sl-SI" sz="1600" kern="1200" dirty="0">
                <a:solidFill>
                  <a:schemeClr val="accent2"/>
                </a:solidFill>
                <a:latin typeface="Verdana" pitchFamily="34" charset="0"/>
                <a:ea typeface="+mn-ea"/>
                <a:cs typeface="Arial" charset="0"/>
              </a:rPr>
              <a:t>individualne sisteme ogrevanja na lesno biomaso iz sredstev kohezijskega sklada EU v obdobju 2007-2013. </a:t>
            </a:r>
          </a:p>
          <a:p>
            <a:pPr lvl="1"/>
            <a:r>
              <a:rPr lang="sl-SI" sz="1600" kern="1200" dirty="0">
                <a:solidFill>
                  <a:schemeClr val="accent2"/>
                </a:solidFill>
                <a:latin typeface="Verdana" pitchFamily="34" charset="0"/>
                <a:ea typeface="+mn-ea"/>
                <a:cs typeface="Arial" charset="0"/>
              </a:rPr>
              <a:t>za ukrepe izkoriščanja OVE kot vira toplote v gospodinjstvih v okviru razpisov </a:t>
            </a:r>
            <a:r>
              <a:rPr lang="sl-SI" sz="1600" kern="1200" dirty="0" err="1">
                <a:solidFill>
                  <a:schemeClr val="accent2"/>
                </a:solidFill>
                <a:latin typeface="Verdana" pitchFamily="34" charset="0"/>
                <a:ea typeface="+mn-ea"/>
                <a:cs typeface="Arial" charset="0"/>
              </a:rPr>
              <a:t>Eko</a:t>
            </a:r>
            <a:r>
              <a:rPr lang="sl-SI" sz="1600" kern="1200" dirty="0">
                <a:solidFill>
                  <a:schemeClr val="accent2"/>
                </a:solidFill>
                <a:latin typeface="Verdana" pitchFamily="34" charset="0"/>
                <a:ea typeface="+mn-ea"/>
                <a:cs typeface="Arial" charset="0"/>
              </a:rPr>
              <a:t> sklada; </a:t>
            </a:r>
          </a:p>
          <a:p>
            <a:pPr lvl="1"/>
            <a:r>
              <a:rPr lang="sl-SI" sz="1600" kern="1200" dirty="0">
                <a:solidFill>
                  <a:schemeClr val="accent2"/>
                </a:solidFill>
                <a:latin typeface="Verdana" pitchFamily="34" charset="0"/>
                <a:ea typeface="+mn-ea"/>
                <a:cs typeface="Arial" charset="0"/>
              </a:rPr>
              <a:t>za ukrepe OVE v okviru razpisov dobaviteljev energije v letu 2012;</a:t>
            </a:r>
          </a:p>
          <a:p>
            <a:pPr marL="0" indent="0">
              <a:buNone/>
            </a:pPr>
            <a:r>
              <a:rPr lang="sl-SI" sz="1600" kern="1200" dirty="0">
                <a:solidFill>
                  <a:schemeClr val="accent2"/>
                </a:solidFill>
                <a:latin typeface="Verdana" pitchFamily="34" charset="0"/>
                <a:cs typeface="Arial" charset="0"/>
              </a:rPr>
              <a:t> 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sl-SI" dirty="0"/>
              <a:t>19. 4. 2013</a:t>
            </a:r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sl-SI" dirty="0" smtClean="0"/>
              <a:t>6</a:t>
            </a:r>
            <a:endParaRPr lang="sl-SI" dirty="0">
              <a:solidFill>
                <a:schemeClr val="tx1"/>
              </a:solidFill>
            </a:endParaRPr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spcBef>
                <a:spcPct val="0"/>
              </a:spcBef>
              <a:defRPr/>
            </a:pPr>
            <a:r>
              <a:rPr lang="sl-SI" sz="1200" spc="140" dirty="0">
                <a:latin typeface="Arial" charset="0"/>
                <a:cs typeface="Arial" charset="0"/>
              </a:rPr>
              <a:t>Kazalci okolje – energija v Sloveniji</a:t>
            </a:r>
          </a:p>
        </p:txBody>
      </p:sp>
      <p:cxnSp>
        <p:nvCxnSpPr>
          <p:cNvPr id="8" name="Raven puščični povezovalnik 7"/>
          <p:cNvCxnSpPr/>
          <p:nvPr/>
        </p:nvCxnSpPr>
        <p:spPr bwMode="auto">
          <a:xfrm>
            <a:off x="942490" y="3140968"/>
            <a:ext cx="648072" cy="0"/>
          </a:xfrm>
          <a:prstGeom prst="straightConnector1">
            <a:avLst/>
          </a:prstGeom>
          <a:noFill/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 w="lg" len="lg"/>
          </a:ln>
          <a:effectLst/>
        </p:spPr>
      </p:cxnSp>
    </p:spTree>
    <p:extLst>
      <p:ext uri="{BB962C8B-B14F-4D97-AF65-F5344CB8AC3E}">
        <p14:creationId xmlns="" xmlns:p14="http://schemas.microsoft.com/office/powerpoint/2010/main" val="963034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475656" y="2209"/>
            <a:ext cx="7437438" cy="685800"/>
          </a:xfrm>
        </p:spPr>
        <p:txBody>
          <a:bodyPr/>
          <a:lstStyle/>
          <a:p>
            <a:r>
              <a:rPr lang="sl-SI" sz="1600" dirty="0">
                <a:solidFill>
                  <a:srgbClr val="808080"/>
                </a:solidFill>
              </a:rPr>
              <a:t>„Podporna shema“ za proizvodnjo električne energije iz </a:t>
            </a:r>
            <a:r>
              <a:rPr lang="sl-SI" sz="1600" dirty="0" smtClean="0">
                <a:solidFill>
                  <a:srgbClr val="808080"/>
                </a:solidFill>
              </a:rPr>
              <a:t>OVE in </a:t>
            </a:r>
            <a:r>
              <a:rPr lang="sl-SI" sz="1600" dirty="0">
                <a:solidFill>
                  <a:srgbClr val="808080"/>
                </a:solidFill>
              </a:rPr>
              <a:t>v </a:t>
            </a:r>
            <a:r>
              <a:rPr lang="sl-SI" sz="1600" dirty="0" smtClean="0">
                <a:solidFill>
                  <a:srgbClr val="808080"/>
                </a:solidFill>
              </a:rPr>
              <a:t>SPTE </a:t>
            </a:r>
            <a:endParaRPr lang="sl-SI" sz="1600" dirty="0">
              <a:solidFill>
                <a:srgbClr val="808080"/>
              </a:solidFill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23528" y="908720"/>
            <a:ext cx="8470900" cy="5294312"/>
          </a:xfrm>
        </p:spPr>
        <p:txBody>
          <a:bodyPr/>
          <a:lstStyle/>
          <a:p>
            <a:pPr marL="0" indent="0">
              <a:buNone/>
            </a:pPr>
            <a:r>
              <a:rPr lang="sl-SI" sz="1800" b="1" dirty="0">
                <a:solidFill>
                  <a:schemeClr val="accent2"/>
                </a:solidFill>
              </a:rPr>
              <a:t>„Prenova“ podporne sheme:</a:t>
            </a:r>
          </a:p>
          <a:p>
            <a:pPr marL="0" indent="0">
              <a:buNone/>
            </a:pPr>
            <a:endParaRPr lang="sl-SI" sz="1800" b="1" dirty="0">
              <a:solidFill>
                <a:schemeClr val="accent2"/>
              </a:solidFill>
            </a:endParaRPr>
          </a:p>
          <a:p>
            <a:r>
              <a:rPr lang="sl-SI" sz="1600" kern="1200" dirty="0">
                <a:solidFill>
                  <a:schemeClr val="accent2"/>
                </a:solidFill>
                <a:latin typeface="Verdana" pitchFamily="34" charset="0"/>
                <a:cs typeface="Arial" charset="0"/>
              </a:rPr>
              <a:t>Podpore električni energiji proizvedeni iz obnovljivih virov se dodeljujejo od leta 2002 – v okviru „kvalificiranih proizvajalcev“</a:t>
            </a:r>
          </a:p>
          <a:p>
            <a:r>
              <a:rPr lang="sl-SI" sz="1600" kern="1200" dirty="0">
                <a:solidFill>
                  <a:schemeClr val="accent2"/>
                </a:solidFill>
                <a:latin typeface="Verdana" pitchFamily="34" charset="0"/>
                <a:cs typeface="Arial" charset="0"/>
              </a:rPr>
              <a:t>V letu 2009 je podporni sistem doživel spremembo – ukinil „kvalificirane“ proizvajalce, spremenile so se vrednosti podpor, „izvajanje“ sheme je bilo preneseno na druge akterje…</a:t>
            </a:r>
          </a:p>
          <a:p>
            <a:endParaRPr lang="sl-SI" sz="2000" dirty="0"/>
          </a:p>
          <a:p>
            <a:pPr marL="0" indent="0">
              <a:buNone/>
            </a:pPr>
            <a:endParaRPr lang="sl-SI" sz="2000" dirty="0"/>
          </a:p>
          <a:p>
            <a:pPr marL="0" indent="0">
              <a:buNone/>
            </a:pPr>
            <a:endParaRPr lang="sl-SI" sz="2000" dirty="0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sl-SI" dirty="0"/>
              <a:t>19. 4. 2013</a:t>
            </a:r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sl-SI" dirty="0" smtClean="0"/>
              <a:t>7</a:t>
            </a:r>
            <a:endParaRPr lang="sl-SI" dirty="0">
              <a:solidFill>
                <a:schemeClr val="tx1"/>
              </a:solidFill>
            </a:endParaRPr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spcBef>
                <a:spcPct val="0"/>
              </a:spcBef>
              <a:defRPr/>
            </a:pPr>
            <a:r>
              <a:rPr lang="sl-SI" sz="1200" spc="140" dirty="0">
                <a:latin typeface="Arial" charset="0"/>
                <a:cs typeface="Arial" charset="0"/>
              </a:rPr>
              <a:t>Kazalci okolje – energija v Sloveniji</a:t>
            </a:r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26358">
            <a:off x="611560" y="3501008"/>
            <a:ext cx="2700182" cy="2194570"/>
          </a:xfrm>
          <a:prstGeom prst="rect">
            <a:avLst/>
          </a:prstGeom>
          <a:noFill/>
          <a:ln>
            <a:noFill/>
          </a:ln>
          <a:effectLst>
            <a:prstShdw prst="shdw12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938354"/>
            <a:ext cx="2773757" cy="2252291"/>
          </a:xfrm>
          <a:prstGeom prst="rect">
            <a:avLst/>
          </a:prstGeom>
          <a:noFill/>
          <a:ln>
            <a:noFill/>
          </a:ln>
          <a:effectLst>
            <a:prstShdw prst="shdw12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69832">
            <a:off x="4370075" y="4786548"/>
            <a:ext cx="1886959" cy="1532211"/>
          </a:xfrm>
          <a:prstGeom prst="rect">
            <a:avLst/>
          </a:prstGeom>
          <a:noFill/>
          <a:ln>
            <a:noFill/>
          </a:ln>
          <a:effectLst>
            <a:prstShdw prst="shdw12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5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81803">
            <a:off x="6191739" y="3864845"/>
            <a:ext cx="2522432" cy="2048215"/>
          </a:xfrm>
          <a:prstGeom prst="rect">
            <a:avLst/>
          </a:prstGeom>
          <a:noFill/>
          <a:ln>
            <a:noFill/>
          </a:ln>
          <a:effectLst>
            <a:prstShdw prst="shdw12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732604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z="1600" dirty="0">
                <a:solidFill>
                  <a:srgbClr val="808080"/>
                </a:solidFill>
              </a:rPr>
              <a:t>„Podporna shema“ za proizvodnjo električne energije iz OVE in v SPTE 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sz="1800" b="1" dirty="0">
                <a:solidFill>
                  <a:schemeClr val="accent2"/>
                </a:solidFill>
              </a:rPr>
              <a:t>Zakaj</a:t>
            </a:r>
            <a:r>
              <a:rPr lang="sl-SI" sz="1800" b="1" dirty="0" smtClean="0">
                <a:solidFill>
                  <a:schemeClr val="accent2"/>
                </a:solidFill>
              </a:rPr>
              <a:t>?</a:t>
            </a:r>
          </a:p>
          <a:p>
            <a:pPr lvl="0" algn="just"/>
            <a:endParaRPr lang="sl-SI" sz="1800" b="1" kern="1200" dirty="0">
              <a:solidFill>
                <a:schemeClr val="accent2"/>
              </a:solidFill>
              <a:latin typeface="Verdana" pitchFamily="34" charset="0"/>
              <a:cs typeface="Arial" charset="0"/>
            </a:endParaRPr>
          </a:p>
          <a:p>
            <a:pPr lvl="0" algn="just"/>
            <a:r>
              <a:rPr lang="sl-SI" sz="1600" kern="1200" dirty="0" smtClean="0">
                <a:solidFill>
                  <a:schemeClr val="accent2"/>
                </a:solidFill>
                <a:latin typeface="Verdana" pitchFamily="34" charset="0"/>
                <a:cs typeface="Arial" charset="0"/>
              </a:rPr>
              <a:t>višina </a:t>
            </a:r>
            <a:r>
              <a:rPr lang="sl-SI" sz="1600" kern="1200" dirty="0">
                <a:solidFill>
                  <a:schemeClr val="accent2"/>
                </a:solidFill>
                <a:latin typeface="Verdana" pitchFamily="34" charset="0"/>
                <a:cs typeface="Arial" charset="0"/>
              </a:rPr>
              <a:t>spodbud predhodnega sistema ni zadoščala, da bi bil na področju OVE in SPTE dosežen hitrejši </a:t>
            </a:r>
            <a:r>
              <a:rPr lang="sl-SI" sz="1600" kern="1200" dirty="0" smtClean="0">
                <a:solidFill>
                  <a:schemeClr val="accent2"/>
                </a:solidFill>
                <a:latin typeface="Verdana" pitchFamily="34" charset="0"/>
                <a:cs typeface="Arial" charset="0"/>
              </a:rPr>
              <a:t>razvoj</a:t>
            </a:r>
          </a:p>
          <a:p>
            <a:pPr marL="0" lvl="0" indent="0" algn="just">
              <a:buNone/>
            </a:pPr>
            <a:endParaRPr lang="sl-SI" sz="1600" kern="1200" dirty="0">
              <a:solidFill>
                <a:schemeClr val="accent2"/>
              </a:solidFill>
              <a:latin typeface="Verdana" pitchFamily="34" charset="0"/>
              <a:cs typeface="Arial" charset="0"/>
            </a:endParaRPr>
          </a:p>
          <a:p>
            <a:pPr lvl="0" algn="just"/>
            <a:r>
              <a:rPr lang="sl-SI" sz="1600" kern="1200" dirty="0">
                <a:solidFill>
                  <a:schemeClr val="accent2"/>
                </a:solidFill>
                <a:latin typeface="Verdana" pitchFamily="34" charset="0"/>
                <a:cs typeface="Arial" charset="0"/>
              </a:rPr>
              <a:t>nova shema izenačuje spodbude za naprave SPTE v vseh </a:t>
            </a:r>
            <a:r>
              <a:rPr lang="sl-SI" sz="1600" kern="1200" dirty="0" smtClean="0">
                <a:solidFill>
                  <a:schemeClr val="accent2"/>
                </a:solidFill>
                <a:latin typeface="Verdana" pitchFamily="34" charset="0"/>
                <a:cs typeface="Arial" charset="0"/>
              </a:rPr>
              <a:t>sektorjih</a:t>
            </a:r>
          </a:p>
          <a:p>
            <a:pPr marL="0" lvl="0" indent="0" algn="just">
              <a:buNone/>
            </a:pPr>
            <a:endParaRPr lang="sl-SI" sz="1600" kern="1200" dirty="0">
              <a:solidFill>
                <a:schemeClr val="accent2"/>
              </a:solidFill>
              <a:latin typeface="Verdana" pitchFamily="34" charset="0"/>
              <a:cs typeface="Arial" charset="0"/>
            </a:endParaRPr>
          </a:p>
          <a:p>
            <a:pPr lvl="0" algn="just"/>
            <a:r>
              <a:rPr lang="sl-SI" sz="1600" kern="1200" dirty="0">
                <a:solidFill>
                  <a:schemeClr val="accent2"/>
                </a:solidFill>
                <a:latin typeface="Verdana" pitchFamily="34" charset="0"/>
                <a:cs typeface="Arial" charset="0"/>
              </a:rPr>
              <a:t>pri višini podpore in pogojih za dodeljevanje spodbud </a:t>
            </a:r>
            <a:r>
              <a:rPr lang="sl-SI" sz="1600" kern="1200" dirty="0" smtClean="0">
                <a:solidFill>
                  <a:schemeClr val="accent2"/>
                </a:solidFill>
                <a:latin typeface="Verdana" pitchFamily="34" charset="0"/>
                <a:cs typeface="Arial" charset="0"/>
              </a:rPr>
              <a:t>niso bila v zadostni meri </a:t>
            </a:r>
            <a:r>
              <a:rPr lang="sl-SI" sz="1600" kern="1200" dirty="0">
                <a:solidFill>
                  <a:schemeClr val="accent2"/>
                </a:solidFill>
                <a:latin typeface="Verdana" pitchFamily="34" charset="0"/>
                <a:cs typeface="Arial" charset="0"/>
              </a:rPr>
              <a:t>upoštevana okoljska </a:t>
            </a:r>
            <a:r>
              <a:rPr lang="sl-SI" sz="1600" kern="1200" dirty="0" smtClean="0">
                <a:solidFill>
                  <a:schemeClr val="accent2"/>
                </a:solidFill>
                <a:latin typeface="Verdana" pitchFamily="34" charset="0"/>
                <a:cs typeface="Arial" charset="0"/>
              </a:rPr>
              <a:t>merila</a:t>
            </a:r>
          </a:p>
          <a:p>
            <a:pPr marL="0" lvl="0" indent="0" algn="just">
              <a:buNone/>
            </a:pPr>
            <a:endParaRPr lang="sl-SI" sz="1600" kern="1200" dirty="0">
              <a:solidFill>
                <a:schemeClr val="accent2"/>
              </a:solidFill>
              <a:latin typeface="Verdana" pitchFamily="34" charset="0"/>
              <a:cs typeface="Arial" charset="0"/>
            </a:endParaRPr>
          </a:p>
          <a:p>
            <a:pPr lvl="0" algn="just"/>
            <a:r>
              <a:rPr lang="sl-SI" sz="1600" kern="1200" dirty="0">
                <a:solidFill>
                  <a:schemeClr val="accent2"/>
                </a:solidFill>
                <a:latin typeface="Verdana" pitchFamily="34" charset="0"/>
                <a:cs typeface="Arial" charset="0"/>
              </a:rPr>
              <a:t>shemo je bilo potrebno </a:t>
            </a:r>
            <a:r>
              <a:rPr lang="sl-SI" sz="1600" kern="1200" dirty="0" smtClean="0">
                <a:solidFill>
                  <a:schemeClr val="accent2"/>
                </a:solidFill>
                <a:latin typeface="Verdana" pitchFamily="34" charset="0"/>
                <a:cs typeface="Arial" charset="0"/>
              </a:rPr>
              <a:t>uskladiti </a:t>
            </a:r>
            <a:r>
              <a:rPr lang="sl-SI" sz="1600" kern="1200" dirty="0">
                <a:solidFill>
                  <a:schemeClr val="accent2"/>
                </a:solidFill>
                <a:latin typeface="Verdana" pitchFamily="34" charset="0"/>
                <a:cs typeface="Arial" charset="0"/>
              </a:rPr>
              <a:t>s Smernicami skupnosti za državno pomoč za varstvo okolja (2008/C82/01) in </a:t>
            </a:r>
            <a:r>
              <a:rPr lang="sl-SI" sz="1400" b="1" kern="1200" dirty="0">
                <a:solidFill>
                  <a:schemeClr val="accent2"/>
                </a:solidFill>
                <a:latin typeface="Verdana" pitchFamily="34" charset="0"/>
                <a:cs typeface="Arial" charset="0"/>
              </a:rPr>
              <a:t>zagotoviti preprečevanje </a:t>
            </a:r>
            <a:r>
              <a:rPr lang="sl-SI" sz="1400" b="1" kern="1200" dirty="0" smtClean="0">
                <a:solidFill>
                  <a:schemeClr val="accent2"/>
                </a:solidFill>
                <a:latin typeface="Verdana" pitchFamily="34" charset="0"/>
                <a:cs typeface="Arial" charset="0"/>
              </a:rPr>
              <a:t>akumuliranja subvencij, prilagoditi pomoči posameznim tehnologijam, ter urediti, da je zbiranje </a:t>
            </a:r>
            <a:r>
              <a:rPr lang="sl-SI" sz="1400" b="1" kern="1200" dirty="0">
                <a:solidFill>
                  <a:schemeClr val="accent2"/>
                </a:solidFill>
                <a:latin typeface="Verdana" pitchFamily="34" charset="0"/>
                <a:cs typeface="Arial" charset="0"/>
              </a:rPr>
              <a:t>finančnih sredstev usklajeno s členom 25 in </a:t>
            </a:r>
            <a:r>
              <a:rPr lang="sl-SI" sz="1400" b="1" kern="1200" dirty="0" smtClean="0">
                <a:solidFill>
                  <a:schemeClr val="accent2"/>
                </a:solidFill>
                <a:latin typeface="Verdana" pitchFamily="34" charset="0"/>
                <a:cs typeface="Arial" charset="0"/>
              </a:rPr>
              <a:t>90 </a:t>
            </a:r>
            <a:r>
              <a:rPr lang="sl-SI" sz="1400" b="1" kern="1200" dirty="0">
                <a:solidFill>
                  <a:schemeClr val="accent2"/>
                </a:solidFill>
                <a:latin typeface="Verdana" pitchFamily="34" charset="0"/>
                <a:cs typeface="Arial" charset="0"/>
              </a:rPr>
              <a:t>Pogodbe o ustanovitvi evropske skupnosti 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sl-SI" dirty="0"/>
              <a:t>19. 4. 2013</a:t>
            </a:r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sl-SI" dirty="0" smtClean="0"/>
              <a:t>8</a:t>
            </a:r>
            <a:endParaRPr lang="sl-SI" dirty="0">
              <a:solidFill>
                <a:schemeClr val="tx1"/>
              </a:solidFill>
            </a:endParaRPr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spcBef>
                <a:spcPct val="0"/>
              </a:spcBef>
              <a:defRPr/>
            </a:pPr>
            <a:r>
              <a:rPr lang="sl-SI" sz="1200" spc="140" dirty="0">
                <a:latin typeface="Arial" charset="0"/>
                <a:cs typeface="Arial" charset="0"/>
              </a:rPr>
              <a:t>Kazalci okolje – energija v Sloveniji</a:t>
            </a:r>
          </a:p>
        </p:txBody>
      </p:sp>
    </p:spTree>
    <p:extLst>
      <p:ext uri="{BB962C8B-B14F-4D97-AF65-F5344CB8AC3E}">
        <p14:creationId xmlns="" xmlns:p14="http://schemas.microsoft.com/office/powerpoint/2010/main" val="2900068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O prezentacija">
  <a:themeElements>
    <a:clrScheme name="SLO prezentacij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LO prezentacij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sl-SI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sl-SI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SLO prezentacij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O prezentacij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O prezentacij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O prezentacij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O prezentacij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O prezentacij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O prezentacij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ova 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ova 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SLO prezentacija</Template>
  <TotalTime>4002</TotalTime>
  <Words>1019</Words>
  <Application>Microsoft Office PowerPoint</Application>
  <PresentationFormat>Diaprojekcija na zaslonu (4:3)</PresentationFormat>
  <Paragraphs>230</Paragraphs>
  <Slides>19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19</vt:i4>
      </vt:variant>
    </vt:vector>
  </HeadingPairs>
  <TitlesOfParts>
    <vt:vector size="20" baseType="lpstr">
      <vt:lpstr>SLO prezentacija</vt:lpstr>
      <vt:lpstr>Nacionalni cilji na področju OVE in SPTE skozi prizmo podporne sheme</vt:lpstr>
      <vt:lpstr>Vsebina</vt:lpstr>
      <vt:lpstr>Okoljsko-energetski sveženj direktiv EU</vt:lpstr>
      <vt:lpstr>Okoljsko-energetski sveženj direktiv EU</vt:lpstr>
      <vt:lpstr>Cilji za Slovenijo – Akcijski načrt za OVE</vt:lpstr>
      <vt:lpstr>Diapozitiv 6</vt:lpstr>
      <vt:lpstr>Ukrepi spodbujanja OVE</vt:lpstr>
      <vt:lpstr>„Podporna shema“ za proizvodnjo električne energije iz OVE in v SPTE </vt:lpstr>
      <vt:lpstr>„Podporna shema“ za proizvodnjo električne energije iz OVE in v SPTE </vt:lpstr>
      <vt:lpstr>„Podporna shema“ za proizvodnjo električne energije iz OVE in v SPTE </vt:lpstr>
      <vt:lpstr>„Podporna shema“ za proizvodnjo električne energije iz OVE in v SPTE </vt:lpstr>
      <vt:lpstr>„Podporna shema“ za proizvodnjo električne energije iz OVE in v SPTE </vt:lpstr>
      <vt:lpstr>„Podporna shema“ za proizvodnjo električne energije iz OVE in v SPTE </vt:lpstr>
      <vt:lpstr>„Podporna shema“ za proizvodnjo električne energije iz OVE in v SPTE </vt:lpstr>
      <vt:lpstr>„Podporna shema“ za proizvodnjo električne energije iz OVE in v SPTE </vt:lpstr>
      <vt:lpstr>„Podporna shema“ za proizvodnjo električne energije iz OVE in v SPTE </vt:lpstr>
      <vt:lpstr>„Podporna shema“ za proizvodnjo električne energije iz OVE in v SPTE </vt:lpstr>
      <vt:lpstr>„Podporna shema“ za proizvodnjo električne energije iz OVE in v SPTE </vt:lpstr>
      <vt:lpstr>„Podporna shema“ za proizvodnjo električne energije iz OVE in v SPTE </vt:lpstr>
    </vt:vector>
  </TitlesOfParts>
  <Company>Javna agencija RS za energijo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Nadzor na področju GJS v energetiki</dc:title>
  <dc:creator>Your User Name</dc:creator>
  <cp:lastModifiedBy>roman</cp:lastModifiedBy>
  <cp:revision>303</cp:revision>
  <cp:lastPrinted>2013-04-18T14:49:36Z</cp:lastPrinted>
  <dcterms:created xsi:type="dcterms:W3CDTF">2008-11-12T08:08:23Z</dcterms:created>
  <dcterms:modified xsi:type="dcterms:W3CDTF">2013-04-18T22:14:53Z</dcterms:modified>
</cp:coreProperties>
</file>