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2"/>
    <p:sldMasterId id="2147483716" r:id="rId3"/>
    <p:sldMasterId id="2147483665" r:id="rId4"/>
    <p:sldMasterId id="2147483721" r:id="rId5"/>
    <p:sldMasterId id="2147483724" r:id="rId6"/>
    <p:sldMasterId id="2147483698" r:id="rId7"/>
    <p:sldMasterId id="2147483692" r:id="rId8"/>
    <p:sldMasterId id="2147483662" r:id="rId9"/>
    <p:sldMasterId id="2147483663" r:id="rId10"/>
    <p:sldMasterId id="2147483666" r:id="rId11"/>
    <p:sldMasterId id="2147483668" r:id="rId12"/>
  </p:sldMasterIdLst>
  <p:notesMasterIdLst>
    <p:notesMasterId r:id="rId37"/>
  </p:notesMasterIdLst>
  <p:handoutMasterIdLst>
    <p:handoutMasterId r:id="rId38"/>
  </p:handoutMasterIdLst>
  <p:sldIdLst>
    <p:sldId id="573" r:id="rId13"/>
    <p:sldId id="587" r:id="rId14"/>
    <p:sldId id="496" r:id="rId15"/>
    <p:sldId id="532" r:id="rId16"/>
    <p:sldId id="513" r:id="rId17"/>
    <p:sldId id="514" r:id="rId18"/>
    <p:sldId id="563" r:id="rId19"/>
    <p:sldId id="588" r:id="rId20"/>
    <p:sldId id="344" r:id="rId21"/>
    <p:sldId id="280" r:id="rId22"/>
    <p:sldId id="321" r:id="rId23"/>
    <p:sldId id="322" r:id="rId24"/>
    <p:sldId id="568" r:id="rId25"/>
    <p:sldId id="565" r:id="rId26"/>
    <p:sldId id="602" r:id="rId27"/>
    <p:sldId id="542" r:id="rId28"/>
    <p:sldId id="594" r:id="rId29"/>
    <p:sldId id="591" r:id="rId30"/>
    <p:sldId id="585" r:id="rId31"/>
    <p:sldId id="592" r:id="rId32"/>
    <p:sldId id="595" r:id="rId33"/>
    <p:sldId id="604" r:id="rId34"/>
    <p:sldId id="598" r:id="rId35"/>
    <p:sldId id="603" r:id="rId36"/>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661"/>
    <a:srgbClr val="D63D27"/>
    <a:srgbClr val="007A88"/>
    <a:srgbClr val="54803A"/>
    <a:srgbClr val="833A88"/>
    <a:srgbClr val="878787"/>
    <a:srgbClr val="FFC000"/>
    <a:srgbClr val="3640A4"/>
    <a:srgbClr val="C7C9D7"/>
    <a:srgbClr val="985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434" autoAdjust="0"/>
  </p:normalViewPr>
  <p:slideViewPr>
    <p:cSldViewPr snapToGrid="0">
      <p:cViewPr varScale="1">
        <p:scale>
          <a:sx n="79" d="100"/>
          <a:sy n="79" d="100"/>
        </p:scale>
        <p:origin x="570" y="78"/>
      </p:cViewPr>
      <p:guideLst/>
    </p:cSldViewPr>
  </p:slideViewPr>
  <p:outlineViewPr>
    <p:cViewPr>
      <p:scale>
        <a:sx n="33" d="100"/>
        <a:sy n="33" d="100"/>
      </p:scale>
      <p:origin x="0" y="-13668"/>
    </p:cViewPr>
  </p:outlineViewPr>
  <p:notesTextViewPr>
    <p:cViewPr>
      <p:scale>
        <a:sx n="3" d="2"/>
        <a:sy n="3" d="2"/>
      </p:scale>
      <p:origin x="0" y="0"/>
    </p:cViewPr>
  </p:notesTextViewPr>
  <p:sorterViewPr>
    <p:cViewPr>
      <p:scale>
        <a:sx n="130" d="100"/>
        <a:sy n="130" d="100"/>
      </p:scale>
      <p:origin x="0" y="-5808"/>
    </p:cViewPr>
  </p:sorterViewPr>
  <p:notesViewPr>
    <p:cSldViewPr snapToGrid="0">
      <p:cViewPr varScale="1">
        <p:scale>
          <a:sx n="105" d="100"/>
          <a:sy n="105" d="100"/>
        </p:scale>
        <p:origin x="33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9.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quith\AppData\Local\Microsoft\Windows\Temporary%20Internet%20Files\Content.Outlook\3FMW19L1\EGSS%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urostat\env_ac_tax_1995-2012%20(graph%20trend%20gdp%20and%20tax_EU2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21687419137933E-2"/>
          <c:y val="2.5115480588591643E-2"/>
          <c:w val="0.90725613806494465"/>
          <c:h val="0.91821411160056909"/>
        </c:manualLayout>
      </c:layout>
      <c:lineChart>
        <c:grouping val="standard"/>
        <c:varyColors val="0"/>
        <c:ser>
          <c:idx val="1"/>
          <c:order val="0"/>
          <c:tx>
            <c:strRef>
              <c:f>graph!$A$29</c:f>
              <c:strCache>
                <c:ptCount val="1"/>
                <c:pt idx="0">
                  <c:v>Eco-industry value added </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graph!$B$29:$N$29</c:f>
              <c:numCache>
                <c:formatCode>0.0</c:formatCode>
                <c:ptCount val="13"/>
                <c:pt idx="0">
                  <c:v>100</c:v>
                </c:pt>
                <c:pt idx="1">
                  <c:v>103.42980072255399</c:v>
                </c:pt>
                <c:pt idx="2">
                  <c:v>104.91790647863127</c:v>
                </c:pt>
                <c:pt idx="3">
                  <c:v>108.66341071253687</c:v>
                </c:pt>
                <c:pt idx="4">
                  <c:v>115.33705201963993</c:v>
                </c:pt>
                <c:pt idx="5">
                  <c:v>120.54089116477283</c:v>
                </c:pt>
                <c:pt idx="6">
                  <c:v>124.38851896336212</c:v>
                </c:pt>
                <c:pt idx="7">
                  <c:v>135.74618053209005</c:v>
                </c:pt>
                <c:pt idx="8">
                  <c:v>146.37580052092031</c:v>
                </c:pt>
                <c:pt idx="9">
                  <c:v>145.83180852500749</c:v>
                </c:pt>
                <c:pt idx="10">
                  <c:v>154.73625121058657</c:v>
                </c:pt>
                <c:pt idx="11">
                  <c:v>159.97234693801829</c:v>
                </c:pt>
                <c:pt idx="12">
                  <c:v>159.74935146348216</c:v>
                </c:pt>
              </c:numCache>
            </c:numRef>
          </c:val>
          <c:smooth val="0"/>
        </c:ser>
        <c:ser>
          <c:idx val="0"/>
          <c:order val="1"/>
          <c:tx>
            <c:strRef>
              <c:f>graph!$A$28</c:f>
              <c:strCache>
                <c:ptCount val="1"/>
                <c:pt idx="0">
                  <c:v>Eco-industry employment</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graph!$B$28:$N$28</c:f>
              <c:numCache>
                <c:formatCode>0.0</c:formatCode>
                <c:ptCount val="13"/>
                <c:pt idx="0">
                  <c:v>100</c:v>
                </c:pt>
                <c:pt idx="1">
                  <c:v>102.16867469879519</c:v>
                </c:pt>
                <c:pt idx="2">
                  <c:v>102.34079173838211</c:v>
                </c:pt>
                <c:pt idx="3">
                  <c:v>104.81927710843372</c:v>
                </c:pt>
                <c:pt idx="4">
                  <c:v>108.36488812392426</c:v>
                </c:pt>
                <c:pt idx="5">
                  <c:v>112.59896729776248</c:v>
                </c:pt>
                <c:pt idx="6">
                  <c:v>114.18244406196214</c:v>
                </c:pt>
                <c:pt idx="7">
                  <c:v>122.82271944922547</c:v>
                </c:pt>
                <c:pt idx="8">
                  <c:v>131.04991394148021</c:v>
                </c:pt>
                <c:pt idx="9">
                  <c:v>135.42168674698794</c:v>
                </c:pt>
                <c:pt idx="10">
                  <c:v>140.03442340791739</c:v>
                </c:pt>
                <c:pt idx="11">
                  <c:v>143.92426850258175</c:v>
                </c:pt>
                <c:pt idx="12">
                  <c:v>147.40103270223753</c:v>
                </c:pt>
              </c:numCache>
            </c:numRef>
          </c:val>
          <c:smooth val="0"/>
        </c:ser>
        <c:ser>
          <c:idx val="2"/>
          <c:order val="2"/>
          <c:tx>
            <c:strRef>
              <c:f>graph!$A$30</c:f>
              <c:strCache>
                <c:ptCount val="1"/>
                <c:pt idx="0">
                  <c:v>Total EU GDP</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graph!$B$30:$N$30</c:f>
              <c:numCache>
                <c:formatCode>0.0</c:formatCode>
                <c:ptCount val="13"/>
                <c:pt idx="0">
                  <c:v>100</c:v>
                </c:pt>
                <c:pt idx="1">
                  <c:v>102.16535491904521</c:v>
                </c:pt>
                <c:pt idx="2">
                  <c:v>103.48972626824087</c:v>
                </c:pt>
                <c:pt idx="3">
                  <c:v>105.02706370185875</c:v>
                </c:pt>
                <c:pt idx="4">
                  <c:v>107.63729736240926</c:v>
                </c:pt>
                <c:pt idx="5">
                  <c:v>109.83066154543283</c:v>
                </c:pt>
                <c:pt idx="6">
                  <c:v>113.57937205031048</c:v>
                </c:pt>
                <c:pt idx="7">
                  <c:v>117.08298406896125</c:v>
                </c:pt>
                <c:pt idx="8">
                  <c:v>117.6730062377499</c:v>
                </c:pt>
                <c:pt idx="9">
                  <c:v>112.50175589047483</c:v>
                </c:pt>
                <c:pt idx="10">
                  <c:v>114.85578494713803</c:v>
                </c:pt>
                <c:pt idx="11">
                  <c:v>116.84826313296503</c:v>
                </c:pt>
                <c:pt idx="12">
                  <c:v>116.34738305120125</c:v>
                </c:pt>
              </c:numCache>
            </c:numRef>
          </c:val>
          <c:smooth val="0"/>
        </c:ser>
        <c:ser>
          <c:idx val="3"/>
          <c:order val="3"/>
          <c:tx>
            <c:strRef>
              <c:f>graph!$A$31</c:f>
              <c:strCache>
                <c:ptCount val="1"/>
                <c:pt idx="0">
                  <c:v>Total EU employment</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graph!$B$31:$N$31</c:f>
              <c:numCache>
                <c:formatCode>0.0</c:formatCode>
                <c:ptCount val="13"/>
                <c:pt idx="0">
                  <c:v>100</c:v>
                </c:pt>
                <c:pt idx="1">
                  <c:v>101.01869634120453</c:v>
                </c:pt>
                <c:pt idx="2">
                  <c:v>100.99277719905406</c:v>
                </c:pt>
                <c:pt idx="3">
                  <c:v>101.6022966828435</c:v>
                </c:pt>
                <c:pt idx="4">
                  <c:v>102.39660730771698</c:v>
                </c:pt>
                <c:pt idx="5">
                  <c:v>103.98201952081678</c:v>
                </c:pt>
                <c:pt idx="6">
                  <c:v>106.02380611494276</c:v>
                </c:pt>
                <c:pt idx="7">
                  <c:v>108.06055699002238</c:v>
                </c:pt>
                <c:pt idx="8">
                  <c:v>109.26596989429926</c:v>
                </c:pt>
                <c:pt idx="9">
                  <c:v>107.36651641792518</c:v>
                </c:pt>
                <c:pt idx="10">
                  <c:v>106.60409868034539</c:v>
                </c:pt>
                <c:pt idx="11">
                  <c:v>106.43209431605555</c:v>
                </c:pt>
                <c:pt idx="12">
                  <c:v>106.26423701450977</c:v>
                </c:pt>
              </c:numCache>
            </c:numRef>
          </c:val>
          <c:smooth val="0"/>
        </c:ser>
        <c:dLbls>
          <c:showLegendKey val="0"/>
          <c:showVal val="0"/>
          <c:showCatName val="0"/>
          <c:showSerName val="0"/>
          <c:showPercent val="0"/>
          <c:showBubbleSize val="0"/>
        </c:dLbls>
        <c:smooth val="0"/>
        <c:axId val="129535656"/>
        <c:axId val="129949976"/>
      </c:lineChart>
      <c:catAx>
        <c:axId val="129535656"/>
        <c:scaling>
          <c:orientation val="minMax"/>
        </c:scaling>
        <c:delete val="0"/>
        <c:axPos val="b"/>
        <c:numFmt formatCode="General" sourceLinked="1"/>
        <c:majorTickMark val="out"/>
        <c:minorTickMark val="none"/>
        <c:tickLblPos val="nextTo"/>
        <c:txPr>
          <a:bodyPr/>
          <a:lstStyle/>
          <a:p>
            <a:pPr>
              <a:defRPr sz="1050"/>
            </a:pPr>
            <a:endParaRPr lang="en-US"/>
          </a:p>
        </c:txPr>
        <c:crossAx val="129949976"/>
        <c:crosses val="autoZero"/>
        <c:auto val="1"/>
        <c:lblAlgn val="ctr"/>
        <c:lblOffset val="100"/>
        <c:noMultiLvlLbl val="0"/>
      </c:catAx>
      <c:valAx>
        <c:axId val="129949976"/>
        <c:scaling>
          <c:orientation val="minMax"/>
          <c:min val="90"/>
        </c:scaling>
        <c:delete val="0"/>
        <c:axPos val="l"/>
        <c:majorGridlines>
          <c:spPr>
            <a:ln>
              <a:solidFill>
                <a:schemeClr val="bg1">
                  <a:lumMod val="75000"/>
                </a:schemeClr>
              </a:solidFill>
            </a:ln>
          </c:spPr>
        </c:majorGridlines>
        <c:numFmt formatCode="0" sourceLinked="0"/>
        <c:majorTickMark val="out"/>
        <c:minorTickMark val="none"/>
        <c:tickLblPos val="nextTo"/>
        <c:txPr>
          <a:bodyPr/>
          <a:lstStyle/>
          <a:p>
            <a:pPr>
              <a:defRPr sz="1050"/>
            </a:pPr>
            <a:endParaRPr lang="en-US"/>
          </a:p>
        </c:txPr>
        <c:crossAx val="12953565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'overview table_MB seminar'!$A$33</c:f>
              <c:strCache>
                <c:ptCount val="1"/>
                <c:pt idx="0">
                  <c:v>GDP</c:v>
                </c:pt>
              </c:strCache>
            </c:strRef>
          </c:tx>
          <c:marker>
            <c:symbol val="none"/>
          </c:marker>
          <c:dLbls>
            <c:dLbl>
              <c:idx val="17"/>
              <c:layout>
                <c:manualLayout>
                  <c:x val="-3.7514649544494863E-2"/>
                  <c:y val="-5.5555555555555559E-2"/>
                </c:manualLayout>
              </c:layout>
              <c:tx>
                <c:rich>
                  <a:bodyPr/>
                  <a:lstStyle/>
                  <a:p>
                    <a:r>
                      <a:rPr lang="en-US"/>
                      <a:t>GDP</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seminar'!$B$33:$S$33</c:f>
              <c:numCache>
                <c:formatCode>0.0</c:formatCode>
                <c:ptCount val="18"/>
                <c:pt idx="0">
                  <c:v>100</c:v>
                </c:pt>
                <c:pt idx="1">
                  <c:v>101.87532774336489</c:v>
                </c:pt>
                <c:pt idx="2">
                  <c:v>104.77586152026224</c:v>
                </c:pt>
                <c:pt idx="3">
                  <c:v>107.86016118605166</c:v>
                </c:pt>
                <c:pt idx="4">
                  <c:v>111.02413705870262</c:v>
                </c:pt>
                <c:pt idx="5">
                  <c:v>115.36418172170011</c:v>
                </c:pt>
                <c:pt idx="6">
                  <c:v>117.67259619853907</c:v>
                </c:pt>
                <c:pt idx="7">
                  <c:v>119.16101628138452</c:v>
                </c:pt>
                <c:pt idx="8">
                  <c:v>120.92093289632162</c:v>
                </c:pt>
                <c:pt idx="9">
                  <c:v>124.03311866335696</c:v>
                </c:pt>
                <c:pt idx="10">
                  <c:v>126.7128482527059</c:v>
                </c:pt>
                <c:pt idx="11">
                  <c:v>130.97388838783311</c:v>
                </c:pt>
                <c:pt idx="12">
                  <c:v>135.16327134078935</c:v>
                </c:pt>
                <c:pt idx="13">
                  <c:v>135.66565181454195</c:v>
                </c:pt>
                <c:pt idx="14">
                  <c:v>129.5609088218844</c:v>
                </c:pt>
                <c:pt idx="15">
                  <c:v>132.18766829813836</c:v>
                </c:pt>
                <c:pt idx="16">
                  <c:v>134.37599045521307</c:v>
                </c:pt>
                <c:pt idx="17">
                  <c:v>133.85976174266793</c:v>
                </c:pt>
              </c:numCache>
            </c:numRef>
          </c:val>
          <c:smooth val="0"/>
        </c:ser>
        <c:ser>
          <c:idx val="1"/>
          <c:order val="1"/>
          <c:tx>
            <c:strRef>
              <c:f>'overview table_MB seminar'!$A$34</c:f>
              <c:strCache>
                <c:ptCount val="1"/>
                <c:pt idx="0">
                  <c:v>employment </c:v>
                </c:pt>
              </c:strCache>
            </c:strRef>
          </c:tx>
          <c:marker>
            <c:symbol val="none"/>
          </c:marker>
          <c:dLbls>
            <c:dLbl>
              <c:idx val="17"/>
              <c:layout>
                <c:manualLayout>
                  <c:x val="-9.3786623861237157E-3"/>
                  <c:y val="4.214129483814523E-2"/>
                </c:manualLayout>
              </c:layout>
              <c:tx>
                <c:rich>
                  <a:bodyPr/>
                  <a:lstStyle/>
                  <a:p>
                    <a:r>
                      <a:rPr lang="en-US"/>
                      <a:t>employment</a:t>
                    </a: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seminar'!$B$34:$S$34</c:f>
              <c:numCache>
                <c:formatCode>General</c:formatCode>
                <c:ptCount val="18"/>
                <c:pt idx="2" formatCode="0.0">
                  <c:v>100</c:v>
                </c:pt>
                <c:pt idx="3" formatCode="0.0">
                  <c:v>101.16858631687018</c:v>
                </c:pt>
                <c:pt idx="4" formatCode="0.0">
                  <c:v>102.54138168867615</c:v>
                </c:pt>
                <c:pt idx="5" formatCode="0.0">
                  <c:v>103.40789176103252</c:v>
                </c:pt>
                <c:pt idx="6" formatCode="0.0">
                  <c:v>104.46130417091888</c:v>
                </c:pt>
                <c:pt idx="7" formatCode="0.0">
                  <c:v>104.43450173245856</c:v>
                </c:pt>
                <c:pt idx="8" formatCode="0.0">
                  <c:v>105.06479298051794</c:v>
                </c:pt>
                <c:pt idx="9" formatCode="0.0">
                  <c:v>105.88617285173349</c:v>
                </c:pt>
                <c:pt idx="10" formatCode="0.0">
                  <c:v>107.52561419702191</c:v>
                </c:pt>
                <c:pt idx="11" formatCode="0.0">
                  <c:v>109.63698266826698</c:v>
                </c:pt>
                <c:pt idx="12" formatCode="0.0">
                  <c:v>111.74314380861119</c:v>
                </c:pt>
                <c:pt idx="13" formatCode="0.0">
                  <c:v>112.98963587993936</c:v>
                </c:pt>
                <c:pt idx="14" formatCode="0.0">
                  <c:v>111.02545108503928</c:v>
                </c:pt>
                <c:pt idx="15" formatCode="0.0">
                  <c:v>110.23705097619585</c:v>
                </c:pt>
                <c:pt idx="16" formatCode="0.0">
                  <c:v>110.05918488934677</c:v>
                </c:pt>
                <c:pt idx="17" formatCode="0.0">
                  <c:v>109.88560719265132</c:v>
                </c:pt>
              </c:numCache>
            </c:numRef>
          </c:val>
          <c:smooth val="0"/>
        </c:ser>
        <c:ser>
          <c:idx val="2"/>
          <c:order val="2"/>
          <c:tx>
            <c:strRef>
              <c:f>'overview table_MB seminar'!$A$35</c:f>
              <c:strCache>
                <c:ptCount val="1"/>
                <c:pt idx="0">
                  <c:v>environmental tax revenues</c:v>
                </c:pt>
              </c:strCache>
            </c:strRef>
          </c:tx>
          <c:marker>
            <c:symbol val="none"/>
          </c:marker>
          <c:dLbls>
            <c:dLbl>
              <c:idx val="17"/>
              <c:layout>
                <c:manualLayout>
                  <c:x val="0"/>
                  <c:y val="-6.018518518518523E-2"/>
                </c:manualLayout>
              </c:layout>
              <c:tx>
                <c:rich>
                  <a:bodyPr/>
                  <a:lstStyle/>
                  <a:p>
                    <a:r>
                      <a:rPr lang="en-US"/>
                      <a:t>environmental tax </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seminar'!$B$35:$S$35</c:f>
              <c:numCache>
                <c:formatCode>0.0</c:formatCode>
                <c:ptCount val="18"/>
                <c:pt idx="0">
                  <c:v>100</c:v>
                </c:pt>
                <c:pt idx="1">
                  <c:v>102.46576348136504</c:v>
                </c:pt>
                <c:pt idx="2">
                  <c:v>104.41592058994252</c:v>
                </c:pt>
                <c:pt idx="3">
                  <c:v>108.8150816200979</c:v>
                </c:pt>
                <c:pt idx="4">
                  <c:v>114.64598322001294</c:v>
                </c:pt>
                <c:pt idx="5">
                  <c:v>114.33587357026158</c:v>
                </c:pt>
                <c:pt idx="6">
                  <c:v>113.39312434731193</c:v>
                </c:pt>
                <c:pt idx="7">
                  <c:v>114.45084502478574</c:v>
                </c:pt>
                <c:pt idx="8">
                  <c:v>117.25412008125321</c:v>
                </c:pt>
                <c:pt idx="9">
                  <c:v>118.63178710764643</c:v>
                </c:pt>
                <c:pt idx="10">
                  <c:v>118.32924448778574</c:v>
                </c:pt>
                <c:pt idx="11">
                  <c:v>119.31120968934708</c:v>
                </c:pt>
                <c:pt idx="12">
                  <c:v>119.17684844330061</c:v>
                </c:pt>
                <c:pt idx="13">
                  <c:v>116.27072719192728</c:v>
                </c:pt>
                <c:pt idx="14">
                  <c:v>114.33311394445876</c:v>
                </c:pt>
                <c:pt idx="15">
                  <c:v>116.09235941274601</c:v>
                </c:pt>
                <c:pt idx="16">
                  <c:v>118.50458333955875</c:v>
                </c:pt>
                <c:pt idx="17">
                  <c:v>118.64506188966099</c:v>
                </c:pt>
              </c:numCache>
            </c:numRef>
          </c:val>
          <c:smooth val="0"/>
        </c:ser>
        <c:ser>
          <c:idx val="3"/>
          <c:order val="3"/>
          <c:tx>
            <c:strRef>
              <c:f>'overview table_MB seminar'!$A$36</c:f>
              <c:strCache>
                <c:ptCount val="1"/>
                <c:pt idx="0">
                  <c:v>energy taxes</c:v>
                </c:pt>
              </c:strCache>
            </c:strRef>
          </c:tx>
          <c:marker>
            <c:symbol val="none"/>
          </c:marker>
          <c:dLbls>
            <c:dLbl>
              <c:idx val="17"/>
              <c:layout>
                <c:manualLayout>
                  <c:x val="-1.0941772783810887E-2"/>
                  <c:y val="2.7777777777777776E-2"/>
                </c:manualLayout>
              </c:layout>
              <c:tx>
                <c:rich>
                  <a:bodyPr/>
                  <a:lstStyle/>
                  <a:p>
                    <a:r>
                      <a:rPr lang="en-US"/>
                      <a:t>energy tax</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seminar'!$B$36:$S$36</c:f>
              <c:numCache>
                <c:formatCode>0.0</c:formatCode>
                <c:ptCount val="18"/>
                <c:pt idx="0">
                  <c:v>100</c:v>
                </c:pt>
                <c:pt idx="1">
                  <c:v>101.57149269373282</c:v>
                </c:pt>
                <c:pt idx="2">
                  <c:v>103.65659259825068</c:v>
                </c:pt>
                <c:pt idx="3">
                  <c:v>107.07329930197204</c:v>
                </c:pt>
                <c:pt idx="4">
                  <c:v>113.32735072557702</c:v>
                </c:pt>
                <c:pt idx="5">
                  <c:v>113.42588933618404</c:v>
                </c:pt>
                <c:pt idx="6">
                  <c:v>112.50920357034148</c:v>
                </c:pt>
                <c:pt idx="7">
                  <c:v>113.80049091767066</c:v>
                </c:pt>
                <c:pt idx="8">
                  <c:v>117.07511256754603</c:v>
                </c:pt>
                <c:pt idx="9">
                  <c:v>117.01592429404279</c:v>
                </c:pt>
                <c:pt idx="10">
                  <c:v>115.52675738781319</c:v>
                </c:pt>
                <c:pt idx="11">
                  <c:v>115.36337818301259</c:v>
                </c:pt>
                <c:pt idx="12">
                  <c:v>113.57942300959141</c:v>
                </c:pt>
                <c:pt idx="13">
                  <c:v>111.37631404070459</c:v>
                </c:pt>
                <c:pt idx="14">
                  <c:v>111.79567073197821</c:v>
                </c:pt>
                <c:pt idx="15">
                  <c:v>113.34821178423002</c:v>
                </c:pt>
                <c:pt idx="16">
                  <c:v>115.10395861149756</c:v>
                </c:pt>
                <c:pt idx="17">
                  <c:v>114.84556139674606</c:v>
                </c:pt>
              </c:numCache>
            </c:numRef>
          </c:val>
          <c:smooth val="0"/>
        </c:ser>
        <c:dLbls>
          <c:showLegendKey val="0"/>
          <c:showVal val="0"/>
          <c:showCatName val="0"/>
          <c:showSerName val="0"/>
          <c:showPercent val="0"/>
          <c:showBubbleSize val="0"/>
        </c:dLbls>
        <c:smooth val="0"/>
        <c:axId val="129707528"/>
        <c:axId val="129758248"/>
      </c:lineChart>
      <c:catAx>
        <c:axId val="129707528"/>
        <c:scaling>
          <c:orientation val="minMax"/>
        </c:scaling>
        <c:delete val="0"/>
        <c:axPos val="b"/>
        <c:numFmt formatCode="General" sourceLinked="0"/>
        <c:majorTickMark val="out"/>
        <c:minorTickMark val="none"/>
        <c:tickLblPos val="nextTo"/>
        <c:crossAx val="129758248"/>
        <c:crosses val="autoZero"/>
        <c:auto val="1"/>
        <c:lblAlgn val="ctr"/>
        <c:lblOffset val="100"/>
        <c:noMultiLvlLbl val="0"/>
      </c:catAx>
      <c:valAx>
        <c:axId val="129758248"/>
        <c:scaling>
          <c:orientation val="minMax"/>
          <c:min val="80"/>
        </c:scaling>
        <c:delete val="0"/>
        <c:axPos val="l"/>
        <c:majorGridlines/>
        <c:numFmt formatCode="0.0" sourceLinked="1"/>
        <c:majorTickMark val="out"/>
        <c:minorTickMark val="none"/>
        <c:tickLblPos val="nextTo"/>
        <c:crossAx val="12970752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sz="quarter" idx="1"/>
          </p:nvPr>
        </p:nvSpPr>
        <p:spPr>
          <a:xfrm>
            <a:off x="5622800" y="0"/>
            <a:ext cx="4301543" cy="341064"/>
          </a:xfrm>
          <a:prstGeom prst="rect">
            <a:avLst/>
          </a:prstGeom>
        </p:spPr>
        <p:txBody>
          <a:bodyPr vert="horz" lIns="92830" tIns="46415" rIns="92830" bIns="46415" rtlCol="0"/>
          <a:lstStyle>
            <a:lvl1pPr algn="r">
              <a:defRPr sz="1200"/>
            </a:lvl1pPr>
          </a:lstStyle>
          <a:p>
            <a:fld id="{2A3EE131-D7AE-47FD-A14B-A4590389E309}" type="datetimeFigureOut">
              <a:rPr lang="en-GB" smtClean="0"/>
              <a:pPr/>
              <a:t>05/06/2015</a:t>
            </a:fld>
            <a:endParaRPr lang="en-GB" dirty="0"/>
          </a:p>
        </p:txBody>
      </p:sp>
      <p:sp>
        <p:nvSpPr>
          <p:cNvPr id="4" name="Footer Placeholder 3"/>
          <p:cNvSpPr>
            <a:spLocks noGrp="1"/>
          </p:cNvSpPr>
          <p:nvPr>
            <p:ph type="ftr" sz="quarter" idx="2"/>
          </p:nvPr>
        </p:nvSpPr>
        <p:spPr>
          <a:xfrm>
            <a:off x="1" y="6456614"/>
            <a:ext cx="4301543" cy="341064"/>
          </a:xfrm>
          <a:prstGeom prst="rect">
            <a:avLst/>
          </a:prstGeom>
        </p:spPr>
        <p:txBody>
          <a:bodyPr vert="horz" lIns="92830" tIns="46415" rIns="92830" bIns="464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800" y="6456614"/>
            <a:ext cx="4301543" cy="341064"/>
          </a:xfrm>
          <a:prstGeom prst="rect">
            <a:avLst/>
          </a:prstGeom>
        </p:spPr>
        <p:txBody>
          <a:bodyPr vert="horz" lIns="92830" tIns="46415" rIns="92830" bIns="46415"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5621697" y="0"/>
            <a:ext cx="4302625" cy="340265"/>
          </a:xfrm>
          <a:prstGeom prst="rect">
            <a:avLst/>
          </a:prstGeom>
        </p:spPr>
        <p:txBody>
          <a:bodyPr vert="horz" lIns="92830" tIns="46415" rIns="92830" bIns="46415" rtlCol="0"/>
          <a:lstStyle>
            <a:lvl1pPr algn="r">
              <a:defRPr sz="1200"/>
            </a:lvl1pPr>
          </a:lstStyle>
          <a:p>
            <a:fld id="{54F6B5D3-2AB1-4063-BA50-FEBA813E0814}" type="datetimeFigureOut">
              <a:rPr lang="en-GB" smtClean="0"/>
              <a:pPr/>
              <a:t>05/06/2015</a:t>
            </a:fld>
            <a:endParaRPr lang="en-GB" dirty="0"/>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992204" y="3271104"/>
            <a:ext cx="7942238" cy="267645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1697" y="6457411"/>
            <a:ext cx="4302625" cy="340265"/>
          </a:xfrm>
          <a:prstGeom prst="rect">
            <a:avLst/>
          </a:prstGeom>
        </p:spPr>
        <p:txBody>
          <a:bodyPr vert="horz" lIns="92830" tIns="46415" rIns="92830" bIns="46415"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44798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Collaborative consumption </a:t>
            </a:r>
            <a:r>
              <a:rPr lang="en-GB" dirty="0" smtClean="0"/>
              <a:t>focuses on the ways that consumers can obtain products or services more effectively and resource-efficiently.</a:t>
            </a:r>
          </a:p>
          <a:p>
            <a:r>
              <a:rPr lang="en-GB" b="1" dirty="0" err="1" smtClean="0"/>
              <a:t>Prosumerism</a:t>
            </a:r>
            <a:r>
              <a:rPr lang="en-GB" dirty="0" smtClean="0"/>
              <a:t> reduces the distinction between the producer and consumer and is occurring through distributed energy production systems. </a:t>
            </a:r>
          </a:p>
          <a:p>
            <a:r>
              <a:rPr lang="en-GB" b="1" dirty="0" smtClean="0"/>
              <a:t>Social innovation </a:t>
            </a:r>
            <a:r>
              <a:rPr lang="en-GB" dirty="0" smtClean="0"/>
              <a:t>is a problem-solving approach that entails developing new concepts, strategies and organisational forms to better meet societal needs.</a:t>
            </a:r>
          </a:p>
          <a:p>
            <a:r>
              <a:rPr lang="en-GB" b="1" dirty="0" smtClean="0"/>
              <a:t>Eco-innovation and eco-design </a:t>
            </a:r>
            <a:r>
              <a:rPr lang="en-GB" dirty="0" smtClean="0"/>
              <a:t>go further than technological innovation and incorporate environmental considerations into product design, production and life cycle. </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19</a:t>
            </a:fld>
            <a:endParaRPr lang="en-GB"/>
          </a:p>
        </p:txBody>
      </p:sp>
    </p:spTree>
    <p:extLst>
      <p:ext uri="{BB962C8B-B14F-4D97-AF65-F5344CB8AC3E}">
        <p14:creationId xmlns:p14="http://schemas.microsoft.com/office/powerpoint/2010/main" val="109003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Collaborative consumption </a:t>
            </a:r>
            <a:r>
              <a:rPr lang="en-GB" dirty="0" smtClean="0"/>
              <a:t>focuses on the ways that consumers can obtain products or services more effectively and resource-efficiently.</a:t>
            </a:r>
          </a:p>
          <a:p>
            <a:r>
              <a:rPr lang="en-GB" b="1" dirty="0" err="1" smtClean="0"/>
              <a:t>Prosumerism</a:t>
            </a:r>
            <a:r>
              <a:rPr lang="en-GB" dirty="0" smtClean="0"/>
              <a:t> reduces the distinction between the producer and consumer and is occurring through distributed energy production systems. </a:t>
            </a:r>
          </a:p>
          <a:p>
            <a:r>
              <a:rPr lang="en-GB" b="1" dirty="0" smtClean="0"/>
              <a:t>Social innovation </a:t>
            </a:r>
            <a:r>
              <a:rPr lang="en-GB" dirty="0" smtClean="0"/>
              <a:t>is a problem-solving approach that entails developing new concepts, strategies and organisational forms to better meet societal needs.</a:t>
            </a:r>
          </a:p>
          <a:p>
            <a:r>
              <a:rPr lang="en-GB" b="1" dirty="0" smtClean="0"/>
              <a:t>Eco-innovation and eco-design </a:t>
            </a:r>
            <a:r>
              <a:rPr lang="en-GB" dirty="0" smtClean="0"/>
              <a:t>go further than technological innovation and incorporate environmental considerations into product design, production and life cycle. </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20</a:t>
            </a:fld>
            <a:endParaRPr lang="en-GB"/>
          </a:p>
        </p:txBody>
      </p:sp>
    </p:spTree>
    <p:extLst>
      <p:ext uri="{BB962C8B-B14F-4D97-AF65-F5344CB8AC3E}">
        <p14:creationId xmlns:p14="http://schemas.microsoft.com/office/powerpoint/2010/main" val="158529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21</a:t>
            </a:fld>
            <a:endParaRPr lang="en-GB" dirty="0"/>
          </a:p>
        </p:txBody>
      </p:sp>
    </p:spTree>
    <p:extLst>
      <p:ext uri="{BB962C8B-B14F-4D97-AF65-F5344CB8AC3E}">
        <p14:creationId xmlns:p14="http://schemas.microsoft.com/office/powerpoint/2010/main" val="352328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just want to show you where I’m going to end up with the main messages….</a:t>
            </a:r>
          </a:p>
          <a:p>
            <a:r>
              <a:rPr lang="en-GB" dirty="0" smtClean="0"/>
              <a:t>I’m going to go into each of these messages in a bit more detail in the coming slides. </a:t>
            </a:r>
          </a:p>
          <a:p>
            <a:endParaRPr lang="en-GB" dirty="0" smtClean="0"/>
          </a:p>
          <a:p>
            <a:r>
              <a:rPr lang="en-GB" dirty="0" smtClean="0"/>
              <a:t>Bullet</a:t>
            </a:r>
            <a:r>
              <a:rPr lang="en-GB" baseline="0" dirty="0" smtClean="0"/>
              <a:t> 1: this is the message that emerges from integration.</a:t>
            </a:r>
          </a:p>
          <a:p>
            <a:r>
              <a:rPr lang="en-GB" baseline="0" dirty="0" smtClean="0"/>
              <a:t>Bullet 2: we face systemic challenges &gt; what we mean by this is…</a:t>
            </a:r>
          </a:p>
          <a:p>
            <a:r>
              <a:rPr lang="en-GB" baseline="0" dirty="0" smtClean="0"/>
              <a:t>Bullet 3: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22</a:t>
            </a:fld>
            <a:endParaRPr lang="en-GB"/>
          </a:p>
        </p:txBody>
      </p:sp>
    </p:spTree>
    <p:extLst>
      <p:ext uri="{BB962C8B-B14F-4D97-AF65-F5344CB8AC3E}">
        <p14:creationId xmlns:p14="http://schemas.microsoft.com/office/powerpoint/2010/main" val="91932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 although full implementation</a:t>
            </a:r>
            <a:r>
              <a:rPr lang="en-GB" sz="1200" kern="1200" baseline="0" dirty="0" smtClean="0">
                <a:solidFill>
                  <a:schemeClr val="tx1"/>
                </a:solidFill>
                <a:effectLst/>
                <a:latin typeface="+mn-lt"/>
                <a:ea typeface="+mn-ea"/>
                <a:cs typeface="+mn-cs"/>
              </a:rPr>
              <a:t> of existing policies will be essential, neither the environmental policies currently in place nor economic and technology-driven efficiency gains will be sufficient to achieve Europe’s 2050 vision.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Europe needs more coherent and ambitious policies, alongside better knowledge and smarter investments aimed at transforming key systems such as food, energy, housing, transport, finance, health and education.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In setting out the challenge and identifying potential respnoses, SOER 2015 expands the knowledge base for effective decision-making.</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24</a:t>
            </a:fld>
            <a:endParaRPr lang="en-GB" dirty="0"/>
          </a:p>
        </p:txBody>
      </p:sp>
    </p:spTree>
    <p:extLst>
      <p:ext uri="{BB962C8B-B14F-4D97-AF65-F5344CB8AC3E}">
        <p14:creationId xmlns:p14="http://schemas.microsoft.com/office/powerpoint/2010/main" val="374191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just want to show you where I’m going to end up with the main messages….</a:t>
            </a:r>
          </a:p>
          <a:p>
            <a:r>
              <a:rPr lang="en-GB" dirty="0" smtClean="0"/>
              <a:t>I’m going to go into each of these messages in a bit more detail in the coming slides. </a:t>
            </a:r>
          </a:p>
          <a:p>
            <a:endParaRPr lang="en-GB" dirty="0" smtClean="0"/>
          </a:p>
          <a:p>
            <a:r>
              <a:rPr lang="en-GB" dirty="0" smtClean="0"/>
              <a:t>Bullet</a:t>
            </a:r>
            <a:r>
              <a:rPr lang="en-GB" baseline="0" dirty="0" smtClean="0"/>
              <a:t> 1: this is the message that emerges from integration.</a:t>
            </a:r>
          </a:p>
          <a:p>
            <a:r>
              <a:rPr lang="en-GB" baseline="0" dirty="0" smtClean="0"/>
              <a:t>Bullet 2: we face systemic challenges &gt; what we mean by this is…</a:t>
            </a:r>
          </a:p>
          <a:p>
            <a:r>
              <a:rPr lang="en-GB" baseline="0" dirty="0" smtClean="0"/>
              <a:t>Bullet 3: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7</a:t>
            </a:fld>
            <a:endParaRPr lang="en-GB" dirty="0"/>
          </a:p>
        </p:txBody>
      </p:sp>
    </p:spTree>
    <p:extLst>
      <p:ext uri="{BB962C8B-B14F-4D97-AF65-F5344CB8AC3E}">
        <p14:creationId xmlns:p14="http://schemas.microsoft.com/office/powerpoint/2010/main" val="165013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just want to show you where I’m going to end up with the main messages….</a:t>
            </a:r>
          </a:p>
          <a:p>
            <a:r>
              <a:rPr lang="en-GB" dirty="0" smtClean="0"/>
              <a:t>I’m going to go into each of these messages in a bit more detail in the coming slides. </a:t>
            </a:r>
          </a:p>
          <a:p>
            <a:endParaRPr lang="en-GB" dirty="0" smtClean="0"/>
          </a:p>
          <a:p>
            <a:r>
              <a:rPr lang="en-GB" dirty="0" smtClean="0"/>
              <a:t>Bullet</a:t>
            </a:r>
            <a:r>
              <a:rPr lang="en-GB" baseline="0" dirty="0" smtClean="0"/>
              <a:t> 1: this is the message that emerges from integration.</a:t>
            </a:r>
          </a:p>
          <a:p>
            <a:r>
              <a:rPr lang="en-GB" baseline="0" dirty="0" smtClean="0"/>
              <a:t>Bullet 2: we face systemic challenges &gt; what we mean by this is…</a:t>
            </a:r>
          </a:p>
          <a:p>
            <a:r>
              <a:rPr lang="en-GB" baseline="0" dirty="0" smtClean="0"/>
              <a:t>Bullet 3: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8</a:t>
            </a:fld>
            <a:endParaRPr lang="en-GB" dirty="0"/>
          </a:p>
        </p:txBody>
      </p:sp>
    </p:spTree>
    <p:extLst>
      <p:ext uri="{BB962C8B-B14F-4D97-AF65-F5344CB8AC3E}">
        <p14:creationId xmlns:p14="http://schemas.microsoft.com/office/powerpoint/2010/main" val="383895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10</a:t>
            </a:fld>
            <a:endParaRPr lang="en-GB" dirty="0"/>
          </a:p>
        </p:txBody>
      </p:sp>
    </p:spTree>
    <p:extLst>
      <p:ext uri="{BB962C8B-B14F-4D97-AF65-F5344CB8AC3E}">
        <p14:creationId xmlns:p14="http://schemas.microsoft.com/office/powerpoint/2010/main" val="134021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dirty="0"/>
          </a:p>
        </p:txBody>
      </p:sp>
    </p:spTree>
    <p:extLst>
      <p:ext uri="{BB962C8B-B14F-4D97-AF65-F5344CB8AC3E}">
        <p14:creationId xmlns:p14="http://schemas.microsoft.com/office/powerpoint/2010/main" val="193194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13</a:t>
            </a:fld>
            <a:endParaRPr lang="en-GB" dirty="0"/>
          </a:p>
        </p:txBody>
      </p:sp>
    </p:spTree>
    <p:extLst>
      <p:ext uri="{BB962C8B-B14F-4D97-AF65-F5344CB8AC3E}">
        <p14:creationId xmlns:p14="http://schemas.microsoft.com/office/powerpoint/2010/main" val="264635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16</a:t>
            </a:fld>
            <a:endParaRPr lang="en-GB" dirty="0"/>
          </a:p>
        </p:txBody>
      </p:sp>
    </p:spTree>
    <p:extLst>
      <p:ext uri="{BB962C8B-B14F-4D97-AF65-F5344CB8AC3E}">
        <p14:creationId xmlns:p14="http://schemas.microsoft.com/office/powerpoint/2010/main" val="10816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691886" y="4173538"/>
            <a:ext cx="5869821"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D102F1D-1802-4F37-BA06-C89F10977409}" type="slidenum">
              <a:rPr lang="en-GB" altLang="en-US"/>
              <a:pPr/>
              <a:t>17</a:t>
            </a:fld>
            <a:endParaRPr lang="en-GB" altLang="en-US"/>
          </a:p>
        </p:txBody>
      </p:sp>
    </p:spTree>
    <p:extLst>
      <p:ext uri="{BB962C8B-B14F-4D97-AF65-F5344CB8AC3E}">
        <p14:creationId xmlns:p14="http://schemas.microsoft.com/office/powerpoint/2010/main" val="397117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Collaborative consumption </a:t>
            </a:r>
            <a:r>
              <a:rPr lang="en-GB" dirty="0" smtClean="0"/>
              <a:t>focuses on the ways that consumers can obtain products or services more effectively and resource-efficiently.</a:t>
            </a:r>
          </a:p>
          <a:p>
            <a:r>
              <a:rPr lang="en-GB" b="1" dirty="0" err="1" smtClean="0"/>
              <a:t>Prosumerism</a:t>
            </a:r>
            <a:r>
              <a:rPr lang="en-GB" dirty="0" smtClean="0"/>
              <a:t> reduces the distinction between the producer and consumer and is occurring through distributed energy production systems. </a:t>
            </a:r>
          </a:p>
          <a:p>
            <a:r>
              <a:rPr lang="en-GB" b="1" dirty="0" smtClean="0"/>
              <a:t>Social innovation </a:t>
            </a:r>
            <a:r>
              <a:rPr lang="en-GB" dirty="0" smtClean="0"/>
              <a:t>is a problem-solving approach that entails developing new concepts, strategies and organisational forms to better meet societal needs.</a:t>
            </a:r>
          </a:p>
          <a:p>
            <a:r>
              <a:rPr lang="en-GB" b="1" dirty="0" smtClean="0"/>
              <a:t>Eco-innovation and eco-design </a:t>
            </a:r>
            <a:r>
              <a:rPr lang="en-GB" dirty="0" smtClean="0"/>
              <a:t>go further than technological innovation and incorporate environmental considerations into product design, production and life cycle. </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18</a:t>
            </a:fld>
            <a:endParaRPr lang="en-GB"/>
          </a:p>
        </p:txBody>
      </p:sp>
    </p:spTree>
    <p:extLst>
      <p:ext uri="{BB962C8B-B14F-4D97-AF65-F5344CB8AC3E}">
        <p14:creationId xmlns:p14="http://schemas.microsoft.com/office/powerpoint/2010/main" val="424722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schemeClr val="bg1">
                    <a:lumMod val="65000"/>
                  </a:schemeClr>
                </a:solidFill>
              </a:rPr>
              <a:t>Related content</a:t>
            </a:r>
            <a:endParaRPr lang="en-US" sz="900" b="1" dirty="0">
              <a:solidFill>
                <a:schemeClr val="bg1">
                  <a:lumMod val="65000"/>
                </a:scheme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European briefings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a:t>
            </a:r>
            <a:endParaRPr lang="en-US" sz="900" dirty="0"/>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89884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a:t>
            </a:r>
            <a:endParaRPr lang="en-US" sz="900" dirty="0"/>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726978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Countries &amp; regions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D1D64EE-F7D0-4A2F-98BB-92E67CB4BA4C}" type="datetimeFigureOut">
              <a:rPr lang="en-GB" altLang="en-US"/>
              <a:pPr>
                <a:defRPr/>
              </a:pPr>
              <a:t>05/06/2015</a:t>
            </a:fld>
            <a:endParaRPr lang="en-GB" alt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36BCB22-5989-4A35-8712-F46B7071A43D}" type="slidenum">
              <a:rPr lang="en-GB" altLang="en-US"/>
              <a:pPr>
                <a:defRPr/>
              </a:pPr>
              <a:t>‹#›</a:t>
            </a:fld>
            <a:endParaRPr lang="en-GB" altLang="en-US"/>
          </a:p>
        </p:txBody>
      </p:sp>
    </p:spTree>
    <p:extLst>
      <p:ext uri="{BB962C8B-B14F-4D97-AF65-F5344CB8AC3E}">
        <p14:creationId xmlns:p14="http://schemas.microsoft.com/office/powerpoint/2010/main" val="346402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898323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17532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15200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793909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Countries</a:t>
            </a:r>
            <a:r>
              <a:rPr lang="en-US" sz="900" baseline="0" dirty="0" smtClean="0">
                <a:solidFill>
                  <a:schemeClr val="bg1">
                    <a:lumMod val="65000"/>
                  </a:schemeClr>
                </a:solidFill>
              </a:rPr>
              <a:t> &amp; regions</a:t>
            </a:r>
            <a:r>
              <a:rPr lang="en-US" sz="900" dirty="0" smtClean="0">
                <a:solidFill>
                  <a:schemeClr val="bg1">
                    <a:lumMod val="65000"/>
                  </a:schemeClr>
                </a:solidFill>
              </a:rPr>
              <a:t>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slide" Target="../slides/slid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slide" Target="../slides/slide6.xml"/><Relationship Id="rId4" Type="http://schemas.openxmlformats.org/officeDocument/2006/relationships/slideLayout" Target="../slideLayouts/slideLayout1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2103929" y="1141538"/>
            <a:ext cx="7174041" cy="1023790"/>
          </a:xfrm>
          <a:prstGeom prst="rect">
            <a:avLst/>
          </a:prstGeom>
        </p:spPr>
        <p:txBody>
          <a:bodyPr>
            <a:noAutofit/>
          </a:bodyPr>
          <a:lstStyle/>
          <a:p>
            <a:pPr algn="r"/>
            <a:r>
              <a:rPr lang="en-GB" sz="3400" b="1" kern="1200" dirty="0" smtClean="0">
                <a:solidFill>
                  <a:schemeClr val="bg1"/>
                </a:solidFill>
                <a:effectLst/>
                <a:latin typeface="+mn-lt"/>
                <a:ea typeface="+mn-ea"/>
                <a:cs typeface="+mn-cs"/>
              </a:rPr>
              <a:t>THE EUROPEAN</a:t>
            </a:r>
            <a:r>
              <a:rPr lang="en-GB" sz="3400" b="1" kern="1200" baseline="0" dirty="0" smtClean="0">
                <a:solidFill>
                  <a:schemeClr val="bg1"/>
                </a:solidFill>
                <a:effectLst/>
                <a:latin typeface="+mn-lt"/>
                <a:ea typeface="+mn-ea"/>
                <a:cs typeface="+mn-cs"/>
              </a:rPr>
              <a:t> </a:t>
            </a:r>
            <a:r>
              <a:rPr lang="en-GB" sz="3400" b="1" kern="1200" dirty="0" smtClean="0">
                <a:solidFill>
                  <a:schemeClr val="bg1"/>
                </a:solidFill>
                <a:effectLst/>
                <a:latin typeface="+mn-lt"/>
                <a:ea typeface="+mn-ea"/>
                <a:cs typeface="+mn-cs"/>
              </a:rPr>
              <a:t>ENVIRONMENT</a:t>
            </a:r>
            <a:r>
              <a:rPr lang="en-GB" sz="2400" b="1" kern="1200" dirty="0" smtClean="0">
                <a:solidFill>
                  <a:schemeClr val="bg1"/>
                </a:solidFill>
                <a:effectLst/>
                <a:latin typeface="+mn-lt"/>
                <a:ea typeface="+mn-ea"/>
                <a:cs typeface="+mn-cs"/>
              </a:rPr>
              <a:t/>
            </a:r>
            <a:br>
              <a:rPr lang="en-GB" sz="2400" b="1" kern="1200" dirty="0" smtClean="0">
                <a:solidFill>
                  <a:schemeClr val="bg1"/>
                </a:solidFill>
                <a:effectLst/>
                <a:latin typeface="+mn-lt"/>
                <a:ea typeface="+mn-ea"/>
                <a:cs typeface="+mn-cs"/>
              </a:rPr>
            </a:br>
            <a:r>
              <a:rPr lang="en-GB" sz="2800" b="0" kern="1200" baseline="0" dirty="0" smtClean="0">
                <a:solidFill>
                  <a:schemeClr val="bg1"/>
                </a:solidFill>
                <a:effectLst/>
                <a:latin typeface="+mn-lt"/>
                <a:ea typeface="+mn-ea"/>
                <a:cs typeface="+mn-cs"/>
              </a:rPr>
              <a:t>STATE AND OUTLOOK 2015</a:t>
            </a:r>
          </a:p>
        </p:txBody>
      </p:sp>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4430641" y="2651046"/>
            <a:ext cx="4762659" cy="1587553"/>
            <a:chOff x="4430641" y="2651046"/>
            <a:chExt cx="4762659" cy="1587553"/>
          </a:xfrm>
        </p:grpSpPr>
        <p:sp>
          <p:nvSpPr>
            <p:cNvPr id="17" name="Rectangle 16"/>
            <p:cNvSpPr/>
            <p:nvPr userDrawn="1"/>
          </p:nvSpPr>
          <p:spPr>
            <a:xfrm>
              <a:off x="4430641" y="2651046"/>
              <a:ext cx="1587553" cy="1587553"/>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605747" y="2651046"/>
              <a:ext cx="1587553" cy="1587553"/>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018194" y="2651046"/>
              <a:ext cx="1587553" cy="1587553"/>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2103929" y="4691885"/>
            <a:ext cx="7802071" cy="127077"/>
            <a:chOff x="2107794" y="4691885"/>
            <a:chExt cx="7802071" cy="127077"/>
          </a:xfrm>
        </p:grpSpPr>
        <p:sp>
          <p:nvSpPr>
            <p:cNvPr id="25" name="Rectangle 24"/>
            <p:cNvSpPr/>
            <p:nvPr userDrawn="1"/>
          </p:nvSpPr>
          <p:spPr>
            <a:xfrm>
              <a:off x="7959685" y="469188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008155" y="4691885"/>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4057975" y="4691885"/>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2107794" y="4691885"/>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Cross-country</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comparisons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307667" y="609600"/>
            <a:ext cx="28236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lang="en-US" sz="16000" kern="1200" baseline="0" dirty="0" smtClean="0">
                <a:solidFill>
                  <a:srgbClr val="00B1C4"/>
                </a:solidFill>
                <a:latin typeface="Open Sans Extrabold" pitchFamily="34" charset="0"/>
                <a:ea typeface="Open Sans Extrabold" pitchFamily="34" charset="0"/>
                <a:cs typeface="Open Sans Extrabold" pitchFamily="34" charset="0"/>
              </a:rPr>
              <a:t>04</a:t>
            </a:r>
            <a:endParaRPr kumimoji="0" lang="en-US" sz="16000" b="0" i="0" u="none" strike="noStrike" kern="1200" cap="none" spc="0" normalizeH="0" baseline="0" noProof="0" dirty="0" smtClean="0">
              <a:ln>
                <a:noFill/>
              </a:ln>
              <a:solidFill>
                <a:srgbClr val="00B1C4"/>
              </a:solidFill>
              <a:effectLst/>
              <a:uLnTx/>
              <a:uFillTx/>
              <a:latin typeface="Open Sans Extrabold" pitchFamily="34" charset="0"/>
              <a:ea typeface="Open Sans Extrabold" pitchFamily="34" charset="0"/>
              <a:cs typeface="Open Sans Extrabold" pitchFamily="34" charset="0"/>
            </a:endParaRP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098801"/>
            <a:ext cx="2514600" cy="2298065"/>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Agriculture – organic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farming</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Air pollution – emissions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of selected pollutants</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Biodiversity – protected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areas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Energy – energy consumption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and share of renewable energy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Freshwater quality –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nutrients in rivers</a:t>
            </a:r>
          </a:p>
        </p:txBody>
      </p:sp>
      <p:sp>
        <p:nvSpPr>
          <p:cNvPr id="35" name="TextBox 34"/>
          <p:cNvSpPr txBox="1"/>
          <p:nvPr userDrawn="1"/>
        </p:nvSpPr>
        <p:spPr>
          <a:xfrm>
            <a:off x="3962399" y="3096328"/>
            <a:ext cx="2573867" cy="1831271"/>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Mitigating climate change – greenhouse gas emissions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Resource efficiency – material resource efficiency and productivity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Transport – passenger transport demand and modal split</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8" name="Pentagon 17">
            <a:hlinkClick r:id="" action="ppaction://noaction"/>
          </p:cNvPr>
          <p:cNvSpPr/>
          <p:nvPr userDrawn="1"/>
        </p:nvSpPr>
        <p:spPr>
          <a:xfrm>
            <a:off x="685801"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 action="ppaction://noaction"/>
          </p:cNvPr>
          <p:cNvSpPr/>
          <p:nvPr userDrawn="1"/>
        </p:nvSpPr>
        <p:spPr>
          <a:xfrm>
            <a:off x="685801"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801"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1"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50292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7" name="Pentagon 26">
            <a:hlinkClick r:id="" action="ppaction://noaction"/>
          </p:cNvPr>
          <p:cNvSpPr/>
          <p:nvPr userDrawn="1"/>
        </p:nvSpPr>
        <p:spPr>
          <a:xfrm>
            <a:off x="3581400"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3581400"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3581400"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3581400"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4" name="Pentagon 23">
            <a:hlinkClick r:id="" action="ppaction://noaction"/>
          </p:cNvPr>
          <p:cNvSpPr/>
          <p:nvPr userDrawn="1"/>
        </p:nvSpPr>
        <p:spPr>
          <a:xfrm>
            <a:off x="702734" y="31411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702734" y="35983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702734" y="40555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702734" y="45127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702734" y="49699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3581400" y="31241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3581400" y="35813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3581400" y="40385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81400" y="44957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15D2A"/>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Countries and</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regions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09267" y="609600"/>
            <a:ext cx="27347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F7A081"/>
                </a:solidFill>
                <a:effectLst/>
                <a:uLnTx/>
                <a:uFillTx/>
                <a:latin typeface="Open Sans Extrabold" pitchFamily="34" charset="0"/>
                <a:ea typeface="Open Sans Extrabold" pitchFamily="34" charset="0"/>
                <a:cs typeface="Open Sans Extrabold" pitchFamily="34" charset="0"/>
              </a:rPr>
              <a:t>05</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965884"/>
            <a:ext cx="2514600" cy="1215717"/>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Arctic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Black Sea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Mediterranean Sea region</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1" name="Pentagon 10">
            <a:hlinkClick r:id="" action="ppaction://noaction"/>
          </p:cNvPr>
          <p:cNvSpPr/>
          <p:nvPr userDrawn="1"/>
        </p:nvSpPr>
        <p:spPr>
          <a:xfrm>
            <a:off x="685801" y="40114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2" name="Pentagon 11">
            <a:hlinkClick r:id="" action="ppaction://noaction"/>
          </p:cNvPr>
          <p:cNvSpPr/>
          <p:nvPr userDrawn="1"/>
        </p:nvSpPr>
        <p:spPr>
          <a:xfrm>
            <a:off x="685801" y="44686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3" name="Pentagon 12">
            <a:hlinkClick r:id="" action="ppaction://noaction"/>
          </p:cNvPr>
          <p:cNvSpPr/>
          <p:nvPr userDrawn="1"/>
        </p:nvSpPr>
        <p:spPr>
          <a:xfrm>
            <a:off x="685801" y="49258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6" name="TextBox 15"/>
          <p:cNvSpPr txBox="1"/>
          <p:nvPr userDrawn="1"/>
        </p:nvSpPr>
        <p:spPr>
          <a:xfrm>
            <a:off x="1066799" y="3175006"/>
            <a:ext cx="3572934" cy="261610"/>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Overview of SOER country and regional briefings</a:t>
            </a:r>
          </a:p>
        </p:txBody>
      </p:sp>
      <p:sp>
        <p:nvSpPr>
          <p:cNvPr id="18" name="Pentagon 17">
            <a:hlinkClick r:id="" action="ppaction://noaction"/>
          </p:cNvPr>
          <p:cNvSpPr/>
          <p:nvPr userDrawn="1"/>
        </p:nvSpPr>
        <p:spPr>
          <a:xfrm>
            <a:off x="685800" y="3195186"/>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14" name="Pentagon 13">
            <a:hlinkClick r:id="" action="ppaction://noaction"/>
          </p:cNvPr>
          <p:cNvSpPr/>
          <p:nvPr userDrawn="1"/>
        </p:nvSpPr>
        <p:spPr>
          <a:xfrm>
            <a:off x="685799" y="39107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799" y="43679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799" y="48251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798" y="3094468"/>
            <a:ext cx="3801535"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2082393" y="4691210"/>
            <a:ext cx="7802071" cy="128426"/>
            <a:chOff x="2103929" y="4817456"/>
            <a:chExt cx="7802071" cy="128426"/>
          </a:xfrm>
        </p:grpSpPr>
        <p:sp>
          <p:nvSpPr>
            <p:cNvPr id="25" name="Rectangle 24"/>
            <p:cNvSpPr/>
            <p:nvPr userDrawn="1"/>
          </p:nvSpPr>
          <p:spPr>
            <a:xfrm>
              <a:off x="7955820" y="481880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004290" y="4817456"/>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4054110" y="4817456"/>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2103929" y="4817456"/>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13809358"/>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 name="Rectangle 35"/>
          <p:cNvSpPr/>
          <p:nvPr userDrawn="1"/>
        </p:nvSpPr>
        <p:spPr>
          <a:xfrm>
            <a:off x="2819400" y="3035485"/>
            <a:ext cx="6552000" cy="754819"/>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41" name="Rectangle 40">
            <a:hlinkClick r:id="" action="ppaction://noaction"/>
          </p:cNvPr>
          <p:cNvSpPr/>
          <p:nvPr userDrawn="1"/>
        </p:nvSpPr>
        <p:spPr>
          <a:xfrm>
            <a:off x="7391400" y="5176681"/>
            <a:ext cx="1980000" cy="754461"/>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40" name="Rectangle 39">
            <a:hlinkClick r:id="" action="ppaction://noaction"/>
          </p:cNvPr>
          <p:cNvSpPr/>
          <p:nvPr userDrawn="1"/>
        </p:nvSpPr>
        <p:spPr>
          <a:xfrm>
            <a:off x="5105400" y="5176681"/>
            <a:ext cx="1980000" cy="754461"/>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9" name="Rectangle 38">
            <a:hlinkClick r:id="" action="ppaction://noaction"/>
          </p:cNvPr>
          <p:cNvSpPr/>
          <p:nvPr userDrawn="1"/>
        </p:nvSpPr>
        <p:spPr>
          <a:xfrm>
            <a:off x="2819400" y="5176681"/>
            <a:ext cx="1980000" cy="754461"/>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7" name="Rectangle 36">
            <a:hlinkClick r:id="" action="ppaction://noaction"/>
          </p:cNvPr>
          <p:cNvSpPr/>
          <p:nvPr userDrawn="1"/>
        </p:nvSpPr>
        <p:spPr>
          <a:xfrm>
            <a:off x="533400" y="5176681"/>
            <a:ext cx="1980000" cy="754461"/>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17" name="TextBox 16"/>
          <p:cNvSpPr txBox="1"/>
          <p:nvPr userDrawn="1"/>
        </p:nvSpPr>
        <p:spPr>
          <a:xfrm>
            <a:off x="414867" y="754672"/>
            <a:ext cx="6324600" cy="369332"/>
          </a:xfrm>
          <a:prstGeom prst="rect">
            <a:avLst/>
          </a:prstGeom>
          <a:noFill/>
        </p:spPr>
        <p:txBody>
          <a:bodyPr wrap="square" rtlCol="0">
            <a:spAutoFit/>
          </a:bodyPr>
          <a:lstStyle/>
          <a:p>
            <a:r>
              <a:rPr lang="en-US" sz="1800" b="1" kern="1200" baseline="0" dirty="0" smtClean="0">
                <a:solidFill>
                  <a:schemeClr val="bg1">
                    <a:lumMod val="65000"/>
                  </a:schemeClr>
                </a:solidFill>
                <a:latin typeface="+mn-lt"/>
                <a:ea typeface="+mn-ea"/>
                <a:cs typeface="+mn-cs"/>
              </a:rPr>
              <a:t>TABLE OF CONTENTS</a:t>
            </a:r>
            <a:endParaRPr lang="en-US" sz="2600" b="1" dirty="0">
              <a:solidFill>
                <a:schemeClr val="bg1">
                  <a:lumMod val="65000"/>
                </a:schemeClr>
              </a:solidFill>
              <a:latin typeface="Open Sans Extrabold" pitchFamily="34" charset="0"/>
              <a:ea typeface="Open Sans Extrabold" pitchFamily="34" charset="0"/>
              <a:cs typeface="Open Sans Extrabold" pitchFamily="34" charset="0"/>
            </a:endParaRPr>
          </a:p>
        </p:txBody>
      </p:sp>
      <p:sp>
        <p:nvSpPr>
          <p:cNvPr id="35" name="TextBox 34"/>
          <p:cNvSpPr txBox="1"/>
          <p:nvPr userDrawn="1"/>
        </p:nvSpPr>
        <p:spPr>
          <a:xfrm>
            <a:off x="4419600" y="381001"/>
            <a:ext cx="4951800" cy="1107996"/>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i="0" kern="1200" baseline="0" dirty="0" smtClean="0">
                <a:solidFill>
                  <a:schemeClr val="bg1">
                    <a:lumMod val="65000"/>
                  </a:schemeClr>
                </a:solidFill>
                <a:latin typeface="+mn-lt"/>
                <a:ea typeface="+mn-ea"/>
                <a:cs typeface="+mn-cs"/>
              </a:rPr>
              <a:t>The European environment — state and outlook 2015 report (SOER 2015) provides a comprehensive assessment of the European environment’s state, trends and prospects, and places it in a global context. It will inform European environmental policy implementation between 2015 and 2020, and analyses the opportunities to modify existing policies in order to achieve the European Union’s 2050 vision of living well within the limits of the planet.</a:t>
            </a:r>
            <a:endParaRPr lang="en-US" sz="1100" i="0" kern="1200" baseline="0" dirty="0">
              <a:solidFill>
                <a:schemeClr val="bg1">
                  <a:lumMod val="65000"/>
                </a:schemeClr>
              </a:solidFill>
              <a:latin typeface="+mn-lt"/>
              <a:ea typeface="+mn-ea"/>
              <a:cs typeface="+mn-cs"/>
            </a:endParaRPr>
          </a:p>
        </p:txBody>
      </p:sp>
      <p:cxnSp>
        <p:nvCxnSpPr>
          <p:cNvPr id="42" name="Straight Connector 41"/>
          <p:cNvCxnSpPr/>
          <p:nvPr userDrawn="1"/>
        </p:nvCxnSpPr>
        <p:spPr>
          <a:xfrm>
            <a:off x="609600" y="4538525"/>
            <a:ext cx="1905000" cy="0"/>
          </a:xfrm>
          <a:prstGeom prst="line">
            <a:avLst/>
          </a:prstGeom>
          <a:ln>
            <a:solidFill>
              <a:srgbClr val="833A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44800" y="4536459"/>
            <a:ext cx="1955800" cy="0"/>
          </a:xfrm>
          <a:prstGeom prst="line">
            <a:avLst/>
          </a:prstGeom>
          <a:ln>
            <a:solidFill>
              <a:srgbClr val="5480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139267" y="4536459"/>
            <a:ext cx="1947333" cy="0"/>
          </a:xfrm>
          <a:prstGeom prst="line">
            <a:avLst/>
          </a:prstGeom>
          <a:ln>
            <a:solidFill>
              <a:srgbClr val="007A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391400" y="4536459"/>
            <a:ext cx="1981200" cy="0"/>
          </a:xfrm>
          <a:prstGeom prst="line">
            <a:avLst/>
          </a:prstGeom>
          <a:ln>
            <a:solidFill>
              <a:srgbClr val="D63D27"/>
            </a:solidFill>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userDrawn="1"/>
        </p:nvSpPr>
        <p:spPr>
          <a:xfrm>
            <a:off x="533400" y="3776525"/>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833A88"/>
                </a:solidFill>
                <a:effectLst/>
                <a:uLnTx/>
                <a:uFillTx/>
                <a:latin typeface="Open Sans Extrabold" pitchFamily="34" charset="0"/>
                <a:ea typeface="Open Sans Extrabold" pitchFamily="34" charset="0"/>
                <a:cs typeface="Open Sans Extrabold" pitchFamily="34" charset="0"/>
              </a:rPr>
              <a:t>02</a:t>
            </a:r>
          </a:p>
        </p:txBody>
      </p:sp>
      <p:sp>
        <p:nvSpPr>
          <p:cNvPr id="48" name="Title 1"/>
          <p:cNvSpPr txBox="1">
            <a:spLocks/>
          </p:cNvSpPr>
          <p:nvPr userDrawn="1"/>
        </p:nvSpPr>
        <p:spPr>
          <a:xfrm>
            <a:off x="27686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54803A"/>
                </a:solidFill>
                <a:effectLst/>
                <a:uLnTx/>
                <a:uFillTx/>
                <a:latin typeface="Open Sans Extrabold" pitchFamily="34" charset="0"/>
                <a:ea typeface="Open Sans Extrabold" pitchFamily="34" charset="0"/>
                <a:cs typeface="Open Sans Extrabold" pitchFamily="34" charset="0"/>
              </a:rPr>
              <a:t>03</a:t>
            </a:r>
          </a:p>
        </p:txBody>
      </p:sp>
      <p:sp>
        <p:nvSpPr>
          <p:cNvPr id="49" name="Title 1"/>
          <p:cNvSpPr txBox="1">
            <a:spLocks/>
          </p:cNvSpPr>
          <p:nvPr userDrawn="1"/>
        </p:nvSpPr>
        <p:spPr>
          <a:xfrm>
            <a:off x="5139267"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007A88"/>
                </a:solidFill>
                <a:effectLst/>
                <a:uLnTx/>
                <a:uFillTx/>
                <a:latin typeface="Open Sans Extrabold" pitchFamily="34" charset="0"/>
                <a:ea typeface="Open Sans Extrabold" pitchFamily="34" charset="0"/>
                <a:cs typeface="Open Sans Extrabold" pitchFamily="34" charset="0"/>
              </a:rPr>
              <a:t>04</a:t>
            </a:r>
          </a:p>
        </p:txBody>
      </p:sp>
      <p:sp>
        <p:nvSpPr>
          <p:cNvPr id="50" name="Title 1"/>
          <p:cNvSpPr txBox="1">
            <a:spLocks/>
          </p:cNvSpPr>
          <p:nvPr userDrawn="1"/>
        </p:nvSpPr>
        <p:spPr>
          <a:xfrm>
            <a:off x="73914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D63D27"/>
                </a:solidFill>
                <a:effectLst/>
                <a:uLnTx/>
                <a:uFillTx/>
                <a:latin typeface="Open Sans Extrabold" pitchFamily="34" charset="0"/>
                <a:ea typeface="Open Sans Extrabold" pitchFamily="34" charset="0"/>
                <a:cs typeface="Open Sans Extrabold" pitchFamily="34" charset="0"/>
              </a:rPr>
              <a:t>05</a:t>
            </a:r>
          </a:p>
        </p:txBody>
      </p:sp>
      <p:sp>
        <p:nvSpPr>
          <p:cNvPr id="51" name="TextBox 50"/>
          <p:cNvSpPr txBox="1"/>
          <p:nvPr userDrawn="1"/>
        </p:nvSpPr>
        <p:spPr>
          <a:xfrm>
            <a:off x="2844800" y="2473531"/>
            <a:ext cx="3971573" cy="492443"/>
          </a:xfrm>
          <a:prstGeom prst="rect">
            <a:avLst/>
          </a:prstGeom>
          <a:noFill/>
        </p:spPr>
        <p:txBody>
          <a:bodyPr wrap="square" lIns="0" tIns="0" bIns="0" rtlCol="0">
            <a:spAutoFit/>
          </a:bodyPr>
          <a:lstStyle/>
          <a:p>
            <a:r>
              <a:rPr lang="en-US" sz="1600" b="1" dirty="0" smtClean="0">
                <a:solidFill>
                  <a:srgbClr val="202661"/>
                </a:solidFill>
              </a:rPr>
              <a:t>SOER 2015</a:t>
            </a:r>
          </a:p>
          <a:p>
            <a:r>
              <a:rPr lang="en-US" sz="1600" b="1" dirty="0" smtClean="0">
                <a:solidFill>
                  <a:srgbClr val="202661"/>
                </a:solidFill>
              </a:rPr>
              <a:t>Synthesis</a:t>
            </a:r>
            <a:r>
              <a:rPr lang="en-US" sz="1600" b="1" baseline="0" dirty="0" smtClean="0">
                <a:solidFill>
                  <a:srgbClr val="202661"/>
                </a:solidFill>
              </a:rPr>
              <a:t> </a:t>
            </a:r>
          </a:p>
        </p:txBody>
      </p:sp>
      <p:sp>
        <p:nvSpPr>
          <p:cNvPr id="52" name="TextBox 51"/>
          <p:cNvSpPr txBox="1"/>
          <p:nvPr userDrawn="1"/>
        </p:nvSpPr>
        <p:spPr>
          <a:xfrm>
            <a:off x="609600" y="4614727"/>
            <a:ext cx="1524000" cy="492443"/>
          </a:xfrm>
          <a:prstGeom prst="rect">
            <a:avLst/>
          </a:prstGeom>
          <a:noFill/>
        </p:spPr>
        <p:txBody>
          <a:bodyPr wrap="square" lIns="0" tIns="0" bIns="0" rtlCol="0">
            <a:spAutoFit/>
          </a:bodyPr>
          <a:lstStyle/>
          <a:p>
            <a:r>
              <a:rPr lang="en-US" sz="1600" b="1" dirty="0" smtClean="0">
                <a:solidFill>
                  <a:srgbClr val="833A88"/>
                </a:solidFill>
              </a:rPr>
              <a:t>Global</a:t>
            </a:r>
          </a:p>
          <a:p>
            <a:r>
              <a:rPr lang="en-US" sz="1600" b="1" dirty="0" smtClean="0">
                <a:solidFill>
                  <a:srgbClr val="833A88"/>
                </a:solidFill>
              </a:rPr>
              <a:t>megatrends</a:t>
            </a:r>
            <a:endParaRPr lang="en-US" sz="1600" b="1" dirty="0">
              <a:solidFill>
                <a:srgbClr val="833A88"/>
              </a:solidFill>
            </a:endParaRPr>
          </a:p>
        </p:txBody>
      </p:sp>
      <p:sp>
        <p:nvSpPr>
          <p:cNvPr id="53" name="TextBox 52"/>
          <p:cNvSpPr txBox="1"/>
          <p:nvPr userDrawn="1"/>
        </p:nvSpPr>
        <p:spPr>
          <a:xfrm>
            <a:off x="2844800" y="4612661"/>
            <a:ext cx="1524000" cy="492443"/>
          </a:xfrm>
          <a:prstGeom prst="rect">
            <a:avLst/>
          </a:prstGeom>
          <a:noFill/>
        </p:spPr>
        <p:txBody>
          <a:bodyPr wrap="square" lIns="0" tIns="0" bIns="0" rtlCol="0">
            <a:spAutoFit/>
          </a:bodyPr>
          <a:lstStyle/>
          <a:p>
            <a:r>
              <a:rPr lang="en-US" sz="1600" b="1" dirty="0" smtClean="0">
                <a:solidFill>
                  <a:srgbClr val="54803A"/>
                </a:solidFill>
              </a:rPr>
              <a:t>European</a:t>
            </a:r>
          </a:p>
          <a:p>
            <a:r>
              <a:rPr lang="en-US" sz="1600" b="1" dirty="0" smtClean="0">
                <a:solidFill>
                  <a:srgbClr val="54803A"/>
                </a:solidFill>
              </a:rPr>
              <a:t>briefings</a:t>
            </a:r>
            <a:endParaRPr lang="en-US" sz="1600" b="1" dirty="0">
              <a:solidFill>
                <a:srgbClr val="54803A"/>
              </a:solidFill>
            </a:endParaRPr>
          </a:p>
        </p:txBody>
      </p:sp>
      <p:sp>
        <p:nvSpPr>
          <p:cNvPr id="54" name="TextBox 53"/>
          <p:cNvSpPr txBox="1"/>
          <p:nvPr userDrawn="1"/>
        </p:nvSpPr>
        <p:spPr>
          <a:xfrm>
            <a:off x="5139267" y="4612661"/>
            <a:ext cx="1600200" cy="492443"/>
          </a:xfrm>
          <a:prstGeom prst="rect">
            <a:avLst/>
          </a:prstGeom>
          <a:noFill/>
        </p:spPr>
        <p:txBody>
          <a:bodyPr wrap="square" lIns="0" tIns="0" bIns="0" rtlCol="0">
            <a:spAutoFit/>
          </a:bodyPr>
          <a:lstStyle/>
          <a:p>
            <a:r>
              <a:rPr lang="en-US" sz="1600" b="1" dirty="0" smtClean="0">
                <a:solidFill>
                  <a:srgbClr val="007A88"/>
                </a:solidFill>
              </a:rPr>
              <a:t>Cross-country</a:t>
            </a:r>
          </a:p>
          <a:p>
            <a:r>
              <a:rPr lang="en-US" sz="1600" b="1" dirty="0" smtClean="0">
                <a:solidFill>
                  <a:srgbClr val="007A88"/>
                </a:solidFill>
              </a:rPr>
              <a:t>comparisons</a:t>
            </a:r>
            <a:endParaRPr lang="en-US" sz="1600" b="1" dirty="0">
              <a:solidFill>
                <a:srgbClr val="007A88"/>
              </a:solidFill>
            </a:endParaRPr>
          </a:p>
        </p:txBody>
      </p:sp>
      <p:sp>
        <p:nvSpPr>
          <p:cNvPr id="55" name="TextBox 54"/>
          <p:cNvSpPr txBox="1"/>
          <p:nvPr userDrawn="1"/>
        </p:nvSpPr>
        <p:spPr>
          <a:xfrm>
            <a:off x="7467601" y="4612661"/>
            <a:ext cx="1600200" cy="492443"/>
          </a:xfrm>
          <a:prstGeom prst="rect">
            <a:avLst/>
          </a:prstGeom>
          <a:noFill/>
        </p:spPr>
        <p:txBody>
          <a:bodyPr wrap="square" lIns="0" tIns="0" bIns="0" rtlCol="0">
            <a:spAutoFit/>
          </a:bodyPr>
          <a:lstStyle/>
          <a:p>
            <a:r>
              <a:rPr lang="en-US" sz="1600" b="1" dirty="0" smtClean="0">
                <a:solidFill>
                  <a:srgbClr val="D63D27"/>
                </a:solidFill>
              </a:rPr>
              <a:t>Countries</a:t>
            </a:r>
            <a:r>
              <a:rPr lang="en-US" sz="1600" b="1" baseline="0" dirty="0" smtClean="0">
                <a:solidFill>
                  <a:srgbClr val="D63D27"/>
                </a:solidFill>
              </a:rPr>
              <a:t> and</a:t>
            </a:r>
          </a:p>
          <a:p>
            <a:r>
              <a:rPr lang="en-US" sz="1600" b="1" baseline="0" dirty="0" smtClean="0">
                <a:solidFill>
                  <a:srgbClr val="D63D27"/>
                </a:solidFill>
              </a:rPr>
              <a:t>regions</a:t>
            </a:r>
            <a:endParaRPr lang="en-US" sz="1600" b="1" dirty="0">
              <a:solidFill>
                <a:srgbClr val="D63D27"/>
              </a:solidFill>
            </a:endParaRPr>
          </a:p>
        </p:txBody>
      </p:sp>
      <p:sp>
        <p:nvSpPr>
          <p:cNvPr id="56" name="TextBox 55"/>
          <p:cNvSpPr txBox="1"/>
          <p:nvPr userDrawn="1"/>
        </p:nvSpPr>
        <p:spPr>
          <a:xfrm>
            <a:off x="7772400" y="3335950"/>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5" name="Chevron 64"/>
          <p:cNvSpPr/>
          <p:nvPr userDrawn="1"/>
        </p:nvSpPr>
        <p:spPr>
          <a:xfrm>
            <a:off x="8839200" y="3260494"/>
            <a:ext cx="228600" cy="304800"/>
          </a:xfrm>
          <a:prstGeom prst="chevron">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7" name="TextBox 66"/>
          <p:cNvSpPr txBox="1"/>
          <p:nvPr userDrawn="1"/>
        </p:nvSpPr>
        <p:spPr>
          <a:xfrm>
            <a:off x="838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8" name="Chevron 67"/>
          <p:cNvSpPr/>
          <p:nvPr userDrawn="1"/>
        </p:nvSpPr>
        <p:spPr>
          <a:xfrm>
            <a:off x="1905000" y="5401511"/>
            <a:ext cx="228600" cy="304800"/>
          </a:xfrm>
          <a:prstGeom prst="chevron">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9" name="TextBox 68"/>
          <p:cNvSpPr txBox="1"/>
          <p:nvPr userDrawn="1"/>
        </p:nvSpPr>
        <p:spPr>
          <a:xfrm>
            <a:off x="3124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0" name="Chevron 69"/>
          <p:cNvSpPr/>
          <p:nvPr userDrawn="1"/>
        </p:nvSpPr>
        <p:spPr>
          <a:xfrm>
            <a:off x="4191000" y="5401511"/>
            <a:ext cx="228600" cy="304800"/>
          </a:xfrm>
          <a:prstGeom prst="chevron">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71" name="TextBox 70"/>
          <p:cNvSpPr txBox="1"/>
          <p:nvPr userDrawn="1"/>
        </p:nvSpPr>
        <p:spPr>
          <a:xfrm>
            <a:off x="5410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2" name="Chevron 71"/>
          <p:cNvSpPr/>
          <p:nvPr userDrawn="1"/>
        </p:nvSpPr>
        <p:spPr>
          <a:xfrm>
            <a:off x="6477000" y="5401511"/>
            <a:ext cx="228600" cy="304800"/>
          </a:xfrm>
          <a:prstGeom prst="chevron">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73" name="TextBox 72"/>
          <p:cNvSpPr txBox="1"/>
          <p:nvPr userDrawn="1"/>
        </p:nvSpPr>
        <p:spPr>
          <a:xfrm>
            <a:off x="7696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4" name="Chevron 73"/>
          <p:cNvSpPr/>
          <p:nvPr userDrawn="1"/>
        </p:nvSpPr>
        <p:spPr>
          <a:xfrm>
            <a:off x="8763000" y="5401511"/>
            <a:ext cx="228600" cy="304800"/>
          </a:xfrm>
          <a:prstGeom prst="chevron">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57" name="Picture 5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33" name="TextBox 32"/>
          <p:cNvSpPr txBox="1"/>
          <p:nvPr userDrawn="1"/>
        </p:nvSpPr>
        <p:spPr>
          <a:xfrm>
            <a:off x="609600" y="2473531"/>
            <a:ext cx="3505200" cy="492443"/>
          </a:xfrm>
          <a:prstGeom prst="rect">
            <a:avLst/>
          </a:prstGeom>
          <a:noFill/>
        </p:spPr>
        <p:txBody>
          <a:bodyPr wrap="square" lIns="0" tIns="0" bIns="0" rtlCol="0">
            <a:spAutoFit/>
          </a:bodyPr>
          <a:lstStyle/>
          <a:p>
            <a:r>
              <a:rPr lang="en-US" sz="1600" b="1" dirty="0" smtClean="0">
                <a:solidFill>
                  <a:srgbClr val="202661"/>
                </a:solidFill>
              </a:rPr>
              <a:t>Introduction</a:t>
            </a:r>
            <a:endParaRPr lang="en-US" sz="1600" b="1" baseline="0" dirty="0" smtClean="0">
              <a:solidFill>
                <a:srgbClr val="202661"/>
              </a:solidFill>
            </a:endParaRPr>
          </a:p>
          <a:p>
            <a:r>
              <a:rPr lang="en-US" sz="1600" b="1" baseline="0" dirty="0" smtClean="0">
                <a:solidFill>
                  <a:srgbClr val="202661"/>
                </a:solidFill>
              </a:rPr>
              <a:t>to </a:t>
            </a:r>
            <a:r>
              <a:rPr lang="en-US" sz="1600" b="1" dirty="0" smtClean="0">
                <a:solidFill>
                  <a:srgbClr val="202661"/>
                </a:solidFill>
              </a:rPr>
              <a:t>SOER 2015</a:t>
            </a:r>
            <a:endParaRPr lang="en-US" sz="1600" b="1" baseline="0" dirty="0" smtClean="0">
              <a:solidFill>
                <a:srgbClr val="202661"/>
              </a:solidFill>
            </a:endParaRPr>
          </a:p>
        </p:txBody>
      </p:sp>
      <p:sp>
        <p:nvSpPr>
          <p:cNvPr id="38" name="Chevron 37"/>
          <p:cNvSpPr/>
          <p:nvPr userDrawn="1"/>
        </p:nvSpPr>
        <p:spPr>
          <a:xfrm>
            <a:off x="1905000" y="3260494"/>
            <a:ext cx="228600" cy="304800"/>
          </a:xfrm>
          <a:prstGeom prst="chevron">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cxnSp>
        <p:nvCxnSpPr>
          <p:cNvPr id="46" name="Straight Connector 45"/>
          <p:cNvCxnSpPr/>
          <p:nvPr userDrawn="1"/>
        </p:nvCxnSpPr>
        <p:spPr>
          <a:xfrm flipV="1">
            <a:off x="609600" y="2364914"/>
            <a:ext cx="1903800" cy="1"/>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844800" y="2364914"/>
            <a:ext cx="6484267" cy="72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userDrawn="1"/>
        </p:nvSpPr>
        <p:spPr>
          <a:xfrm>
            <a:off x="842433" y="3335950"/>
            <a:ext cx="1447800" cy="153888"/>
          </a:xfrm>
          <a:prstGeom prst="rect">
            <a:avLst/>
          </a:prstGeom>
          <a:noFill/>
        </p:spPr>
        <p:txBody>
          <a:bodyPr wrap="square" lIns="0" tIns="0" rIns="0" bIns="0" rtlCol="0">
            <a:spAutoFit/>
          </a:bodyPr>
          <a:lstStyle/>
          <a:p>
            <a:r>
              <a:rPr lang="en-US" sz="1000" b="1" i="1" kern="1200" baseline="0" dirty="0" smtClean="0">
                <a:solidFill>
                  <a:srgbClr val="202661"/>
                </a:solidFill>
                <a:latin typeface="+mn-lt"/>
                <a:ea typeface="+mn-ea"/>
                <a:cs typeface="+mn-cs"/>
              </a:rPr>
              <a:t>View all content</a:t>
            </a:r>
            <a:endParaRPr lang="en-US" sz="1000" b="1" i="1" dirty="0">
              <a:solidFill>
                <a:srgbClr val="202661"/>
              </a:solidFill>
              <a:latin typeface="Open Sans Extrabold" pitchFamily="34" charset="0"/>
              <a:ea typeface="Open Sans Extrabold" pitchFamily="34" charset="0"/>
              <a:cs typeface="Open Sans Extrabold" pitchFamily="34" charset="0"/>
            </a:endParaRPr>
          </a:p>
        </p:txBody>
      </p:sp>
      <p:sp>
        <p:nvSpPr>
          <p:cNvPr id="60" name="Rectangle 59"/>
          <p:cNvSpPr/>
          <p:nvPr userDrawn="1"/>
        </p:nvSpPr>
        <p:spPr>
          <a:xfrm>
            <a:off x="533400" y="3035485"/>
            <a:ext cx="1980000" cy="75481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61" name="Title 1"/>
          <p:cNvSpPr txBox="1">
            <a:spLocks/>
          </p:cNvSpPr>
          <p:nvPr userDrawn="1"/>
        </p:nvSpPr>
        <p:spPr>
          <a:xfrm>
            <a:off x="533400" y="1604980"/>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00</a:t>
            </a:r>
          </a:p>
        </p:txBody>
      </p:sp>
      <p:sp>
        <p:nvSpPr>
          <p:cNvPr id="62" name="Title 1"/>
          <p:cNvSpPr txBox="1">
            <a:spLocks/>
          </p:cNvSpPr>
          <p:nvPr userDrawn="1"/>
        </p:nvSpPr>
        <p:spPr>
          <a:xfrm>
            <a:off x="2768600" y="1602914"/>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01</a:t>
            </a:r>
          </a:p>
        </p:txBody>
      </p:sp>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136" y="381000"/>
            <a:ext cx="6476735" cy="2133600"/>
          </a:xfrm>
          <a:prstGeom prst="rect">
            <a:avLst/>
          </a:prstGeom>
        </p:spPr>
        <p:txBody>
          <a:bodyPr anchor="b"/>
          <a:lstStyle/>
          <a:p>
            <a:pPr eaLnBrk="1" fontAlgn="auto" hangingPunct="1">
              <a:spcBef>
                <a:spcPts val="0"/>
              </a:spcBef>
              <a:spcAft>
                <a:spcPts val="0"/>
              </a:spcAft>
              <a:defRPr/>
            </a:pPr>
            <a:endParaRPr lang="en-US" sz="1846" dirty="0">
              <a:solidFill>
                <a:prstClr val="black"/>
              </a:solidFill>
              <a:latin typeface="Open Sans"/>
            </a:endParaRPr>
          </a:p>
        </p:txBody>
      </p:sp>
      <p:cxnSp>
        <p:nvCxnSpPr>
          <p:cNvPr id="17" name="Straight Connector 16"/>
          <p:cNvCxnSpPr/>
          <p:nvPr userDrawn="1"/>
        </p:nvCxnSpPr>
        <p:spPr>
          <a:xfrm>
            <a:off x="686198" y="3048000"/>
            <a:ext cx="845793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268" name="Picture 37" descr="Logo_H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397" y="62626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672388"/>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Open Sans Semibold"/>
        </a:defRPr>
      </a:lvl2pPr>
      <a:lvl3pPr algn="ctr" defTabSz="842963" rtl="0" eaLnBrk="0" fontAlgn="base" hangingPunct="0">
        <a:spcBef>
          <a:spcPct val="0"/>
        </a:spcBef>
        <a:spcAft>
          <a:spcPct val="0"/>
        </a:spcAft>
        <a:defRPr sz="4000">
          <a:solidFill>
            <a:schemeClr val="tx1"/>
          </a:solidFill>
          <a:latin typeface="Open Sans Semibold"/>
        </a:defRPr>
      </a:lvl3pPr>
      <a:lvl4pPr algn="ctr" defTabSz="842963" rtl="0" eaLnBrk="0" fontAlgn="base" hangingPunct="0">
        <a:spcBef>
          <a:spcPct val="0"/>
        </a:spcBef>
        <a:spcAft>
          <a:spcPct val="0"/>
        </a:spcAft>
        <a:defRPr sz="4000">
          <a:solidFill>
            <a:schemeClr val="tx1"/>
          </a:solidFill>
          <a:latin typeface="Open Sans Semibold"/>
        </a:defRPr>
      </a:lvl4pPr>
      <a:lvl5pPr algn="ctr" defTabSz="842963" rtl="0" eaLnBrk="0" fontAlgn="base" hangingPunct="0">
        <a:spcBef>
          <a:spcPct val="0"/>
        </a:spcBef>
        <a:spcAft>
          <a:spcPct val="0"/>
        </a:spcAft>
        <a:defRPr sz="4000">
          <a:solidFill>
            <a:schemeClr val="tx1"/>
          </a:solidFill>
          <a:latin typeface="Open Sans Semibold"/>
        </a:defRPr>
      </a:lvl5pPr>
      <a:lvl6pPr marL="457200" algn="ctr" defTabSz="842963" rtl="0" fontAlgn="base">
        <a:spcBef>
          <a:spcPct val="0"/>
        </a:spcBef>
        <a:spcAft>
          <a:spcPct val="0"/>
        </a:spcAft>
        <a:defRPr sz="4000">
          <a:solidFill>
            <a:schemeClr val="tx1"/>
          </a:solidFill>
          <a:latin typeface="Open Sans Semibold"/>
        </a:defRPr>
      </a:lvl6pPr>
      <a:lvl7pPr marL="914400" algn="ctr" defTabSz="842963" rtl="0" fontAlgn="base">
        <a:spcBef>
          <a:spcPct val="0"/>
        </a:spcBef>
        <a:spcAft>
          <a:spcPct val="0"/>
        </a:spcAft>
        <a:defRPr sz="4000">
          <a:solidFill>
            <a:schemeClr val="tx1"/>
          </a:solidFill>
          <a:latin typeface="Open Sans Semibold"/>
        </a:defRPr>
      </a:lvl7pPr>
      <a:lvl8pPr marL="1371600" algn="ctr" defTabSz="842963" rtl="0" fontAlgn="base">
        <a:spcBef>
          <a:spcPct val="0"/>
        </a:spcBef>
        <a:spcAft>
          <a:spcPct val="0"/>
        </a:spcAft>
        <a:defRPr sz="4000">
          <a:solidFill>
            <a:schemeClr val="tx1"/>
          </a:solidFill>
          <a:latin typeface="Open Sans Semibold"/>
        </a:defRPr>
      </a:lvl8pPr>
      <a:lvl9pPr marL="1828800" algn="ctr" defTabSz="842963" rtl="0" fontAlgn="base">
        <a:spcBef>
          <a:spcPct val="0"/>
        </a:spcBef>
        <a:spcAft>
          <a:spcPct val="0"/>
        </a:spcAft>
        <a:defRPr sz="4000">
          <a:solidFill>
            <a:schemeClr val="tx1"/>
          </a:solidFill>
          <a:latin typeface="Open Sans Semibold"/>
        </a:defRPr>
      </a:lvl9pPr>
    </p:titleStyle>
    <p:bodyStyle>
      <a:lvl1pPr marL="315913" indent="-315913" algn="l" defTabSz="8429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136" y="381000"/>
            <a:ext cx="6476735" cy="2133600"/>
          </a:xfrm>
          <a:prstGeom prst="rect">
            <a:avLst/>
          </a:prstGeom>
        </p:spPr>
        <p:txBody>
          <a:bodyPr anchor="b"/>
          <a:lstStyle/>
          <a:p>
            <a:pPr eaLnBrk="1" fontAlgn="auto" hangingPunct="1">
              <a:spcBef>
                <a:spcPts val="0"/>
              </a:spcBef>
              <a:spcAft>
                <a:spcPts val="0"/>
              </a:spcAft>
              <a:defRPr/>
            </a:pPr>
            <a:endParaRPr lang="en-US" sz="1846" dirty="0">
              <a:solidFill>
                <a:prstClr val="black"/>
              </a:solidFill>
              <a:latin typeface="Open Sans"/>
            </a:endParaRPr>
          </a:p>
        </p:txBody>
      </p:sp>
      <p:pic>
        <p:nvPicPr>
          <p:cNvPr id="11268" name="Picture 37" descr="Logo_H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397" y="62626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799963"/>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Open Sans Semibold"/>
        </a:defRPr>
      </a:lvl2pPr>
      <a:lvl3pPr algn="ctr" defTabSz="842963" rtl="0" eaLnBrk="0" fontAlgn="base" hangingPunct="0">
        <a:spcBef>
          <a:spcPct val="0"/>
        </a:spcBef>
        <a:spcAft>
          <a:spcPct val="0"/>
        </a:spcAft>
        <a:defRPr sz="4000">
          <a:solidFill>
            <a:schemeClr val="tx1"/>
          </a:solidFill>
          <a:latin typeface="Open Sans Semibold"/>
        </a:defRPr>
      </a:lvl3pPr>
      <a:lvl4pPr algn="ctr" defTabSz="842963" rtl="0" eaLnBrk="0" fontAlgn="base" hangingPunct="0">
        <a:spcBef>
          <a:spcPct val="0"/>
        </a:spcBef>
        <a:spcAft>
          <a:spcPct val="0"/>
        </a:spcAft>
        <a:defRPr sz="4000">
          <a:solidFill>
            <a:schemeClr val="tx1"/>
          </a:solidFill>
          <a:latin typeface="Open Sans Semibold"/>
        </a:defRPr>
      </a:lvl4pPr>
      <a:lvl5pPr algn="ctr" defTabSz="842963" rtl="0" eaLnBrk="0" fontAlgn="base" hangingPunct="0">
        <a:spcBef>
          <a:spcPct val="0"/>
        </a:spcBef>
        <a:spcAft>
          <a:spcPct val="0"/>
        </a:spcAft>
        <a:defRPr sz="4000">
          <a:solidFill>
            <a:schemeClr val="tx1"/>
          </a:solidFill>
          <a:latin typeface="Open Sans Semibold"/>
        </a:defRPr>
      </a:lvl5pPr>
      <a:lvl6pPr marL="457200" algn="ctr" defTabSz="842963" rtl="0" fontAlgn="base">
        <a:spcBef>
          <a:spcPct val="0"/>
        </a:spcBef>
        <a:spcAft>
          <a:spcPct val="0"/>
        </a:spcAft>
        <a:defRPr sz="4000">
          <a:solidFill>
            <a:schemeClr val="tx1"/>
          </a:solidFill>
          <a:latin typeface="Open Sans Semibold"/>
        </a:defRPr>
      </a:lvl6pPr>
      <a:lvl7pPr marL="914400" algn="ctr" defTabSz="842963" rtl="0" fontAlgn="base">
        <a:spcBef>
          <a:spcPct val="0"/>
        </a:spcBef>
        <a:spcAft>
          <a:spcPct val="0"/>
        </a:spcAft>
        <a:defRPr sz="4000">
          <a:solidFill>
            <a:schemeClr val="tx1"/>
          </a:solidFill>
          <a:latin typeface="Open Sans Semibold"/>
        </a:defRPr>
      </a:lvl7pPr>
      <a:lvl8pPr marL="1371600" algn="ctr" defTabSz="842963" rtl="0" fontAlgn="base">
        <a:spcBef>
          <a:spcPct val="0"/>
        </a:spcBef>
        <a:spcAft>
          <a:spcPct val="0"/>
        </a:spcAft>
        <a:defRPr sz="4000">
          <a:solidFill>
            <a:schemeClr val="tx1"/>
          </a:solidFill>
          <a:latin typeface="Open Sans Semibold"/>
        </a:defRPr>
      </a:lvl8pPr>
      <a:lvl9pPr marL="1828800" algn="ctr" defTabSz="842963" rtl="0" fontAlgn="base">
        <a:spcBef>
          <a:spcPct val="0"/>
        </a:spcBef>
        <a:spcAft>
          <a:spcPct val="0"/>
        </a:spcAft>
        <a:defRPr sz="4000">
          <a:solidFill>
            <a:schemeClr val="tx1"/>
          </a:solidFill>
          <a:latin typeface="Open Sans Semibold"/>
        </a:defRPr>
      </a:lvl9pPr>
    </p:titleStyle>
    <p:bodyStyle>
      <a:lvl1pPr marL="315913" indent="-315913" algn="l" defTabSz="8429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11520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1" name="Rectangle 20">
            <a:hlinkClick r:id="" action="ppaction://noaction"/>
          </p:cNvPr>
          <p:cNvSpPr/>
          <p:nvPr userDrawn="1"/>
        </p:nvSpPr>
        <p:spPr>
          <a:xfrm>
            <a:off x="618744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3" name="Rectangle 22">
            <a:hlinkClick r:id="" action="ppaction://noaction"/>
          </p:cNvPr>
          <p:cNvSpPr/>
          <p:nvPr userDrawn="1"/>
        </p:nvSpPr>
        <p:spPr>
          <a:xfrm>
            <a:off x="710184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9" name="Rectangle 28">
            <a:hlinkClick r:id="" action="ppaction://noaction"/>
          </p:cNvPr>
          <p:cNvSpPr/>
          <p:nvPr userDrawn="1"/>
        </p:nvSpPr>
        <p:spPr>
          <a:xfrm>
            <a:off x="893064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35" name="Rectangle 34">
            <a:hlinkClick r:id="rId9" action="ppaction://hlinksldjump"/>
          </p:cNvPr>
          <p:cNvSpPr/>
          <p:nvPr userDrawn="1"/>
        </p:nvSpPr>
        <p:spPr>
          <a:xfrm>
            <a:off x="528828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699" r:id="rId1"/>
    <p:sldLayoutId id="2147483719" r:id="rId2"/>
    <p:sldLayoutId id="2147483709" r:id="rId3"/>
    <p:sldLayoutId id="2147483710" r:id="rId4"/>
    <p:sldLayoutId id="2147483708" r:id="rId5"/>
    <p:sldLayoutId id="2147483711" r:id="rId6"/>
    <p:sldLayoutId id="2147483726"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152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800100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5" name="Rectangle 24">
            <a:hlinkClick r:id="" action="ppaction://noaction"/>
          </p:cNvPr>
          <p:cNvSpPr/>
          <p:nvPr userDrawn="1"/>
        </p:nvSpPr>
        <p:spPr>
          <a:xfrm>
            <a:off x="617220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6" name="Rectangle 25">
            <a:hlinkClick r:id="" action="ppaction://noaction"/>
          </p:cNvPr>
          <p:cNvSpPr/>
          <p:nvPr userDrawn="1"/>
        </p:nvSpPr>
        <p:spPr>
          <a:xfrm>
            <a:off x="708660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7" name="Rectangle 26">
            <a:hlinkClick r:id="" action="ppaction://noaction"/>
          </p:cNvPr>
          <p:cNvSpPr/>
          <p:nvPr userDrawn="1"/>
        </p:nvSpPr>
        <p:spPr>
          <a:xfrm>
            <a:off x="891540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28" name="Rectangle 27">
            <a:hlinkClick r:id="rId10" action="ppaction://hlinksldjump"/>
          </p:cNvPr>
          <p:cNvSpPr/>
          <p:nvPr userDrawn="1"/>
        </p:nvSpPr>
        <p:spPr>
          <a:xfrm>
            <a:off x="527304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1" name="Picture 10"/>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693" r:id="rId1"/>
    <p:sldLayoutId id="2147483712" r:id="rId2"/>
    <p:sldLayoutId id="2147483718" r:id="rId3"/>
    <p:sldLayoutId id="2147483713" r:id="rId4"/>
    <p:sldLayoutId id="2147483714" r:id="rId5"/>
    <p:sldLayoutId id="2147483715" r:id="rId6"/>
    <p:sldLayoutId id="2147483728" r:id="rId7"/>
    <p:sldLayoutId id="214748372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82528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Global </a:t>
            </a:r>
          </a:p>
          <a:p>
            <a:r>
              <a:rPr lang="en-US" sz="6600" kern="1200" baseline="0" dirty="0" smtClean="0">
                <a:solidFill>
                  <a:schemeClr val="bg1"/>
                </a:solidFill>
                <a:latin typeface="+mn-lt"/>
                <a:ea typeface="+mn-ea"/>
                <a:cs typeface="+mn-cs"/>
              </a:rPr>
              <a:t>megatrends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5825067" y="609600"/>
            <a:ext cx="3318934" cy="2286000"/>
          </a:xfrm>
          <a:prstGeom prst="rect">
            <a:avLst/>
          </a:prstGeom>
        </p:spPr>
        <p:txBody>
          <a:bodyPr anchor="b">
            <a:noAutofit/>
          </a:bodyPr>
          <a:lstStyle/>
          <a:p>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BA74B5"/>
                </a:solidFill>
                <a:effectLst/>
                <a:uLnTx/>
                <a:uFillTx/>
                <a:latin typeface="Open Sans Extrabold" pitchFamily="34" charset="0"/>
                <a:ea typeface="Open Sans Extrabold" pitchFamily="34" charset="0"/>
                <a:cs typeface="Open Sans Extrabold" pitchFamily="34" charset="0"/>
              </a:rPr>
              <a:t>02</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9" name="Pentagon 18">
            <a:hlinkClick r:id="" action="ppaction://noaction"/>
          </p:cNvPr>
          <p:cNvSpPr/>
          <p:nvPr userDrawn="1"/>
        </p:nvSpPr>
        <p:spPr>
          <a:xfrm>
            <a:off x="685801"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4191009"/>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4" name="Pentagon 23">
            <a:hlinkClick r:id="" action="ppaction://noaction"/>
          </p:cNvPr>
          <p:cNvSpPr/>
          <p:nvPr userDrawn="1"/>
        </p:nvSpPr>
        <p:spPr>
          <a:xfrm>
            <a:off x="685801" y="4639742"/>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685801" y="5088475"/>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685801" y="5537208"/>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685801" y="598594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4114800"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4114800" y="41613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4114800" y="45804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userDrawn="1"/>
        </p:nvSpPr>
        <p:spPr>
          <a:xfrm>
            <a:off x="4114800" y="49995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userDrawn="1"/>
        </p:nvSpPr>
        <p:spPr>
          <a:xfrm>
            <a:off x="4114800" y="54186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 name="TextBox 1"/>
          <p:cNvSpPr txBox="1"/>
          <p:nvPr userDrawn="1"/>
        </p:nvSpPr>
        <p:spPr>
          <a:xfrm>
            <a:off x="4495802" y="3733852"/>
            <a:ext cx="3781805" cy="1938992"/>
          </a:xfrm>
          <a:prstGeom prst="rect">
            <a:avLst/>
          </a:prstGeom>
          <a:noFill/>
        </p:spPr>
        <p:txBody>
          <a:bodyPr wrap="none" rtlCol="0">
            <a:spAutoFit/>
          </a:bodyPr>
          <a:lstStyle/>
          <a:p>
            <a:pPr marL="0" algn="l" defTabSz="914400" rtl="0" eaLnBrk="1" latinLnBrk="0" hangingPunct="1">
              <a:spcAft>
                <a:spcPts val="1800"/>
              </a:spcAft>
            </a:pPr>
            <a:r>
              <a:rPr lang="en-GB" sz="1200" kern="1200" baseline="0" dirty="0" smtClean="0">
                <a:solidFill>
                  <a:schemeClr val="bg1"/>
                </a:solidFill>
                <a:latin typeface="+mn-lt"/>
                <a:ea typeface="+mn-ea"/>
                <a:cs typeface="+mn-cs"/>
              </a:rPr>
              <a:t>Intensified global competition for resources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Growing pressures on ecosystems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Increasingly severe consequences of climate change</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 environmental pollution</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Diversifying approaches to governance</a:t>
            </a:r>
            <a:endParaRPr lang="en-US" sz="1200" kern="1200" baseline="0" dirty="0" smtClean="0">
              <a:solidFill>
                <a:schemeClr val="bg1"/>
              </a:solidFill>
              <a:latin typeface="+mn-lt"/>
              <a:ea typeface="+mn-ea"/>
              <a:cs typeface="+mn-cs"/>
            </a:endParaRPr>
          </a:p>
        </p:txBody>
      </p:sp>
      <p:sp>
        <p:nvSpPr>
          <p:cNvPr id="3" name="Rectangle 2"/>
          <p:cNvSpPr/>
          <p:nvPr userDrawn="1"/>
        </p:nvSpPr>
        <p:spPr>
          <a:xfrm>
            <a:off x="1058335" y="3734596"/>
            <a:ext cx="2904065" cy="2539157"/>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Diverging global population trends</a:t>
            </a:r>
          </a:p>
          <a:p>
            <a:pPr>
              <a:spcAft>
                <a:spcPts val="1800"/>
              </a:spcAft>
            </a:pPr>
            <a:r>
              <a:rPr lang="en-GB" sz="1200" kern="1200" baseline="0" dirty="0" smtClean="0">
                <a:solidFill>
                  <a:schemeClr val="bg1"/>
                </a:solidFill>
                <a:latin typeface="+mn-lt"/>
                <a:ea typeface="+mn-ea"/>
                <a:cs typeface="+mn-cs"/>
              </a:rPr>
              <a:t>Towards a more urban world</a:t>
            </a:r>
          </a:p>
          <a:p>
            <a:pPr>
              <a:spcAft>
                <a:spcPts val="1400"/>
              </a:spcAft>
            </a:pPr>
            <a:r>
              <a:rPr lang="en-GB" sz="1200" kern="1200" baseline="0" dirty="0" smtClean="0">
                <a:solidFill>
                  <a:schemeClr val="bg1"/>
                </a:solidFill>
                <a:latin typeface="+mn-lt"/>
                <a:ea typeface="+mn-ea"/>
                <a:cs typeface="+mn-cs"/>
              </a:rPr>
              <a:t>Changing disease burdens</a:t>
            </a:r>
            <a:br>
              <a:rPr lang="en-GB" sz="1200" kern="1200" baseline="0" dirty="0" smtClean="0">
                <a:solidFill>
                  <a:schemeClr val="bg1"/>
                </a:solidFill>
                <a:latin typeface="+mn-lt"/>
                <a:ea typeface="+mn-ea"/>
                <a:cs typeface="+mn-cs"/>
              </a:rPr>
            </a:br>
            <a:r>
              <a:rPr lang="en-GB" sz="1200" kern="1200" baseline="0" dirty="0" smtClean="0">
                <a:solidFill>
                  <a:schemeClr val="bg1"/>
                </a:solidFill>
                <a:latin typeface="+mn-lt"/>
                <a:ea typeface="+mn-ea"/>
                <a:cs typeface="+mn-cs"/>
              </a:rPr>
              <a:t>and risks of pandemics</a:t>
            </a:r>
          </a:p>
          <a:p>
            <a:pPr>
              <a:spcAft>
                <a:spcPts val="1800"/>
              </a:spcAft>
            </a:pPr>
            <a:r>
              <a:rPr lang="en-GB" sz="1200" kern="1200" baseline="0" dirty="0" smtClean="0">
                <a:solidFill>
                  <a:schemeClr val="bg1"/>
                </a:solidFill>
                <a:latin typeface="+mn-lt"/>
                <a:ea typeface="+mn-ea"/>
                <a:cs typeface="+mn-cs"/>
              </a:rPr>
              <a:t>Accelerating technological change</a:t>
            </a:r>
          </a:p>
          <a:p>
            <a:pPr>
              <a:spcAft>
                <a:spcPts val="1800"/>
              </a:spcAft>
            </a:pPr>
            <a:r>
              <a:rPr lang="en-GB" sz="1200" kern="1200" baseline="0" dirty="0" smtClean="0">
                <a:solidFill>
                  <a:schemeClr val="bg1"/>
                </a:solidFill>
                <a:latin typeface="+mn-lt"/>
                <a:ea typeface="+mn-ea"/>
                <a:cs typeface="+mn-cs"/>
              </a:rPr>
              <a:t>Continued economic growth?</a:t>
            </a:r>
          </a:p>
          <a:p>
            <a:pPr>
              <a:spcAft>
                <a:spcPts val="1800"/>
              </a:spcAft>
            </a:pPr>
            <a:r>
              <a:rPr lang="en-GB" sz="1200" kern="1200" baseline="0" dirty="0" smtClean="0">
                <a:solidFill>
                  <a:schemeClr val="bg1"/>
                </a:solidFill>
                <a:latin typeface="+mn-lt"/>
                <a:ea typeface="+mn-ea"/>
                <a:cs typeface="+mn-cs"/>
              </a:rPr>
              <a:t>An increasingly multipolar world</a:t>
            </a:r>
          </a:p>
        </p:txBody>
      </p:sp>
      <p:sp>
        <p:nvSpPr>
          <p:cNvPr id="21" name="Pentagon 20">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0" name="Pentagon 19">
            <a:hlinkClick r:id="" action="ppaction://noaction"/>
          </p:cNvPr>
          <p:cNvSpPr/>
          <p:nvPr userDrawn="1"/>
        </p:nvSpPr>
        <p:spPr>
          <a:xfrm>
            <a:off x="685802" y="3665285"/>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2" y="4114018"/>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a:off x="685802" y="4562751"/>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685802" y="5011484"/>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685802" y="5460217"/>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685802" y="590895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4114799" y="36577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4114799" y="40768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5" name="Pentagon 34">
            <a:hlinkClick r:id="" action="ppaction://noaction"/>
          </p:cNvPr>
          <p:cNvSpPr/>
          <p:nvPr userDrawn="1"/>
        </p:nvSpPr>
        <p:spPr>
          <a:xfrm>
            <a:off x="4114799" y="44959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4114799" y="49150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userDrawn="1"/>
        </p:nvSpPr>
        <p:spPr>
          <a:xfrm>
            <a:off x="4114799" y="53341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5799" y="313346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4" name="Pentagon 43">
            <a:hlinkClick r:id="" action="ppaction://noaction"/>
          </p:cNvPr>
          <p:cNvSpPr/>
          <p:nvPr userDrawn="1"/>
        </p:nvSpPr>
        <p:spPr>
          <a:xfrm>
            <a:off x="685800" y="305647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Rectangle 44"/>
          <p:cNvSpPr/>
          <p:nvPr userDrawn="1"/>
        </p:nvSpPr>
        <p:spPr>
          <a:xfrm>
            <a:off x="1049864" y="3115734"/>
            <a:ext cx="2904065" cy="276999"/>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Setting the scene</a:t>
            </a:r>
          </a:p>
        </p:txBody>
      </p:sp>
    </p:spTree>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7FA64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European</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briefings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68533" y="609600"/>
            <a:ext cx="2675467" cy="2286000"/>
          </a:xfrm>
          <a:prstGeom prst="rect">
            <a:avLst/>
          </a:prstGeom>
        </p:spPr>
        <p:txBody>
          <a:bodyPr anchor="b">
            <a:noAutofit/>
          </a:bodyPr>
          <a:lstStyle/>
          <a:p>
            <a:pPr algn="r"/>
            <a:r>
              <a:rPr kumimoji="0" lang="en-US" sz="16000" b="0" i="0" u="none" strike="noStrike" kern="1200" cap="none" spc="0" normalizeH="0" baseline="0" noProof="0" dirty="0" smtClean="0">
                <a:ln>
                  <a:noFill/>
                </a:ln>
                <a:solidFill>
                  <a:srgbClr val="B2CF87"/>
                </a:solidFill>
                <a:effectLst/>
                <a:uLnTx/>
                <a:uFillTx/>
                <a:latin typeface="Open Sans Extrabold" pitchFamily="34" charset="0"/>
                <a:ea typeface="Open Sans Extrabold" pitchFamily="34" charset="0"/>
                <a:cs typeface="Open Sans Extrabold" pitchFamily="34" charset="0"/>
              </a:rPr>
              <a:t>03</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7229" y="3279338"/>
            <a:ext cx="2362199" cy="3393237"/>
          </a:xfrm>
          <a:prstGeom prst="rect">
            <a:avLst/>
          </a:prstGeom>
          <a:noFill/>
        </p:spPr>
        <p:txBody>
          <a:bodyPr wrap="square" numCol="1" spcCol="548640" rtlCol="0" anchor="t">
            <a:spAutoFit/>
          </a:bodyPr>
          <a:lstStyle/>
          <a:p>
            <a:pPr lvl="0">
              <a:spcAft>
                <a:spcPts val="1000"/>
              </a:spcAft>
            </a:pPr>
            <a:r>
              <a:rPr lang="en-GB" sz="1100" kern="1200" dirty="0" smtClean="0">
                <a:solidFill>
                  <a:schemeClr val="bg1"/>
                </a:solidFill>
                <a:latin typeface="+mn-lt"/>
                <a:ea typeface="+mn-ea"/>
                <a:cs typeface="+mn-cs"/>
              </a:rPr>
              <a:t>Air pollution</a:t>
            </a:r>
            <a:endParaRPr lang="en-US" sz="1100" dirty="0" smtClean="0">
              <a:solidFill>
                <a:schemeClr val="bg1"/>
              </a:solidFill>
            </a:endParaRPr>
          </a:p>
          <a:p>
            <a:pPr lvl="0">
              <a:spcAft>
                <a:spcPts val="800"/>
              </a:spcAft>
            </a:pPr>
            <a:r>
              <a:rPr lang="en-GB" sz="1100" kern="1200" dirty="0" smtClean="0">
                <a:solidFill>
                  <a:schemeClr val="bg1"/>
                </a:solidFill>
                <a:latin typeface="+mn-lt"/>
                <a:ea typeface="+mn-ea"/>
                <a:cs typeface="+mn-cs"/>
              </a:rPr>
              <a:t>Biodiversity</a:t>
            </a:r>
            <a:endParaRPr lang="en-US" sz="1100" dirty="0" smtClean="0">
              <a:solidFill>
                <a:schemeClr val="bg1"/>
              </a:solidFill>
            </a:endParaRPr>
          </a:p>
          <a:p>
            <a:pPr lvl="0">
              <a:spcAft>
                <a:spcPts val="400"/>
              </a:spcAft>
            </a:pPr>
            <a:r>
              <a:rPr lang="en-GB" sz="1100" kern="1200" dirty="0" smtClean="0">
                <a:solidFill>
                  <a:schemeClr val="bg1"/>
                </a:solidFill>
                <a:latin typeface="+mn-lt"/>
                <a:ea typeface="+mn-ea"/>
                <a:cs typeface="+mn-cs"/>
              </a:rPr>
              <a:t>Climate change impacts and adaptation</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Forests</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Freshwater quality</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Land systems</a:t>
            </a:r>
            <a:endParaRPr lang="en-US" sz="1100" dirty="0" smtClean="0">
              <a:solidFill>
                <a:schemeClr val="bg1"/>
              </a:solidFill>
            </a:endParaRPr>
          </a:p>
          <a:p>
            <a:pPr lvl="0">
              <a:spcAft>
                <a:spcPts val="1100"/>
              </a:spcAft>
            </a:pPr>
            <a:r>
              <a:rPr lang="en-GB" sz="1100" kern="1200" dirty="0" smtClean="0">
                <a:solidFill>
                  <a:schemeClr val="bg1"/>
                </a:solidFill>
                <a:latin typeface="+mn-lt"/>
                <a:ea typeface="+mn-ea"/>
                <a:cs typeface="+mn-cs"/>
              </a:rPr>
              <a:t>Marine environment</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Mitigating climate change</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Noise</a:t>
            </a:r>
          </a:p>
          <a:p>
            <a:pPr lvl="0">
              <a:spcAft>
                <a:spcPts val="1000"/>
              </a:spcAft>
            </a:pPr>
            <a:r>
              <a:rPr lang="en-US" sz="1100" kern="1200" dirty="0" smtClean="0">
                <a:solidFill>
                  <a:schemeClr val="bg1"/>
                </a:solidFill>
                <a:latin typeface="+mn-lt"/>
                <a:ea typeface="+mn-ea"/>
                <a:cs typeface="+mn-cs"/>
              </a:rPr>
              <a:t>Soil</a:t>
            </a:r>
          </a:p>
          <a:p>
            <a:pPr lvl="0">
              <a:spcAft>
                <a:spcPts val="1000"/>
              </a:spcAft>
            </a:pPr>
            <a:r>
              <a:rPr lang="en-US" sz="1100" kern="1200" dirty="0" smtClean="0">
                <a:solidFill>
                  <a:schemeClr val="bg1"/>
                </a:solidFill>
                <a:latin typeface="+mn-lt"/>
                <a:ea typeface="+mn-ea"/>
                <a:cs typeface="+mn-cs"/>
              </a:rPr>
              <a:t>Waste</a:t>
            </a:r>
            <a:endParaRPr lang="en-US" sz="1100" dirty="0" smtClean="0">
              <a:solidFill>
                <a:schemeClr val="bg1"/>
              </a:solidFill>
            </a:endParaRPr>
          </a:p>
        </p:txBody>
      </p:sp>
      <p:sp>
        <p:nvSpPr>
          <p:cNvPr id="35" name="TextBox 34"/>
          <p:cNvSpPr txBox="1"/>
          <p:nvPr userDrawn="1"/>
        </p:nvSpPr>
        <p:spPr>
          <a:xfrm>
            <a:off x="3915833" y="3279338"/>
            <a:ext cx="2362200" cy="3516347"/>
          </a:xfrm>
          <a:prstGeom prst="rect">
            <a:avLst/>
          </a:prstGeom>
          <a:noFill/>
        </p:spPr>
        <p:txBody>
          <a:bodyPr wrap="square" numCol="1" spcCol="548640" rtlCol="0" anchor="t">
            <a:spAutoFit/>
          </a:bodyPr>
          <a:lstStyle/>
          <a:p>
            <a:pPr lvl="0">
              <a:spcAft>
                <a:spcPts val="1500"/>
              </a:spcAft>
            </a:pPr>
            <a:r>
              <a:rPr lang="en-GB" sz="1100" kern="1200" dirty="0" smtClean="0">
                <a:solidFill>
                  <a:schemeClr val="bg1"/>
                </a:solidFill>
                <a:latin typeface="+mn-lt"/>
                <a:ea typeface="+mn-ea"/>
                <a:cs typeface="+mn-cs"/>
              </a:rPr>
              <a:t>Agriculture</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Consumption</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Energy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Health and environment</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Industry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Maritime activities </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Resource efficiency</a:t>
            </a:r>
          </a:p>
          <a:p>
            <a:pPr lvl="0">
              <a:spcAft>
                <a:spcPts val="1500"/>
              </a:spcAft>
            </a:pPr>
            <a:r>
              <a:rPr lang="en-GB" sz="1100" kern="1200" dirty="0" smtClean="0">
                <a:solidFill>
                  <a:schemeClr val="bg1"/>
                </a:solidFill>
                <a:latin typeface="+mn-lt"/>
                <a:ea typeface="+mn-ea"/>
                <a:cs typeface="+mn-cs"/>
              </a:rPr>
              <a:t>Tourism</a:t>
            </a:r>
          </a:p>
          <a:p>
            <a:pPr lvl="0">
              <a:spcAft>
                <a:spcPts val="1500"/>
              </a:spcAft>
            </a:pPr>
            <a:r>
              <a:rPr lang="en-GB" sz="1100" kern="1200" dirty="0" smtClean="0">
                <a:solidFill>
                  <a:schemeClr val="bg1"/>
                </a:solidFill>
                <a:latin typeface="+mn-lt"/>
                <a:ea typeface="+mn-ea"/>
                <a:cs typeface="+mn-cs"/>
              </a:rPr>
              <a:t>Transport</a:t>
            </a:r>
            <a:endParaRPr lang="en-US" sz="1100" dirty="0" smtClean="0">
              <a:solidFill>
                <a:schemeClr val="bg1"/>
              </a:solidFill>
            </a:endParaRPr>
          </a:p>
          <a:p>
            <a:pPr lvl="0">
              <a:spcAft>
                <a:spcPts val="1650"/>
              </a:spcAft>
            </a:pPr>
            <a:endParaRPr lang="en-US" sz="1100" dirty="0" smtClean="0">
              <a:solidFill>
                <a:schemeClr val="bg1"/>
              </a:solidFill>
            </a:endParaRPr>
          </a:p>
        </p:txBody>
      </p:sp>
      <p:sp>
        <p:nvSpPr>
          <p:cNvPr id="44" name="TextBox 43"/>
          <p:cNvSpPr txBox="1"/>
          <p:nvPr userDrawn="1"/>
        </p:nvSpPr>
        <p:spPr>
          <a:xfrm>
            <a:off x="6972922" y="3279338"/>
            <a:ext cx="2362200" cy="1880002"/>
          </a:xfrm>
          <a:prstGeom prst="rect">
            <a:avLst/>
          </a:prstGeom>
          <a:noFill/>
        </p:spPr>
        <p:txBody>
          <a:bodyPr wrap="square" numCol="1" spcCol="548640" rtlCol="0" anchor="t">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en-GB" sz="1100" kern="1200" dirty="0" smtClean="0">
                <a:solidFill>
                  <a:schemeClr val="bg1"/>
                </a:solidFill>
                <a:latin typeface="+mn-lt"/>
                <a:ea typeface="+mn-ea"/>
                <a:cs typeface="+mn-cs"/>
              </a:rPr>
              <a:t>The air and climate system</a:t>
            </a:r>
            <a:endParaRPr lang="en-US" sz="1100" dirty="0" smtClean="0">
              <a:solidFill>
                <a:schemeClr val="bg1"/>
              </a:solidFill>
            </a:endParaRPr>
          </a:p>
          <a:p>
            <a:pPr lvl="0">
              <a:spcAft>
                <a:spcPts val="1300"/>
              </a:spcAft>
            </a:pPr>
            <a:r>
              <a:rPr lang="en-GB" sz="1100" kern="1200" dirty="0" smtClean="0">
                <a:solidFill>
                  <a:schemeClr val="bg1"/>
                </a:solidFill>
                <a:latin typeface="+mn-lt"/>
                <a:ea typeface="+mn-ea"/>
                <a:cs typeface="+mn-cs"/>
              </a:rPr>
              <a:t>Green economy </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Hydrological systems and sustainable water management</a:t>
            </a:r>
            <a:endParaRPr lang="en-US" sz="1100" dirty="0" smtClean="0">
              <a:solidFill>
                <a:schemeClr val="bg1"/>
              </a:solidFill>
            </a:endParaRPr>
          </a:p>
          <a:p>
            <a:pPr lvl="0">
              <a:spcAft>
                <a:spcPts val="900"/>
              </a:spcAft>
            </a:pPr>
            <a:r>
              <a:rPr lang="en-GB" sz="1100" kern="1200" dirty="0" smtClean="0">
                <a:solidFill>
                  <a:schemeClr val="bg1"/>
                </a:solidFill>
                <a:latin typeface="+mn-lt"/>
                <a:ea typeface="+mn-ea"/>
                <a:cs typeface="+mn-cs"/>
              </a:rPr>
              <a:t>Natural capital and ecosystem services</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Urban systems</a:t>
            </a:r>
            <a:endParaRPr lang="en-US" sz="1100" dirty="0">
              <a:solidFill>
                <a:schemeClr val="bg1"/>
              </a:solidFill>
            </a:endParaRP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53" name="Pentagon 52">
            <a:hlinkClick r:id="" action="ppaction://noaction"/>
          </p:cNvPr>
          <p:cNvSpPr/>
          <p:nvPr userDrawn="1"/>
        </p:nvSpPr>
        <p:spPr>
          <a:xfrm>
            <a:off x="688793" y="330445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5" name="Pentagon 54">
            <a:hlinkClick r:id="" action="ppaction://noaction"/>
          </p:cNvPr>
          <p:cNvSpPr/>
          <p:nvPr userDrawn="1"/>
        </p:nvSpPr>
        <p:spPr>
          <a:xfrm>
            <a:off x="681896" y="360307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6" name="Pentagon 55">
            <a:hlinkClick r:id="" action="ppaction://noaction"/>
          </p:cNvPr>
          <p:cNvSpPr/>
          <p:nvPr userDrawn="1"/>
        </p:nvSpPr>
        <p:spPr>
          <a:xfrm>
            <a:off x="681896" y="3911926"/>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7" name="Pentagon 56">
            <a:hlinkClick r:id="" action="ppaction://noaction"/>
          </p:cNvPr>
          <p:cNvSpPr/>
          <p:nvPr userDrawn="1"/>
        </p:nvSpPr>
        <p:spPr>
          <a:xfrm>
            <a:off x="688793" y="422171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8" name="Pentagon 57">
            <a:hlinkClick r:id="" action="ppaction://noaction"/>
          </p:cNvPr>
          <p:cNvSpPr/>
          <p:nvPr userDrawn="1"/>
        </p:nvSpPr>
        <p:spPr>
          <a:xfrm>
            <a:off x="688793" y="453676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9" name="Pentagon 58">
            <a:hlinkClick r:id="" action="ppaction://noaction"/>
          </p:cNvPr>
          <p:cNvSpPr/>
          <p:nvPr userDrawn="1"/>
        </p:nvSpPr>
        <p:spPr>
          <a:xfrm>
            <a:off x="688793" y="482834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0" name="Pentagon 59">
            <a:hlinkClick r:id="" action="ppaction://noaction"/>
          </p:cNvPr>
          <p:cNvSpPr/>
          <p:nvPr userDrawn="1"/>
        </p:nvSpPr>
        <p:spPr>
          <a:xfrm>
            <a:off x="688793" y="514414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9" name="Pentagon 68">
            <a:hlinkClick r:id="" action="ppaction://noaction"/>
          </p:cNvPr>
          <p:cNvSpPr/>
          <p:nvPr userDrawn="1"/>
        </p:nvSpPr>
        <p:spPr>
          <a:xfrm>
            <a:off x="3534833" y="544830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0" name="Pentagon 69">
            <a:hlinkClick r:id="" action="ppaction://noaction"/>
          </p:cNvPr>
          <p:cNvSpPr/>
          <p:nvPr userDrawn="1"/>
        </p:nvSpPr>
        <p:spPr>
          <a:xfrm>
            <a:off x="3534833" y="58015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1" name="Pentagon 70">
            <a:hlinkClick r:id="" action="ppaction://noaction"/>
          </p:cNvPr>
          <p:cNvSpPr/>
          <p:nvPr userDrawn="1"/>
        </p:nvSpPr>
        <p:spPr>
          <a:xfrm>
            <a:off x="6567144" y="3288313"/>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2" name="Pentagon 71">
            <a:hlinkClick r:id="" action="ppaction://noaction"/>
          </p:cNvPr>
          <p:cNvSpPr/>
          <p:nvPr userDrawn="1"/>
        </p:nvSpPr>
        <p:spPr>
          <a:xfrm>
            <a:off x="6567144" y="369088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3" name="Pentagon 72">
            <a:hlinkClick r:id="" action="ppaction://noaction"/>
          </p:cNvPr>
          <p:cNvSpPr/>
          <p:nvPr userDrawn="1"/>
        </p:nvSpPr>
        <p:spPr>
          <a:xfrm>
            <a:off x="6567144" y="4093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4" name="Pentagon 73">
            <a:hlinkClick r:id="" action="ppaction://noaction"/>
          </p:cNvPr>
          <p:cNvSpPr/>
          <p:nvPr userDrawn="1"/>
        </p:nvSpPr>
        <p:spPr>
          <a:xfrm>
            <a:off x="6567144" y="449603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5" name="Pentagon 74">
            <a:hlinkClick r:id="" action="ppaction://noaction"/>
          </p:cNvPr>
          <p:cNvSpPr/>
          <p:nvPr userDrawn="1"/>
        </p:nvSpPr>
        <p:spPr>
          <a:xfrm>
            <a:off x="6567144" y="48986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37" name="Pentagon 36">
            <a:hlinkClick r:id="" action="ppaction://noaction"/>
          </p:cNvPr>
          <p:cNvSpPr/>
          <p:nvPr userDrawn="1"/>
        </p:nvSpPr>
        <p:spPr>
          <a:xfrm>
            <a:off x="688793" y="546300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34833" y="615486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 name="TextBox 2"/>
          <p:cNvSpPr txBox="1"/>
          <p:nvPr userDrawn="1"/>
        </p:nvSpPr>
        <p:spPr>
          <a:xfrm>
            <a:off x="609603" y="3022600"/>
            <a:ext cx="2675467" cy="261610"/>
          </a:xfrm>
          <a:prstGeom prst="rect">
            <a:avLst/>
          </a:prstGeom>
          <a:noFill/>
        </p:spPr>
        <p:txBody>
          <a:bodyPr wrap="square" rtlCol="0">
            <a:spAutoFit/>
          </a:bodyPr>
          <a:lstStyle/>
          <a:p>
            <a:r>
              <a:rPr lang="en-US" sz="1100" b="1" dirty="0" smtClean="0">
                <a:solidFill>
                  <a:schemeClr val="bg1"/>
                </a:solidFill>
              </a:rPr>
              <a:t>Environmental themes</a:t>
            </a:r>
            <a:endParaRPr lang="en-GB" sz="1100" b="1" dirty="0">
              <a:solidFill>
                <a:schemeClr val="bg1"/>
              </a:solidFill>
            </a:endParaRPr>
          </a:p>
        </p:txBody>
      </p:sp>
      <p:sp>
        <p:nvSpPr>
          <p:cNvPr id="40" name="TextBox 39"/>
          <p:cNvSpPr txBox="1"/>
          <p:nvPr userDrawn="1"/>
        </p:nvSpPr>
        <p:spPr>
          <a:xfrm>
            <a:off x="3451656" y="3022600"/>
            <a:ext cx="2675467" cy="261610"/>
          </a:xfrm>
          <a:prstGeom prst="rect">
            <a:avLst/>
          </a:prstGeom>
          <a:noFill/>
        </p:spPr>
        <p:txBody>
          <a:bodyPr wrap="square" rtlCol="0">
            <a:spAutoFit/>
          </a:bodyPr>
          <a:lstStyle/>
          <a:p>
            <a:r>
              <a:rPr lang="en-US" sz="1100" b="1" dirty="0" smtClean="0">
                <a:solidFill>
                  <a:schemeClr val="bg1"/>
                </a:solidFill>
              </a:rPr>
              <a:t>Socio-economic dimensions</a:t>
            </a:r>
            <a:endParaRPr lang="en-GB" sz="1100" b="1" dirty="0">
              <a:solidFill>
                <a:schemeClr val="bg1"/>
              </a:solidFill>
            </a:endParaRPr>
          </a:p>
        </p:txBody>
      </p:sp>
      <p:sp>
        <p:nvSpPr>
          <p:cNvPr id="41" name="TextBox 40"/>
          <p:cNvSpPr txBox="1"/>
          <p:nvPr userDrawn="1"/>
        </p:nvSpPr>
        <p:spPr>
          <a:xfrm>
            <a:off x="6468533" y="3022600"/>
            <a:ext cx="2675467" cy="261610"/>
          </a:xfrm>
          <a:prstGeom prst="rect">
            <a:avLst/>
          </a:prstGeom>
          <a:noFill/>
        </p:spPr>
        <p:txBody>
          <a:bodyPr wrap="square" rtlCol="0">
            <a:spAutoFit/>
          </a:bodyPr>
          <a:lstStyle/>
          <a:p>
            <a:r>
              <a:rPr lang="en-US" sz="1100" b="1" dirty="0" smtClean="0">
                <a:solidFill>
                  <a:schemeClr val="bg1"/>
                </a:solidFill>
              </a:rPr>
              <a:t>Systemic perspectives</a:t>
            </a:r>
            <a:endParaRPr lang="en-GB" sz="1100" b="1" dirty="0">
              <a:solidFill>
                <a:schemeClr val="bg1"/>
              </a:solidFill>
            </a:endParaRPr>
          </a:p>
        </p:txBody>
      </p:sp>
      <p:sp>
        <p:nvSpPr>
          <p:cNvPr id="42" name="Pentagon 41">
            <a:hlinkClick r:id="" action="ppaction://noaction"/>
          </p:cNvPr>
          <p:cNvSpPr/>
          <p:nvPr userDrawn="1"/>
        </p:nvSpPr>
        <p:spPr>
          <a:xfrm>
            <a:off x="688793" y="577987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8924" y="607713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Pentagon 44">
            <a:hlinkClick r:id="" action="ppaction://noaction"/>
          </p:cNvPr>
          <p:cNvSpPr/>
          <p:nvPr userDrawn="1"/>
        </p:nvSpPr>
        <p:spPr>
          <a:xfrm>
            <a:off x="688793" y="6376231"/>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userDrawn="1"/>
        </p:nvSpPr>
        <p:spPr>
          <a:xfrm>
            <a:off x="3534833" y="3304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a:hlinkClick r:id="" action="ppaction://noaction"/>
          </p:cNvPr>
          <p:cNvSpPr/>
          <p:nvPr userDrawn="1"/>
        </p:nvSpPr>
        <p:spPr>
          <a:xfrm>
            <a:off x="3534833" y="366287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a:hlinkClick r:id="" action="ppaction://noaction"/>
          </p:cNvPr>
          <p:cNvSpPr/>
          <p:nvPr userDrawn="1"/>
        </p:nvSpPr>
        <p:spPr>
          <a:xfrm>
            <a:off x="3534833" y="40212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a:hlinkClick r:id="" action="ppaction://noaction"/>
          </p:cNvPr>
          <p:cNvSpPr/>
          <p:nvPr userDrawn="1"/>
        </p:nvSpPr>
        <p:spPr>
          <a:xfrm>
            <a:off x="3534833" y="438349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a:hlinkClick r:id="" action="ppaction://noaction"/>
          </p:cNvPr>
          <p:cNvSpPr/>
          <p:nvPr userDrawn="1"/>
        </p:nvSpPr>
        <p:spPr>
          <a:xfrm>
            <a:off x="3534833" y="473678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a:hlinkClick r:id="" action="ppaction://noaction"/>
          </p:cNvPr>
          <p:cNvSpPr/>
          <p:nvPr userDrawn="1"/>
        </p:nvSpPr>
        <p:spPr>
          <a:xfrm>
            <a:off x="3534833" y="50938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690985" y="327060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a:hlinkClick r:id="" action="ppaction://noaction"/>
          </p:cNvPr>
          <p:cNvSpPr/>
          <p:nvPr userDrawn="1"/>
        </p:nvSpPr>
        <p:spPr>
          <a:xfrm>
            <a:off x="684088" y="356922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1" name="Pentagon 60">
            <a:hlinkClick r:id="" action="ppaction://noaction"/>
          </p:cNvPr>
          <p:cNvSpPr/>
          <p:nvPr userDrawn="1"/>
        </p:nvSpPr>
        <p:spPr>
          <a:xfrm>
            <a:off x="684088" y="3878075"/>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2" name="Pentagon 61">
            <a:hlinkClick r:id="" action="ppaction://noaction"/>
          </p:cNvPr>
          <p:cNvSpPr/>
          <p:nvPr userDrawn="1"/>
        </p:nvSpPr>
        <p:spPr>
          <a:xfrm>
            <a:off x="690985" y="418786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3" name="Pentagon 62">
            <a:hlinkClick r:id="" action="ppaction://noaction"/>
          </p:cNvPr>
          <p:cNvSpPr/>
          <p:nvPr userDrawn="1"/>
        </p:nvSpPr>
        <p:spPr>
          <a:xfrm>
            <a:off x="690985" y="450291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4" name="Pentagon 63">
            <a:hlinkClick r:id="" action="ppaction://noaction"/>
          </p:cNvPr>
          <p:cNvSpPr/>
          <p:nvPr userDrawn="1"/>
        </p:nvSpPr>
        <p:spPr>
          <a:xfrm>
            <a:off x="690985" y="479449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5" name="Pentagon 64">
            <a:hlinkClick r:id="" action="ppaction://noaction"/>
          </p:cNvPr>
          <p:cNvSpPr/>
          <p:nvPr userDrawn="1"/>
        </p:nvSpPr>
        <p:spPr>
          <a:xfrm>
            <a:off x="690985" y="511028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6" name="Pentagon 65">
            <a:hlinkClick r:id="" action="ppaction://noaction"/>
          </p:cNvPr>
          <p:cNvSpPr/>
          <p:nvPr userDrawn="1"/>
        </p:nvSpPr>
        <p:spPr>
          <a:xfrm>
            <a:off x="690985" y="542914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7" name="Pentagon 66">
            <a:hlinkClick r:id="" action="ppaction://noaction"/>
          </p:cNvPr>
          <p:cNvSpPr/>
          <p:nvPr userDrawn="1"/>
        </p:nvSpPr>
        <p:spPr>
          <a:xfrm>
            <a:off x="690985" y="574602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8" name="Pentagon 67">
            <a:hlinkClick r:id="" action="ppaction://noaction"/>
          </p:cNvPr>
          <p:cNvSpPr/>
          <p:nvPr userDrawn="1"/>
        </p:nvSpPr>
        <p:spPr>
          <a:xfrm>
            <a:off x="691116" y="604328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6" name="Pentagon 75">
            <a:hlinkClick r:id="" action="ppaction://noaction"/>
          </p:cNvPr>
          <p:cNvSpPr/>
          <p:nvPr userDrawn="1"/>
        </p:nvSpPr>
        <p:spPr>
          <a:xfrm>
            <a:off x="690985" y="6342380"/>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6" name="Pentagon 85">
            <a:hlinkClick r:id="" action="ppaction://noaction"/>
          </p:cNvPr>
          <p:cNvSpPr/>
          <p:nvPr userDrawn="1"/>
        </p:nvSpPr>
        <p:spPr>
          <a:xfrm>
            <a:off x="3534833" y="539749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7" name="Pentagon 86">
            <a:hlinkClick r:id="" action="ppaction://noaction"/>
          </p:cNvPr>
          <p:cNvSpPr/>
          <p:nvPr userDrawn="1"/>
        </p:nvSpPr>
        <p:spPr>
          <a:xfrm>
            <a:off x="3534833" y="57507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8" name="Pentagon 87">
            <a:hlinkClick r:id="" action="ppaction://noaction"/>
          </p:cNvPr>
          <p:cNvSpPr/>
          <p:nvPr userDrawn="1"/>
        </p:nvSpPr>
        <p:spPr>
          <a:xfrm>
            <a:off x="3534833" y="6104059"/>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9" name="Pentagon 88">
            <a:hlinkClick r:id="" action="ppaction://noaction"/>
          </p:cNvPr>
          <p:cNvSpPr/>
          <p:nvPr userDrawn="1"/>
        </p:nvSpPr>
        <p:spPr>
          <a:xfrm>
            <a:off x="3534833" y="325365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0" name="Pentagon 89">
            <a:hlinkClick r:id="" action="ppaction://noaction"/>
          </p:cNvPr>
          <p:cNvSpPr/>
          <p:nvPr userDrawn="1"/>
        </p:nvSpPr>
        <p:spPr>
          <a:xfrm>
            <a:off x="3534833" y="361206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1" name="Pentagon 90">
            <a:hlinkClick r:id="" action="ppaction://noaction"/>
          </p:cNvPr>
          <p:cNvSpPr/>
          <p:nvPr userDrawn="1"/>
        </p:nvSpPr>
        <p:spPr>
          <a:xfrm>
            <a:off x="3534833" y="39704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2" name="Pentagon 91">
            <a:hlinkClick r:id="" action="ppaction://noaction"/>
          </p:cNvPr>
          <p:cNvSpPr/>
          <p:nvPr userDrawn="1"/>
        </p:nvSpPr>
        <p:spPr>
          <a:xfrm>
            <a:off x="3534833" y="433269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3" name="Pentagon 92">
            <a:hlinkClick r:id="" action="ppaction://noaction"/>
          </p:cNvPr>
          <p:cNvSpPr/>
          <p:nvPr userDrawn="1"/>
        </p:nvSpPr>
        <p:spPr>
          <a:xfrm>
            <a:off x="3534833" y="468597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4" name="Pentagon 93">
            <a:hlinkClick r:id="" action="ppaction://noaction"/>
          </p:cNvPr>
          <p:cNvSpPr/>
          <p:nvPr userDrawn="1"/>
        </p:nvSpPr>
        <p:spPr>
          <a:xfrm>
            <a:off x="3534833" y="5043003"/>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5" name="Pentagon 94">
            <a:hlinkClick r:id="" action="ppaction://noaction"/>
          </p:cNvPr>
          <p:cNvSpPr/>
          <p:nvPr userDrawn="1"/>
        </p:nvSpPr>
        <p:spPr>
          <a:xfrm>
            <a:off x="6567144" y="3211602"/>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6" name="Pentagon 95">
            <a:hlinkClick r:id="" action="ppaction://noaction"/>
          </p:cNvPr>
          <p:cNvSpPr/>
          <p:nvPr userDrawn="1"/>
        </p:nvSpPr>
        <p:spPr>
          <a:xfrm>
            <a:off x="6567144" y="361417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7" name="Pentagon 96">
            <a:hlinkClick r:id="" action="ppaction://noaction"/>
          </p:cNvPr>
          <p:cNvSpPr/>
          <p:nvPr userDrawn="1"/>
        </p:nvSpPr>
        <p:spPr>
          <a:xfrm>
            <a:off x="6567144" y="4016748"/>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8" name="Pentagon 97">
            <a:hlinkClick r:id="" action="ppaction://noaction"/>
          </p:cNvPr>
          <p:cNvSpPr/>
          <p:nvPr userDrawn="1"/>
        </p:nvSpPr>
        <p:spPr>
          <a:xfrm>
            <a:off x="6567144" y="4419321"/>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9" name="Pentagon 98">
            <a:hlinkClick r:id="" action="ppaction://noaction"/>
          </p:cNvPr>
          <p:cNvSpPr/>
          <p:nvPr userDrawn="1"/>
        </p:nvSpPr>
        <p:spPr>
          <a:xfrm>
            <a:off x="6567144" y="482189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19.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eea.europa.eu"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eea.europa.eu/soer" TargetMode="External"/><Relationship Id="rId2" Type="http://schemas.openxmlformats.org/officeDocument/2006/relationships/hyperlink" Target="http://eea-subscriptions.eu/subscribe"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47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8000"/>
            <a:ext cx="9525000" cy="228600"/>
          </a:xfrm>
        </p:spPr>
        <p:txBody>
          <a:bodyPr/>
          <a:lstStyle/>
          <a:p>
            <a:r>
              <a:rPr lang="en-GB" sz="2600" dirty="0" smtClean="0"/>
              <a:t>Thematic priority objective 1:</a:t>
            </a:r>
            <a:br>
              <a:rPr lang="en-GB" sz="2600" dirty="0" smtClean="0"/>
            </a:br>
            <a:r>
              <a:rPr lang="en-GB" sz="2600" dirty="0" smtClean="0"/>
              <a:t>Protecting</a:t>
            </a:r>
            <a:r>
              <a:rPr lang="en-GB" sz="2600" dirty="0"/>
              <a:t>, conserving and enhancing natural capital</a:t>
            </a:r>
          </a:p>
          <a:p>
            <a:endParaRPr lang="en-GB" sz="2600" dirty="0"/>
          </a:p>
        </p:txBody>
      </p:sp>
      <p:sp>
        <p:nvSpPr>
          <p:cNvPr id="5" name="Text Placeholder 4"/>
          <p:cNvSpPr>
            <a:spLocks noGrp="1"/>
          </p:cNvSpPr>
          <p:nvPr>
            <p:ph type="body" sz="quarter" idx="12"/>
          </p:nvPr>
        </p:nvSpPr>
        <p:spPr>
          <a:xfrm>
            <a:off x="176409" y="5747583"/>
            <a:ext cx="9577191" cy="482599"/>
          </a:xfrm>
        </p:spPr>
        <p:txBody>
          <a:bodyPr/>
          <a:lstStyle/>
          <a:p>
            <a:r>
              <a:rPr lang="en-GB" dirty="0" smtClean="0"/>
              <a:t>Source: EEA. SOER 2015 Synthesis report.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60067133"/>
              </p:ext>
            </p:extLst>
          </p:nvPr>
        </p:nvGraphicFramePr>
        <p:xfrm>
          <a:off x="598206" y="1748396"/>
          <a:ext cx="8595139" cy="3120802"/>
        </p:xfrm>
        <a:graphic>
          <a:graphicData uri="http://schemas.openxmlformats.org/drawingml/2006/table">
            <a:tbl>
              <a:tblPr firstRow="1" firstCol="1" bandRow="1">
                <a:effectLst/>
              </a:tblPr>
              <a:tblGrid>
                <a:gridCol w="4863760"/>
                <a:gridCol w="1321517"/>
                <a:gridCol w="1285131"/>
                <a:gridCol w="1124731"/>
              </a:tblGrid>
              <a:tr h="399638">
                <a:tc>
                  <a:txBody>
                    <a:bodyPr/>
                    <a:lstStyle/>
                    <a:p>
                      <a:pPr>
                        <a:spcAft>
                          <a:spcPts val="0"/>
                        </a:spcAft>
                      </a:pPr>
                      <a:r>
                        <a:rPr lang="en-GB" sz="1200" b="0" i="1" dirty="0">
                          <a:solidFill>
                            <a:srgbClr val="202661"/>
                          </a:solidFill>
                          <a:effectLst/>
                          <a:latin typeface="+mn-lt"/>
                          <a:ea typeface="ヒラギノ角ゴ Pro W3"/>
                        </a:rPr>
                        <a:t> </a:t>
                      </a: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smtClean="0">
                          <a:solidFill>
                            <a:schemeClr val="bg1"/>
                          </a:solidFill>
                          <a:effectLst/>
                          <a:latin typeface="+mn-lt"/>
                          <a:ea typeface="Verdana" panose="020B0604030504040204" pitchFamily="34" charset="0"/>
                          <a:cs typeface="Verdana" panose="020B0604030504040204" pitchFamily="34" charset="0"/>
                        </a:rPr>
                        <a:t>Past (5–10 </a:t>
                      </a:r>
                      <a:br>
                        <a:rPr lang="en-GB" sz="1050" b="0" dirty="0" smtClean="0">
                          <a:solidFill>
                            <a:schemeClr val="bg1"/>
                          </a:solidFill>
                          <a:effectLst/>
                          <a:latin typeface="+mn-lt"/>
                          <a:ea typeface="Verdana" panose="020B0604030504040204" pitchFamily="34" charset="0"/>
                          <a:cs typeface="Verdana" panose="020B0604030504040204" pitchFamily="34" charset="0"/>
                        </a:rPr>
                      </a:br>
                      <a:r>
                        <a:rPr lang="en-GB" sz="1050" b="0" dirty="0" smtClean="0">
                          <a:solidFill>
                            <a:schemeClr val="bg1"/>
                          </a:solidFill>
                          <a:effectLst/>
                          <a:latin typeface="+mn-lt"/>
                          <a:ea typeface="Verdana" panose="020B0604030504040204" pitchFamily="34" charset="0"/>
                          <a:cs typeface="Verdana" panose="020B0604030504040204" pitchFamily="34" charset="0"/>
                        </a:rPr>
                        <a:t>year) trends</a:t>
                      </a: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algn="ctr">
                        <a:spcAft>
                          <a:spcPts val="0"/>
                        </a:spcAft>
                      </a:pP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Progress to policy targets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pPr lvl="1">
                        <a:spcAft>
                          <a:spcPts val="0"/>
                        </a:spcAft>
                      </a:pPr>
                      <a:r>
                        <a:rPr lang="en-GB" sz="1200" b="1" dirty="0">
                          <a:solidFill>
                            <a:srgbClr val="202661"/>
                          </a:solidFill>
                          <a:effectLst/>
                          <a:latin typeface="+mn-lt"/>
                          <a:ea typeface="ヒラギノ角ゴ Pro W3"/>
                        </a:rPr>
                        <a:t>Terrestrial and freshwater biodiversity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Land use and soil functions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smtClean="0">
                          <a:solidFill>
                            <a:srgbClr val="000000"/>
                          </a:solidFill>
                          <a:effectLst/>
                          <a:latin typeface="+mn-lt"/>
                          <a:ea typeface="ヒラギノ角ゴ Pro W3"/>
                        </a:rPr>
                        <a:t>No target</a:t>
                      </a: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Ecological status of freshwater bodies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Water quality and nutrient loading</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Air pollution and its ecosystem impacts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Marine and coastal biodiversity</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CC0033"/>
                          </a:solidFill>
                          <a:effectLst/>
                          <a:latin typeface="+mn-lt"/>
                          <a:ea typeface="ヒラギノ角ゴ Pro W3"/>
                          <a:sym typeface="Wingdings" panose="05000000000000000000" pitchFamily="2" charset="2"/>
                        </a:rPr>
                        <a:t></a:t>
                      </a:r>
                      <a:endParaRPr lang="en-GB" sz="2800" dirty="0">
                        <a:solidFill>
                          <a:srgbClr val="CC0033"/>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Climate change impacts on ecosystems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kern="1200" dirty="0">
                          <a:solidFill>
                            <a:srgbClr val="000000"/>
                          </a:solidFill>
                          <a:effectLst/>
                          <a:latin typeface="+mn-lt"/>
                          <a:ea typeface="ヒラギノ角ゴ Pro W3"/>
                          <a:cs typeface="+mn-cs"/>
                        </a:rPr>
                        <a:t>No target</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7" name="Pentagon 6"/>
          <p:cNvSpPr/>
          <p:nvPr/>
        </p:nvSpPr>
        <p:spPr>
          <a:xfrm>
            <a:off x="739196" y="2286001"/>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p:cNvSpPr/>
          <p:nvPr/>
        </p:nvSpPr>
        <p:spPr>
          <a:xfrm>
            <a:off x="739196" y="2667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p:cNvSpPr/>
          <p:nvPr/>
        </p:nvSpPr>
        <p:spPr>
          <a:xfrm>
            <a:off x="739196" y="3048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p:cNvSpPr/>
          <p:nvPr/>
        </p:nvSpPr>
        <p:spPr>
          <a:xfrm>
            <a:off x="739196" y="3446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p:cNvSpPr/>
          <p:nvPr/>
        </p:nvSpPr>
        <p:spPr>
          <a:xfrm>
            <a:off x="739196" y="3827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p:cNvSpPr/>
          <p:nvPr/>
        </p:nvSpPr>
        <p:spPr>
          <a:xfrm>
            <a:off x="739196" y="4233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p:cNvSpPr/>
          <p:nvPr/>
        </p:nvSpPr>
        <p:spPr>
          <a:xfrm>
            <a:off x="739196" y="4614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pSp>
        <p:nvGrpSpPr>
          <p:cNvPr id="29" name="Group 28"/>
          <p:cNvGrpSpPr/>
          <p:nvPr/>
        </p:nvGrpSpPr>
        <p:grpSpPr>
          <a:xfrm>
            <a:off x="4649785" y="5022666"/>
            <a:ext cx="2757538" cy="716239"/>
            <a:chOff x="4794631" y="5022666"/>
            <a:chExt cx="2757538" cy="716239"/>
          </a:xfrm>
        </p:grpSpPr>
        <p:sp>
          <p:nvSpPr>
            <p:cNvPr id="36" name="Rectangle 35"/>
            <p:cNvSpPr/>
            <p:nvPr/>
          </p:nvSpPr>
          <p:spPr>
            <a:xfrm>
              <a:off x="7147405" y="5045427"/>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7147405" y="5284710"/>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7147405" y="5523992"/>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4811557" y="5022666"/>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45" name="TextBox 44"/>
            <p:cNvSpPr txBox="1"/>
            <p:nvPr/>
          </p:nvSpPr>
          <p:spPr>
            <a:xfrm>
              <a:off x="4834479" y="5253909"/>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46" name="TextBox 45"/>
            <p:cNvSpPr txBox="1"/>
            <p:nvPr/>
          </p:nvSpPr>
          <p:spPr>
            <a:xfrm>
              <a:off x="4794631" y="5492684"/>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pSp>
        <p:nvGrpSpPr>
          <p:cNvPr id="53" name="Group 52"/>
          <p:cNvGrpSpPr/>
          <p:nvPr/>
        </p:nvGrpSpPr>
        <p:grpSpPr>
          <a:xfrm>
            <a:off x="6536957" y="4955767"/>
            <a:ext cx="2577840" cy="842504"/>
            <a:chOff x="3648891" y="4951264"/>
            <a:chExt cx="2577840" cy="842504"/>
          </a:xfrm>
        </p:grpSpPr>
        <p:sp>
          <p:nvSpPr>
            <p:cNvPr id="54" name="TextBox 53"/>
            <p:cNvSpPr txBox="1"/>
            <p:nvPr/>
          </p:nvSpPr>
          <p:spPr>
            <a:xfrm>
              <a:off x="3648891" y="5002827"/>
              <a:ext cx="2258841" cy="246221"/>
            </a:xfrm>
            <a:prstGeom prst="rect">
              <a:avLst/>
            </a:prstGeom>
            <a:noFill/>
          </p:spPr>
          <p:txBody>
            <a:bodyPr wrap="square" rtlCol="0">
              <a:spAutoFit/>
            </a:bodyPr>
            <a:lstStyle/>
            <a:p>
              <a:pPr algn="r"/>
              <a:r>
                <a:rPr lang="en-GB" sz="1000" dirty="0"/>
                <a:t>L</a:t>
              </a:r>
              <a:r>
                <a:rPr lang="en-GB" sz="1000" dirty="0" smtClean="0"/>
                <a:t>argely </a:t>
              </a:r>
              <a:r>
                <a:rPr lang="en-GB" sz="1000" dirty="0"/>
                <a:t>on track </a:t>
              </a:r>
            </a:p>
          </p:txBody>
        </p:sp>
        <p:sp>
          <p:nvSpPr>
            <p:cNvPr id="55" name="TextBox 54"/>
            <p:cNvSpPr txBox="1"/>
            <p:nvPr/>
          </p:nvSpPr>
          <p:spPr>
            <a:xfrm>
              <a:off x="3654717" y="5225016"/>
              <a:ext cx="2258841" cy="246221"/>
            </a:xfrm>
            <a:prstGeom prst="rect">
              <a:avLst/>
            </a:prstGeom>
            <a:noFill/>
          </p:spPr>
          <p:txBody>
            <a:bodyPr wrap="square" rtlCol="0">
              <a:spAutoFit/>
            </a:bodyPr>
            <a:lstStyle/>
            <a:p>
              <a:pPr algn="r"/>
              <a:r>
                <a:rPr lang="en-GB" sz="1000" dirty="0" smtClean="0"/>
                <a:t>Partially on track</a:t>
              </a:r>
              <a:endParaRPr lang="en-GB" sz="1000" dirty="0"/>
            </a:p>
          </p:txBody>
        </p:sp>
        <p:sp>
          <p:nvSpPr>
            <p:cNvPr id="56" name="TextBox 55"/>
            <p:cNvSpPr txBox="1"/>
            <p:nvPr/>
          </p:nvSpPr>
          <p:spPr>
            <a:xfrm>
              <a:off x="3669088" y="5472842"/>
              <a:ext cx="2258841" cy="246221"/>
            </a:xfrm>
            <a:prstGeom prst="rect">
              <a:avLst/>
            </a:prstGeom>
            <a:noFill/>
          </p:spPr>
          <p:txBody>
            <a:bodyPr wrap="square" rtlCol="0">
              <a:spAutoFit/>
            </a:bodyPr>
            <a:lstStyle/>
            <a:p>
              <a:pPr algn="r"/>
              <a:r>
                <a:rPr lang="en-GB" sz="1000" dirty="0" smtClean="0"/>
                <a:t>Largely not on track</a:t>
              </a:r>
              <a:endParaRPr lang="en-GB" sz="1000" dirty="0"/>
            </a:p>
          </p:txBody>
        </p:sp>
        <p:sp>
          <p:nvSpPr>
            <p:cNvPr id="57" name="Rectangle 56"/>
            <p:cNvSpPr/>
            <p:nvPr/>
          </p:nvSpPr>
          <p:spPr>
            <a:xfrm>
              <a:off x="5835563" y="5183017"/>
              <a:ext cx="389850" cy="369332"/>
            </a:xfrm>
            <a:prstGeom prst="rect">
              <a:avLst/>
            </a:prstGeom>
          </p:spPr>
          <p:txBody>
            <a:bodyPr wrap="none">
              <a:spAutoFit/>
            </a:bodyPr>
            <a:lstStyle/>
            <a:p>
              <a:pPr algn="ctr">
                <a:spcAft>
                  <a:spcPts val="0"/>
                </a:spcAft>
              </a:pPr>
              <a:r>
                <a:rPr lang="en-GB" dirty="0">
                  <a:solidFill>
                    <a:srgbClr val="FFC000"/>
                  </a:solidFill>
                  <a:ea typeface="ヒラギノ角ゴ Pro W3"/>
                  <a:sym typeface="Wingdings" panose="05000000000000000000" pitchFamily="2" charset="2"/>
                </a:rPr>
                <a:t></a:t>
              </a:r>
              <a:endParaRPr lang="en-GB" sz="2800" dirty="0">
                <a:solidFill>
                  <a:srgbClr val="FFC000"/>
                </a:solidFill>
                <a:ea typeface="ヒラギノ角ゴ Pro W3"/>
              </a:endParaRPr>
            </a:p>
          </p:txBody>
        </p:sp>
        <p:sp>
          <p:nvSpPr>
            <p:cNvPr id="58" name="Rectangle 57"/>
            <p:cNvSpPr/>
            <p:nvPr/>
          </p:nvSpPr>
          <p:spPr>
            <a:xfrm>
              <a:off x="5835312" y="5424436"/>
              <a:ext cx="389850" cy="369332"/>
            </a:xfrm>
            <a:prstGeom prst="rect">
              <a:avLst/>
            </a:prstGeom>
          </p:spPr>
          <p:txBody>
            <a:bodyPr wrap="none">
              <a:spAutoFit/>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p:txBody>
        </p:sp>
        <p:sp>
          <p:nvSpPr>
            <p:cNvPr id="59" name="Rectangle 58"/>
            <p:cNvSpPr/>
            <p:nvPr/>
          </p:nvSpPr>
          <p:spPr>
            <a:xfrm>
              <a:off x="5836881" y="4951264"/>
              <a:ext cx="389850" cy="369332"/>
            </a:xfrm>
            <a:prstGeom prst="rect">
              <a:avLst/>
            </a:prstGeom>
          </p:spPr>
          <p:txBody>
            <a:bodyPr wrap="none">
              <a:spAutoFit/>
            </a:bodyPr>
            <a:lstStyle/>
            <a:p>
              <a:r>
                <a:rPr lang="en-GB" dirty="0">
                  <a:solidFill>
                    <a:srgbClr val="B4CB4C"/>
                  </a:solidFill>
                  <a:latin typeface="Times New Roman" panose="02020603050405020304" pitchFamily="18" charset="0"/>
                  <a:ea typeface="ヒラギノ角ゴ Pro W3"/>
                  <a:sym typeface="Wingdings" panose="05000000000000000000" pitchFamily="2" charset="2"/>
                </a:rPr>
                <a:t></a:t>
              </a:r>
              <a:endParaRPr lang="en-GB" dirty="0">
                <a:solidFill>
                  <a:srgbClr val="B4CB4C"/>
                </a:solidFill>
              </a:endParaRPr>
            </a:p>
          </p:txBody>
        </p:sp>
      </p:grpSp>
      <p:sp>
        <p:nvSpPr>
          <p:cNvPr id="30" name="Pentagon 29">
            <a:hlinkClick r:id="rId3" action="ppaction://hlinksldjump"/>
          </p:cNvPr>
          <p:cNvSpPr/>
          <p:nvPr/>
        </p:nvSpPr>
        <p:spPr>
          <a:xfrm>
            <a:off x="585034" y="216263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p:nvSpPr>
        <p:spPr>
          <a:xfrm>
            <a:off x="585034" y="255774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p:nvSpPr>
        <p:spPr>
          <a:xfrm>
            <a:off x="585034" y="295285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p:nvSpPr>
        <p:spPr>
          <a:xfrm>
            <a:off x="585034" y="334796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rId4" action="ppaction://hlinksldjump"/>
          </p:cNvPr>
          <p:cNvSpPr/>
          <p:nvPr/>
        </p:nvSpPr>
        <p:spPr>
          <a:xfrm>
            <a:off x="585034" y="374307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5" name="Pentagon 34">
            <a:hlinkClick r:id="" action="ppaction://noaction"/>
          </p:cNvPr>
          <p:cNvSpPr/>
          <p:nvPr/>
        </p:nvSpPr>
        <p:spPr>
          <a:xfrm>
            <a:off x="585034" y="413818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rId5" action="ppaction://hlinksldjump"/>
          </p:cNvPr>
          <p:cNvSpPr/>
          <p:nvPr/>
        </p:nvSpPr>
        <p:spPr>
          <a:xfrm>
            <a:off x="585034" y="453329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880643622"/>
              </p:ext>
            </p:extLst>
          </p:nvPr>
        </p:nvGraphicFramePr>
        <p:xfrm>
          <a:off x="6783388" y="1748396"/>
          <a:ext cx="1285131" cy="3121200"/>
        </p:xfrm>
        <a:graphic>
          <a:graphicData uri="http://schemas.openxmlformats.org/drawingml/2006/table">
            <a:tbl>
              <a:tblPr firstRow="1" firstCol="1" bandRow="1">
                <a:effectLst/>
              </a:tblPr>
              <a:tblGrid>
                <a:gridCol w="1285131"/>
              </a:tblGrid>
              <a:tr h="410400">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20+ years  outlook</a:t>
                      </a: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8800">
                <a:tc>
                  <a:txBody>
                    <a:bodyPr/>
                    <a:lstStyle/>
                    <a:p>
                      <a:endParaRPr lang="en-GB" sz="1000"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52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16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bl>
          </a:graphicData>
        </a:graphic>
      </p:graphicFrame>
      <p:sp>
        <p:nvSpPr>
          <p:cNvPr id="6" name="Rectangle 5"/>
          <p:cNvSpPr/>
          <p:nvPr/>
        </p:nvSpPr>
        <p:spPr>
          <a:xfrm>
            <a:off x="441064" y="1645922"/>
            <a:ext cx="450532" cy="505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947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8000"/>
            <a:ext cx="9525000" cy="228600"/>
          </a:xfrm>
        </p:spPr>
        <p:txBody>
          <a:bodyPr/>
          <a:lstStyle/>
          <a:p>
            <a:r>
              <a:rPr lang="en-GB" sz="2600" dirty="0" smtClean="0"/>
              <a:t>Thematic </a:t>
            </a:r>
            <a:r>
              <a:rPr lang="en-GB" sz="2600" dirty="0"/>
              <a:t>priority objective </a:t>
            </a:r>
            <a:r>
              <a:rPr lang="en-GB" sz="2600" dirty="0" smtClean="0"/>
              <a:t>2:</a:t>
            </a:r>
            <a:br>
              <a:rPr lang="en-GB" sz="2600" dirty="0" smtClean="0"/>
            </a:br>
            <a:r>
              <a:rPr lang="en-GB" sz="2600" dirty="0" smtClean="0"/>
              <a:t>Resource </a:t>
            </a:r>
            <a:r>
              <a:rPr lang="en-GB" sz="2600" dirty="0"/>
              <a:t>efficiency and the low-carbon economy</a:t>
            </a:r>
          </a:p>
          <a:p>
            <a:endParaRPr lang="en-GB" sz="2600" dirty="0"/>
          </a:p>
        </p:txBody>
      </p:sp>
      <p:sp>
        <p:nvSpPr>
          <p:cNvPr id="5" name="Text Placeholder 4"/>
          <p:cNvSpPr>
            <a:spLocks noGrp="1"/>
          </p:cNvSpPr>
          <p:nvPr>
            <p:ph type="body" sz="quarter" idx="12"/>
          </p:nvPr>
        </p:nvSpPr>
        <p:spPr/>
        <p:txBody>
          <a:bodyPr/>
          <a:lstStyle/>
          <a:p>
            <a:r>
              <a:rPr lang="en-GB" dirty="0"/>
              <a:t>Source: EEA. SOER 2015 Synthesis report</a:t>
            </a:r>
            <a:r>
              <a:rPr lang="en-GB" dirty="0" smtClean="0"/>
              <a: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99578679"/>
              </p:ext>
            </p:extLst>
          </p:nvPr>
        </p:nvGraphicFramePr>
        <p:xfrm>
          <a:off x="598206" y="1751436"/>
          <a:ext cx="8595139" cy="3120802"/>
        </p:xfrm>
        <a:graphic>
          <a:graphicData uri="http://schemas.openxmlformats.org/drawingml/2006/table">
            <a:tbl>
              <a:tblPr firstRow="1" firstCol="1" bandRow="1">
                <a:effectLst/>
              </a:tblPr>
              <a:tblGrid>
                <a:gridCol w="4863760"/>
                <a:gridCol w="1321517"/>
                <a:gridCol w="1285131"/>
                <a:gridCol w="1124731"/>
              </a:tblGrid>
              <a:tr h="399638">
                <a:tc>
                  <a:txBody>
                    <a:bodyPr/>
                    <a:lstStyle/>
                    <a:p>
                      <a:pPr>
                        <a:spcAft>
                          <a:spcPts val="0"/>
                        </a:spcAft>
                      </a:pPr>
                      <a:r>
                        <a:rPr lang="en-GB" sz="1200" b="0" i="1" dirty="0">
                          <a:solidFill>
                            <a:srgbClr val="202661"/>
                          </a:solidFill>
                          <a:effectLst/>
                          <a:latin typeface="+mn-lt"/>
                          <a:ea typeface="ヒラギノ角ゴ Pro W3"/>
                        </a:rPr>
                        <a:t> </a:t>
                      </a: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smtClean="0">
                          <a:solidFill>
                            <a:schemeClr val="bg1"/>
                          </a:solidFill>
                          <a:effectLst/>
                          <a:latin typeface="+mn-lt"/>
                          <a:ea typeface="Verdana" panose="020B0604030504040204" pitchFamily="34" charset="0"/>
                          <a:cs typeface="Verdana" panose="020B0604030504040204" pitchFamily="34" charset="0"/>
                        </a:rPr>
                        <a:t>Past (5–10 </a:t>
                      </a:r>
                      <a:br>
                        <a:rPr lang="en-GB" sz="1050" b="0" dirty="0" smtClean="0">
                          <a:solidFill>
                            <a:schemeClr val="bg1"/>
                          </a:solidFill>
                          <a:effectLst/>
                          <a:latin typeface="+mn-lt"/>
                          <a:ea typeface="Verdana" panose="020B0604030504040204" pitchFamily="34" charset="0"/>
                          <a:cs typeface="Verdana" panose="020B0604030504040204" pitchFamily="34" charset="0"/>
                        </a:rPr>
                      </a:br>
                      <a:r>
                        <a:rPr lang="en-GB" sz="1050" b="0" dirty="0" smtClean="0">
                          <a:solidFill>
                            <a:schemeClr val="bg1"/>
                          </a:solidFill>
                          <a:effectLst/>
                          <a:latin typeface="+mn-lt"/>
                          <a:ea typeface="Verdana" panose="020B0604030504040204" pitchFamily="34" charset="0"/>
                          <a:cs typeface="Verdana" panose="020B0604030504040204" pitchFamily="34" charset="0"/>
                        </a:rPr>
                        <a:t>year) trends</a:t>
                      </a: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algn="ctr">
                        <a:spcAft>
                          <a:spcPts val="0"/>
                        </a:spcAft>
                      </a:pP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Progress to policy targets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Material resource efficiency and material use</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kern="1200" dirty="0" smtClean="0">
                          <a:solidFill>
                            <a:srgbClr val="000000"/>
                          </a:solidFill>
                          <a:effectLst/>
                          <a:latin typeface="+mn-lt"/>
                          <a:ea typeface="ヒラギノ角ゴ Pro W3"/>
                          <a:cs typeface="+mn-cs"/>
                        </a:rPr>
                        <a:t>No target</a:t>
                      </a:r>
                      <a:endParaRPr lang="en-GB" sz="1000" kern="1200" dirty="0">
                        <a:solidFill>
                          <a:srgbClr val="000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Waste management</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spcAft>
                          <a:spcPts val="0"/>
                        </a:spcAft>
                      </a:pPr>
                      <a:r>
                        <a:rPr lang="en-GB" sz="1800" kern="1200" dirty="0" smtClean="0">
                          <a:solidFill>
                            <a:srgbClr val="FFC000"/>
                          </a:solidFill>
                          <a:effectLst/>
                          <a:latin typeface="+mn-lt"/>
                          <a:ea typeface="ヒラギノ角ゴ Pro W3"/>
                          <a:cs typeface="+mn-cs"/>
                          <a:sym typeface="Wingdings" panose="05000000000000000000" pitchFamily="2" charset="2"/>
                        </a:rPr>
                        <a:t></a:t>
                      </a:r>
                      <a:endParaRPr lang="en-GB" sz="1800" kern="1200" dirty="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Greenhouse gas emissions and climate change mitigation</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smtClean="0">
                          <a:solidFill>
                            <a:srgbClr val="B4CB4C"/>
                          </a:solidFill>
                          <a:latin typeface="Times New Roman" panose="02020603050405020304" pitchFamily="18" charset="0"/>
                          <a:ea typeface="ヒラギノ角ゴ Pro W3"/>
                          <a:sym typeface="Wingdings" panose="05000000000000000000" pitchFamily="2" charset="2"/>
                        </a:rPr>
                        <a:t> </a:t>
                      </a:r>
                      <a:r>
                        <a:rPr lang="en-GB" dirty="0" smtClean="0">
                          <a:solidFill>
                            <a:schemeClr val="tx1"/>
                          </a:solidFill>
                          <a:latin typeface="Times New Roman" panose="02020603050405020304" pitchFamily="18" charset="0"/>
                          <a:ea typeface="ヒラギノ角ゴ Pro W3"/>
                          <a:sym typeface="Wingdings" panose="05000000000000000000" pitchFamily="2" charset="2"/>
                        </a:rPr>
                        <a:t>/ </a:t>
                      </a:r>
                      <a:r>
                        <a:rPr lang="en-GB" dirty="0" smtClean="0">
                          <a:solidFill>
                            <a:srgbClr val="CC0033"/>
                          </a:solidFill>
                          <a:sym typeface="Wingdings" panose="05000000000000000000" pitchFamily="2" charset="2"/>
                        </a:rPr>
                        <a:t></a:t>
                      </a:r>
                      <a:endParaRPr lang="en-GB" dirty="0">
                        <a:solidFill>
                          <a:srgbClr val="CC0033"/>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Energy consumption and fossil fuel use</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smtClean="0">
                          <a:solidFill>
                            <a:srgbClr val="B4CB4C"/>
                          </a:solidFill>
                          <a:latin typeface="Times New Roman" panose="02020603050405020304" pitchFamily="18" charset="0"/>
                          <a:ea typeface="ヒラギノ角ゴ Pro W3"/>
                          <a:sym typeface="Wingdings" panose="05000000000000000000" pitchFamily="2" charset="2"/>
                        </a:rPr>
                        <a:t></a:t>
                      </a:r>
                      <a:endParaRPr lang="en-GB" sz="1800" kern="1200" dirty="0">
                        <a:solidFill>
                          <a:srgbClr val="61CDC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Transport demand and related environmental impacts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Industrial pollution to air, soil and water </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C000"/>
                          </a:solidFill>
                          <a:effectLst/>
                          <a:latin typeface="+mn-lt"/>
                          <a:ea typeface="ヒラギノ角ゴ Pro W3"/>
                          <a:cs typeface="+mn-cs"/>
                          <a:sym typeface="Wingdings" panose="05000000000000000000" pitchFamily="2" charset="2"/>
                        </a:rPr>
                        <a:t></a:t>
                      </a:r>
                      <a:endParaRPr lang="en-GB" sz="1800" kern="1200" dirty="0" smtClean="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Water use and water quantity stress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kern="1200" dirty="0" smtClean="0">
                          <a:solidFill>
                            <a:srgbClr val="CC0033"/>
                          </a:solidFill>
                          <a:latin typeface="+mn-lt"/>
                          <a:ea typeface="+mn-ea"/>
                          <a:cs typeface="+mn-cs"/>
                          <a:sym typeface="Wingdings" panose="05000000000000000000" pitchFamily="2" charset="2"/>
                        </a:rPr>
                        <a:t></a:t>
                      </a:r>
                      <a:endParaRPr lang="en-GB" sz="1800" kern="1200" dirty="0">
                        <a:solidFill>
                          <a:srgbClr val="CC0033"/>
                        </a:solidFill>
                        <a:latin typeface="+mn-lt"/>
                        <a:ea typeface="+mn-ea"/>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grpSp>
        <p:nvGrpSpPr>
          <p:cNvPr id="8" name="Group 7"/>
          <p:cNvGrpSpPr/>
          <p:nvPr/>
        </p:nvGrpSpPr>
        <p:grpSpPr>
          <a:xfrm>
            <a:off x="4794631" y="5022666"/>
            <a:ext cx="2757538" cy="716239"/>
            <a:chOff x="4794631" y="5022666"/>
            <a:chExt cx="2757538" cy="716239"/>
          </a:xfrm>
        </p:grpSpPr>
        <p:sp>
          <p:nvSpPr>
            <p:cNvPr id="30" name="Rectangle 29"/>
            <p:cNvSpPr/>
            <p:nvPr/>
          </p:nvSpPr>
          <p:spPr>
            <a:xfrm>
              <a:off x="7147405" y="5045427"/>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7147405" y="5284710"/>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7147405" y="5523992"/>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4811557" y="5022666"/>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34" name="TextBox 33"/>
            <p:cNvSpPr txBox="1"/>
            <p:nvPr/>
          </p:nvSpPr>
          <p:spPr>
            <a:xfrm>
              <a:off x="4834479" y="5253909"/>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35" name="TextBox 34"/>
            <p:cNvSpPr txBox="1"/>
            <p:nvPr/>
          </p:nvSpPr>
          <p:spPr>
            <a:xfrm>
              <a:off x="4794631" y="5492684"/>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pSp>
        <p:nvGrpSpPr>
          <p:cNvPr id="6" name="Group 5"/>
          <p:cNvGrpSpPr/>
          <p:nvPr/>
        </p:nvGrpSpPr>
        <p:grpSpPr>
          <a:xfrm>
            <a:off x="6681803" y="4955767"/>
            <a:ext cx="2577840" cy="842504"/>
            <a:chOff x="3648891" y="4951264"/>
            <a:chExt cx="2577840" cy="842504"/>
          </a:xfrm>
        </p:grpSpPr>
        <p:sp>
          <p:nvSpPr>
            <p:cNvPr id="39" name="TextBox 38"/>
            <p:cNvSpPr txBox="1"/>
            <p:nvPr/>
          </p:nvSpPr>
          <p:spPr>
            <a:xfrm>
              <a:off x="3648891" y="5002827"/>
              <a:ext cx="2258841" cy="246221"/>
            </a:xfrm>
            <a:prstGeom prst="rect">
              <a:avLst/>
            </a:prstGeom>
            <a:noFill/>
          </p:spPr>
          <p:txBody>
            <a:bodyPr wrap="square" rtlCol="0">
              <a:spAutoFit/>
            </a:bodyPr>
            <a:lstStyle/>
            <a:p>
              <a:pPr algn="r"/>
              <a:r>
                <a:rPr lang="en-GB" sz="1000" dirty="0"/>
                <a:t>L</a:t>
              </a:r>
              <a:r>
                <a:rPr lang="en-GB" sz="1000" dirty="0" smtClean="0"/>
                <a:t>argely </a:t>
              </a:r>
              <a:r>
                <a:rPr lang="en-GB" sz="1000" dirty="0"/>
                <a:t>on track </a:t>
              </a:r>
            </a:p>
          </p:txBody>
        </p:sp>
        <p:sp>
          <p:nvSpPr>
            <p:cNvPr id="40" name="TextBox 39"/>
            <p:cNvSpPr txBox="1"/>
            <p:nvPr/>
          </p:nvSpPr>
          <p:spPr>
            <a:xfrm>
              <a:off x="3654717" y="5225016"/>
              <a:ext cx="2258841" cy="246221"/>
            </a:xfrm>
            <a:prstGeom prst="rect">
              <a:avLst/>
            </a:prstGeom>
            <a:noFill/>
          </p:spPr>
          <p:txBody>
            <a:bodyPr wrap="square" rtlCol="0">
              <a:spAutoFit/>
            </a:bodyPr>
            <a:lstStyle/>
            <a:p>
              <a:pPr algn="r"/>
              <a:r>
                <a:rPr lang="en-GB" sz="1000" dirty="0" smtClean="0"/>
                <a:t>Partially on track</a:t>
              </a:r>
              <a:endParaRPr lang="en-GB" sz="1000" dirty="0"/>
            </a:p>
          </p:txBody>
        </p:sp>
        <p:sp>
          <p:nvSpPr>
            <p:cNvPr id="41" name="TextBox 40"/>
            <p:cNvSpPr txBox="1"/>
            <p:nvPr/>
          </p:nvSpPr>
          <p:spPr>
            <a:xfrm>
              <a:off x="3669088" y="5472842"/>
              <a:ext cx="2258841" cy="246221"/>
            </a:xfrm>
            <a:prstGeom prst="rect">
              <a:avLst/>
            </a:prstGeom>
            <a:noFill/>
          </p:spPr>
          <p:txBody>
            <a:bodyPr wrap="square" rtlCol="0">
              <a:spAutoFit/>
            </a:bodyPr>
            <a:lstStyle/>
            <a:p>
              <a:pPr algn="r"/>
              <a:r>
                <a:rPr lang="en-GB" sz="1000" dirty="0" smtClean="0"/>
                <a:t>Largely not on track</a:t>
              </a:r>
              <a:endParaRPr lang="en-GB" sz="1000" dirty="0"/>
            </a:p>
          </p:txBody>
        </p:sp>
        <p:sp>
          <p:nvSpPr>
            <p:cNvPr id="20" name="Rectangle 19"/>
            <p:cNvSpPr/>
            <p:nvPr/>
          </p:nvSpPr>
          <p:spPr>
            <a:xfrm>
              <a:off x="5835563" y="5183017"/>
              <a:ext cx="389850" cy="369332"/>
            </a:xfrm>
            <a:prstGeom prst="rect">
              <a:avLst/>
            </a:prstGeom>
          </p:spPr>
          <p:txBody>
            <a:bodyPr wrap="none">
              <a:spAutoFit/>
            </a:bodyPr>
            <a:lstStyle/>
            <a:p>
              <a:pPr algn="ctr">
                <a:spcAft>
                  <a:spcPts val="0"/>
                </a:spcAft>
              </a:pPr>
              <a:r>
                <a:rPr lang="en-GB" dirty="0">
                  <a:solidFill>
                    <a:srgbClr val="FFC000"/>
                  </a:solidFill>
                  <a:ea typeface="ヒラギノ角ゴ Pro W3"/>
                  <a:sym typeface="Wingdings" panose="05000000000000000000" pitchFamily="2" charset="2"/>
                </a:rPr>
                <a:t></a:t>
              </a:r>
              <a:endParaRPr lang="en-GB" sz="2800" dirty="0">
                <a:solidFill>
                  <a:srgbClr val="FFC000"/>
                </a:solidFill>
                <a:ea typeface="ヒラギノ角ゴ Pro W3"/>
              </a:endParaRPr>
            </a:p>
          </p:txBody>
        </p:sp>
        <p:sp>
          <p:nvSpPr>
            <p:cNvPr id="42" name="Rectangle 41"/>
            <p:cNvSpPr/>
            <p:nvPr/>
          </p:nvSpPr>
          <p:spPr>
            <a:xfrm>
              <a:off x="5835312" y="5424436"/>
              <a:ext cx="389850" cy="369332"/>
            </a:xfrm>
            <a:prstGeom prst="rect">
              <a:avLst/>
            </a:prstGeom>
          </p:spPr>
          <p:txBody>
            <a:bodyPr wrap="none">
              <a:spAutoFit/>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p:txBody>
        </p:sp>
        <p:sp>
          <p:nvSpPr>
            <p:cNvPr id="43" name="Rectangle 42"/>
            <p:cNvSpPr/>
            <p:nvPr/>
          </p:nvSpPr>
          <p:spPr>
            <a:xfrm>
              <a:off x="5836881" y="4951264"/>
              <a:ext cx="389850" cy="369332"/>
            </a:xfrm>
            <a:prstGeom prst="rect">
              <a:avLst/>
            </a:prstGeom>
          </p:spPr>
          <p:txBody>
            <a:bodyPr wrap="none">
              <a:spAutoFit/>
            </a:bodyPr>
            <a:lstStyle/>
            <a:p>
              <a:r>
                <a:rPr lang="en-GB" dirty="0">
                  <a:solidFill>
                    <a:srgbClr val="B4CB4C"/>
                  </a:solidFill>
                  <a:latin typeface="Times New Roman" panose="02020603050405020304" pitchFamily="18" charset="0"/>
                  <a:ea typeface="ヒラギノ角ゴ Pro W3"/>
                  <a:sym typeface="Wingdings" panose="05000000000000000000" pitchFamily="2" charset="2"/>
                </a:rPr>
                <a:t></a:t>
              </a:r>
              <a:endParaRPr lang="en-GB" dirty="0">
                <a:solidFill>
                  <a:srgbClr val="B4CB4C"/>
                </a:solidFill>
              </a:endParaRPr>
            </a:p>
          </p:txBody>
        </p:sp>
      </p:grpSp>
      <p:sp>
        <p:nvSpPr>
          <p:cNvPr id="7" name="Pentagon 6"/>
          <p:cNvSpPr/>
          <p:nvPr/>
        </p:nvSpPr>
        <p:spPr>
          <a:xfrm>
            <a:off x="739196" y="2286001"/>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p:cNvSpPr/>
          <p:nvPr/>
        </p:nvSpPr>
        <p:spPr>
          <a:xfrm>
            <a:off x="739196" y="2667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p:cNvSpPr/>
          <p:nvPr/>
        </p:nvSpPr>
        <p:spPr>
          <a:xfrm>
            <a:off x="739196" y="3048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p:cNvSpPr/>
          <p:nvPr/>
        </p:nvSpPr>
        <p:spPr>
          <a:xfrm>
            <a:off x="739196" y="3446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p:cNvSpPr/>
          <p:nvPr/>
        </p:nvSpPr>
        <p:spPr>
          <a:xfrm>
            <a:off x="739196" y="3827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p:cNvSpPr/>
          <p:nvPr/>
        </p:nvSpPr>
        <p:spPr>
          <a:xfrm>
            <a:off x="739196" y="4233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p:cNvSpPr/>
          <p:nvPr/>
        </p:nvSpPr>
        <p:spPr>
          <a:xfrm>
            <a:off x="739196" y="4614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p:nvSpPr>
        <p:spPr>
          <a:xfrm>
            <a:off x="588805" y="216263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p:nvSpPr>
        <p:spPr>
          <a:xfrm>
            <a:off x="588805" y="255379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p:nvSpPr>
        <p:spPr>
          <a:xfrm>
            <a:off x="588805" y="294495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rId2" action="ppaction://hlinksldjump"/>
          </p:cNvPr>
          <p:cNvSpPr/>
          <p:nvPr/>
        </p:nvSpPr>
        <p:spPr>
          <a:xfrm>
            <a:off x="588805" y="333611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4" name="Pentagon 43">
            <a:hlinkClick r:id="" action="ppaction://noaction"/>
          </p:cNvPr>
          <p:cNvSpPr/>
          <p:nvPr/>
        </p:nvSpPr>
        <p:spPr>
          <a:xfrm>
            <a:off x="588805" y="372727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Pentagon 44">
            <a:hlinkClick r:id="" action="ppaction://noaction"/>
          </p:cNvPr>
          <p:cNvSpPr/>
          <p:nvPr/>
        </p:nvSpPr>
        <p:spPr>
          <a:xfrm>
            <a:off x="588805" y="411843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p:nvSpPr>
        <p:spPr>
          <a:xfrm>
            <a:off x="588805" y="4509590"/>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22816060"/>
              </p:ext>
            </p:extLst>
          </p:nvPr>
        </p:nvGraphicFramePr>
        <p:xfrm>
          <a:off x="6783388" y="1751436"/>
          <a:ext cx="1285131" cy="3119722"/>
        </p:xfrm>
        <a:graphic>
          <a:graphicData uri="http://schemas.openxmlformats.org/drawingml/2006/table">
            <a:tbl>
              <a:tblPr firstRow="1" firstCol="1" bandRow="1">
                <a:effectLst/>
              </a:tblPr>
              <a:tblGrid>
                <a:gridCol w="1285131"/>
              </a:tblGrid>
              <a:tr h="410400">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20+ years  outlook</a:t>
                      </a: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046">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046">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7046">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7046">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7046">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046">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53" name="Rectangle 52"/>
          <p:cNvSpPr/>
          <p:nvPr/>
        </p:nvSpPr>
        <p:spPr>
          <a:xfrm>
            <a:off x="441064" y="1645922"/>
            <a:ext cx="450532" cy="505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797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8000"/>
            <a:ext cx="9525000" cy="228600"/>
          </a:xfrm>
        </p:spPr>
        <p:txBody>
          <a:bodyPr/>
          <a:lstStyle/>
          <a:p>
            <a:r>
              <a:rPr lang="en-GB" sz="2600" dirty="0"/>
              <a:t>Thematic priority objective </a:t>
            </a:r>
            <a:r>
              <a:rPr lang="en-GB" sz="2600" dirty="0" smtClean="0"/>
              <a:t>3:</a:t>
            </a:r>
            <a:br>
              <a:rPr lang="en-GB" sz="2600" dirty="0" smtClean="0"/>
            </a:br>
            <a:r>
              <a:rPr lang="en-GB" sz="2600" dirty="0" smtClean="0"/>
              <a:t>Safeguarding </a:t>
            </a:r>
            <a:r>
              <a:rPr lang="en-GB" sz="2600" dirty="0"/>
              <a:t>from environmental risks to health</a:t>
            </a:r>
          </a:p>
        </p:txBody>
      </p:sp>
      <p:sp>
        <p:nvSpPr>
          <p:cNvPr id="5" name="Text Placeholder 4"/>
          <p:cNvSpPr>
            <a:spLocks noGrp="1"/>
          </p:cNvSpPr>
          <p:nvPr>
            <p:ph type="body" sz="quarter" idx="12"/>
          </p:nvPr>
        </p:nvSpPr>
        <p:spPr/>
        <p:txBody>
          <a:bodyPr/>
          <a:lstStyle/>
          <a:p>
            <a:r>
              <a:rPr lang="en-GB" dirty="0"/>
              <a:t>Source: EEA. SOER 2015 Synthesis report</a:t>
            </a:r>
            <a:r>
              <a:rPr lang="en-GB" dirty="0" smtClean="0"/>
              <a: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96581012"/>
              </p:ext>
            </p:extLst>
          </p:nvPr>
        </p:nvGraphicFramePr>
        <p:xfrm>
          <a:off x="598206" y="1751545"/>
          <a:ext cx="8595139" cy="2733756"/>
        </p:xfrm>
        <a:graphic>
          <a:graphicData uri="http://schemas.openxmlformats.org/drawingml/2006/table">
            <a:tbl>
              <a:tblPr firstRow="1" firstCol="1" bandRow="1">
                <a:effectLst/>
              </a:tblPr>
              <a:tblGrid>
                <a:gridCol w="4863760"/>
                <a:gridCol w="1321517"/>
                <a:gridCol w="1285131"/>
                <a:gridCol w="1124731"/>
              </a:tblGrid>
              <a:tr h="399638">
                <a:tc>
                  <a:txBody>
                    <a:bodyPr/>
                    <a:lstStyle/>
                    <a:p>
                      <a:pPr>
                        <a:spcAft>
                          <a:spcPts val="0"/>
                        </a:spcAft>
                      </a:pPr>
                      <a:r>
                        <a:rPr lang="en-GB" sz="1200" b="0" i="1" dirty="0">
                          <a:solidFill>
                            <a:srgbClr val="202661"/>
                          </a:solidFill>
                          <a:effectLst/>
                          <a:latin typeface="+mn-lt"/>
                          <a:ea typeface="ヒラギノ角ゴ Pro W3"/>
                        </a:rPr>
                        <a:t> </a:t>
                      </a: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smtClean="0">
                          <a:solidFill>
                            <a:schemeClr val="bg1"/>
                          </a:solidFill>
                          <a:effectLst/>
                          <a:latin typeface="+mn-lt"/>
                          <a:ea typeface="Verdana" panose="020B0604030504040204" pitchFamily="34" charset="0"/>
                          <a:cs typeface="Verdana" panose="020B0604030504040204" pitchFamily="34" charset="0"/>
                        </a:rPr>
                        <a:t>Past </a:t>
                      </a:r>
                      <a:r>
                        <a:rPr lang="en-GB" sz="1050" b="0" baseline="0" dirty="0" smtClean="0">
                          <a:solidFill>
                            <a:schemeClr val="bg1"/>
                          </a:solidFill>
                          <a:effectLst/>
                          <a:latin typeface="+mn-lt"/>
                          <a:ea typeface="Verdana" panose="020B0604030504040204" pitchFamily="34" charset="0"/>
                          <a:cs typeface="Verdana" panose="020B0604030504040204" pitchFamily="34" charset="0"/>
                        </a:rPr>
                        <a:t>(</a:t>
                      </a:r>
                      <a:r>
                        <a:rPr lang="en-GB" sz="1050" b="0" dirty="0" smtClean="0">
                          <a:solidFill>
                            <a:schemeClr val="bg1"/>
                          </a:solidFill>
                          <a:effectLst/>
                          <a:latin typeface="+mn-lt"/>
                          <a:ea typeface="Verdana" panose="020B0604030504040204" pitchFamily="34" charset="0"/>
                          <a:cs typeface="Verdana" panose="020B0604030504040204" pitchFamily="34" charset="0"/>
                        </a:rPr>
                        <a:t>5–10 </a:t>
                      </a:r>
                      <a:br>
                        <a:rPr lang="en-GB" sz="1050" b="0" dirty="0" smtClean="0">
                          <a:solidFill>
                            <a:schemeClr val="bg1"/>
                          </a:solidFill>
                          <a:effectLst/>
                          <a:latin typeface="+mn-lt"/>
                          <a:ea typeface="Verdana" panose="020B0604030504040204" pitchFamily="34" charset="0"/>
                          <a:cs typeface="Verdana" panose="020B0604030504040204" pitchFamily="34" charset="0"/>
                        </a:rPr>
                      </a:br>
                      <a:r>
                        <a:rPr lang="en-GB" sz="1050" b="0" dirty="0" smtClean="0">
                          <a:solidFill>
                            <a:schemeClr val="bg1"/>
                          </a:solidFill>
                          <a:effectLst/>
                          <a:latin typeface="+mn-lt"/>
                          <a:ea typeface="Verdana" panose="020B0604030504040204" pitchFamily="34" charset="0"/>
                          <a:cs typeface="Verdana" panose="020B0604030504040204" pitchFamily="34" charset="0"/>
                        </a:rPr>
                        <a:t>year) trends</a:t>
                      </a: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algn="ctr">
                        <a:spcAft>
                          <a:spcPts val="0"/>
                        </a:spcAft>
                      </a:pP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Progress to policy targets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Water pollution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smtClean="0">
                          <a:solidFill>
                            <a:srgbClr val="B4CB4C"/>
                          </a:solidFill>
                          <a:latin typeface="Times New Roman" panose="02020603050405020304" pitchFamily="18" charset="0"/>
                          <a:ea typeface="ヒラギノ角ゴ Pro W3"/>
                          <a:sym typeface="Wingdings" panose="05000000000000000000" pitchFamily="2" charset="2"/>
                        </a:rPr>
                        <a:t> </a:t>
                      </a:r>
                      <a:r>
                        <a:rPr lang="en-GB" sz="1800" dirty="0" smtClean="0">
                          <a:solidFill>
                            <a:schemeClr val="tx1"/>
                          </a:solidFill>
                          <a:effectLst/>
                          <a:latin typeface="+mn-lt"/>
                          <a:ea typeface="ヒラギノ角ゴ Pro W3"/>
                          <a:sym typeface="Wingdings" panose="05000000000000000000" pitchFamily="2" charset="2"/>
                        </a:rPr>
                        <a:t>/ </a:t>
                      </a:r>
                      <a:r>
                        <a:rPr lang="en-GB" sz="1800" dirty="0" smtClean="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Air pollution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spcAft>
                          <a:spcPts val="0"/>
                        </a:spcAft>
                      </a:pPr>
                      <a:r>
                        <a:rPr lang="en-GB" sz="1800" kern="1200" dirty="0" smtClean="0">
                          <a:solidFill>
                            <a:srgbClr val="FFC000"/>
                          </a:solidFill>
                          <a:effectLst/>
                          <a:latin typeface="+mn-lt"/>
                          <a:ea typeface="ヒラギノ角ゴ Pro W3"/>
                          <a:cs typeface="+mn-cs"/>
                          <a:sym typeface="Wingdings" panose="05000000000000000000" pitchFamily="2" charset="2"/>
                        </a:rPr>
                        <a:t></a:t>
                      </a:r>
                      <a:endParaRPr lang="en-GB" sz="1800" kern="1200" dirty="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Noise pollution (especially in urban areas)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smtClean="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Urban systems and grey infrastructure </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smtClean="0">
                          <a:solidFill>
                            <a:srgbClr val="000000"/>
                          </a:solidFill>
                          <a:effectLst/>
                          <a:latin typeface="+mn-lt"/>
                          <a:ea typeface="ヒラギノ角ゴ Pro W3"/>
                        </a:rPr>
                        <a:t>No target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Climate change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smtClean="0">
                          <a:solidFill>
                            <a:srgbClr val="000000"/>
                          </a:solidFill>
                          <a:effectLst/>
                          <a:latin typeface="+mn-lt"/>
                          <a:ea typeface="ヒラギノ角ゴ Pro W3"/>
                        </a:rPr>
                        <a:t>No target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Chemicals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smtClean="0">
                          <a:solidFill>
                            <a:srgbClr val="FFC000"/>
                          </a:solidFill>
                          <a:effectLst/>
                          <a:latin typeface="+mn-lt"/>
                          <a:ea typeface="ヒラギノ角ゴ Pro W3"/>
                          <a:sym typeface="Wingdings" panose="05000000000000000000" pitchFamily="2" charset="2"/>
                        </a:rPr>
                        <a:t></a:t>
                      </a:r>
                      <a:r>
                        <a:rPr lang="en-GB" sz="1800" dirty="0" smtClean="0">
                          <a:solidFill>
                            <a:srgbClr val="61CDC0"/>
                          </a:solidFill>
                          <a:effectLst/>
                          <a:latin typeface="+mn-lt"/>
                          <a:ea typeface="ヒラギノ角ゴ Pro W3"/>
                          <a:sym typeface="Wingdings" panose="05000000000000000000" pitchFamily="2" charset="2"/>
                        </a:rPr>
                        <a:t> </a:t>
                      </a:r>
                      <a:r>
                        <a:rPr lang="en-GB" sz="1800" dirty="0" smtClean="0">
                          <a:solidFill>
                            <a:schemeClr val="tx1"/>
                          </a:solidFill>
                          <a:effectLst/>
                          <a:latin typeface="+mn-lt"/>
                          <a:ea typeface="ヒラギノ角ゴ Pro W3"/>
                          <a:sym typeface="Wingdings" panose="05000000000000000000" pitchFamily="2" charset="2"/>
                        </a:rPr>
                        <a:t>/ </a:t>
                      </a:r>
                      <a:r>
                        <a:rPr lang="en-GB" sz="1800" dirty="0" smtClean="0">
                          <a:solidFill>
                            <a:srgbClr val="CC0033"/>
                          </a:solidFill>
                          <a:effectLst/>
                          <a:latin typeface="+mn-lt"/>
                          <a:ea typeface="ヒラギノ角ゴ Pro W3"/>
                          <a:sym typeface="Wingdings" panose="05000000000000000000" pitchFamily="2" charset="2"/>
                        </a:rPr>
                        <a:t></a:t>
                      </a:r>
                      <a:endParaRPr lang="en-GB" sz="2800" dirty="0">
                        <a:solidFill>
                          <a:srgbClr val="CC0033"/>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7" name="Pentagon 6"/>
          <p:cNvSpPr/>
          <p:nvPr/>
        </p:nvSpPr>
        <p:spPr>
          <a:xfrm>
            <a:off x="739196" y="2286001"/>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p:cNvSpPr/>
          <p:nvPr/>
        </p:nvSpPr>
        <p:spPr>
          <a:xfrm>
            <a:off x="739196" y="2667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p:cNvSpPr/>
          <p:nvPr/>
        </p:nvSpPr>
        <p:spPr>
          <a:xfrm>
            <a:off x="739196" y="3048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p:cNvSpPr/>
          <p:nvPr/>
        </p:nvSpPr>
        <p:spPr>
          <a:xfrm>
            <a:off x="739196" y="3446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p:cNvSpPr/>
          <p:nvPr/>
        </p:nvSpPr>
        <p:spPr>
          <a:xfrm>
            <a:off x="739196" y="3827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p:cNvSpPr/>
          <p:nvPr/>
        </p:nvSpPr>
        <p:spPr>
          <a:xfrm>
            <a:off x="739196" y="4233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pSp>
        <p:nvGrpSpPr>
          <p:cNvPr id="28" name="Group 27"/>
          <p:cNvGrpSpPr/>
          <p:nvPr/>
        </p:nvGrpSpPr>
        <p:grpSpPr>
          <a:xfrm>
            <a:off x="4816287" y="4809021"/>
            <a:ext cx="2757538" cy="716239"/>
            <a:chOff x="4794631" y="5022666"/>
            <a:chExt cx="2757538" cy="716239"/>
          </a:xfrm>
        </p:grpSpPr>
        <p:sp>
          <p:nvSpPr>
            <p:cNvPr id="29" name="Rectangle 28"/>
            <p:cNvSpPr/>
            <p:nvPr/>
          </p:nvSpPr>
          <p:spPr>
            <a:xfrm>
              <a:off x="7147405" y="5045427"/>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7147405" y="5284710"/>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7147405" y="5523992"/>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p:cNvSpPr txBox="1"/>
            <p:nvPr/>
          </p:nvSpPr>
          <p:spPr>
            <a:xfrm>
              <a:off x="4811557" y="5022666"/>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44" name="TextBox 43"/>
            <p:cNvSpPr txBox="1"/>
            <p:nvPr/>
          </p:nvSpPr>
          <p:spPr>
            <a:xfrm>
              <a:off x="4834479" y="5253909"/>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45" name="TextBox 44"/>
            <p:cNvSpPr txBox="1"/>
            <p:nvPr/>
          </p:nvSpPr>
          <p:spPr>
            <a:xfrm>
              <a:off x="4794631" y="5492684"/>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pSp>
        <p:nvGrpSpPr>
          <p:cNvPr id="46" name="Group 45"/>
          <p:cNvGrpSpPr/>
          <p:nvPr/>
        </p:nvGrpSpPr>
        <p:grpSpPr>
          <a:xfrm>
            <a:off x="6703459" y="4742122"/>
            <a:ext cx="2577840" cy="842504"/>
            <a:chOff x="3648891" y="4951264"/>
            <a:chExt cx="2577840" cy="842504"/>
          </a:xfrm>
        </p:grpSpPr>
        <p:sp>
          <p:nvSpPr>
            <p:cNvPr id="52" name="TextBox 51"/>
            <p:cNvSpPr txBox="1"/>
            <p:nvPr/>
          </p:nvSpPr>
          <p:spPr>
            <a:xfrm>
              <a:off x="3648891" y="5002827"/>
              <a:ext cx="2258841" cy="246221"/>
            </a:xfrm>
            <a:prstGeom prst="rect">
              <a:avLst/>
            </a:prstGeom>
            <a:noFill/>
          </p:spPr>
          <p:txBody>
            <a:bodyPr wrap="square" rtlCol="0">
              <a:spAutoFit/>
            </a:bodyPr>
            <a:lstStyle/>
            <a:p>
              <a:pPr algn="r"/>
              <a:r>
                <a:rPr lang="en-GB" sz="1000" dirty="0"/>
                <a:t>L</a:t>
              </a:r>
              <a:r>
                <a:rPr lang="en-GB" sz="1000" dirty="0" smtClean="0"/>
                <a:t>argely </a:t>
              </a:r>
              <a:r>
                <a:rPr lang="en-GB" sz="1000" dirty="0"/>
                <a:t>on track </a:t>
              </a:r>
            </a:p>
          </p:txBody>
        </p:sp>
        <p:sp>
          <p:nvSpPr>
            <p:cNvPr id="53" name="TextBox 52"/>
            <p:cNvSpPr txBox="1"/>
            <p:nvPr/>
          </p:nvSpPr>
          <p:spPr>
            <a:xfrm>
              <a:off x="3654717" y="5225016"/>
              <a:ext cx="2258841" cy="246221"/>
            </a:xfrm>
            <a:prstGeom prst="rect">
              <a:avLst/>
            </a:prstGeom>
            <a:noFill/>
          </p:spPr>
          <p:txBody>
            <a:bodyPr wrap="square" rtlCol="0">
              <a:spAutoFit/>
            </a:bodyPr>
            <a:lstStyle/>
            <a:p>
              <a:pPr algn="r"/>
              <a:r>
                <a:rPr lang="en-GB" sz="1000" dirty="0" smtClean="0"/>
                <a:t>Partially on track</a:t>
              </a:r>
              <a:endParaRPr lang="en-GB" sz="1000" dirty="0"/>
            </a:p>
          </p:txBody>
        </p:sp>
        <p:sp>
          <p:nvSpPr>
            <p:cNvPr id="54" name="TextBox 53"/>
            <p:cNvSpPr txBox="1"/>
            <p:nvPr/>
          </p:nvSpPr>
          <p:spPr>
            <a:xfrm>
              <a:off x="3669088" y="5472842"/>
              <a:ext cx="2258841" cy="246221"/>
            </a:xfrm>
            <a:prstGeom prst="rect">
              <a:avLst/>
            </a:prstGeom>
            <a:noFill/>
          </p:spPr>
          <p:txBody>
            <a:bodyPr wrap="square" rtlCol="0">
              <a:spAutoFit/>
            </a:bodyPr>
            <a:lstStyle/>
            <a:p>
              <a:pPr algn="r"/>
              <a:r>
                <a:rPr lang="en-GB" sz="1000" dirty="0" smtClean="0"/>
                <a:t>Largely not on track</a:t>
              </a:r>
              <a:endParaRPr lang="en-GB" sz="1000" dirty="0"/>
            </a:p>
          </p:txBody>
        </p:sp>
        <p:sp>
          <p:nvSpPr>
            <p:cNvPr id="55" name="Rectangle 54"/>
            <p:cNvSpPr/>
            <p:nvPr/>
          </p:nvSpPr>
          <p:spPr>
            <a:xfrm>
              <a:off x="5835563" y="5183017"/>
              <a:ext cx="389850" cy="369332"/>
            </a:xfrm>
            <a:prstGeom prst="rect">
              <a:avLst/>
            </a:prstGeom>
          </p:spPr>
          <p:txBody>
            <a:bodyPr wrap="none">
              <a:spAutoFit/>
            </a:bodyPr>
            <a:lstStyle/>
            <a:p>
              <a:pPr algn="ctr">
                <a:spcAft>
                  <a:spcPts val="0"/>
                </a:spcAft>
              </a:pPr>
              <a:r>
                <a:rPr lang="en-GB" dirty="0">
                  <a:solidFill>
                    <a:srgbClr val="FFC000"/>
                  </a:solidFill>
                  <a:ea typeface="ヒラギノ角ゴ Pro W3"/>
                  <a:sym typeface="Wingdings" panose="05000000000000000000" pitchFamily="2" charset="2"/>
                </a:rPr>
                <a:t></a:t>
              </a:r>
              <a:endParaRPr lang="en-GB" sz="2800" dirty="0">
                <a:solidFill>
                  <a:srgbClr val="FFC000"/>
                </a:solidFill>
                <a:ea typeface="ヒラギノ角ゴ Pro W3"/>
              </a:endParaRPr>
            </a:p>
          </p:txBody>
        </p:sp>
        <p:sp>
          <p:nvSpPr>
            <p:cNvPr id="56" name="Rectangle 55"/>
            <p:cNvSpPr/>
            <p:nvPr/>
          </p:nvSpPr>
          <p:spPr>
            <a:xfrm>
              <a:off x="5835312" y="5424436"/>
              <a:ext cx="389850" cy="369332"/>
            </a:xfrm>
            <a:prstGeom prst="rect">
              <a:avLst/>
            </a:prstGeom>
          </p:spPr>
          <p:txBody>
            <a:bodyPr wrap="none">
              <a:spAutoFit/>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p:txBody>
        </p:sp>
        <p:sp>
          <p:nvSpPr>
            <p:cNvPr id="57" name="Rectangle 56"/>
            <p:cNvSpPr/>
            <p:nvPr/>
          </p:nvSpPr>
          <p:spPr>
            <a:xfrm>
              <a:off x="5836881" y="4951264"/>
              <a:ext cx="389850" cy="369332"/>
            </a:xfrm>
            <a:prstGeom prst="rect">
              <a:avLst/>
            </a:prstGeom>
          </p:spPr>
          <p:txBody>
            <a:bodyPr wrap="none">
              <a:spAutoFit/>
            </a:bodyPr>
            <a:lstStyle/>
            <a:p>
              <a:r>
                <a:rPr lang="en-GB" dirty="0">
                  <a:solidFill>
                    <a:srgbClr val="B4CB4C"/>
                  </a:solidFill>
                  <a:latin typeface="Times New Roman" panose="02020603050405020304" pitchFamily="18" charset="0"/>
                  <a:ea typeface="ヒラギノ角ゴ Pro W3"/>
                  <a:sym typeface="Wingdings" panose="05000000000000000000" pitchFamily="2" charset="2"/>
                </a:rPr>
                <a:t></a:t>
              </a:r>
              <a:endParaRPr lang="en-GB" dirty="0">
                <a:solidFill>
                  <a:srgbClr val="B4CB4C"/>
                </a:solidFill>
              </a:endParaRPr>
            </a:p>
          </p:txBody>
        </p:sp>
      </p:grpSp>
      <p:sp>
        <p:nvSpPr>
          <p:cNvPr id="35" name="Pentagon 34">
            <a:hlinkClick r:id="" action="ppaction://noaction"/>
          </p:cNvPr>
          <p:cNvSpPr/>
          <p:nvPr/>
        </p:nvSpPr>
        <p:spPr>
          <a:xfrm>
            <a:off x="589641" y="2162633"/>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p:nvSpPr>
        <p:spPr>
          <a:xfrm>
            <a:off x="589641" y="2554097"/>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p:nvSpPr>
        <p:spPr>
          <a:xfrm>
            <a:off x="589641" y="294556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p:nvSpPr>
        <p:spPr>
          <a:xfrm>
            <a:off x="589641" y="3337025"/>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p:nvSpPr>
        <p:spPr>
          <a:xfrm>
            <a:off x="589641" y="3728489"/>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p:nvSpPr>
        <p:spPr>
          <a:xfrm>
            <a:off x="589641" y="411995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6" name="Table 5"/>
          <p:cNvGraphicFramePr>
            <a:graphicFrameLocks noGrp="1"/>
          </p:cNvGraphicFramePr>
          <p:nvPr>
            <p:extLst>
              <p:ext uri="{D42A27DB-BD31-4B8C-83A1-F6EECF244321}">
                <p14:modId xmlns:p14="http://schemas.microsoft.com/office/powerpoint/2010/main" val="635446022"/>
              </p:ext>
            </p:extLst>
          </p:nvPr>
        </p:nvGraphicFramePr>
        <p:xfrm>
          <a:off x="6769100" y="1751545"/>
          <a:ext cx="1317442" cy="2731972"/>
        </p:xfrm>
        <a:graphic>
          <a:graphicData uri="http://schemas.openxmlformats.org/drawingml/2006/table">
            <a:tbl>
              <a:tblPr firstRow="1" firstCol="1" bandRow="1">
                <a:effectLst/>
              </a:tblPr>
              <a:tblGrid>
                <a:gridCol w="1317442"/>
              </a:tblGrid>
              <a:tr h="410400">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20+ years  outlook</a:t>
                      </a: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793">
                <a:tc>
                  <a:txBody>
                    <a:bodyPr/>
                    <a:lstStyle/>
                    <a:p>
                      <a:endParaRPr lang="en-GB" sz="1000"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793">
                <a:tc>
                  <a:txBody>
                    <a:bodyPr/>
                    <a:lstStyle/>
                    <a:p>
                      <a:pPr algn="ctr">
                        <a:spcAft>
                          <a:spcPts val="0"/>
                        </a:spcAft>
                      </a:pP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793">
                <a:tc>
                  <a:txBody>
                    <a:bodyPr/>
                    <a:lstStyle/>
                    <a:p>
                      <a:pPr algn="ctr">
                        <a:spcAft>
                          <a:spcPts val="0"/>
                        </a:spcAft>
                      </a:pPr>
                      <a:r>
                        <a:rPr lang="en-GB" sz="1000" dirty="0" smtClean="0">
                          <a:solidFill>
                            <a:srgbClr val="000000"/>
                          </a:solidFill>
                          <a:effectLst/>
                          <a:latin typeface="+mn-lt"/>
                          <a:ea typeface="ヒラギノ角ゴ Pro W3"/>
                        </a:rPr>
                        <a:t>/</a:t>
                      </a: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87793">
                <a:tc>
                  <a:txBody>
                    <a:bodyPr/>
                    <a:lstStyle/>
                    <a:p>
                      <a:pPr algn="ctr">
                        <a:spcAft>
                          <a:spcPts val="0"/>
                        </a:spcAft>
                      </a:pP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5200">
                <a:tc>
                  <a:txBody>
                    <a:bodyPr/>
                    <a:lstStyle/>
                    <a:p>
                      <a:pPr algn="ctr">
                        <a:spcAft>
                          <a:spcPts val="0"/>
                        </a:spcAft>
                      </a:pP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5200">
                <a:tc>
                  <a:txBody>
                    <a:bodyPr/>
                    <a:lstStyle/>
                    <a:p>
                      <a:pPr algn="ctr">
                        <a:spcAft>
                          <a:spcPts val="0"/>
                        </a:spcAft>
                      </a:pPr>
                      <a:r>
                        <a:rPr lang="en-GB" sz="1000" dirty="0">
                          <a:solidFill>
                            <a:srgbClr val="1F497D"/>
                          </a:solidFill>
                          <a:effectLst/>
                          <a:latin typeface="+mn-lt"/>
                          <a:ea typeface="ヒラギノ角ゴ Pro W3"/>
                        </a:rPr>
                        <a:t>  </a:t>
                      </a: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32" name="Rectangle 31"/>
          <p:cNvSpPr/>
          <p:nvPr/>
        </p:nvSpPr>
        <p:spPr>
          <a:xfrm>
            <a:off x="441064" y="1645922"/>
            <a:ext cx="450532" cy="505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792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8000"/>
            <a:ext cx="9525000" cy="228600"/>
          </a:xfrm>
        </p:spPr>
        <p:txBody>
          <a:bodyPr/>
          <a:lstStyle/>
          <a:p>
            <a:r>
              <a:rPr lang="en-GB" sz="2600" dirty="0" smtClean="0"/>
              <a:t>The overall picture: </a:t>
            </a:r>
            <a:br>
              <a:rPr lang="en-GB" sz="2600" dirty="0" smtClean="0"/>
            </a:br>
            <a:r>
              <a:rPr lang="en-GB" sz="2600" dirty="0" smtClean="0"/>
              <a:t>Efficiency improvements have not secured long-term resilience</a:t>
            </a:r>
          </a:p>
        </p:txBody>
      </p:sp>
      <p:sp>
        <p:nvSpPr>
          <p:cNvPr id="35" name="Pentagon 34">
            <a:hlinkClick r:id="" action="ppaction://noaction"/>
          </p:cNvPr>
          <p:cNvSpPr/>
          <p:nvPr/>
        </p:nvSpPr>
        <p:spPr>
          <a:xfrm>
            <a:off x="589641" y="2162633"/>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p:nvSpPr>
        <p:spPr>
          <a:xfrm>
            <a:off x="589641" y="2554097"/>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p:nvSpPr>
        <p:spPr>
          <a:xfrm>
            <a:off x="589641" y="294556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p:nvSpPr>
        <p:spPr>
          <a:xfrm>
            <a:off x="589641" y="3337025"/>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p:nvSpPr>
        <p:spPr>
          <a:xfrm>
            <a:off x="589641" y="3728489"/>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p:nvSpPr>
        <p:spPr>
          <a:xfrm>
            <a:off x="589641" y="411995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33" name="Table 32"/>
          <p:cNvGraphicFramePr>
            <a:graphicFrameLocks noGrp="1"/>
          </p:cNvGraphicFramePr>
          <p:nvPr>
            <p:extLst>
              <p:ext uri="{D42A27DB-BD31-4B8C-83A1-F6EECF244321}">
                <p14:modId xmlns:p14="http://schemas.microsoft.com/office/powerpoint/2010/main" val="2638442710"/>
              </p:ext>
            </p:extLst>
          </p:nvPr>
        </p:nvGraphicFramePr>
        <p:xfrm>
          <a:off x="1384430" y="1954006"/>
          <a:ext cx="7027570" cy="2109203"/>
        </p:xfrm>
        <a:graphic>
          <a:graphicData uri="http://schemas.openxmlformats.org/drawingml/2006/table">
            <a:tbl>
              <a:tblPr firstRow="1" firstCol="1" bandRow="1">
                <a:tableStyleId>{93296810-A885-4BE3-A3E7-6D5BEEA58F35}</a:tableStyleId>
              </a:tblPr>
              <a:tblGrid>
                <a:gridCol w="916330"/>
                <a:gridCol w="208280"/>
                <a:gridCol w="274320"/>
                <a:gridCol w="274320"/>
                <a:gridCol w="274320"/>
                <a:gridCol w="274320"/>
                <a:gridCol w="274320"/>
                <a:gridCol w="274320"/>
                <a:gridCol w="274320"/>
                <a:gridCol w="208280"/>
                <a:gridCol w="274320"/>
                <a:gridCol w="274320"/>
                <a:gridCol w="274320"/>
                <a:gridCol w="274320"/>
                <a:gridCol w="274320"/>
                <a:gridCol w="274320"/>
                <a:gridCol w="274320"/>
                <a:gridCol w="208280"/>
                <a:gridCol w="274320"/>
                <a:gridCol w="274320"/>
                <a:gridCol w="274320"/>
                <a:gridCol w="274320"/>
                <a:gridCol w="274320"/>
                <a:gridCol w="274320"/>
              </a:tblGrid>
              <a:tr h="706709">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B w="3175" cap="flat" cmpd="sng" algn="ctr">
                      <a:solidFill>
                        <a:schemeClr val="bg1"/>
                      </a:solidFill>
                      <a:prstDash val="sysDot"/>
                      <a:round/>
                      <a:headEnd type="none" w="med" len="med"/>
                      <a:tailEnd type="none" w="med" len="med"/>
                    </a:lnB>
                    <a:noFill/>
                  </a:tcPr>
                </a:tc>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B w="3175" cap="flat" cmpd="sng" algn="ctr">
                      <a:solidFill>
                        <a:schemeClr val="bg1"/>
                      </a:solidFill>
                      <a:prstDash val="sysDot"/>
                      <a:round/>
                      <a:headEnd type="none" w="med" len="med"/>
                      <a:tailEnd type="none" w="med" len="med"/>
                    </a:lnB>
                    <a:no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Protecting, conserving</a:t>
                      </a:r>
                    </a:p>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and enhancing natural capital</a:t>
                      </a:r>
                      <a:endParaRPr lang="en-GB" sz="1050" b="0" kern="1200" baseline="0" dirty="0" smtClean="0">
                        <a:solidFill>
                          <a:srgbClr val="202661"/>
                        </a:solidFill>
                        <a:latin typeface="+mn-lt"/>
                        <a:ea typeface="Open Sans Extrabold" pitchFamily="34" charset="0"/>
                        <a:cs typeface="Open Sans Extrabold" pitchFamily="34" charset="0"/>
                      </a:endParaRPr>
                    </a:p>
                  </a:txBody>
                  <a:tcPr anchor="ctr">
                    <a:solidFill>
                      <a:srgbClr val="202661"/>
                    </a:solid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altLang="en-US" sz="1050" b="0" kern="1200" baseline="0" dirty="0" smtClean="0"/>
                        <a:t>Resource efficiency</a:t>
                      </a:r>
                    </a:p>
                    <a:p>
                      <a:pPr marL="0" marR="0" indent="0" algn="ctr" defTabSz="914400" rtl="0" eaLnBrk="1" fontAlgn="b" latinLnBrk="0" hangingPunct="1">
                        <a:lnSpc>
                          <a:spcPct val="100000"/>
                        </a:lnSpc>
                        <a:spcBef>
                          <a:spcPts val="0"/>
                        </a:spcBef>
                        <a:spcAft>
                          <a:spcPts val="0"/>
                        </a:spcAft>
                        <a:buClrTx/>
                        <a:buSzTx/>
                        <a:buFontTx/>
                        <a:buNone/>
                        <a:tabLst/>
                        <a:defRPr/>
                      </a:pPr>
                      <a:r>
                        <a:rPr lang="en-GB" altLang="en-US" sz="1050" b="0" kern="1200" baseline="0" dirty="0" smtClean="0"/>
                        <a:t>and the low-carbon </a:t>
                      </a:r>
                    </a:p>
                    <a:p>
                      <a:pPr marL="0" marR="0" indent="0" algn="ctr" defTabSz="914400" rtl="0" eaLnBrk="1" fontAlgn="b" latinLnBrk="0" hangingPunct="1">
                        <a:lnSpc>
                          <a:spcPct val="100000"/>
                        </a:lnSpc>
                        <a:spcBef>
                          <a:spcPts val="0"/>
                        </a:spcBef>
                        <a:spcAft>
                          <a:spcPts val="0"/>
                        </a:spcAft>
                        <a:buClrTx/>
                        <a:buSzTx/>
                        <a:buFontTx/>
                        <a:buNone/>
                        <a:tabLst/>
                        <a:defRPr/>
                      </a:pPr>
                      <a:r>
                        <a:rPr lang="en-GB" altLang="en-US" sz="1050" b="0" kern="1200" baseline="0" dirty="0" smtClean="0"/>
                        <a:t>economy</a:t>
                      </a:r>
                      <a:endParaRPr lang="en-GB" altLang="en-US" sz="1050" b="0" kern="1200" baseline="0" dirty="0" smtClean="0">
                        <a:solidFill>
                          <a:srgbClr val="202661"/>
                        </a:solidFill>
                        <a:latin typeface="+mn-lt"/>
                        <a:ea typeface="Open Sans Extrabold" pitchFamily="34" charset="0"/>
                        <a:cs typeface="Open Sans Extrabold" pitchFamily="34" charset="0"/>
                      </a:endParaRPr>
                    </a:p>
                  </a:txBody>
                  <a:tcPr anchor="ctr">
                    <a:solidFill>
                      <a:srgbClr val="202661"/>
                    </a:solid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altLang="en-US"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Safeguarding from</a:t>
                      </a:r>
                    </a:p>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environmental risks to health</a:t>
                      </a:r>
                      <a:endParaRPr lang="en-GB" sz="1050" b="0" kern="1200" baseline="0" dirty="0" smtClean="0">
                        <a:solidFill>
                          <a:srgbClr val="202661"/>
                        </a:solidFill>
                        <a:latin typeface="+mn-lt"/>
                        <a:ea typeface="Open Sans Extrabold" pitchFamily="34" charset="0"/>
                        <a:cs typeface="Open Sans Extrabold" pitchFamily="34" charset="0"/>
                      </a:endParaRPr>
                    </a:p>
                  </a:txBody>
                  <a:tcPr anchor="ctr">
                    <a:solidFill>
                      <a:srgbClr val="202661"/>
                    </a:solid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r>
              <a:tr h="182880">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chemeClr val="bg1"/>
                    </a:solidFill>
                  </a:tcPr>
                </a:tc>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chemeClr val="bg1"/>
                    </a:solid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altLang="en-US"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altLang="en-US"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6254">
                <a:tc>
                  <a:txBody>
                    <a:bodyPr/>
                    <a:lstStyle/>
                    <a:p>
                      <a:pPr algn="l" rtl="0" fontAlgn="b"/>
                      <a:r>
                        <a:rPr lang="en-GB" sz="1400" u="none" strike="noStrike" dirty="0" smtClean="0">
                          <a:effectLst/>
                        </a:rPr>
                        <a:t>Past </a:t>
                      </a:r>
                      <a:br>
                        <a:rPr lang="en-GB" sz="1400" u="none" strike="noStrike" dirty="0" smtClean="0">
                          <a:effectLst/>
                        </a:rPr>
                      </a:br>
                      <a:r>
                        <a:rPr lang="en-GB" sz="1400" u="none" strike="noStrike" dirty="0" smtClean="0">
                          <a:effectLst/>
                        </a:rPr>
                        <a:t>(5–10)</a:t>
                      </a:r>
                      <a:r>
                        <a:rPr lang="en-GB" sz="1400" u="none" strike="noStrike" baseline="0" dirty="0" smtClean="0">
                          <a:effectLst/>
                        </a:rPr>
                        <a:t> </a:t>
                      </a:r>
                      <a:r>
                        <a:rPr lang="en-GB" sz="1400" u="none" strike="noStrike" dirty="0" smtClean="0">
                          <a:effectLst/>
                        </a:rPr>
                        <a:t>year </a:t>
                      </a:r>
                      <a:r>
                        <a:rPr lang="en-GB" sz="1400" u="none" strike="noStrike" dirty="0">
                          <a:effectLst/>
                        </a:rPr>
                        <a:t>trends</a:t>
                      </a:r>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solidFill>
                      <a:srgbClr val="202661"/>
                    </a:solidFill>
                  </a:tcPr>
                </a:tc>
                <a:tc>
                  <a:txBody>
                    <a:bodyPr/>
                    <a:lstStyle/>
                    <a:p>
                      <a:pPr algn="l" rtl="0" fontAlgn="b"/>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solidFill>
                      <a:schemeClr val="bg1"/>
                    </a:solidFill>
                  </a:tcPr>
                </a:tc>
                <a:tc>
                  <a:txBody>
                    <a:bodyPr/>
                    <a:lstStyle/>
                    <a:p>
                      <a:pPr algn="ctr" rtl="0" fontAlgn="b"/>
                      <a:endParaRPr lang="en-GB" sz="900" b="0" i="0" u="none" strike="noStrike" dirty="0">
                        <a:solidFill>
                          <a:srgbClr val="000000"/>
                        </a:solidFill>
                        <a:effectLst/>
                        <a:latin typeface="Arial" panose="020B0604020202020204" pitchFamily="34" charset="0"/>
                      </a:endParaRPr>
                    </a:p>
                  </a:txBody>
                  <a:tcPr anchor="ctr">
                    <a:lnL w="3175" cap="flat" cmpd="sng" algn="ctr">
                      <a:solidFill>
                        <a:schemeClr val="bg1"/>
                      </a:solidFill>
                      <a:prstDash val="sysDot"/>
                      <a:round/>
                      <a:headEnd type="none" w="med" len="med"/>
                      <a:tailEnd type="none" w="med" len="med"/>
                    </a:lnL>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endParaRPr lang="en-GB" sz="900" b="0" i="0" u="none" strike="noStrike" dirty="0">
                        <a:solidFill>
                          <a:srgbClr val="1F497D"/>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marL="0" algn="ctr" defTabSz="914400" rtl="0" eaLnBrk="1" fontAlgn="b" latinLnBrk="0" hangingPunct="1"/>
                      <a:r>
                        <a:rPr lang="en-GB" sz="900" u="none" strike="noStrike" kern="1200" dirty="0">
                          <a:solidFill>
                            <a:schemeClr val="dk1"/>
                          </a:solidFill>
                          <a:effectLst/>
                          <a:latin typeface="+mn-lt"/>
                          <a:ea typeface="+mn-ea"/>
                          <a:cs typeface="+mn-cs"/>
                        </a:rPr>
                        <a:t> </a:t>
                      </a: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r>
              <a:tr h="182880">
                <a:tc>
                  <a:txBody>
                    <a:bodyPr/>
                    <a:lstStyle/>
                    <a:p>
                      <a:pPr algn="l" rtl="0" fontAlgn="b"/>
                      <a:endParaRPr lang="en-GB" sz="1400" b="0" i="0" u="none" strike="noStrike" dirty="0">
                        <a:solidFill>
                          <a:srgbClr val="202661"/>
                        </a:solidFill>
                        <a:effectLst/>
                        <a:latin typeface="+mn-lt"/>
                      </a:endParaRPr>
                    </a:p>
                  </a:txBody>
                  <a:tcPr marL="0" marR="0" marT="0" marB="0"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solidFill>
                      <a:schemeClr val="bg1"/>
                    </a:solidFill>
                  </a:tcPr>
                </a:tc>
                <a:tc>
                  <a:txBody>
                    <a:bodyPr/>
                    <a:lstStyle/>
                    <a:p>
                      <a:pPr algn="l" rtl="0" fontAlgn="b"/>
                      <a:endParaRPr lang="en-GB" sz="1400" b="0" i="0" u="none" strike="noStrike" dirty="0">
                        <a:solidFill>
                          <a:srgbClr val="202661"/>
                        </a:solidFill>
                        <a:effectLst/>
                        <a:latin typeface="+mn-lt"/>
                      </a:endParaRPr>
                    </a:p>
                  </a:txBody>
                  <a:tcPr marL="0" marR="0" marT="0" marB="0"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solidFill>
                      <a:schemeClr val="bg1"/>
                    </a:solidFill>
                  </a:tcPr>
                </a:tc>
                <a:tc>
                  <a:txBody>
                    <a:bodyPr/>
                    <a:lstStyle/>
                    <a:p>
                      <a:pPr algn="ctr" rtl="0" fontAlgn="b"/>
                      <a:endParaRPr lang="en-GB" sz="9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bg1"/>
                      </a:solidFill>
                      <a:prstDash val="sysDot"/>
                      <a:round/>
                      <a:headEnd type="none" w="med" len="med"/>
                      <a:tailEnd type="none" w="med" len="med"/>
                    </a:lnL>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1F497D"/>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r>
            </a:tbl>
          </a:graphicData>
        </a:graphic>
      </p:graphicFrame>
      <p:sp>
        <p:nvSpPr>
          <p:cNvPr id="34" name="Text Placeholder 3"/>
          <p:cNvSpPr>
            <a:spLocks noGrp="1"/>
          </p:cNvSpPr>
          <p:nvPr>
            <p:ph type="body" sz="quarter" idx="12"/>
          </p:nvPr>
        </p:nvSpPr>
        <p:spPr>
          <a:xfrm>
            <a:off x="187167" y="5726477"/>
            <a:ext cx="9577191" cy="482599"/>
          </a:xfrm>
        </p:spPr>
        <p:txBody>
          <a:bodyPr/>
          <a:lstStyle/>
          <a:p>
            <a:r>
              <a:rPr lang="en-GB" dirty="0"/>
              <a:t>Source: EEA. SOER 2015 Synthesis report</a:t>
            </a:r>
            <a:r>
              <a:rPr lang="en-GB" dirty="0" smtClean="0"/>
              <a:t>.</a:t>
            </a:r>
            <a:endParaRPr lang="en-GB" dirty="0"/>
          </a:p>
        </p:txBody>
      </p:sp>
      <p:grpSp>
        <p:nvGrpSpPr>
          <p:cNvPr id="58" name="Group 57"/>
          <p:cNvGrpSpPr/>
          <p:nvPr/>
        </p:nvGrpSpPr>
        <p:grpSpPr>
          <a:xfrm>
            <a:off x="5642442" y="5225844"/>
            <a:ext cx="2757538" cy="716239"/>
            <a:chOff x="5631684" y="5178753"/>
            <a:chExt cx="2757538" cy="716239"/>
          </a:xfrm>
        </p:grpSpPr>
        <p:sp>
          <p:nvSpPr>
            <p:cNvPr id="59" name="Rectangle 58"/>
            <p:cNvSpPr/>
            <p:nvPr/>
          </p:nvSpPr>
          <p:spPr>
            <a:xfrm>
              <a:off x="7984458" y="5201514"/>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7984458" y="5440797"/>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7984458" y="5680079"/>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p:cNvSpPr txBox="1"/>
            <p:nvPr/>
          </p:nvSpPr>
          <p:spPr>
            <a:xfrm>
              <a:off x="5648610" y="5178753"/>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63" name="TextBox 62"/>
            <p:cNvSpPr txBox="1"/>
            <p:nvPr/>
          </p:nvSpPr>
          <p:spPr>
            <a:xfrm>
              <a:off x="5671532" y="5400943"/>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64" name="TextBox 63"/>
            <p:cNvSpPr txBox="1"/>
            <p:nvPr/>
          </p:nvSpPr>
          <p:spPr>
            <a:xfrm>
              <a:off x="5631684" y="5648771"/>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aphicFrame>
        <p:nvGraphicFramePr>
          <p:cNvPr id="65" name="Table 64"/>
          <p:cNvGraphicFramePr>
            <a:graphicFrameLocks noGrp="1"/>
          </p:cNvGraphicFramePr>
          <p:nvPr>
            <p:extLst>
              <p:ext uri="{D42A27DB-BD31-4B8C-83A1-F6EECF244321}">
                <p14:modId xmlns:p14="http://schemas.microsoft.com/office/powerpoint/2010/main" val="1406855847"/>
              </p:ext>
            </p:extLst>
          </p:nvPr>
        </p:nvGraphicFramePr>
        <p:xfrm>
          <a:off x="1383009" y="4058475"/>
          <a:ext cx="7027570" cy="1006254"/>
        </p:xfrm>
        <a:graphic>
          <a:graphicData uri="http://schemas.openxmlformats.org/drawingml/2006/table">
            <a:tbl>
              <a:tblPr firstRow="1" firstCol="1" bandRow="1">
                <a:tableStyleId>{93296810-A885-4BE3-A3E7-6D5BEEA58F35}</a:tableStyleId>
              </a:tblPr>
              <a:tblGrid>
                <a:gridCol w="916330"/>
                <a:gridCol w="208280"/>
                <a:gridCol w="274320"/>
                <a:gridCol w="274320"/>
                <a:gridCol w="274320"/>
                <a:gridCol w="274320"/>
                <a:gridCol w="274320"/>
                <a:gridCol w="274320"/>
                <a:gridCol w="274320"/>
                <a:gridCol w="208280"/>
                <a:gridCol w="274320"/>
                <a:gridCol w="274320"/>
                <a:gridCol w="274320"/>
                <a:gridCol w="274320"/>
                <a:gridCol w="274320"/>
                <a:gridCol w="274320"/>
                <a:gridCol w="274320"/>
                <a:gridCol w="208280"/>
                <a:gridCol w="274320"/>
                <a:gridCol w="274320"/>
                <a:gridCol w="274320"/>
                <a:gridCol w="274320"/>
                <a:gridCol w="274320"/>
                <a:gridCol w="274320"/>
              </a:tblGrid>
              <a:tr h="1006254">
                <a:tc>
                  <a:txBody>
                    <a:bodyPr/>
                    <a:lstStyle/>
                    <a:p>
                      <a:pPr algn="l" rtl="0" fontAlgn="b"/>
                      <a:r>
                        <a:rPr lang="en-GB" sz="1400" u="none" strike="noStrike" dirty="0">
                          <a:effectLst/>
                        </a:rPr>
                        <a:t>20+ years </a:t>
                      </a:r>
                      <a:endParaRPr lang="en-GB" sz="1400" u="none" strike="noStrike" dirty="0" smtClean="0">
                        <a:effectLst/>
                      </a:endParaRPr>
                    </a:p>
                    <a:p>
                      <a:pPr algn="l" rtl="0" fontAlgn="b"/>
                      <a:r>
                        <a:rPr lang="en-GB" sz="1400" u="none" strike="noStrike" dirty="0" smtClean="0">
                          <a:effectLst/>
                        </a:rPr>
                        <a:t>outlook</a:t>
                      </a:r>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B w="3175" cap="flat" cmpd="sng" algn="ctr">
                      <a:solidFill>
                        <a:schemeClr val="bg1"/>
                      </a:solidFill>
                      <a:prstDash val="sysDot"/>
                      <a:round/>
                      <a:headEnd type="none" w="med" len="med"/>
                      <a:tailEnd type="none" w="med" len="med"/>
                    </a:lnB>
                    <a:solidFill>
                      <a:srgbClr val="202661"/>
                    </a:solidFill>
                  </a:tcPr>
                </a:tc>
                <a:tc>
                  <a:txBody>
                    <a:bodyPr/>
                    <a:lstStyle/>
                    <a:p>
                      <a:pPr algn="l" rtl="0" fontAlgn="b"/>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B w="3175" cap="flat" cmpd="sng" algn="ctr">
                      <a:solidFill>
                        <a:schemeClr val="bg1"/>
                      </a:solidFill>
                      <a:prstDash val="sysDot"/>
                      <a:round/>
                      <a:headEnd type="none" w="med" len="med"/>
                      <a:tailEnd type="none" w="med" len="med"/>
                    </a:lnB>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lnL w="3175" cap="flat" cmpd="sng" algn="ctr">
                      <a:solidFill>
                        <a:schemeClr val="bg1"/>
                      </a:solidFill>
                      <a:prstDash val="sysDot"/>
                      <a:round/>
                      <a:headEnd type="none" w="med" len="med"/>
                      <a:tailEnd type="none" w="med" len="med"/>
                    </a:lnL>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b="0" u="none" strike="noStrike" dirty="0" smtClean="0">
                          <a:solidFill>
                            <a:schemeClr val="tx1"/>
                          </a:solidFill>
                          <a:effectLst/>
                        </a:rPr>
                        <a:t>/</a:t>
                      </a:r>
                      <a:endParaRPr lang="en-GB" sz="900" b="0" i="0" u="none" strike="noStrike" dirty="0">
                        <a:solidFill>
                          <a:schemeClr val="tx1"/>
                        </a:solidFill>
                        <a:effectLst/>
                        <a:latin typeface="Open Sans"/>
                      </a:endParaRPr>
                    </a:p>
                  </a:txBody>
                  <a:tcPr anchor="ctr">
                    <a:no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r>
            </a:tbl>
          </a:graphicData>
        </a:graphic>
      </p:graphicFrame>
    </p:spTree>
    <p:extLst>
      <p:ext uri="{BB962C8B-B14F-4D97-AF65-F5344CB8AC3E}">
        <p14:creationId xmlns:p14="http://schemas.microsoft.com/office/powerpoint/2010/main" val="33841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540000"/>
            <a:ext cx="7389186" cy="838200"/>
          </a:xfrm>
        </p:spPr>
        <p:txBody>
          <a:bodyPr/>
          <a:lstStyle/>
          <a:p>
            <a:r>
              <a:rPr lang="en-GB" dirty="0"/>
              <a:t>Understanding past trends and </a:t>
            </a:r>
            <a:r>
              <a:rPr lang="en-GB" dirty="0" smtClean="0"/>
              <a:t>future outlooks</a:t>
            </a:r>
            <a:endParaRPr lang="en-GB" dirty="0"/>
          </a:p>
        </p:txBody>
      </p:sp>
      <p:sp>
        <p:nvSpPr>
          <p:cNvPr id="6" name="Text Placeholder 5"/>
          <p:cNvSpPr>
            <a:spLocks noGrp="1"/>
          </p:cNvSpPr>
          <p:nvPr>
            <p:ph type="body" sz="quarter" idx="15"/>
          </p:nvPr>
        </p:nvSpPr>
        <p:spPr>
          <a:xfrm>
            <a:off x="2070100" y="1681896"/>
            <a:ext cx="7835900" cy="3996267"/>
          </a:xfrm>
        </p:spPr>
        <p:txBody>
          <a:bodyPr anchor="t"/>
          <a:lstStyle/>
          <a:p>
            <a:pPr marL="0" indent="0">
              <a:buNone/>
            </a:pPr>
            <a:r>
              <a:rPr lang="en-GB" sz="1800" dirty="0" smtClean="0"/>
              <a:t>Two major factors </a:t>
            </a:r>
            <a:r>
              <a:rPr lang="en-GB" sz="1800" dirty="0"/>
              <a:t>explain the uneven progress and prospects:</a:t>
            </a:r>
          </a:p>
          <a:p>
            <a:pPr marL="342900" lvl="1" indent="-342900">
              <a:spcBef>
                <a:spcPts val="0"/>
              </a:spcBef>
              <a:spcAft>
                <a:spcPts val="600"/>
              </a:spcAft>
              <a:buFont typeface="Arial" pitchFamily="34" charset="0"/>
              <a:buChar char="•"/>
            </a:pPr>
            <a:endParaRPr lang="fr-BE" sz="1800" dirty="0" smtClean="0"/>
          </a:p>
          <a:p>
            <a:pPr marL="0" lvl="1" indent="0">
              <a:spcBef>
                <a:spcPts val="0"/>
              </a:spcBef>
              <a:spcAft>
                <a:spcPts val="600"/>
              </a:spcAft>
              <a:buNone/>
            </a:pPr>
            <a:r>
              <a:rPr lang="fr-BE" sz="1800" b="1" dirty="0" smtClean="0"/>
              <a:t>The changing </a:t>
            </a:r>
            <a:r>
              <a:rPr lang="fr-BE" sz="1800" b="1" dirty="0"/>
              <a:t>global </a:t>
            </a:r>
            <a:r>
              <a:rPr lang="fr-BE" sz="1800" b="1" dirty="0" smtClean="0"/>
              <a:t>context </a:t>
            </a:r>
          </a:p>
          <a:p>
            <a:pPr marL="302850" lvl="1" indent="-342900">
              <a:spcBef>
                <a:spcPts val="0"/>
              </a:spcBef>
              <a:spcAft>
                <a:spcPts val="600"/>
              </a:spcAft>
              <a:buFont typeface="Arial" panose="020B0604020202020204" pitchFamily="34" charset="0"/>
              <a:buChar char="•"/>
            </a:pPr>
            <a:r>
              <a:rPr lang="fr-BE" sz="1800" dirty="0" smtClean="0"/>
              <a:t>Competition for resources</a:t>
            </a:r>
          </a:p>
          <a:p>
            <a:pPr marL="302850" lvl="1" indent="-342900">
              <a:spcBef>
                <a:spcPts val="0"/>
              </a:spcBef>
              <a:spcAft>
                <a:spcPts val="600"/>
              </a:spcAft>
              <a:buFont typeface="Arial" panose="020B0604020202020204" pitchFamily="34" charset="0"/>
              <a:buChar char="•"/>
            </a:pPr>
            <a:r>
              <a:rPr lang="fr-BE" sz="1800" dirty="0" smtClean="0"/>
              <a:t>Pressures from outside Europe</a:t>
            </a:r>
          </a:p>
          <a:p>
            <a:pPr marL="302850" lvl="1" indent="-342900">
              <a:spcBef>
                <a:spcPts val="0"/>
              </a:spcBef>
              <a:spcAft>
                <a:spcPts val="600"/>
              </a:spcAft>
              <a:buFont typeface="Arial" panose="020B0604020202020204" pitchFamily="34" charset="0"/>
              <a:buChar char="•"/>
            </a:pPr>
            <a:r>
              <a:rPr lang="fr-BE" sz="1800" dirty="0" smtClean="0"/>
              <a:t>Planetary boundaries</a:t>
            </a:r>
          </a:p>
          <a:p>
            <a:pPr marL="342900" lvl="1" indent="-342900">
              <a:spcBef>
                <a:spcPts val="0"/>
              </a:spcBef>
              <a:spcAft>
                <a:spcPts val="600"/>
              </a:spcAft>
              <a:buFont typeface="Arial" pitchFamily="34" charset="0"/>
              <a:buChar char="•"/>
            </a:pPr>
            <a:endParaRPr lang="fr-BE" sz="1800" dirty="0" smtClean="0"/>
          </a:p>
          <a:p>
            <a:pPr marL="0" lvl="1" indent="0">
              <a:spcBef>
                <a:spcPts val="0"/>
              </a:spcBef>
              <a:spcAft>
                <a:spcPts val="600"/>
              </a:spcAft>
              <a:buNone/>
            </a:pPr>
            <a:r>
              <a:rPr lang="fr-BE" sz="1800" b="1" dirty="0" smtClean="0"/>
              <a:t>Systemic </a:t>
            </a:r>
            <a:r>
              <a:rPr lang="fr-BE" sz="1800" b="1" dirty="0"/>
              <a:t>characteristics of environmental challenges</a:t>
            </a:r>
          </a:p>
          <a:p>
            <a:pPr marL="302850" lvl="1" indent="-342900">
              <a:spcBef>
                <a:spcPts val="0"/>
              </a:spcBef>
              <a:spcAft>
                <a:spcPts val="600"/>
              </a:spcAft>
              <a:buFont typeface="Arial" panose="020B0604020202020204" pitchFamily="34" charset="0"/>
              <a:buChar char="•"/>
            </a:pPr>
            <a:r>
              <a:rPr lang="fr-BE" sz="1800" dirty="0"/>
              <a:t>Complexity</a:t>
            </a:r>
          </a:p>
          <a:p>
            <a:pPr marL="302850" lvl="1" indent="-342900">
              <a:spcBef>
                <a:spcPts val="0"/>
              </a:spcBef>
              <a:spcAft>
                <a:spcPts val="600"/>
              </a:spcAft>
              <a:buFont typeface="Arial" panose="020B0604020202020204" pitchFamily="34" charset="0"/>
              <a:buChar char="•"/>
            </a:pPr>
            <a:r>
              <a:rPr lang="fr-BE" sz="1800" dirty="0"/>
              <a:t>Uncertainty</a:t>
            </a:r>
          </a:p>
          <a:p>
            <a:pPr marL="302850" lvl="1" indent="-342900">
              <a:spcBef>
                <a:spcPts val="0"/>
              </a:spcBef>
              <a:spcAft>
                <a:spcPts val="600"/>
              </a:spcAft>
              <a:buFont typeface="Arial" panose="020B0604020202020204" pitchFamily="34" charset="0"/>
              <a:buChar char="•"/>
            </a:pPr>
            <a:r>
              <a:rPr lang="fr-BE" sz="1800" dirty="0" smtClean="0"/>
              <a:t>Environmental, </a:t>
            </a:r>
            <a:r>
              <a:rPr lang="fr-BE" sz="1800" dirty="0"/>
              <a:t>social and economic interdependencies</a:t>
            </a:r>
          </a:p>
          <a:p>
            <a:pPr marL="342900" lvl="1" indent="-342900">
              <a:spcBef>
                <a:spcPts val="0"/>
              </a:spcBef>
              <a:spcAft>
                <a:spcPts val="600"/>
              </a:spcAft>
              <a:buFont typeface="Arial" pitchFamily="34" charset="0"/>
              <a:buChar char="•"/>
            </a:pPr>
            <a:endParaRPr lang="fr-BE" sz="1800" dirty="0"/>
          </a:p>
        </p:txBody>
      </p:sp>
      <p:sp>
        <p:nvSpPr>
          <p:cNvPr id="9" name="TextBox 8"/>
          <p:cNvSpPr txBox="1"/>
          <p:nvPr/>
        </p:nvSpPr>
        <p:spPr>
          <a:xfrm rot="16200000">
            <a:off x="-1288763" y="5349253"/>
            <a:ext cx="2802049" cy="215444"/>
          </a:xfrm>
          <a:prstGeom prst="rect">
            <a:avLst/>
          </a:prstGeom>
          <a:noFill/>
        </p:spPr>
        <p:txBody>
          <a:bodyPr wrap="square" rtlCol="0">
            <a:spAutoFit/>
          </a:bodyPr>
          <a:lstStyle/>
          <a:p>
            <a:r>
              <a:rPr lang="es-ES" sz="800" dirty="0">
                <a:solidFill>
                  <a:schemeClr val="bg1"/>
                </a:solidFill>
              </a:rPr>
              <a:t>© Ana Skobe, Environment &amp; Me /EEA </a:t>
            </a:r>
            <a:endParaRPr lang="en-GB" sz="800" dirty="0">
              <a:solidFill>
                <a:schemeClr val="bg1"/>
              </a:solidFill>
            </a:endParaRPr>
          </a:p>
        </p:txBody>
      </p:sp>
    </p:spTree>
    <p:extLst>
      <p:ext uri="{BB962C8B-B14F-4D97-AF65-F5344CB8AC3E}">
        <p14:creationId xmlns:p14="http://schemas.microsoft.com/office/powerpoint/2010/main" val="188931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80000"/>
            <a:ext cx="7759700" cy="838200"/>
          </a:xfrm>
        </p:spPr>
        <p:txBody>
          <a:bodyPr/>
          <a:lstStyle/>
          <a:p>
            <a:r>
              <a:rPr lang="en-GB" dirty="0"/>
              <a:t>Understanding past trends and future </a:t>
            </a:r>
            <a:r>
              <a:rPr lang="en-GB" dirty="0" smtClean="0"/>
              <a:t>outlooks: </a:t>
            </a:r>
            <a:br>
              <a:rPr lang="en-GB" dirty="0" smtClean="0"/>
            </a:br>
            <a:r>
              <a:rPr lang="en-GB" dirty="0" smtClean="0"/>
              <a:t>Safeguarding </a:t>
            </a:r>
            <a:r>
              <a:rPr lang="en-GB" dirty="0"/>
              <a:t>from environmental risks to </a:t>
            </a:r>
            <a:r>
              <a:rPr lang="en-GB" dirty="0" smtClean="0"/>
              <a:t>health</a:t>
            </a:r>
            <a:endParaRPr lang="en-GB" dirty="0"/>
          </a:p>
        </p:txBody>
      </p:sp>
      <p:sp>
        <p:nvSpPr>
          <p:cNvPr id="6" name="Text Placeholder 5"/>
          <p:cNvSpPr>
            <a:spLocks noGrp="1"/>
          </p:cNvSpPr>
          <p:nvPr>
            <p:ph type="body" sz="quarter" idx="15"/>
          </p:nvPr>
        </p:nvSpPr>
        <p:spPr>
          <a:xfrm>
            <a:off x="1872000" y="1548000"/>
            <a:ext cx="7620000" cy="3996267"/>
          </a:xfrm>
        </p:spPr>
        <p:txBody>
          <a:bodyPr anchor="t"/>
          <a:lstStyle/>
          <a:p>
            <a:pPr>
              <a:spcAft>
                <a:spcPts val="600"/>
              </a:spcAft>
            </a:pPr>
            <a:r>
              <a:rPr lang="en-GB" sz="1800" dirty="0" smtClean="0"/>
              <a:t>Impacts </a:t>
            </a:r>
            <a:r>
              <a:rPr lang="en-GB" sz="1800" dirty="0"/>
              <a:t>resulting from climate change are expected to </a:t>
            </a:r>
            <a:r>
              <a:rPr lang="en-GB" sz="1800" dirty="0" smtClean="0"/>
              <a:t>worsen</a:t>
            </a:r>
          </a:p>
          <a:p>
            <a:pPr>
              <a:spcAft>
                <a:spcPts val="600"/>
              </a:spcAft>
            </a:pPr>
            <a:r>
              <a:rPr lang="en-GB" sz="1800" dirty="0"/>
              <a:t>Changing exposures, urbanisation and ageing increase </a:t>
            </a:r>
            <a:r>
              <a:rPr lang="en-GB" sz="1800" dirty="0" smtClean="0"/>
              <a:t>vulnerability</a:t>
            </a:r>
            <a:endParaRPr lang="en-GB" sz="1800" dirty="0"/>
          </a:p>
          <a:p>
            <a:pPr>
              <a:spcAft>
                <a:spcPts val="600"/>
              </a:spcAft>
            </a:pPr>
            <a:r>
              <a:rPr lang="en-GB" sz="1800" dirty="0" smtClean="0"/>
              <a:t>Good </a:t>
            </a:r>
            <a:r>
              <a:rPr lang="en-GB" sz="1800" dirty="0"/>
              <a:t>u</a:t>
            </a:r>
            <a:r>
              <a:rPr lang="en-GB" sz="1800" dirty="0" smtClean="0"/>
              <a:t>rban design delivers benefits to health and well-being</a:t>
            </a:r>
            <a:endParaRPr lang="en-GB" sz="18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Alexander Goranov, Environment &amp; Me /EEA</a:t>
            </a:r>
          </a:p>
        </p:txBody>
      </p:sp>
      <p:sp>
        <p:nvSpPr>
          <p:cNvPr id="8" name="Text Placeholder 4"/>
          <p:cNvSpPr txBox="1">
            <a:spLocks/>
          </p:cNvSpPr>
          <p:nvPr/>
        </p:nvSpPr>
        <p:spPr>
          <a:xfrm>
            <a:off x="2064471" y="6159523"/>
            <a:ext cx="9577191" cy="4825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900" dirty="0">
                <a:solidFill>
                  <a:schemeClr val="bg1">
                    <a:lumMod val="50000"/>
                  </a:schemeClr>
                </a:solidFill>
              </a:rPr>
              <a:t>Sources: </a:t>
            </a:r>
            <a:r>
              <a:rPr lang="en-GB" sz="900" dirty="0" smtClean="0">
                <a:solidFill>
                  <a:schemeClr val="bg1">
                    <a:lumMod val="50000"/>
                  </a:schemeClr>
                </a:solidFill>
              </a:rPr>
              <a:t>Eurostat, </a:t>
            </a:r>
            <a:r>
              <a:rPr lang="en-GB" sz="900" dirty="0" err="1">
                <a:solidFill>
                  <a:schemeClr val="bg1">
                    <a:lumMod val="50000"/>
                  </a:schemeClr>
                </a:solidFill>
              </a:rPr>
              <a:t>Gisco</a:t>
            </a:r>
            <a:r>
              <a:rPr lang="en-GB" sz="900" dirty="0">
                <a:solidFill>
                  <a:schemeClr val="bg1">
                    <a:lumMod val="50000"/>
                  </a:schemeClr>
                </a:solidFill>
              </a:rPr>
              <a:t> - Urban Audit 2012; </a:t>
            </a:r>
            <a:r>
              <a:rPr lang="en-GB" sz="900" dirty="0" smtClean="0">
                <a:solidFill>
                  <a:schemeClr val="bg1">
                    <a:lumMod val="50000"/>
                  </a:schemeClr>
                </a:solidFill>
              </a:rPr>
              <a:t>EEA, </a:t>
            </a:r>
            <a:r>
              <a:rPr lang="en-GB" sz="900" dirty="0" err="1" smtClean="0">
                <a:solidFill>
                  <a:schemeClr val="bg1">
                    <a:lumMod val="50000"/>
                  </a:schemeClr>
                </a:solidFill>
              </a:rPr>
              <a:t>AirBase</a:t>
            </a:r>
            <a:r>
              <a:rPr lang="en-GB" sz="900" dirty="0" smtClean="0">
                <a:solidFill>
                  <a:schemeClr val="bg1">
                    <a:lumMod val="50000"/>
                  </a:schemeClr>
                </a:solidFill>
              </a:rPr>
              <a:t> and Indicator CSI004.</a:t>
            </a:r>
            <a:endParaRPr lang="en-GB" sz="900" dirty="0">
              <a:solidFill>
                <a:schemeClr val="bg1">
                  <a:lumMod val="5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616" y="3088094"/>
            <a:ext cx="5966586" cy="2985973"/>
          </a:xfrm>
          <a:prstGeom prst="rect">
            <a:avLst/>
          </a:prstGeom>
        </p:spPr>
      </p:pic>
    </p:spTree>
    <p:extLst>
      <p:ext uri="{BB962C8B-B14F-4D97-AF65-F5344CB8AC3E}">
        <p14:creationId xmlns:p14="http://schemas.microsoft.com/office/powerpoint/2010/main" val="1918458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8000"/>
            <a:ext cx="9525000" cy="228600"/>
          </a:xfrm>
        </p:spPr>
        <p:txBody>
          <a:bodyPr/>
          <a:lstStyle/>
          <a:p>
            <a:pPr>
              <a:spcAft>
                <a:spcPts val="0"/>
              </a:spcAft>
            </a:pPr>
            <a:r>
              <a:rPr lang="en-GB" sz="2600" dirty="0" smtClean="0"/>
              <a:t>Looking ahead: </a:t>
            </a:r>
            <a:br>
              <a:rPr lang="en-GB" sz="2600" dirty="0" smtClean="0"/>
            </a:br>
            <a:r>
              <a:rPr lang="en-GB" sz="2600" dirty="0" smtClean="0"/>
              <a:t>Systemic </a:t>
            </a:r>
            <a:r>
              <a:rPr lang="en-GB" sz="2600" dirty="0"/>
              <a:t>challenges require systemic solutions</a:t>
            </a:r>
          </a:p>
        </p:txBody>
      </p:sp>
      <p:sp>
        <p:nvSpPr>
          <p:cNvPr id="16" name="TextBox 1"/>
          <p:cNvSpPr txBox="1">
            <a:spLocks noChangeArrowheads="1"/>
          </p:cNvSpPr>
          <p:nvPr/>
        </p:nvSpPr>
        <p:spPr bwMode="auto">
          <a:xfrm>
            <a:off x="478688" y="2425460"/>
            <a:ext cx="798273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DE" altLang="en-US" sz="2400" dirty="0" smtClean="0">
                <a:solidFill>
                  <a:srgbClr val="202661"/>
                </a:solidFill>
                <a:latin typeface="+mn-lt"/>
                <a:ea typeface="+mn-ea"/>
                <a:cs typeface="Arial" panose="020B0604020202020204" pitchFamily="34" charset="0"/>
              </a:rPr>
              <a:t>Where efficiency, resilience, well-being and equity objectives and targets are achieved together </a:t>
            </a:r>
          </a:p>
          <a:p>
            <a:endParaRPr lang="de-DE" altLang="en-US" sz="2400" dirty="0">
              <a:solidFill>
                <a:srgbClr val="202661"/>
              </a:solidFill>
              <a:latin typeface="+mn-lt"/>
              <a:ea typeface="+mn-ea"/>
              <a:cs typeface="Arial" panose="020B0604020202020204" pitchFamily="34" charset="0"/>
            </a:endParaRPr>
          </a:p>
          <a:p>
            <a:r>
              <a:rPr lang="de-DE" altLang="en-US" sz="2400" dirty="0" smtClean="0">
                <a:solidFill>
                  <a:srgbClr val="202661"/>
                </a:solidFill>
                <a:latin typeface="+mn-lt"/>
                <a:ea typeface="+mn-ea"/>
                <a:cs typeface="Arial" panose="020B0604020202020204" pitchFamily="34" charset="0"/>
              </a:rPr>
              <a:t>Through </a:t>
            </a:r>
            <a:r>
              <a:rPr lang="en-GB" altLang="en-US" sz="2400" dirty="0">
                <a:solidFill>
                  <a:srgbClr val="202661"/>
                </a:solidFill>
                <a:latin typeface="+mn-lt"/>
                <a:cs typeface="Arial" panose="020B0604020202020204" pitchFamily="34" charset="0"/>
              </a:rPr>
              <a:t>fundamental transitions in food, energy, mobility, urban, finance and fiscal </a:t>
            </a:r>
            <a:r>
              <a:rPr lang="en-GB" altLang="en-US" sz="2400" dirty="0" smtClean="0">
                <a:solidFill>
                  <a:srgbClr val="202661"/>
                </a:solidFill>
                <a:latin typeface="+mn-lt"/>
                <a:cs typeface="Arial" panose="020B0604020202020204" pitchFamily="34" charset="0"/>
              </a:rPr>
              <a:t>systems.</a:t>
            </a:r>
          </a:p>
          <a:p>
            <a:endParaRPr lang="en-GB" altLang="en-US" sz="2400" dirty="0">
              <a:solidFill>
                <a:srgbClr val="202661"/>
              </a:solidFill>
              <a:latin typeface="+mn-lt"/>
              <a:ea typeface="+mn-ea"/>
              <a:cs typeface="Arial" panose="020B0604020202020204" pitchFamily="34" charset="0"/>
            </a:endParaRPr>
          </a:p>
          <a:p>
            <a:r>
              <a:rPr lang="en-GB" altLang="en-US" sz="2400" dirty="0">
                <a:solidFill>
                  <a:srgbClr val="202661"/>
                </a:solidFill>
                <a:latin typeface="+mn-lt"/>
                <a:cs typeface="Arial" panose="020B0604020202020204" pitchFamily="34" charset="0"/>
              </a:rPr>
              <a:t>Requiring profound changes in dominant practices, policies and thinking.</a:t>
            </a:r>
          </a:p>
          <a:p>
            <a:endParaRPr lang="en-GB" altLang="en-US" sz="2400" dirty="0">
              <a:solidFill>
                <a:srgbClr val="202661"/>
              </a:solidFill>
              <a:latin typeface="+mn-lt"/>
              <a:ea typeface="+mn-ea"/>
              <a:cs typeface="Arial" panose="020B0604020202020204" pitchFamily="34" charset="0"/>
            </a:endParaRPr>
          </a:p>
        </p:txBody>
      </p:sp>
      <p:sp>
        <p:nvSpPr>
          <p:cNvPr id="10" name="Text Placeholder 8"/>
          <p:cNvSpPr>
            <a:spLocks noGrp="1"/>
          </p:cNvSpPr>
          <p:nvPr>
            <p:ph type="body" sz="quarter" idx="12"/>
          </p:nvPr>
        </p:nvSpPr>
        <p:spPr>
          <a:xfrm>
            <a:off x="8787136" y="4457098"/>
            <a:ext cx="917864" cy="230114"/>
          </a:xfrm>
          <a:noFill/>
        </p:spPr>
        <p:txBody>
          <a:bodyPr wrap="square" rtlCol="0">
            <a:spAutoFit/>
          </a:bodyPr>
          <a:lstStyle/>
          <a:p>
            <a:pPr algn="l"/>
            <a:r>
              <a:rPr lang="en-GB" sz="900" dirty="0">
                <a:solidFill>
                  <a:schemeClr val="bg1">
                    <a:lumMod val="50000"/>
                  </a:schemeClr>
                </a:solidFill>
              </a:rPr>
              <a:t>Source</a:t>
            </a:r>
            <a:r>
              <a:rPr lang="en-GB" sz="900" dirty="0" smtClean="0">
                <a:solidFill>
                  <a:schemeClr val="bg1">
                    <a:lumMod val="50000"/>
                  </a:schemeClr>
                </a:solidFill>
              </a:rPr>
              <a:t>: Tesla</a:t>
            </a:r>
            <a:endParaRPr lang="en-GB" sz="900" dirty="0">
              <a:solidFill>
                <a:schemeClr val="bg1">
                  <a:lumMod val="50000"/>
                </a:schemeClr>
              </a:solidFill>
            </a:endParaRPr>
          </a:p>
        </p:txBody>
      </p:sp>
    </p:spTree>
    <p:extLst>
      <p:ext uri="{BB962C8B-B14F-4D97-AF65-F5344CB8AC3E}">
        <p14:creationId xmlns:p14="http://schemas.microsoft.com/office/powerpoint/2010/main" val="227540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665725" y="346721"/>
            <a:ext cx="8608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400" dirty="0" smtClean="0">
                <a:solidFill>
                  <a:srgbClr val="202661"/>
                </a:solidFill>
                <a:latin typeface="Verdana" panose="020B0604030504040204" pitchFamily="34" charset="0"/>
              </a:rPr>
              <a:t>Systemic transition: the roles of public policy</a:t>
            </a:r>
            <a:endParaRPr lang="en-GB" altLang="en-US" sz="2000" dirty="0">
              <a:solidFill>
                <a:srgbClr val="202661"/>
              </a:solidFill>
            </a:endParaRPr>
          </a:p>
        </p:txBody>
      </p:sp>
      <p:sp>
        <p:nvSpPr>
          <p:cNvPr id="32774" name="TextBox 6"/>
          <p:cNvSpPr txBox="1">
            <a:spLocks noChangeArrowheads="1"/>
          </p:cNvSpPr>
          <p:nvPr/>
        </p:nvSpPr>
        <p:spPr bwMode="auto">
          <a:xfrm>
            <a:off x="665725" y="1499753"/>
            <a:ext cx="8424863"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lvl="1" indent="-342900">
              <a:spcAft>
                <a:spcPts val="600"/>
              </a:spcAft>
              <a:buFont typeface="Arial" pitchFamily="34" charset="0"/>
              <a:buChar char="•"/>
            </a:pPr>
            <a:r>
              <a:rPr lang="en-GB" sz="2000" dirty="0" smtClean="0"/>
              <a:t>Provide a </a:t>
            </a:r>
            <a:r>
              <a:rPr lang="en-GB" sz="2000" dirty="0"/>
              <a:t>stable and ambitious </a:t>
            </a:r>
            <a:r>
              <a:rPr lang="en-GB" sz="2000" dirty="0" smtClean="0"/>
              <a:t>framework </a:t>
            </a:r>
            <a:r>
              <a:rPr lang="en-GB" sz="2000" dirty="0"/>
              <a:t>that links the short-term and long-term </a:t>
            </a:r>
            <a:r>
              <a:rPr lang="en-GB" sz="2000" dirty="0" smtClean="0"/>
              <a:t>perspectives for investment, innovation, knowledge.</a:t>
            </a:r>
            <a:endParaRPr lang="en-GB" sz="2000" dirty="0"/>
          </a:p>
          <a:p>
            <a:pPr marL="342900" lvl="1" indent="-342900">
              <a:spcAft>
                <a:spcPts val="600"/>
              </a:spcAft>
              <a:buFont typeface="Arial" pitchFamily="34" charset="0"/>
              <a:buChar char="•"/>
            </a:pPr>
            <a:endParaRPr lang="en-GB" sz="2000" dirty="0"/>
          </a:p>
          <a:p>
            <a:pPr marL="342900" lvl="1" indent="-342900">
              <a:spcAft>
                <a:spcPts val="600"/>
              </a:spcAft>
              <a:buFont typeface="Arial" pitchFamily="34" charset="0"/>
              <a:buChar char="•"/>
            </a:pPr>
            <a:r>
              <a:rPr lang="en-GB" sz="2000" dirty="0" smtClean="0"/>
              <a:t>Reform taxation policies from taxing labour to taxing resources in the light </a:t>
            </a:r>
            <a:r>
              <a:rPr lang="en-GB" sz="2000" dirty="0"/>
              <a:t>of long-term resource use, pollution and demographic </a:t>
            </a:r>
            <a:r>
              <a:rPr lang="en-GB" sz="2000" dirty="0" smtClean="0"/>
              <a:t>trends</a:t>
            </a:r>
          </a:p>
          <a:p>
            <a:pPr marL="342900" lvl="1" indent="-342900">
              <a:spcAft>
                <a:spcPts val="600"/>
              </a:spcAft>
              <a:buFont typeface="Arial" pitchFamily="34" charset="0"/>
              <a:buChar char="•"/>
            </a:pPr>
            <a:endParaRPr lang="en-GB" sz="2000" dirty="0"/>
          </a:p>
          <a:p>
            <a:pPr marL="342900" lvl="1" indent="-342900">
              <a:spcAft>
                <a:spcPts val="600"/>
              </a:spcAft>
              <a:buFont typeface="Arial" pitchFamily="34" charset="0"/>
              <a:buChar char="•"/>
            </a:pPr>
            <a:r>
              <a:rPr lang="en-GB" sz="2000" dirty="0"/>
              <a:t>P</a:t>
            </a:r>
            <a:r>
              <a:rPr lang="en-GB" sz="2000" dirty="0" smtClean="0"/>
              <a:t>hase </a:t>
            </a:r>
            <a:r>
              <a:rPr lang="en-GB" sz="2000" dirty="0"/>
              <a:t>out environmentally harmful </a:t>
            </a:r>
            <a:r>
              <a:rPr lang="en-GB" sz="2000" dirty="0" smtClean="0"/>
              <a:t>subsidies and invest in sustainable food, mobility, energy and urban infrastructures </a:t>
            </a:r>
            <a:endParaRPr lang="da-DK" altLang="en-US" sz="2000" dirty="0"/>
          </a:p>
          <a:p>
            <a:pPr marL="342900" lvl="1" indent="-342900">
              <a:spcAft>
                <a:spcPts val="600"/>
              </a:spcAft>
              <a:buFont typeface="Arial" pitchFamily="34" charset="0"/>
              <a:buChar char="•"/>
            </a:pPr>
            <a:endParaRPr lang="en-GB" sz="2000" dirty="0"/>
          </a:p>
          <a:p>
            <a:pPr marL="342900" lvl="1" indent="-342900">
              <a:spcAft>
                <a:spcPts val="600"/>
              </a:spcAft>
              <a:buFont typeface="Arial" pitchFamily="34" charset="0"/>
              <a:buChar char="•"/>
            </a:pPr>
            <a:r>
              <a:rPr lang="en-GB" sz="2000" dirty="0" smtClean="0"/>
              <a:t>Provide clear sustainability criteria </a:t>
            </a:r>
            <a:r>
              <a:rPr lang="en-GB" sz="2000" dirty="0"/>
              <a:t>for </a:t>
            </a:r>
            <a:r>
              <a:rPr lang="en-GB" sz="2000" dirty="0" smtClean="0"/>
              <a:t>financial markets around:</a:t>
            </a:r>
            <a:endParaRPr lang="en-GB" sz="2000" dirty="0"/>
          </a:p>
          <a:p>
            <a:pPr marL="685800" lvl="2" indent="-285750">
              <a:spcAft>
                <a:spcPts val="600"/>
              </a:spcAft>
              <a:buFontTx/>
              <a:buChar char="-"/>
            </a:pPr>
            <a:r>
              <a:rPr lang="en-GB" sz="2000" dirty="0"/>
              <a:t>d</a:t>
            </a:r>
            <a:r>
              <a:rPr lang="en-GB" sz="2000" dirty="0" smtClean="0"/>
              <a:t>ecarbonising production and consumption systems</a:t>
            </a:r>
            <a:endParaRPr lang="en-GB" sz="2000" dirty="0"/>
          </a:p>
          <a:p>
            <a:pPr marL="685800" lvl="2" indent="-285750">
              <a:spcAft>
                <a:spcPts val="600"/>
              </a:spcAft>
              <a:buFontTx/>
              <a:buChar char="-"/>
            </a:pPr>
            <a:r>
              <a:rPr lang="en-GB" sz="2000" dirty="0"/>
              <a:t>d</a:t>
            </a:r>
            <a:r>
              <a:rPr lang="en-GB" sz="2000" dirty="0" smtClean="0"/>
              <a:t>elivering circular </a:t>
            </a:r>
            <a:r>
              <a:rPr lang="en-GB" sz="2000" dirty="0"/>
              <a:t>economy jobs</a:t>
            </a:r>
          </a:p>
          <a:p>
            <a:pPr marL="685800" lvl="2" indent="-285750">
              <a:spcAft>
                <a:spcPts val="600"/>
              </a:spcAft>
              <a:buFontTx/>
              <a:buChar char="-"/>
            </a:pPr>
            <a:r>
              <a:rPr lang="en-GB" sz="2000" dirty="0"/>
              <a:t>m</a:t>
            </a:r>
            <a:r>
              <a:rPr lang="en-GB" sz="2000" dirty="0" smtClean="0"/>
              <a:t>aintaining ecosystem </a:t>
            </a:r>
            <a:r>
              <a:rPr lang="en-GB" sz="2000" dirty="0"/>
              <a:t>services </a:t>
            </a:r>
            <a:r>
              <a:rPr lang="en-GB" sz="2000" dirty="0" smtClean="0"/>
              <a:t>within planetary </a:t>
            </a:r>
            <a:r>
              <a:rPr lang="en-GB" sz="2000" dirty="0"/>
              <a:t>limits</a:t>
            </a:r>
          </a:p>
          <a:p>
            <a:pPr marL="685800" lvl="2" indent="-285750">
              <a:spcAft>
                <a:spcPts val="1800"/>
              </a:spcAft>
              <a:buFontTx/>
              <a:buChar char="-"/>
            </a:pPr>
            <a:r>
              <a:rPr lang="en-GB" sz="2000" dirty="0"/>
              <a:t>e</a:t>
            </a:r>
            <a:r>
              <a:rPr lang="en-GB" sz="2000" dirty="0" smtClean="0"/>
              <a:t>nsuring human </a:t>
            </a:r>
            <a:r>
              <a:rPr lang="en-GB" sz="2000" dirty="0"/>
              <a:t>health and well-being</a:t>
            </a:r>
          </a:p>
          <a:p>
            <a:endParaRPr lang="da-DK" altLang="en-US" sz="2000" dirty="0">
              <a:latin typeface="+mn-lt"/>
            </a:endParaRPr>
          </a:p>
          <a:p>
            <a:endParaRPr lang="da-DK" altLang="en-US" sz="2000" dirty="0">
              <a:latin typeface="+mn-lt"/>
            </a:endParaRPr>
          </a:p>
          <a:p>
            <a:endParaRPr lang="en-GB" altLang="en-US" sz="2000" dirty="0">
              <a:latin typeface="+mn-lt"/>
            </a:endParaRPr>
          </a:p>
        </p:txBody>
      </p:sp>
    </p:spTree>
    <p:extLst>
      <p:ext uri="{BB962C8B-B14F-4D97-AF65-F5344CB8AC3E}">
        <p14:creationId xmlns:p14="http://schemas.microsoft.com/office/powerpoint/2010/main" val="580005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80000"/>
            <a:ext cx="7405946" cy="838200"/>
          </a:xfrm>
        </p:spPr>
        <p:txBody>
          <a:bodyPr/>
          <a:lstStyle/>
          <a:p>
            <a:pPr>
              <a:spcAft>
                <a:spcPts val="0"/>
              </a:spcAft>
            </a:pPr>
            <a:r>
              <a:rPr lang="en-GB" dirty="0" smtClean="0"/>
              <a:t>Innovation in urban systems: green infrastructure</a:t>
            </a:r>
            <a:endParaRPr lang="en-GB" dirty="0"/>
          </a:p>
        </p:txBody>
      </p:sp>
      <p:sp>
        <p:nvSpPr>
          <p:cNvPr id="6" name="Text Placeholder 5"/>
          <p:cNvSpPr>
            <a:spLocks noGrp="1"/>
          </p:cNvSpPr>
          <p:nvPr>
            <p:ph type="body" sz="quarter" idx="15"/>
          </p:nvPr>
        </p:nvSpPr>
        <p:spPr>
          <a:xfrm>
            <a:off x="1944000" y="2088687"/>
            <a:ext cx="7846735" cy="3996267"/>
          </a:xfrm>
        </p:spPr>
        <p:txBody>
          <a:bodyPr anchor="t"/>
          <a:lstStyle/>
          <a:p>
            <a:pPr marL="0" indent="0">
              <a:spcAft>
                <a:spcPts val="2400"/>
              </a:spcAft>
              <a:buNone/>
            </a:pPr>
            <a:endParaRPr lang="en-GB" sz="20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t>
            </a:r>
            <a:r>
              <a:rPr lang="en-GB" sz="800" dirty="0" smtClean="0">
                <a:solidFill>
                  <a:schemeClr val="bg1"/>
                </a:solidFill>
              </a:rPr>
              <a:t>Victor Troyanov, </a:t>
            </a:r>
            <a:r>
              <a:rPr lang="en-GB" sz="800" dirty="0">
                <a:solidFill>
                  <a:schemeClr val="bg1"/>
                </a:solidFill>
              </a:rPr>
              <a:t>Environment &amp; Me /EEA </a:t>
            </a:r>
          </a:p>
        </p:txBody>
      </p:sp>
      <p:sp>
        <p:nvSpPr>
          <p:cNvPr id="2" name="AutoShape 2" descr="Image result for mushroom cloud"/>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5" descr="air-tree-main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000" y="1902939"/>
            <a:ext cx="3170925" cy="42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636" y="1902939"/>
            <a:ext cx="4610099" cy="42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2224" y="1533607"/>
            <a:ext cx="2794475"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Air trees, Madrid</a:t>
            </a:r>
            <a:endParaRPr lang="en-GB" dirty="0"/>
          </a:p>
        </p:txBody>
      </p:sp>
      <p:sp>
        <p:nvSpPr>
          <p:cNvPr id="5" name="TextBox 4"/>
          <p:cNvSpPr txBox="1"/>
          <p:nvPr/>
        </p:nvSpPr>
        <p:spPr>
          <a:xfrm>
            <a:off x="5646973" y="1533607"/>
            <a:ext cx="3153398"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Urban forest, Milano</a:t>
            </a:r>
            <a:endParaRPr lang="en-GB" dirty="0"/>
          </a:p>
        </p:txBody>
      </p:sp>
    </p:spTree>
    <p:extLst>
      <p:ext uri="{BB962C8B-B14F-4D97-AF65-F5344CB8AC3E}">
        <p14:creationId xmlns:p14="http://schemas.microsoft.com/office/powerpoint/2010/main" val="255148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80000"/>
            <a:ext cx="7001435" cy="838200"/>
          </a:xfrm>
        </p:spPr>
        <p:txBody>
          <a:bodyPr/>
          <a:lstStyle/>
          <a:p>
            <a:pPr>
              <a:spcAft>
                <a:spcPts val="0"/>
              </a:spcAft>
            </a:pPr>
            <a:r>
              <a:rPr lang="en-GB" dirty="0" smtClean="0"/>
              <a:t>Innovations in energy systems: light</a:t>
            </a:r>
            <a:endParaRPr lang="en-GB" dirty="0"/>
          </a:p>
        </p:txBody>
      </p:sp>
      <p:pic>
        <p:nvPicPr>
          <p:cNvPr id="4" name="Picture 3"/>
          <p:cNvPicPr>
            <a:picLocks noChangeAspect="1"/>
          </p:cNvPicPr>
          <p:nvPr/>
        </p:nvPicPr>
        <p:blipFill>
          <a:blip r:embed="rId4"/>
          <a:stretch>
            <a:fillRect/>
          </a:stretch>
        </p:blipFill>
        <p:spPr>
          <a:xfrm>
            <a:off x="1908175" y="2088687"/>
            <a:ext cx="3405230" cy="3996267"/>
          </a:xfrm>
          <a:prstGeom prst="rect">
            <a:avLst/>
          </a:prstGeom>
        </p:spPr>
      </p:pic>
      <p:sp>
        <p:nvSpPr>
          <p:cNvPr id="6" name="Text Placeholder 5"/>
          <p:cNvSpPr>
            <a:spLocks noGrp="1"/>
          </p:cNvSpPr>
          <p:nvPr>
            <p:ph type="body" sz="quarter" idx="15"/>
          </p:nvPr>
        </p:nvSpPr>
        <p:spPr>
          <a:xfrm>
            <a:off x="1944000" y="2088687"/>
            <a:ext cx="7846735" cy="3996267"/>
          </a:xfrm>
        </p:spPr>
        <p:txBody>
          <a:bodyPr anchor="t"/>
          <a:lstStyle/>
          <a:p>
            <a:pPr>
              <a:spcAft>
                <a:spcPts val="2400"/>
              </a:spcAft>
            </a:pPr>
            <a:endParaRPr lang="en-GB" sz="20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t>
            </a:r>
            <a:r>
              <a:rPr lang="en-GB" sz="800" dirty="0" smtClean="0">
                <a:solidFill>
                  <a:schemeClr val="bg1"/>
                </a:solidFill>
              </a:rPr>
              <a:t>Victor Troyanov, </a:t>
            </a:r>
            <a:r>
              <a:rPr lang="en-GB" sz="800" dirty="0">
                <a:solidFill>
                  <a:schemeClr val="bg1"/>
                </a:solidFill>
              </a:rPr>
              <a:t>Environment &amp; Me /EEA </a:t>
            </a:r>
          </a:p>
        </p:txBody>
      </p:sp>
      <p:sp>
        <p:nvSpPr>
          <p:cNvPr id="2" name="AutoShape 2" descr="Image result for mushroom cloud"/>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9149" y="2088686"/>
            <a:ext cx="3691782" cy="3996268"/>
          </a:xfrm>
          <a:prstGeom prst="rect">
            <a:avLst/>
          </a:prstGeom>
        </p:spPr>
      </p:pic>
      <p:sp>
        <p:nvSpPr>
          <p:cNvPr id="8" name="TextBox 7"/>
          <p:cNvSpPr txBox="1"/>
          <p:nvPr/>
        </p:nvSpPr>
        <p:spPr>
          <a:xfrm>
            <a:off x="2092681" y="1719354"/>
            <a:ext cx="2829697"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Cadmium light bulb</a:t>
            </a:r>
            <a:endParaRPr lang="en-GB" dirty="0"/>
          </a:p>
        </p:txBody>
      </p:sp>
      <p:sp>
        <p:nvSpPr>
          <p:cNvPr id="11" name="TextBox 10"/>
          <p:cNvSpPr txBox="1"/>
          <p:nvPr/>
        </p:nvSpPr>
        <p:spPr>
          <a:xfrm>
            <a:off x="6086969" y="1719354"/>
            <a:ext cx="3281585"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Nano- quantum dot light</a:t>
            </a:r>
            <a:endParaRPr lang="en-GB" dirty="0"/>
          </a:p>
        </p:txBody>
      </p:sp>
    </p:spTree>
    <p:extLst>
      <p:ext uri="{BB962C8B-B14F-4D97-AF65-F5344CB8AC3E}">
        <p14:creationId xmlns:p14="http://schemas.microsoft.com/office/powerpoint/2010/main" val="101414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spcAft>
                <a:spcPts val="0"/>
              </a:spcAft>
            </a:pPr>
            <a:r>
              <a:rPr lang="en-GB" dirty="0" smtClean="0"/>
              <a:t>Introduction to SOER 2015</a:t>
            </a:r>
            <a:endParaRPr lang="en-GB" dirty="0"/>
          </a:p>
        </p:txBody>
      </p:sp>
      <p:sp>
        <p:nvSpPr>
          <p:cNvPr id="3" name="Text Placeholder 2"/>
          <p:cNvSpPr>
            <a:spLocks noGrp="1"/>
          </p:cNvSpPr>
          <p:nvPr>
            <p:ph type="body" sz="quarter" idx="14"/>
          </p:nvPr>
        </p:nvSpPr>
        <p:spPr/>
        <p:txBody>
          <a:bodyPr/>
          <a:lstStyle/>
          <a:p>
            <a:pPr>
              <a:spcAft>
                <a:spcPts val="0"/>
              </a:spcAft>
            </a:pPr>
            <a:r>
              <a:rPr lang="en-GB" dirty="0" smtClean="0"/>
              <a:t>The European Environment Agency</a:t>
            </a:r>
            <a:endParaRPr lang="en-GB" dirty="0"/>
          </a:p>
        </p:txBody>
      </p:sp>
      <p:sp>
        <p:nvSpPr>
          <p:cNvPr id="6" name="Text Placeholder 5"/>
          <p:cNvSpPr>
            <a:spLocks noGrp="1"/>
          </p:cNvSpPr>
          <p:nvPr>
            <p:ph type="body" sz="quarter" idx="15"/>
          </p:nvPr>
        </p:nvSpPr>
        <p:spPr>
          <a:xfrm>
            <a:off x="1981200" y="1659424"/>
            <a:ext cx="7620000" cy="4469772"/>
          </a:xfrm>
        </p:spPr>
        <p:txBody>
          <a:bodyPr anchor="ctr"/>
          <a:lstStyle/>
          <a:p>
            <a:pPr>
              <a:buFont typeface="+mj-lt"/>
              <a:buAutoNum type="arabicPeriod"/>
            </a:pPr>
            <a:r>
              <a:rPr lang="en-GB" sz="2400" dirty="0"/>
              <a:t>The </a:t>
            </a:r>
            <a:r>
              <a:rPr lang="en-GB" sz="2400" dirty="0" smtClean="0"/>
              <a:t>EEA </a:t>
            </a:r>
            <a:r>
              <a:rPr lang="en-GB" sz="2400" dirty="0"/>
              <a:t>is </a:t>
            </a:r>
            <a:r>
              <a:rPr lang="en-GB" sz="2400" dirty="0" smtClean="0"/>
              <a:t>an independent agency </a:t>
            </a:r>
            <a:r>
              <a:rPr lang="en-GB" sz="2400" dirty="0"/>
              <a:t>of the </a:t>
            </a:r>
            <a:r>
              <a:rPr lang="en-GB" sz="2400" dirty="0" smtClean="0"/>
              <a:t>EU established under Regulation EC/1210/90.</a:t>
            </a:r>
          </a:p>
          <a:p>
            <a:pPr>
              <a:buFont typeface="+mj-lt"/>
              <a:buAutoNum type="arabicPeriod"/>
            </a:pPr>
            <a:r>
              <a:rPr lang="en-GB" sz="2400" dirty="0" smtClean="0"/>
              <a:t>Based in Copenhagen since 1994 with c 210 staff</a:t>
            </a:r>
          </a:p>
          <a:p>
            <a:pPr>
              <a:buFont typeface="+mj-lt"/>
              <a:buAutoNum type="arabicPeriod"/>
            </a:pPr>
            <a:r>
              <a:rPr lang="en-GB" sz="2400" dirty="0" smtClean="0"/>
              <a:t>Aims </a:t>
            </a:r>
            <a:r>
              <a:rPr lang="en-GB" sz="2400" dirty="0"/>
              <a:t>to </a:t>
            </a:r>
            <a:r>
              <a:rPr lang="en-GB" sz="2400" dirty="0" smtClean="0"/>
              <a:t>help </a:t>
            </a:r>
            <a:r>
              <a:rPr lang="en-GB" sz="2400" dirty="0"/>
              <a:t>achieve significant and measurable improvement in Europe's </a:t>
            </a:r>
            <a:r>
              <a:rPr lang="en-GB" sz="2400" dirty="0" smtClean="0"/>
              <a:t>environment. </a:t>
            </a:r>
          </a:p>
          <a:p>
            <a:pPr>
              <a:buFont typeface="+mj-lt"/>
              <a:buAutoNum type="arabicPeriod"/>
            </a:pPr>
            <a:r>
              <a:rPr lang="en-GB" sz="2400" dirty="0" smtClean="0"/>
              <a:t>Through </a:t>
            </a:r>
            <a:r>
              <a:rPr lang="en-GB" sz="2400" dirty="0"/>
              <a:t>the provision of timely, targeted, relevant and reliable information </a:t>
            </a:r>
            <a:r>
              <a:rPr lang="en-GB" sz="2400" dirty="0" smtClean="0"/>
              <a:t>to EU policymakers, business, NGOs and informed public</a:t>
            </a:r>
          </a:p>
          <a:p>
            <a:pPr>
              <a:buFont typeface="+mj-lt"/>
              <a:buAutoNum type="arabicPeriod"/>
            </a:pPr>
            <a:r>
              <a:rPr lang="en-GB" sz="2400" dirty="0" smtClean="0"/>
              <a:t>Working closely with a network of 39 countries – known as Eionet.</a:t>
            </a:r>
          </a:p>
        </p:txBody>
      </p:sp>
      <p:pic>
        <p:nvPicPr>
          <p:cNvPr id="14" name="Picture Placeholder 13"/>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14"/>
          <a:stretch/>
        </p:blipFill>
        <p:spPr>
          <a:xfrm flipH="1">
            <a:off x="0" y="0"/>
            <a:ext cx="1752600" cy="6858000"/>
          </a:xfrm>
        </p:spPr>
      </p:pic>
      <p:sp>
        <p:nvSpPr>
          <p:cNvPr id="15" name="TextBox 14"/>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t>
            </a:r>
            <a:r>
              <a:rPr lang="en-GB" sz="800" dirty="0" smtClean="0">
                <a:solidFill>
                  <a:schemeClr val="bg1"/>
                </a:solidFill>
              </a:rPr>
              <a:t>Victor Troyanov, </a:t>
            </a:r>
            <a:r>
              <a:rPr lang="en-GB" sz="800" dirty="0">
                <a:solidFill>
                  <a:schemeClr val="bg1"/>
                </a:solidFill>
              </a:rPr>
              <a:t>Environment &amp; Me /EEA </a:t>
            </a:r>
          </a:p>
        </p:txBody>
      </p:sp>
      <p:sp>
        <p:nvSpPr>
          <p:cNvPr id="8" name="Rectangle 7">
            <a:hlinkClick r:id="rId3" action="ppaction://hlinkfile"/>
          </p:cNvPr>
          <p:cNvSpPr/>
          <p:nvPr/>
        </p:nvSpPr>
        <p:spPr>
          <a:xfrm>
            <a:off x="4490519" y="4535786"/>
            <a:ext cx="1400713" cy="289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6186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80000"/>
            <a:ext cx="7216476" cy="838200"/>
          </a:xfrm>
        </p:spPr>
        <p:txBody>
          <a:bodyPr/>
          <a:lstStyle/>
          <a:p>
            <a:pPr>
              <a:spcAft>
                <a:spcPts val="0"/>
              </a:spcAft>
            </a:pPr>
            <a:r>
              <a:rPr lang="en-GB" dirty="0" smtClean="0"/>
              <a:t>Innovations in food systems: “natural” resources</a:t>
            </a:r>
            <a:endParaRPr lang="en-GB" dirty="0"/>
          </a:p>
        </p:txBody>
      </p:sp>
      <p:sp>
        <p:nvSpPr>
          <p:cNvPr id="6" name="Text Placeholder 5"/>
          <p:cNvSpPr>
            <a:spLocks noGrp="1"/>
          </p:cNvSpPr>
          <p:nvPr>
            <p:ph type="body" sz="quarter" idx="15"/>
          </p:nvPr>
        </p:nvSpPr>
        <p:spPr>
          <a:xfrm>
            <a:off x="1944000" y="2088687"/>
            <a:ext cx="7846735" cy="3669563"/>
          </a:xfrm>
        </p:spPr>
        <p:txBody>
          <a:bodyPr anchor="t"/>
          <a:lstStyle/>
          <a:p>
            <a:pPr marL="0" indent="0">
              <a:spcAft>
                <a:spcPts val="2400"/>
              </a:spcAft>
              <a:buNone/>
            </a:pPr>
            <a:endParaRPr lang="en-GB" sz="20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t>
            </a:r>
            <a:r>
              <a:rPr lang="en-GB" sz="800" dirty="0" smtClean="0">
                <a:solidFill>
                  <a:schemeClr val="bg1"/>
                </a:solidFill>
              </a:rPr>
              <a:t>Victor Troyanov, </a:t>
            </a:r>
            <a:r>
              <a:rPr lang="en-GB" sz="800" dirty="0">
                <a:solidFill>
                  <a:schemeClr val="bg1"/>
                </a:solidFill>
              </a:rPr>
              <a:t>Environment &amp; Me /EEA </a:t>
            </a:r>
          </a:p>
        </p:txBody>
      </p:sp>
      <p:sp>
        <p:nvSpPr>
          <p:cNvPr id="2" name="AutoShape 2" descr="Image result for mushroom cloud"/>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4"/>
          <a:stretch>
            <a:fillRect/>
          </a:stretch>
        </p:blipFill>
        <p:spPr>
          <a:xfrm>
            <a:off x="1944000" y="2088688"/>
            <a:ext cx="3270551" cy="36695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026" y="2088686"/>
            <a:ext cx="3810868" cy="3669564"/>
          </a:xfrm>
          <a:prstGeom prst="rect">
            <a:avLst/>
          </a:prstGeom>
        </p:spPr>
      </p:pic>
      <p:sp>
        <p:nvSpPr>
          <p:cNvPr id="7" name="TextBox 6"/>
          <p:cNvSpPr txBox="1"/>
          <p:nvPr/>
        </p:nvSpPr>
        <p:spPr>
          <a:xfrm>
            <a:off x="2196269" y="1719354"/>
            <a:ext cx="2632105"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Plant-based meat</a:t>
            </a:r>
            <a:endParaRPr lang="en-GB" dirty="0"/>
          </a:p>
        </p:txBody>
      </p:sp>
      <p:sp>
        <p:nvSpPr>
          <p:cNvPr id="8" name="TextBox 7"/>
          <p:cNvSpPr txBox="1"/>
          <p:nvPr/>
        </p:nvSpPr>
        <p:spPr>
          <a:xfrm>
            <a:off x="5640224" y="1719354"/>
            <a:ext cx="3315769" cy="369332"/>
          </a:xfrm>
          <a:prstGeom prst="rect">
            <a:avLst/>
          </a:prstGeom>
          <a:noFill/>
        </p:spPr>
        <p:txBody>
          <a:bodyPr wrap="square" rtlCol="0">
            <a:spAutoFit/>
          </a:bodyPr>
          <a:lstStyle/>
          <a:p>
            <a:r>
              <a:rPr lang="da-DK" dirty="0" smtClean="0"/>
              <a:t>Resource-efficient green CAP</a:t>
            </a:r>
            <a:endParaRPr lang="en-GB" dirty="0"/>
          </a:p>
        </p:txBody>
      </p:sp>
    </p:spTree>
    <p:extLst>
      <p:ext uri="{BB962C8B-B14F-4D97-AF65-F5344CB8AC3E}">
        <p14:creationId xmlns:p14="http://schemas.microsoft.com/office/powerpoint/2010/main" val="219541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8000"/>
            <a:ext cx="9525000" cy="228600"/>
          </a:xfrm>
        </p:spPr>
        <p:txBody>
          <a:bodyPr/>
          <a:lstStyle/>
          <a:p>
            <a:pPr>
              <a:spcAft>
                <a:spcPts val="0"/>
              </a:spcAft>
            </a:pPr>
            <a:r>
              <a:rPr lang="en-GB" sz="2600" dirty="0" smtClean="0"/>
              <a:t>Innovations in mobility systems: incremental vs fundamental</a:t>
            </a:r>
            <a:endParaRPr lang="en-GB" sz="2600" dirty="0"/>
          </a:p>
        </p:txBody>
      </p:sp>
      <p:pic>
        <p:nvPicPr>
          <p:cNvPr id="15" name="Picture 2"/>
          <p:cNvPicPr>
            <a:picLocks noChangeAspect="1" noChangeArrowheads="1"/>
          </p:cNvPicPr>
          <p:nvPr/>
        </p:nvPicPr>
        <p:blipFill>
          <a:blip r:embed="rId3"/>
          <a:srcRect/>
          <a:stretch>
            <a:fillRect/>
          </a:stretch>
        </p:blipFill>
        <p:spPr bwMode="auto">
          <a:xfrm>
            <a:off x="5118100" y="2101650"/>
            <a:ext cx="41878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TextBox 1"/>
          <p:cNvSpPr txBox="1">
            <a:spLocks noChangeArrowheads="1"/>
          </p:cNvSpPr>
          <p:nvPr/>
        </p:nvSpPr>
        <p:spPr bwMode="auto">
          <a:xfrm>
            <a:off x="646112" y="1528763"/>
            <a:ext cx="8407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DE" altLang="en-US" dirty="0">
                <a:solidFill>
                  <a:srgbClr val="202661"/>
                </a:solidFill>
                <a:latin typeface="+mn-lt"/>
                <a:ea typeface="+mn-ea"/>
              </a:rPr>
              <a:t>Not just incremental efficiency </a:t>
            </a:r>
            <a:r>
              <a:rPr lang="de-DE" altLang="en-US" dirty="0" smtClean="0">
                <a:solidFill>
                  <a:srgbClr val="202661"/>
                </a:solidFill>
                <a:latin typeface="+mn-lt"/>
                <a:ea typeface="+mn-ea"/>
              </a:rPr>
              <a:t>gains		Nor the electric car</a:t>
            </a:r>
            <a:endParaRPr lang="en-GB" altLang="en-US" dirty="0">
              <a:solidFill>
                <a:srgbClr val="202661"/>
              </a:solidFill>
              <a:latin typeface="+mn-lt"/>
              <a:ea typeface="+mn-ea"/>
            </a:endParaRPr>
          </a:p>
        </p:txBody>
      </p:sp>
      <p:pic>
        <p:nvPicPr>
          <p:cNvPr id="17" name="Picture 7" descr="http://lerablog.org/wp-content/uploads/2013/07/fuel-displa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101650"/>
            <a:ext cx="418782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ChangeArrowheads="1"/>
          </p:cNvSpPr>
          <p:nvPr/>
        </p:nvSpPr>
        <p:spPr bwMode="auto">
          <a:xfrm>
            <a:off x="607218" y="4806379"/>
            <a:ext cx="86693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dirty="0" smtClean="0">
                <a:solidFill>
                  <a:srgbClr val="202661"/>
                </a:solidFill>
              </a:rPr>
              <a:t>Rather fundamental rethinking about how spatial planning and access to social, economic and ecosystem services especially given expected climate change impacts, urban depopulations, lifestyle disease trends </a:t>
            </a:r>
            <a:endParaRPr lang="en-GB" altLang="en-US" sz="2000" dirty="0">
              <a:solidFill>
                <a:srgbClr val="202661"/>
              </a:solidFill>
              <a:latin typeface="+mn-lt"/>
              <a:ea typeface="+mn-ea"/>
            </a:endParaRPr>
          </a:p>
        </p:txBody>
      </p:sp>
      <p:sp>
        <p:nvSpPr>
          <p:cNvPr id="10" name="Text Placeholder 8"/>
          <p:cNvSpPr>
            <a:spLocks noGrp="1"/>
          </p:cNvSpPr>
          <p:nvPr>
            <p:ph type="body" sz="quarter" idx="12"/>
          </p:nvPr>
        </p:nvSpPr>
        <p:spPr>
          <a:xfrm>
            <a:off x="8787136" y="4457098"/>
            <a:ext cx="917864" cy="230114"/>
          </a:xfrm>
          <a:noFill/>
        </p:spPr>
        <p:txBody>
          <a:bodyPr wrap="square" rtlCol="0">
            <a:spAutoFit/>
          </a:bodyPr>
          <a:lstStyle/>
          <a:p>
            <a:pPr algn="l"/>
            <a:r>
              <a:rPr lang="en-GB" sz="900" dirty="0">
                <a:solidFill>
                  <a:schemeClr val="bg1">
                    <a:lumMod val="50000"/>
                  </a:schemeClr>
                </a:solidFill>
              </a:rPr>
              <a:t>Source</a:t>
            </a:r>
            <a:r>
              <a:rPr lang="en-GB" sz="900" dirty="0" smtClean="0">
                <a:solidFill>
                  <a:schemeClr val="bg1">
                    <a:lumMod val="50000"/>
                  </a:schemeClr>
                </a:solidFill>
              </a:rPr>
              <a:t>: Tesla</a:t>
            </a:r>
            <a:endParaRPr lang="en-GB" sz="900" dirty="0">
              <a:solidFill>
                <a:schemeClr val="bg1">
                  <a:lumMod val="50000"/>
                </a:schemeClr>
              </a:solidFill>
            </a:endParaRPr>
          </a:p>
        </p:txBody>
      </p:sp>
    </p:spTree>
    <p:extLst>
      <p:ext uri="{BB962C8B-B14F-4D97-AF65-F5344CB8AC3E}">
        <p14:creationId xmlns:p14="http://schemas.microsoft.com/office/powerpoint/2010/main" val="1025702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180000"/>
            <a:ext cx="7627256" cy="838200"/>
          </a:xfrm>
        </p:spPr>
        <p:txBody>
          <a:bodyPr/>
          <a:lstStyle/>
          <a:p>
            <a:pPr>
              <a:defRPr/>
            </a:pPr>
            <a:r>
              <a:rPr lang="de-DE" altLang="en-US" sz="2800" dirty="0" smtClean="0">
                <a:latin typeface="Verdana" panose="020B0604030504040204" pitchFamily="34" charset="0"/>
                <a:ea typeface="Verdana" panose="020B0604030504040204" pitchFamily="34" charset="0"/>
                <a:cs typeface="Verdana" panose="020B0604030504040204" pitchFamily="34" charset="0"/>
              </a:rPr>
              <a:t>Environment fiscal policy has decoupled from GDP in EU27 since 2000</a:t>
            </a:r>
            <a:endParaRPr lang="en-GB" sz="2800" kern="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Daniel </a:t>
            </a:r>
            <a:r>
              <a:rPr lang="en-GB" sz="800" dirty="0" err="1">
                <a:solidFill>
                  <a:schemeClr val="bg1"/>
                </a:solidFill>
              </a:rPr>
              <a:t>Danko</a:t>
            </a:r>
            <a:r>
              <a:rPr lang="en-GB" sz="800" dirty="0">
                <a:solidFill>
                  <a:schemeClr val="bg1"/>
                </a:solidFill>
              </a:rPr>
              <a:t>, Environment &amp; Me /EEA </a:t>
            </a:r>
          </a:p>
        </p:txBody>
      </p:sp>
      <p:sp>
        <p:nvSpPr>
          <p:cNvPr id="11" name="Text Placeholder 4"/>
          <p:cNvSpPr txBox="1">
            <a:spLocks/>
          </p:cNvSpPr>
          <p:nvPr/>
        </p:nvSpPr>
        <p:spPr>
          <a:xfrm>
            <a:off x="2178665" y="6375401"/>
            <a:ext cx="9577191" cy="4825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900" dirty="0">
                <a:solidFill>
                  <a:schemeClr val="bg1">
                    <a:lumMod val="50000"/>
                  </a:schemeClr>
                </a:solidFill>
              </a:rPr>
              <a:t>Source: </a:t>
            </a:r>
            <a:r>
              <a:rPr lang="en-GB" sz="900" dirty="0" smtClean="0">
                <a:solidFill>
                  <a:schemeClr val="bg1">
                    <a:lumMod val="50000"/>
                  </a:schemeClr>
                </a:solidFill>
              </a:rPr>
              <a:t>EEA, 2015, based on Eurostat data.</a:t>
            </a:r>
            <a:endParaRPr lang="en-GB" sz="900" dirty="0">
              <a:solidFill>
                <a:schemeClr val="bg1">
                  <a:lumMod val="50000"/>
                </a:schemeClr>
              </a:solidFill>
            </a:endParaRPr>
          </a:p>
        </p:txBody>
      </p:sp>
      <p:graphicFrame>
        <p:nvGraphicFramePr>
          <p:cNvPr id="12" name="Chart 11"/>
          <p:cNvGraphicFramePr>
            <a:graphicFrameLocks/>
          </p:cNvGraphicFramePr>
          <p:nvPr>
            <p:extLst/>
          </p:nvPr>
        </p:nvGraphicFramePr>
        <p:xfrm>
          <a:off x="2444952" y="2688179"/>
          <a:ext cx="6264696" cy="368722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611395" y="1524000"/>
            <a:ext cx="6829168" cy="923330"/>
          </a:xfrm>
          <a:prstGeom prst="rect">
            <a:avLst/>
          </a:prstGeom>
          <a:noFill/>
        </p:spPr>
        <p:txBody>
          <a:bodyPr wrap="square" rtlCol="0">
            <a:spAutoFit/>
          </a:bodyPr>
          <a:lstStyle/>
          <a:p>
            <a:pPr marL="342900" indent="-342900">
              <a:buFont typeface="+mj-lt"/>
              <a:buAutoNum type="arabicPeriod"/>
            </a:pPr>
            <a:r>
              <a:rPr lang="de-DE" altLang="en-US" dirty="0"/>
              <a:t>L</a:t>
            </a:r>
            <a:r>
              <a:rPr lang="de-DE" altLang="en-US" dirty="0" smtClean="0"/>
              <a:t>ate 1990s similar growth </a:t>
            </a:r>
            <a:r>
              <a:rPr lang="de-DE" altLang="en-US" dirty="0"/>
              <a:t>rates of </a:t>
            </a:r>
            <a:r>
              <a:rPr lang="de-DE" altLang="en-US" dirty="0" smtClean="0"/>
              <a:t>GDP and tax </a:t>
            </a:r>
            <a:r>
              <a:rPr lang="de-DE" altLang="en-US" dirty="0"/>
              <a:t>revenues </a:t>
            </a:r>
            <a:endParaRPr lang="de-DE" altLang="en-US" dirty="0" smtClean="0"/>
          </a:p>
          <a:p>
            <a:pPr marL="342900" indent="-342900">
              <a:buFont typeface="+mj-lt"/>
              <a:buAutoNum type="arabicPeriod"/>
            </a:pPr>
            <a:r>
              <a:rPr lang="de-DE" altLang="en-US" dirty="0" smtClean="0"/>
              <a:t>Since </a:t>
            </a:r>
            <a:r>
              <a:rPr lang="de-DE" altLang="en-US" dirty="0"/>
              <a:t>2003 </a:t>
            </a:r>
            <a:r>
              <a:rPr lang="de-DE" altLang="en-US" dirty="0" smtClean="0"/>
              <a:t>energy and environment </a:t>
            </a:r>
            <a:r>
              <a:rPr lang="de-DE" altLang="en-US" dirty="0"/>
              <a:t>tax revenues </a:t>
            </a:r>
            <a:r>
              <a:rPr lang="de-DE" altLang="en-US" dirty="0" smtClean="0"/>
              <a:t>growth flat</a:t>
            </a:r>
          </a:p>
          <a:p>
            <a:pPr marL="342900" indent="-342900">
              <a:buFont typeface="+mj-lt"/>
              <a:buAutoNum type="arabicPeriod"/>
            </a:pPr>
            <a:r>
              <a:rPr lang="de-DE" altLang="en-US" dirty="0" smtClean="0"/>
              <a:t>Large differences between Member States – see EEA paper</a:t>
            </a:r>
            <a:endParaRPr lang="en-GB" dirty="0"/>
          </a:p>
        </p:txBody>
      </p:sp>
    </p:spTree>
    <p:extLst>
      <p:ext uri="{BB962C8B-B14F-4D97-AF65-F5344CB8AC3E}">
        <p14:creationId xmlns:p14="http://schemas.microsoft.com/office/powerpoint/2010/main" val="284841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80000"/>
            <a:ext cx="7962000" cy="838200"/>
          </a:xfrm>
        </p:spPr>
        <p:txBody>
          <a:bodyPr/>
          <a:lstStyle/>
          <a:p>
            <a:pPr>
              <a:spcAft>
                <a:spcPts val="0"/>
              </a:spcAft>
            </a:pPr>
            <a:r>
              <a:rPr lang="en-GB" dirty="0" smtClean="0"/>
              <a:t>The green </a:t>
            </a:r>
            <a:r>
              <a:rPr lang="en-GB" dirty="0"/>
              <a:t>b</a:t>
            </a:r>
            <a:r>
              <a:rPr lang="en-GB" dirty="0" smtClean="0"/>
              <a:t>ond market: from niche to mainstream?</a:t>
            </a:r>
            <a:endParaRPr lang="en-GB" dirty="0"/>
          </a:p>
        </p:txBody>
      </p:sp>
      <p:sp>
        <p:nvSpPr>
          <p:cNvPr id="6" name="Text Placeholder 5"/>
          <p:cNvSpPr>
            <a:spLocks noGrp="1"/>
          </p:cNvSpPr>
          <p:nvPr>
            <p:ph type="body" sz="quarter" idx="15"/>
          </p:nvPr>
        </p:nvSpPr>
        <p:spPr>
          <a:xfrm>
            <a:off x="2131868" y="1460708"/>
            <a:ext cx="7547263" cy="3996267"/>
          </a:xfrm>
        </p:spPr>
        <p:txBody>
          <a:bodyPr anchor="t"/>
          <a:lstStyle/>
          <a:p>
            <a:pPr marL="0" lvl="1" indent="0">
              <a:spcAft>
                <a:spcPts val="1800"/>
              </a:spcAft>
              <a:buNone/>
            </a:pPr>
            <a:r>
              <a:rPr lang="en-GB" sz="2000" dirty="0"/>
              <a:t>Adequate financial resources are essential to the realisation of a resource-efficient, </a:t>
            </a:r>
            <a:r>
              <a:rPr lang="en-GB" sz="2000" dirty="0" smtClean="0"/>
              <a:t>low </a:t>
            </a:r>
            <a:r>
              <a:rPr lang="en-GB" sz="2000" dirty="0"/>
              <a:t>carbon EU </a:t>
            </a:r>
            <a:r>
              <a:rPr lang="en-GB" sz="2000" dirty="0" smtClean="0"/>
              <a:t>economy. </a:t>
            </a:r>
            <a:r>
              <a:rPr lang="en-GB" altLang="en-US" sz="2000" b="1" dirty="0" smtClean="0"/>
              <a:t>Green </a:t>
            </a:r>
            <a:r>
              <a:rPr lang="en-GB" altLang="en-US" sz="2000" b="1" dirty="0"/>
              <a:t>bonds </a:t>
            </a:r>
            <a:r>
              <a:rPr lang="en-GB" altLang="en-US" sz="2000" b="1" dirty="0" smtClean="0"/>
              <a:t>are a growing</a:t>
            </a:r>
            <a:r>
              <a:rPr lang="en-GB" altLang="en-US" sz="2000" dirty="0" smtClean="0"/>
              <a:t> </a:t>
            </a:r>
            <a:r>
              <a:rPr lang="en-GB" altLang="en-US" sz="2000" dirty="0"/>
              <a:t>hybrid </a:t>
            </a:r>
            <a:r>
              <a:rPr lang="en-GB" altLang="en-US" sz="2000" dirty="0" smtClean="0"/>
              <a:t>investment</a:t>
            </a:r>
            <a:r>
              <a:rPr lang="en-GB" sz="2000" dirty="0" smtClean="0"/>
              <a:t> </a:t>
            </a:r>
            <a:r>
              <a:rPr lang="en-GB" sz="2000" dirty="0"/>
              <a:t>combining public and private </a:t>
            </a:r>
            <a:r>
              <a:rPr lang="en-GB" sz="2000" dirty="0" smtClean="0"/>
              <a:t>sources </a:t>
            </a:r>
            <a:endParaRPr lang="en-GB" sz="2000" dirty="0"/>
          </a:p>
          <a:p>
            <a:pPr marL="0" lvl="1" indent="0">
              <a:spcAft>
                <a:spcPts val="1800"/>
              </a:spcAft>
              <a:buNone/>
            </a:pPr>
            <a:endParaRPr lang="en-GB" sz="20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t>
            </a:r>
            <a:r>
              <a:rPr lang="en-GB" sz="800" dirty="0" smtClean="0">
                <a:solidFill>
                  <a:schemeClr val="bg1"/>
                </a:solidFill>
              </a:rPr>
              <a:t>Victor Troyanov, </a:t>
            </a:r>
            <a:r>
              <a:rPr lang="en-GB" sz="800" dirty="0">
                <a:solidFill>
                  <a:schemeClr val="bg1"/>
                </a:solidFill>
              </a:rPr>
              <a:t>Environment &amp; Me /EEA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300" y="2854066"/>
            <a:ext cx="6883400" cy="356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63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80000"/>
            <a:ext cx="7542900" cy="838200"/>
          </a:xfrm>
        </p:spPr>
        <p:txBody>
          <a:bodyPr/>
          <a:lstStyle/>
          <a:p>
            <a:pPr>
              <a:spcAft>
                <a:spcPts val="0"/>
              </a:spcAft>
            </a:pPr>
            <a:r>
              <a:rPr lang="en-GB" dirty="0" smtClean="0"/>
              <a:t>Looking ahead: </a:t>
            </a:r>
            <a:br>
              <a:rPr lang="en-GB" dirty="0" smtClean="0"/>
            </a:br>
            <a:r>
              <a:rPr lang="en-GB" dirty="0" smtClean="0"/>
              <a:t>Living well within the limits of the planet by 2050</a:t>
            </a:r>
            <a:endParaRPr lang="en-GB" dirty="0"/>
          </a:p>
        </p:txBody>
      </p:sp>
      <p:sp>
        <p:nvSpPr>
          <p:cNvPr id="6" name="Text Placeholder 5"/>
          <p:cNvSpPr>
            <a:spLocks noGrp="1"/>
          </p:cNvSpPr>
          <p:nvPr>
            <p:ph type="body" sz="quarter" idx="15"/>
          </p:nvPr>
        </p:nvSpPr>
        <p:spPr>
          <a:xfrm>
            <a:off x="2032704" y="2003710"/>
            <a:ext cx="7365492" cy="4214210"/>
          </a:xfrm>
        </p:spPr>
        <p:txBody>
          <a:bodyPr anchor="t"/>
          <a:lstStyle/>
          <a:p>
            <a:pPr marL="288000" indent="-252000">
              <a:spcBef>
                <a:spcPts val="1800"/>
              </a:spcBef>
              <a:spcAft>
                <a:spcPts val="1800"/>
              </a:spcAft>
            </a:pPr>
            <a:r>
              <a:rPr lang="en-GB" altLang="en-US" sz="2000" dirty="0" smtClean="0"/>
              <a:t>Achieving the 2050 vision is possible but it depends on our actions and investments today across six key domains.</a:t>
            </a:r>
            <a:endParaRPr lang="en-GB" altLang="en-US" sz="2000" dirty="0"/>
          </a:p>
          <a:p>
            <a:pPr marL="288000" indent="-252000">
              <a:spcBef>
                <a:spcPts val="1800"/>
              </a:spcBef>
              <a:spcAft>
                <a:spcPts val="1800"/>
              </a:spcAft>
            </a:pPr>
            <a:r>
              <a:rPr lang="en-GB" altLang="en-US" sz="2000" dirty="0" smtClean="0"/>
              <a:t>Criteria for long-term systemic change should deliver decent employment and salaries and be equitable, while respecting environmental limits. </a:t>
            </a:r>
          </a:p>
          <a:p>
            <a:pPr marL="288000" indent="-252000">
              <a:spcBef>
                <a:spcPts val="1800"/>
              </a:spcBef>
              <a:spcAft>
                <a:spcPts val="1800"/>
              </a:spcAft>
            </a:pPr>
            <a:r>
              <a:rPr lang="en-GB" sz="2000" dirty="0" smtClean="0"/>
              <a:t>SOER 2015 illustrates the many successes of European environment and climate policies. EU should be confident to initiate a new stage of sustainability governance globally.</a:t>
            </a:r>
          </a:p>
          <a:p>
            <a:pPr marL="288000" indent="-252000">
              <a:spcBef>
                <a:spcPts val="1800"/>
              </a:spcBef>
              <a:spcAft>
                <a:spcPts val="1800"/>
              </a:spcAft>
            </a:pPr>
            <a:r>
              <a:rPr lang="en-GB" sz="2000" dirty="0" smtClean="0"/>
              <a:t>Thank you!</a:t>
            </a:r>
            <a:endParaRPr lang="en-GB" sz="2000" dirty="0"/>
          </a:p>
          <a:p>
            <a:pPr marL="0" indent="0">
              <a:buNone/>
            </a:pPr>
            <a:r>
              <a:rPr lang="en-GB" sz="1700" dirty="0" smtClean="0"/>
              <a:t> </a:t>
            </a:r>
            <a:endParaRPr lang="en-GB" sz="17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a:t>
            </a:r>
            <a:r>
              <a:rPr lang="en-GB" sz="800" dirty="0" smtClean="0">
                <a:solidFill>
                  <a:schemeClr val="bg1"/>
                </a:solidFill>
              </a:rPr>
              <a:t>Victor Troyanov, </a:t>
            </a:r>
            <a:r>
              <a:rPr lang="en-GB" sz="800" dirty="0">
                <a:solidFill>
                  <a:schemeClr val="bg1"/>
                </a:solidFill>
              </a:rPr>
              <a:t>Environment &amp; Me /EEA </a:t>
            </a:r>
          </a:p>
        </p:txBody>
      </p:sp>
    </p:spTree>
    <p:extLst>
      <p:ext uri="{BB962C8B-B14F-4D97-AF65-F5344CB8AC3E}">
        <p14:creationId xmlns:p14="http://schemas.microsoft.com/office/powerpoint/2010/main" val="413388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180000" y="540000"/>
            <a:ext cx="6705600" cy="228600"/>
          </a:xfrm>
        </p:spPr>
        <p:txBody>
          <a:bodyPr/>
          <a:lstStyle/>
          <a:p>
            <a:r>
              <a:rPr lang="en-GB" sz="2600" dirty="0"/>
              <a:t>SOER 2015</a:t>
            </a:r>
          </a:p>
        </p:txBody>
      </p:sp>
      <p:sp>
        <p:nvSpPr>
          <p:cNvPr id="4" name="Rectangle 3"/>
          <p:cNvSpPr/>
          <p:nvPr/>
        </p:nvSpPr>
        <p:spPr>
          <a:xfrm>
            <a:off x="640535" y="1813547"/>
            <a:ext cx="8412822" cy="1323439"/>
          </a:xfrm>
          <a:prstGeom prst="rect">
            <a:avLst/>
          </a:prstGeom>
        </p:spPr>
        <p:txBody>
          <a:bodyPr wrap="square">
            <a:spAutoFit/>
          </a:bodyPr>
          <a:lstStyle/>
          <a:p>
            <a:pPr>
              <a:spcBef>
                <a:spcPts val="1200"/>
              </a:spcBef>
              <a:spcAft>
                <a:spcPts val="600"/>
              </a:spcAft>
            </a:pPr>
            <a:r>
              <a:rPr lang="en-GB" sz="2000" dirty="0" smtClean="0">
                <a:solidFill>
                  <a:srgbClr val="202661"/>
                </a:solidFill>
              </a:rPr>
              <a:t>A comprehensive assessment of past trends and future outlooks that informs policy implementation and reflects on opportunities </a:t>
            </a:r>
            <a:r>
              <a:rPr lang="en-GB" sz="2000" dirty="0">
                <a:solidFill>
                  <a:srgbClr val="202661"/>
                </a:solidFill>
              </a:rPr>
              <a:t>to recalibrate </a:t>
            </a:r>
            <a:r>
              <a:rPr lang="en-GB" sz="2000" dirty="0" smtClean="0">
                <a:solidFill>
                  <a:srgbClr val="202661"/>
                </a:solidFill>
              </a:rPr>
              <a:t>policies, knowledge, investments and innovations in </a:t>
            </a:r>
            <a:r>
              <a:rPr lang="en-GB" sz="2000" dirty="0">
                <a:solidFill>
                  <a:srgbClr val="202661"/>
                </a:solidFill>
              </a:rPr>
              <a:t>line with the </a:t>
            </a:r>
            <a:r>
              <a:rPr lang="en-GB" sz="2000" dirty="0" smtClean="0">
                <a:solidFill>
                  <a:srgbClr val="202661"/>
                </a:solidFill>
              </a:rPr>
              <a:t>long-term 2050 vision of the 7</a:t>
            </a:r>
            <a:r>
              <a:rPr lang="en-GB" sz="2000" baseline="30000" dirty="0" smtClean="0">
                <a:solidFill>
                  <a:srgbClr val="202661"/>
                </a:solidFill>
              </a:rPr>
              <a:t>th</a:t>
            </a:r>
            <a:r>
              <a:rPr lang="en-GB" sz="2000" dirty="0" smtClean="0">
                <a:solidFill>
                  <a:srgbClr val="202661"/>
                </a:solidFill>
              </a:rPr>
              <a:t> EAP. </a:t>
            </a:r>
            <a:endParaRPr lang="en-GB" sz="2000" dirty="0">
              <a:solidFill>
                <a:srgbClr val="202661"/>
              </a:solidFill>
            </a:endParaRPr>
          </a:p>
        </p:txBody>
      </p:sp>
      <p:grpSp>
        <p:nvGrpSpPr>
          <p:cNvPr id="10" name="Group 9"/>
          <p:cNvGrpSpPr/>
          <p:nvPr/>
        </p:nvGrpSpPr>
        <p:grpSpPr>
          <a:xfrm>
            <a:off x="919970" y="3484704"/>
            <a:ext cx="7987862" cy="2086843"/>
            <a:chOff x="920749" y="3828018"/>
            <a:chExt cx="7987862" cy="2086843"/>
          </a:xfrm>
        </p:grpSpPr>
        <p:sp>
          <p:nvSpPr>
            <p:cNvPr id="19" name="Rectangle 18"/>
            <p:cNvSpPr/>
            <p:nvPr/>
          </p:nvSpPr>
          <p:spPr>
            <a:xfrm>
              <a:off x="920749" y="3828018"/>
              <a:ext cx="7987862" cy="416459"/>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38" name="TextBox 37"/>
            <p:cNvSpPr txBox="1"/>
            <p:nvPr/>
          </p:nvSpPr>
          <p:spPr>
            <a:xfrm>
              <a:off x="1014225" y="3918204"/>
              <a:ext cx="3349603" cy="246221"/>
            </a:xfrm>
            <a:prstGeom prst="rect">
              <a:avLst/>
            </a:prstGeom>
            <a:noFill/>
          </p:spPr>
          <p:txBody>
            <a:bodyPr wrap="square" lIns="0" tIns="0" bIns="0" rtlCol="0">
              <a:spAutoFit/>
            </a:bodyPr>
            <a:lstStyle/>
            <a:p>
              <a:r>
                <a:rPr lang="en-US" sz="1600" b="1" dirty="0" smtClean="0">
                  <a:solidFill>
                    <a:schemeClr val="bg1"/>
                  </a:solidFill>
                </a:rPr>
                <a:t>SOER 2015 Synthesis report</a:t>
              </a:r>
              <a:r>
                <a:rPr lang="en-US" sz="1600" b="1" baseline="0" dirty="0" smtClean="0">
                  <a:solidFill>
                    <a:schemeClr val="bg1"/>
                  </a:solidFill>
                </a:rPr>
                <a:t> </a:t>
              </a:r>
            </a:p>
          </p:txBody>
        </p:sp>
        <p:sp>
          <p:nvSpPr>
            <p:cNvPr id="53" name="Rectangle 52"/>
            <p:cNvSpPr/>
            <p:nvPr/>
          </p:nvSpPr>
          <p:spPr>
            <a:xfrm>
              <a:off x="920749" y="4381873"/>
              <a:ext cx="7987862" cy="416459"/>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54" name="TextBox 53"/>
            <p:cNvSpPr txBox="1"/>
            <p:nvPr/>
          </p:nvSpPr>
          <p:spPr>
            <a:xfrm>
              <a:off x="1014225" y="4481112"/>
              <a:ext cx="6035920" cy="246221"/>
            </a:xfrm>
            <a:prstGeom prst="rect">
              <a:avLst/>
            </a:prstGeom>
            <a:noFill/>
          </p:spPr>
          <p:txBody>
            <a:bodyPr wrap="square" lIns="0" tIns="0" bIns="0" rtlCol="0">
              <a:spAutoFit/>
            </a:bodyPr>
            <a:lstStyle/>
            <a:p>
              <a:r>
                <a:rPr lang="en-US" sz="1600" b="1" dirty="0" smtClean="0">
                  <a:solidFill>
                    <a:schemeClr val="bg1"/>
                  </a:solidFill>
                </a:rPr>
                <a:t>SOER 2015 Assessment of global megatrends</a:t>
              </a:r>
              <a:endParaRPr lang="en-US" sz="1600" b="1" baseline="0" dirty="0" smtClean="0">
                <a:solidFill>
                  <a:schemeClr val="bg1"/>
                </a:solidFill>
              </a:endParaRPr>
            </a:p>
          </p:txBody>
        </p:sp>
        <p:grpSp>
          <p:nvGrpSpPr>
            <p:cNvPr id="6" name="Group 5"/>
            <p:cNvGrpSpPr/>
            <p:nvPr/>
          </p:nvGrpSpPr>
          <p:grpSpPr>
            <a:xfrm>
              <a:off x="920749" y="5021728"/>
              <a:ext cx="1905000" cy="893133"/>
              <a:chOff x="604628" y="4933264"/>
              <a:chExt cx="1905000" cy="893133"/>
            </a:xfrm>
          </p:grpSpPr>
          <p:cxnSp>
            <p:nvCxnSpPr>
              <p:cNvPr id="26" name="Straight Connector 25"/>
              <p:cNvCxnSpPr/>
              <p:nvPr/>
            </p:nvCxnSpPr>
            <p:spPr>
              <a:xfrm>
                <a:off x="604628" y="5503974"/>
                <a:ext cx="1905000" cy="0"/>
              </a:xfrm>
              <a:prstGeom prst="line">
                <a:avLst/>
              </a:prstGeom>
              <a:ln>
                <a:solidFill>
                  <a:srgbClr val="833A88"/>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04628" y="5580176"/>
                <a:ext cx="1524000" cy="246221"/>
              </a:xfrm>
              <a:prstGeom prst="rect">
                <a:avLst/>
              </a:prstGeom>
              <a:noFill/>
            </p:spPr>
            <p:txBody>
              <a:bodyPr wrap="square" lIns="0" tIns="0" bIns="0" rtlCol="0">
                <a:spAutoFit/>
              </a:bodyPr>
              <a:lstStyle/>
              <a:p>
                <a:r>
                  <a:rPr lang="en-US" sz="1600" dirty="0" smtClean="0">
                    <a:solidFill>
                      <a:srgbClr val="833A88"/>
                    </a:solidFill>
                  </a:rPr>
                  <a:t>11 briefings</a:t>
                </a:r>
                <a:endParaRPr lang="en-US" sz="1600" dirty="0">
                  <a:solidFill>
                    <a:srgbClr val="833A88"/>
                  </a:solidFill>
                </a:endParaRPr>
              </a:p>
            </p:txBody>
          </p:sp>
          <p:sp>
            <p:nvSpPr>
              <p:cNvPr id="22" name="TextBox 21"/>
              <p:cNvSpPr txBox="1"/>
              <p:nvPr/>
            </p:nvSpPr>
            <p:spPr>
              <a:xfrm>
                <a:off x="604628" y="4933264"/>
                <a:ext cx="1524000" cy="492443"/>
              </a:xfrm>
              <a:prstGeom prst="rect">
                <a:avLst/>
              </a:prstGeom>
              <a:noFill/>
            </p:spPr>
            <p:txBody>
              <a:bodyPr wrap="square" lIns="0" tIns="0" bIns="0" rtlCol="0">
                <a:spAutoFit/>
              </a:bodyPr>
              <a:lstStyle/>
              <a:p>
                <a:r>
                  <a:rPr lang="en-US" sz="1600" b="1" dirty="0" smtClean="0">
                    <a:solidFill>
                      <a:srgbClr val="833A88"/>
                    </a:solidFill>
                  </a:rPr>
                  <a:t>Global</a:t>
                </a:r>
              </a:p>
              <a:p>
                <a:r>
                  <a:rPr lang="en-US" sz="1600" b="1" dirty="0" smtClean="0">
                    <a:solidFill>
                      <a:srgbClr val="833A88"/>
                    </a:solidFill>
                  </a:rPr>
                  <a:t>megatrends</a:t>
                </a:r>
                <a:endParaRPr lang="en-US" sz="1600" b="1" dirty="0">
                  <a:solidFill>
                    <a:srgbClr val="833A88"/>
                  </a:solidFill>
                </a:endParaRPr>
              </a:p>
            </p:txBody>
          </p:sp>
        </p:grpSp>
        <p:grpSp>
          <p:nvGrpSpPr>
            <p:cNvPr id="9" name="Group 8"/>
            <p:cNvGrpSpPr/>
            <p:nvPr/>
          </p:nvGrpSpPr>
          <p:grpSpPr>
            <a:xfrm>
              <a:off x="2891925" y="5021728"/>
              <a:ext cx="1955800" cy="893133"/>
              <a:chOff x="2839828" y="4931198"/>
              <a:chExt cx="1955800" cy="893133"/>
            </a:xfrm>
          </p:grpSpPr>
          <p:cxnSp>
            <p:nvCxnSpPr>
              <p:cNvPr id="27" name="Straight Connector 26"/>
              <p:cNvCxnSpPr/>
              <p:nvPr/>
            </p:nvCxnSpPr>
            <p:spPr>
              <a:xfrm>
                <a:off x="2839828" y="5501908"/>
                <a:ext cx="1955800" cy="0"/>
              </a:xfrm>
              <a:prstGeom prst="line">
                <a:avLst/>
              </a:prstGeom>
              <a:ln>
                <a:solidFill>
                  <a:srgbClr val="54803A"/>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39828" y="5578110"/>
                <a:ext cx="1524000" cy="246221"/>
              </a:xfrm>
              <a:prstGeom prst="rect">
                <a:avLst/>
              </a:prstGeom>
              <a:noFill/>
            </p:spPr>
            <p:txBody>
              <a:bodyPr wrap="square" lIns="0" tIns="0" bIns="0" rtlCol="0">
                <a:spAutoFit/>
              </a:bodyPr>
              <a:lstStyle/>
              <a:p>
                <a:r>
                  <a:rPr lang="en-US" sz="1600" dirty="0" smtClean="0">
                    <a:solidFill>
                      <a:srgbClr val="54803A"/>
                    </a:solidFill>
                  </a:rPr>
                  <a:t>25 </a:t>
                </a:r>
                <a:r>
                  <a:rPr lang="en-US" sz="1600" dirty="0">
                    <a:solidFill>
                      <a:srgbClr val="54803A"/>
                    </a:solidFill>
                  </a:rPr>
                  <a:t>briefings</a:t>
                </a:r>
              </a:p>
            </p:txBody>
          </p:sp>
          <p:sp>
            <p:nvSpPr>
              <p:cNvPr id="23" name="TextBox 22"/>
              <p:cNvSpPr txBox="1"/>
              <p:nvPr/>
            </p:nvSpPr>
            <p:spPr>
              <a:xfrm>
                <a:off x="2839828" y="4931198"/>
                <a:ext cx="1524000" cy="492443"/>
              </a:xfrm>
              <a:prstGeom prst="rect">
                <a:avLst/>
              </a:prstGeom>
              <a:noFill/>
            </p:spPr>
            <p:txBody>
              <a:bodyPr wrap="square" lIns="0" tIns="0" bIns="0" rtlCol="0">
                <a:spAutoFit/>
              </a:bodyPr>
              <a:lstStyle/>
              <a:p>
                <a:r>
                  <a:rPr lang="en-US" sz="1600" b="1" dirty="0" smtClean="0">
                    <a:solidFill>
                      <a:srgbClr val="54803A"/>
                    </a:solidFill>
                  </a:rPr>
                  <a:t>European</a:t>
                </a:r>
              </a:p>
              <a:p>
                <a:r>
                  <a:rPr lang="en-US" sz="1600" b="1" dirty="0" smtClean="0">
                    <a:solidFill>
                      <a:srgbClr val="54803A"/>
                    </a:solidFill>
                  </a:rPr>
                  <a:t>briefings</a:t>
                </a:r>
                <a:endParaRPr lang="en-US" sz="1600" b="1" dirty="0">
                  <a:solidFill>
                    <a:srgbClr val="54803A"/>
                  </a:solidFill>
                </a:endParaRPr>
              </a:p>
            </p:txBody>
          </p:sp>
        </p:grpSp>
        <p:grpSp>
          <p:nvGrpSpPr>
            <p:cNvPr id="8" name="Group 7"/>
            <p:cNvGrpSpPr/>
            <p:nvPr/>
          </p:nvGrpSpPr>
          <p:grpSpPr>
            <a:xfrm>
              <a:off x="4913901" y="5021728"/>
              <a:ext cx="1947334" cy="893133"/>
              <a:chOff x="5134294" y="4931198"/>
              <a:chExt cx="1947334" cy="893133"/>
            </a:xfrm>
          </p:grpSpPr>
          <p:cxnSp>
            <p:nvCxnSpPr>
              <p:cNvPr id="30" name="Straight Connector 29"/>
              <p:cNvCxnSpPr/>
              <p:nvPr/>
            </p:nvCxnSpPr>
            <p:spPr>
              <a:xfrm>
                <a:off x="5134295" y="5501908"/>
                <a:ext cx="1947333" cy="0"/>
              </a:xfrm>
              <a:prstGeom prst="line">
                <a:avLst/>
              </a:prstGeom>
              <a:ln>
                <a:solidFill>
                  <a:srgbClr val="007A88"/>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34294" y="5578110"/>
                <a:ext cx="1877169" cy="246221"/>
              </a:xfrm>
              <a:prstGeom prst="rect">
                <a:avLst/>
              </a:prstGeom>
              <a:noFill/>
            </p:spPr>
            <p:txBody>
              <a:bodyPr wrap="square" lIns="0" tIns="0" bIns="0" rtlCol="0">
                <a:spAutoFit/>
              </a:bodyPr>
              <a:lstStyle/>
              <a:p>
                <a:r>
                  <a:rPr lang="en-US" sz="1600" dirty="0">
                    <a:solidFill>
                      <a:srgbClr val="007A88"/>
                    </a:solidFill>
                  </a:rPr>
                  <a:t>9</a:t>
                </a:r>
                <a:r>
                  <a:rPr lang="en-US" sz="1600" dirty="0" smtClean="0">
                    <a:solidFill>
                      <a:srgbClr val="007A88"/>
                    </a:solidFill>
                  </a:rPr>
                  <a:t> </a:t>
                </a:r>
                <a:r>
                  <a:rPr lang="en-US" sz="1600" dirty="0">
                    <a:solidFill>
                      <a:srgbClr val="007A88"/>
                    </a:solidFill>
                  </a:rPr>
                  <a:t>briefings</a:t>
                </a:r>
              </a:p>
            </p:txBody>
          </p:sp>
          <p:sp>
            <p:nvSpPr>
              <p:cNvPr id="24" name="TextBox 23"/>
              <p:cNvSpPr txBox="1"/>
              <p:nvPr/>
            </p:nvSpPr>
            <p:spPr>
              <a:xfrm>
                <a:off x="5134294" y="4931198"/>
                <a:ext cx="1877169" cy="492443"/>
              </a:xfrm>
              <a:prstGeom prst="rect">
                <a:avLst/>
              </a:prstGeom>
              <a:noFill/>
            </p:spPr>
            <p:txBody>
              <a:bodyPr wrap="square" lIns="0" tIns="0" bIns="0" rtlCol="0">
                <a:spAutoFit/>
              </a:bodyPr>
              <a:lstStyle/>
              <a:p>
                <a:r>
                  <a:rPr lang="en-US" sz="1600" b="1" dirty="0" smtClean="0">
                    <a:solidFill>
                      <a:srgbClr val="007A88"/>
                    </a:solidFill>
                  </a:rPr>
                  <a:t>Cross-country</a:t>
                </a:r>
              </a:p>
              <a:p>
                <a:r>
                  <a:rPr lang="en-US" sz="1600" b="1" dirty="0" smtClean="0">
                    <a:solidFill>
                      <a:srgbClr val="007A88"/>
                    </a:solidFill>
                  </a:rPr>
                  <a:t>comparisons</a:t>
                </a:r>
                <a:endParaRPr lang="en-US" sz="1600" b="1" dirty="0">
                  <a:solidFill>
                    <a:srgbClr val="007A88"/>
                  </a:solidFill>
                </a:endParaRPr>
              </a:p>
            </p:txBody>
          </p:sp>
        </p:grpSp>
        <p:grpSp>
          <p:nvGrpSpPr>
            <p:cNvPr id="7" name="Group 6"/>
            <p:cNvGrpSpPr/>
            <p:nvPr/>
          </p:nvGrpSpPr>
          <p:grpSpPr>
            <a:xfrm>
              <a:off x="6927410" y="5021728"/>
              <a:ext cx="1981200" cy="893133"/>
              <a:chOff x="7386428" y="4931198"/>
              <a:chExt cx="1981200" cy="893133"/>
            </a:xfrm>
          </p:grpSpPr>
          <p:cxnSp>
            <p:nvCxnSpPr>
              <p:cNvPr id="31" name="Straight Connector 30"/>
              <p:cNvCxnSpPr/>
              <p:nvPr/>
            </p:nvCxnSpPr>
            <p:spPr>
              <a:xfrm>
                <a:off x="7386428" y="5501908"/>
                <a:ext cx="1981200" cy="0"/>
              </a:xfrm>
              <a:prstGeom prst="line">
                <a:avLst/>
              </a:prstGeom>
              <a:ln>
                <a:solidFill>
                  <a:srgbClr val="D63D27"/>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462629" y="5578110"/>
                <a:ext cx="1600200" cy="246221"/>
              </a:xfrm>
              <a:prstGeom prst="rect">
                <a:avLst/>
              </a:prstGeom>
              <a:noFill/>
            </p:spPr>
            <p:txBody>
              <a:bodyPr wrap="square" lIns="0" tIns="0" bIns="0" rtlCol="0">
                <a:spAutoFit/>
              </a:bodyPr>
              <a:lstStyle/>
              <a:p>
                <a:r>
                  <a:rPr lang="en-US" sz="1600" dirty="0" smtClean="0">
                    <a:solidFill>
                      <a:srgbClr val="D63D27"/>
                    </a:solidFill>
                  </a:rPr>
                  <a:t>39+3 </a:t>
                </a:r>
                <a:r>
                  <a:rPr lang="en-US" sz="1600" dirty="0">
                    <a:solidFill>
                      <a:srgbClr val="D63D27"/>
                    </a:solidFill>
                  </a:rPr>
                  <a:t>briefings</a:t>
                </a:r>
              </a:p>
            </p:txBody>
          </p:sp>
          <p:sp>
            <p:nvSpPr>
              <p:cNvPr id="25" name="TextBox 24"/>
              <p:cNvSpPr txBox="1"/>
              <p:nvPr/>
            </p:nvSpPr>
            <p:spPr>
              <a:xfrm>
                <a:off x="7462629" y="4931198"/>
                <a:ext cx="1600200" cy="492443"/>
              </a:xfrm>
              <a:prstGeom prst="rect">
                <a:avLst/>
              </a:prstGeom>
              <a:noFill/>
            </p:spPr>
            <p:txBody>
              <a:bodyPr wrap="square" lIns="0" tIns="0" bIns="0" rtlCol="0">
                <a:spAutoFit/>
              </a:bodyPr>
              <a:lstStyle/>
              <a:p>
                <a:r>
                  <a:rPr lang="en-US" sz="1600" b="1" dirty="0" smtClean="0">
                    <a:solidFill>
                      <a:srgbClr val="D63D27"/>
                    </a:solidFill>
                  </a:rPr>
                  <a:t>Countries</a:t>
                </a:r>
                <a:r>
                  <a:rPr lang="en-US" sz="1600" b="1" baseline="0" dirty="0" smtClean="0">
                    <a:solidFill>
                      <a:srgbClr val="D63D27"/>
                    </a:solidFill>
                  </a:rPr>
                  <a:t> and</a:t>
                </a:r>
                <a:r>
                  <a:rPr lang="en-US" sz="1600" b="1" dirty="0" smtClean="0">
                    <a:solidFill>
                      <a:srgbClr val="D63D27"/>
                    </a:solidFill>
                  </a:rPr>
                  <a:t> </a:t>
                </a:r>
                <a:r>
                  <a:rPr lang="en-US" sz="1600" b="1" baseline="0" dirty="0" smtClean="0">
                    <a:solidFill>
                      <a:srgbClr val="D63D27"/>
                    </a:solidFill>
                  </a:rPr>
                  <a:t>regions</a:t>
                </a:r>
                <a:endParaRPr lang="en-US" sz="1600" b="1" dirty="0">
                  <a:solidFill>
                    <a:srgbClr val="D63D27"/>
                  </a:solidFill>
                </a:endParaRPr>
              </a:p>
            </p:txBody>
          </p:sp>
        </p:grpSp>
      </p:grpSp>
    </p:spTree>
    <p:extLst>
      <p:ext uri="{BB962C8B-B14F-4D97-AF65-F5344CB8AC3E}">
        <p14:creationId xmlns:p14="http://schemas.microsoft.com/office/powerpoint/2010/main" val="1250549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58395"/>
            <a:ext cx="9906000" cy="1384995"/>
          </a:xfrm>
          <a:prstGeom prst="rect">
            <a:avLst/>
          </a:prstGeom>
          <a:noFill/>
        </p:spPr>
        <p:txBody>
          <a:bodyPr wrap="square" rtlCol="0" anchor="b">
            <a:spAutoFit/>
          </a:bodyPr>
          <a:lstStyle/>
          <a:p>
            <a:pPr algn="ctr"/>
            <a:r>
              <a:rPr lang="en-US" sz="2800" dirty="0" smtClean="0">
                <a:solidFill>
                  <a:schemeClr val="bg1"/>
                </a:solidFill>
              </a:rPr>
              <a:t>Explore SOER 2015 online:</a:t>
            </a:r>
            <a:r>
              <a:rPr lang="en-US" sz="2800" dirty="0">
                <a:solidFill>
                  <a:schemeClr val="bg1"/>
                </a:solidFill>
              </a:rPr>
              <a:t> </a:t>
            </a:r>
            <a:r>
              <a:rPr lang="en-US" sz="2800" b="1" dirty="0" smtClean="0">
                <a:solidFill>
                  <a:schemeClr val="bg1"/>
                </a:solidFill>
              </a:rPr>
              <a:t>eea.europa.eu/soer</a:t>
            </a:r>
            <a:endParaRPr lang="en-US" sz="2800" b="1" dirty="0">
              <a:solidFill>
                <a:schemeClr val="bg1"/>
              </a:solidFill>
              <a:hlinkClick r:id="rId2"/>
            </a:endParaRPr>
          </a:p>
          <a:p>
            <a:endParaRPr lang="en-US" sz="2800" dirty="0" smtClean="0">
              <a:solidFill>
                <a:schemeClr val="bg1"/>
              </a:solidFill>
            </a:endParaRPr>
          </a:p>
          <a:p>
            <a:endParaRPr lang="en-US" sz="2800" dirty="0">
              <a:solidFill>
                <a:schemeClr val="bg1"/>
              </a:solidFill>
            </a:endParaRPr>
          </a:p>
        </p:txBody>
      </p:sp>
      <p:sp>
        <p:nvSpPr>
          <p:cNvPr id="2" name="Rectangle 1">
            <a:hlinkClick r:id="rId3" action="ppaction://hlinkfile"/>
          </p:cNvPr>
          <p:cNvSpPr/>
          <p:nvPr/>
        </p:nvSpPr>
        <p:spPr>
          <a:xfrm>
            <a:off x="2669309" y="2697018"/>
            <a:ext cx="4498109" cy="618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913" y="881888"/>
            <a:ext cx="6006527" cy="5295307"/>
          </a:xfrm>
          <a:prstGeom prst="rect">
            <a:avLst/>
          </a:prstGeom>
        </p:spPr>
      </p:pic>
    </p:spTree>
    <p:extLst>
      <p:ext uri="{BB962C8B-B14F-4D97-AF65-F5344CB8AC3E}">
        <p14:creationId xmlns:p14="http://schemas.microsoft.com/office/powerpoint/2010/main" val="222054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529626" y="501362"/>
            <a:ext cx="8047703" cy="413037"/>
          </a:xfrm>
        </p:spPr>
        <p:txBody>
          <a:bodyPr/>
          <a:lstStyle/>
          <a:p>
            <a:r>
              <a:rPr lang="en-GB" altLang="en-US" sz="2600" dirty="0"/>
              <a:t>The policy </a:t>
            </a:r>
            <a:r>
              <a:rPr lang="en-GB" altLang="en-US" sz="2600" dirty="0" smtClean="0"/>
              <a:t>context for SOER 2015</a:t>
            </a:r>
            <a:endParaRPr lang="en-GB" sz="2600" dirty="0"/>
          </a:p>
        </p:txBody>
      </p:sp>
      <p:sp>
        <p:nvSpPr>
          <p:cNvPr id="4" name="Text Placeholder 3"/>
          <p:cNvSpPr>
            <a:spLocks noGrp="1"/>
          </p:cNvSpPr>
          <p:nvPr>
            <p:ph type="body" sz="quarter" idx="12"/>
          </p:nvPr>
        </p:nvSpPr>
        <p:spPr>
          <a:xfrm>
            <a:off x="176409" y="5642656"/>
            <a:ext cx="9577191" cy="482599"/>
          </a:xfrm>
        </p:spPr>
        <p:txBody>
          <a:bodyPr/>
          <a:lstStyle/>
          <a:p>
            <a:r>
              <a:rPr lang="en-GB" dirty="0" smtClean="0"/>
              <a:t>Source: EEA Multiannual </a:t>
            </a:r>
            <a:r>
              <a:rPr lang="en-GB" dirty="0"/>
              <a:t>Work Programme </a:t>
            </a:r>
            <a:r>
              <a:rPr lang="en-GB" dirty="0" smtClean="0"/>
              <a:t>2014–2018</a:t>
            </a:r>
            <a:endParaRPr lang="en-GB" dirty="0"/>
          </a:p>
        </p:txBody>
      </p:sp>
      <p:pic>
        <p:nvPicPr>
          <p:cNvPr id="19"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9636" y="1311365"/>
            <a:ext cx="6774327" cy="48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00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180000" y="540000"/>
            <a:ext cx="7979485" cy="347831"/>
          </a:xfrm>
        </p:spPr>
        <p:txBody>
          <a:bodyPr/>
          <a:lstStyle/>
          <a:p>
            <a:r>
              <a:rPr lang="de-DE" altLang="en-US" sz="2600" dirty="0"/>
              <a:t>Vision of the 7th Environment Action Programme</a:t>
            </a:r>
            <a:endParaRPr lang="en-GB" altLang="en-US" sz="2600" dirty="0"/>
          </a:p>
        </p:txBody>
      </p:sp>
      <p:sp>
        <p:nvSpPr>
          <p:cNvPr id="7" name="Text Placeholder 5"/>
          <p:cNvSpPr txBox="1">
            <a:spLocks/>
          </p:cNvSpPr>
          <p:nvPr/>
        </p:nvSpPr>
        <p:spPr>
          <a:xfrm>
            <a:off x="948267" y="1855718"/>
            <a:ext cx="7974677" cy="35814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en-GB" altLang="en-US" sz="2000" dirty="0">
                <a:solidFill>
                  <a:srgbClr val="202661"/>
                </a:solidFill>
              </a:rPr>
              <a:t>‘</a:t>
            </a:r>
            <a:r>
              <a:rPr lang="en-GB" altLang="en-US" sz="2000" b="1" dirty="0">
                <a:solidFill>
                  <a:srgbClr val="202661"/>
                </a:solidFill>
              </a:rPr>
              <a:t>In 2050, we live well, within the planet's ecological </a:t>
            </a:r>
            <a:r>
              <a:rPr lang="en-GB" altLang="en-US" sz="2000" b="1" dirty="0" smtClean="0">
                <a:solidFill>
                  <a:srgbClr val="202661"/>
                </a:solidFill>
              </a:rPr>
              <a:t>limits</a:t>
            </a:r>
            <a:r>
              <a:rPr lang="en-GB" altLang="en-US" sz="2000" dirty="0" smtClean="0">
                <a:solidFill>
                  <a:srgbClr val="202661"/>
                </a:solidFill>
              </a:rPr>
              <a:t>. </a:t>
            </a:r>
          </a:p>
          <a:p>
            <a:pPr marL="0" indent="0">
              <a:lnSpc>
                <a:spcPct val="130000"/>
              </a:lnSpc>
              <a:buNone/>
            </a:pPr>
            <a:r>
              <a:rPr lang="en-GB" altLang="en-US" sz="2000" dirty="0" smtClean="0">
                <a:solidFill>
                  <a:srgbClr val="202661"/>
                </a:solidFill>
              </a:rPr>
              <a:t>Our </a:t>
            </a:r>
            <a:r>
              <a:rPr lang="en-GB" altLang="en-US" sz="2000" dirty="0">
                <a:solidFill>
                  <a:srgbClr val="202661"/>
                </a:solidFill>
              </a:rPr>
              <a:t>prosperity and healthy environment stem from an innovative, </a:t>
            </a:r>
            <a:r>
              <a:rPr lang="en-GB" altLang="en-US" sz="2000" b="1" dirty="0">
                <a:solidFill>
                  <a:srgbClr val="202661"/>
                </a:solidFill>
              </a:rPr>
              <a:t>circular economy </a:t>
            </a:r>
            <a:r>
              <a:rPr lang="en-GB" altLang="en-US" sz="2000" dirty="0">
                <a:solidFill>
                  <a:srgbClr val="202661"/>
                </a:solidFill>
              </a:rPr>
              <a:t>where nothing is wasted and where natural resources are managed sustainably, and </a:t>
            </a:r>
            <a:r>
              <a:rPr lang="en-GB" altLang="en-US" sz="2000" b="1" dirty="0">
                <a:solidFill>
                  <a:srgbClr val="202661"/>
                </a:solidFill>
              </a:rPr>
              <a:t>biodiversity</a:t>
            </a:r>
            <a:r>
              <a:rPr lang="en-GB" altLang="en-US" sz="2000" dirty="0">
                <a:solidFill>
                  <a:srgbClr val="202661"/>
                </a:solidFill>
              </a:rPr>
              <a:t> is protected, valued and restored in ways that enhance our society's </a:t>
            </a:r>
            <a:r>
              <a:rPr lang="en-GB" altLang="en-US" sz="2000" b="1" dirty="0" smtClean="0">
                <a:solidFill>
                  <a:srgbClr val="202661"/>
                </a:solidFill>
              </a:rPr>
              <a:t>resilience</a:t>
            </a:r>
            <a:r>
              <a:rPr lang="en-GB" altLang="en-US" sz="2000" dirty="0" smtClean="0">
                <a:solidFill>
                  <a:srgbClr val="202661"/>
                </a:solidFill>
              </a:rPr>
              <a:t>. Our </a:t>
            </a:r>
            <a:r>
              <a:rPr lang="en-GB" altLang="en-US" sz="2000" b="1" dirty="0">
                <a:solidFill>
                  <a:srgbClr val="202661"/>
                </a:solidFill>
              </a:rPr>
              <a:t>low-carbon</a:t>
            </a:r>
            <a:r>
              <a:rPr lang="en-GB" altLang="en-US" sz="2000" dirty="0">
                <a:solidFill>
                  <a:srgbClr val="202661"/>
                </a:solidFill>
              </a:rPr>
              <a:t> growth has long been decoupled from resource use, setting the pace for a global safe and sustainable society.</a:t>
            </a:r>
            <a:r>
              <a:rPr lang="en-GB" altLang="en-US" sz="2400" dirty="0">
                <a:solidFill>
                  <a:srgbClr val="202661"/>
                </a:solidFill>
              </a:rPr>
              <a:t>’</a:t>
            </a:r>
          </a:p>
          <a:p>
            <a:pPr marL="0" indent="0" algn="r">
              <a:lnSpc>
                <a:spcPct val="130000"/>
              </a:lnSpc>
              <a:buNone/>
            </a:pPr>
            <a:endParaRPr lang="en-GB" altLang="en-US" sz="1400" dirty="0">
              <a:solidFill>
                <a:srgbClr val="202661"/>
              </a:solidFill>
            </a:endParaRPr>
          </a:p>
          <a:p>
            <a:pPr marL="0" indent="0" algn="r">
              <a:lnSpc>
                <a:spcPct val="130000"/>
              </a:lnSpc>
              <a:buNone/>
            </a:pPr>
            <a:r>
              <a:rPr lang="en-GB" altLang="en-US" sz="1400" dirty="0">
                <a:solidFill>
                  <a:srgbClr val="202661"/>
                </a:solidFill>
              </a:rPr>
              <a:t>Source: 7th </a:t>
            </a:r>
            <a:r>
              <a:rPr lang="en-GB" altLang="en-US" sz="1400" dirty="0" smtClean="0">
                <a:solidFill>
                  <a:srgbClr val="202661"/>
                </a:solidFill>
              </a:rPr>
              <a:t>EU Environment </a:t>
            </a:r>
            <a:r>
              <a:rPr lang="en-GB" altLang="en-US" sz="1400" dirty="0">
                <a:solidFill>
                  <a:srgbClr val="202661"/>
                </a:solidFill>
              </a:rPr>
              <a:t>Action Programme</a:t>
            </a:r>
          </a:p>
        </p:txBody>
      </p:sp>
    </p:spTree>
    <p:extLst>
      <p:ext uri="{BB962C8B-B14F-4D97-AF65-F5344CB8AC3E}">
        <p14:creationId xmlns:p14="http://schemas.microsoft.com/office/powerpoint/2010/main" val="71784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540000"/>
            <a:ext cx="6629400" cy="838200"/>
          </a:xfrm>
        </p:spPr>
        <p:txBody>
          <a:bodyPr/>
          <a:lstStyle/>
          <a:p>
            <a:pPr>
              <a:spcAft>
                <a:spcPts val="0"/>
              </a:spcAft>
            </a:pPr>
            <a:r>
              <a:rPr lang="en-GB" dirty="0" smtClean="0"/>
              <a:t>Key messages from SOER 2015</a:t>
            </a:r>
            <a:endParaRPr lang="en-GB" dirty="0"/>
          </a:p>
        </p:txBody>
      </p:sp>
      <p:sp>
        <p:nvSpPr>
          <p:cNvPr id="6" name="Text Placeholder 5"/>
          <p:cNvSpPr>
            <a:spLocks noGrp="1"/>
          </p:cNvSpPr>
          <p:nvPr>
            <p:ph type="body" sz="quarter" idx="15"/>
          </p:nvPr>
        </p:nvSpPr>
        <p:spPr>
          <a:xfrm>
            <a:off x="1981200" y="2057816"/>
            <a:ext cx="7813964" cy="3996267"/>
          </a:xfrm>
        </p:spPr>
        <p:txBody>
          <a:bodyPr anchor="t"/>
          <a:lstStyle/>
          <a:p>
            <a:pPr marL="288000" indent="-288000">
              <a:spcAft>
                <a:spcPts val="1800"/>
              </a:spcAft>
            </a:pPr>
            <a:r>
              <a:rPr lang="en-GB" sz="1800" b="1" dirty="0" smtClean="0"/>
              <a:t>Policies</a:t>
            </a:r>
            <a:r>
              <a:rPr lang="en-GB" sz="1800" dirty="0" smtClean="0"/>
              <a:t> have delivered substantial benefits for the environment, economy and people’s well-being; major challenges remain</a:t>
            </a:r>
          </a:p>
          <a:p>
            <a:pPr marL="288000" indent="-288000">
              <a:spcAft>
                <a:spcPts val="1800"/>
              </a:spcAft>
            </a:pPr>
            <a:r>
              <a:rPr lang="en-GB" sz="1800" dirty="0"/>
              <a:t>Europe faces persistent and emerging challenges linked to </a:t>
            </a:r>
            <a:r>
              <a:rPr lang="en-GB" sz="1800" dirty="0" smtClean="0"/>
              <a:t>production </a:t>
            </a:r>
            <a:r>
              <a:rPr lang="en-GB" sz="1800" dirty="0"/>
              <a:t>and consumption </a:t>
            </a:r>
            <a:r>
              <a:rPr lang="en-GB" sz="1800" b="1" dirty="0"/>
              <a:t>systems</a:t>
            </a:r>
            <a:r>
              <a:rPr lang="en-GB" sz="1800" dirty="0"/>
              <a:t>, and </a:t>
            </a:r>
            <a:r>
              <a:rPr lang="en-GB" sz="1800" dirty="0" smtClean="0"/>
              <a:t>the rapidly changing </a:t>
            </a:r>
            <a:r>
              <a:rPr lang="en-GB" sz="1800" b="1" dirty="0" smtClean="0"/>
              <a:t>global</a:t>
            </a:r>
            <a:r>
              <a:rPr lang="en-GB" sz="1800" dirty="0" smtClean="0"/>
              <a:t> context </a:t>
            </a:r>
            <a:endParaRPr lang="en-GB" sz="1800" dirty="0"/>
          </a:p>
          <a:p>
            <a:pPr marL="288000" indent="-288000">
              <a:spcAft>
                <a:spcPts val="1800"/>
              </a:spcAft>
            </a:pPr>
            <a:r>
              <a:rPr lang="en-GB" sz="1800" dirty="0" smtClean="0"/>
              <a:t>Achieving </a:t>
            </a:r>
            <a:r>
              <a:rPr lang="en-GB" sz="1800" dirty="0"/>
              <a:t>the 2050 vision </a:t>
            </a:r>
            <a:r>
              <a:rPr lang="en-GB" sz="1800" dirty="0" smtClean="0"/>
              <a:t>requires system </a:t>
            </a:r>
            <a:r>
              <a:rPr lang="en-GB" sz="1800" b="1" dirty="0" smtClean="0"/>
              <a:t>transitions</a:t>
            </a:r>
            <a:r>
              <a:rPr lang="en-GB" sz="1800" dirty="0" smtClean="0"/>
              <a:t>, driven by more ambitious actions on </a:t>
            </a:r>
            <a:r>
              <a:rPr lang="en-GB" sz="1800" dirty="0"/>
              <a:t>policy, knowledge, </a:t>
            </a:r>
            <a:r>
              <a:rPr lang="en-GB" sz="1800" dirty="0" smtClean="0"/>
              <a:t>investments </a:t>
            </a:r>
            <a:r>
              <a:rPr lang="en-GB" sz="1800" dirty="0"/>
              <a:t>and </a:t>
            </a:r>
            <a:r>
              <a:rPr lang="en-GB" sz="1800" dirty="0" smtClean="0"/>
              <a:t>innovation</a:t>
            </a:r>
            <a:endParaRPr lang="en-GB" sz="1800" dirty="0"/>
          </a:p>
          <a:p>
            <a:pPr marL="288000" indent="-288000">
              <a:spcAft>
                <a:spcPts val="1800"/>
              </a:spcAft>
            </a:pPr>
            <a:r>
              <a:rPr lang="en-GB" sz="1800" dirty="0" smtClean="0"/>
              <a:t>Doing so presents </a:t>
            </a:r>
            <a:r>
              <a:rPr lang="en-GB" sz="1800" dirty="0"/>
              <a:t>major </a:t>
            </a:r>
            <a:r>
              <a:rPr lang="en-GB" sz="1800" b="1" dirty="0"/>
              <a:t>opportunities</a:t>
            </a:r>
            <a:r>
              <a:rPr lang="en-GB" sz="1800" dirty="0"/>
              <a:t> to boost </a:t>
            </a:r>
            <a:r>
              <a:rPr lang="en-GB" sz="1800" dirty="0" smtClean="0"/>
              <a:t>Europe’s economy and employment and </a:t>
            </a:r>
            <a:r>
              <a:rPr lang="en-GB" sz="1800" dirty="0"/>
              <a:t>put Europe at the frontier of science and </a:t>
            </a:r>
            <a:r>
              <a:rPr lang="en-GB" sz="1800" dirty="0" smtClean="0"/>
              <a:t>innovation</a:t>
            </a:r>
            <a:endParaRPr lang="en-GB" sz="1800" dirty="0"/>
          </a:p>
          <a:p>
            <a:endParaRPr lang="en-GB" sz="2000" dirty="0"/>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Daniel Danko, Environment &amp; Me /EEA </a:t>
            </a:r>
          </a:p>
        </p:txBody>
      </p:sp>
    </p:spTree>
    <p:extLst>
      <p:ext uri="{BB962C8B-B14F-4D97-AF65-F5344CB8AC3E}">
        <p14:creationId xmlns:p14="http://schemas.microsoft.com/office/powerpoint/2010/main" val="2289725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180000"/>
            <a:ext cx="7627256" cy="838200"/>
          </a:xfrm>
        </p:spPr>
        <p:txBody>
          <a:bodyPr/>
          <a:lstStyle/>
          <a:p>
            <a:r>
              <a:rPr lang="da-DK" dirty="0" smtClean="0"/>
              <a:t>Europe’s economy and employment have reaped benefits from ambitious EU environmental policies</a:t>
            </a:r>
            <a:endParaRPr lang="en-GB" dirty="0"/>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Daniel Danko, Environment &amp; Me /EEA </a:t>
            </a:r>
          </a:p>
        </p:txBody>
      </p:sp>
      <p:graphicFrame>
        <p:nvGraphicFramePr>
          <p:cNvPr id="13" name="Chart 12"/>
          <p:cNvGraphicFramePr>
            <a:graphicFrameLocks/>
          </p:cNvGraphicFramePr>
          <p:nvPr>
            <p:extLst/>
          </p:nvPr>
        </p:nvGraphicFramePr>
        <p:xfrm>
          <a:off x="2180012" y="1731981"/>
          <a:ext cx="6378632" cy="423851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8442571" y="2029216"/>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Eco-industry value added</a:t>
            </a:r>
            <a:endParaRPr lang="en-GB" sz="1200" b="1" dirty="0">
              <a:solidFill>
                <a:schemeClr val="tx1"/>
              </a:solidFill>
            </a:endParaRPr>
          </a:p>
        </p:txBody>
      </p:sp>
      <p:sp>
        <p:nvSpPr>
          <p:cNvPr id="8" name="Rectangle 7"/>
          <p:cNvSpPr/>
          <p:nvPr/>
        </p:nvSpPr>
        <p:spPr>
          <a:xfrm>
            <a:off x="8442571" y="2642992"/>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Eco-industry employment</a:t>
            </a:r>
            <a:endParaRPr lang="en-GB" sz="1200" b="1" dirty="0">
              <a:solidFill>
                <a:schemeClr val="tx1"/>
              </a:solidFill>
            </a:endParaRPr>
          </a:p>
        </p:txBody>
      </p:sp>
      <p:sp>
        <p:nvSpPr>
          <p:cNvPr id="9" name="Rectangle 8"/>
          <p:cNvSpPr/>
          <p:nvPr/>
        </p:nvSpPr>
        <p:spPr>
          <a:xfrm>
            <a:off x="8442571" y="4096010"/>
            <a:ext cx="1041031"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Total EU GDP</a:t>
            </a:r>
            <a:endParaRPr lang="en-GB" sz="1200" b="1" dirty="0">
              <a:solidFill>
                <a:schemeClr val="tx1"/>
              </a:solidFill>
            </a:endParaRPr>
          </a:p>
        </p:txBody>
      </p:sp>
      <p:sp>
        <p:nvSpPr>
          <p:cNvPr id="10" name="Rectangle 9"/>
          <p:cNvSpPr/>
          <p:nvPr/>
        </p:nvSpPr>
        <p:spPr>
          <a:xfrm>
            <a:off x="8442571" y="4644000"/>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Total EU employment</a:t>
            </a:r>
            <a:endParaRPr lang="en-GB" sz="1200" b="1" dirty="0">
              <a:solidFill>
                <a:schemeClr val="tx1"/>
              </a:solidFill>
            </a:endParaRPr>
          </a:p>
        </p:txBody>
      </p:sp>
      <p:sp>
        <p:nvSpPr>
          <p:cNvPr id="11" name="Text Placeholder 4"/>
          <p:cNvSpPr txBox="1">
            <a:spLocks/>
          </p:cNvSpPr>
          <p:nvPr/>
        </p:nvSpPr>
        <p:spPr>
          <a:xfrm>
            <a:off x="2211616" y="6222585"/>
            <a:ext cx="9577191" cy="4825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900" dirty="0">
                <a:solidFill>
                  <a:schemeClr val="bg1">
                    <a:lumMod val="50000"/>
                  </a:schemeClr>
                </a:solidFill>
              </a:rPr>
              <a:t>Source: Eurostat, 2014.</a:t>
            </a:r>
          </a:p>
        </p:txBody>
      </p:sp>
    </p:spTree>
    <p:extLst>
      <p:ext uri="{BB962C8B-B14F-4D97-AF65-F5344CB8AC3E}">
        <p14:creationId xmlns:p14="http://schemas.microsoft.com/office/powerpoint/2010/main" val="269255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81200" y="166512"/>
            <a:ext cx="7620000" cy="838200"/>
          </a:xfrm>
        </p:spPr>
        <p:txBody>
          <a:bodyPr/>
          <a:lstStyle/>
          <a:p>
            <a:r>
              <a:rPr lang="en-GB" dirty="0" smtClean="0"/>
              <a:t>Trends and outlooks: major challenges remain linked to production and consumption systems</a:t>
            </a:r>
            <a:endParaRPr lang="en-GB" dirty="0"/>
          </a:p>
        </p:txBody>
      </p:sp>
      <p:sp>
        <p:nvSpPr>
          <p:cNvPr id="6" name="Text Placeholder 5"/>
          <p:cNvSpPr>
            <a:spLocks noGrp="1"/>
          </p:cNvSpPr>
          <p:nvPr>
            <p:ph type="body" sz="quarter" idx="15"/>
          </p:nvPr>
        </p:nvSpPr>
        <p:spPr>
          <a:xfrm>
            <a:off x="1981200" y="1718733"/>
            <a:ext cx="7620000" cy="3996267"/>
          </a:xfrm>
        </p:spPr>
        <p:txBody>
          <a:bodyPr anchor="t"/>
          <a:lstStyle/>
          <a:p>
            <a:pPr marL="0" indent="0">
              <a:buNone/>
            </a:pPr>
            <a:r>
              <a:rPr lang="en-GB" sz="1800" dirty="0" smtClean="0"/>
              <a:t>Synthesis </a:t>
            </a:r>
            <a:r>
              <a:rPr lang="en-GB" sz="1800" dirty="0"/>
              <a:t>report </a:t>
            </a:r>
            <a:r>
              <a:rPr lang="en-GB" sz="1800" dirty="0" smtClean="0"/>
              <a:t>addresses the three priority </a:t>
            </a:r>
            <a:r>
              <a:rPr lang="en-GB" sz="1800" dirty="0"/>
              <a:t>objectives of the 7</a:t>
            </a:r>
            <a:r>
              <a:rPr lang="en-GB" sz="1800" baseline="30000" dirty="0"/>
              <a:t>th</a:t>
            </a:r>
            <a:r>
              <a:rPr lang="en-GB" sz="1800" dirty="0"/>
              <a:t> </a:t>
            </a:r>
            <a:r>
              <a:rPr lang="en-GB" sz="1800" dirty="0" smtClean="0"/>
              <a:t>EAP:</a:t>
            </a:r>
          </a:p>
          <a:p>
            <a:pPr marL="857250" lvl="1" indent="-457200">
              <a:buFont typeface="Arial" pitchFamily="34" charset="0"/>
              <a:buAutoNum type="arabicPeriod"/>
            </a:pPr>
            <a:r>
              <a:rPr lang="en-GB" sz="1800" dirty="0"/>
              <a:t>Protecting, conserving and enhancing natural capital</a:t>
            </a:r>
            <a:endParaRPr lang="fr-BE" sz="1800" dirty="0"/>
          </a:p>
          <a:p>
            <a:pPr marL="857250" lvl="1" indent="-457200">
              <a:buFont typeface="Arial" pitchFamily="34" charset="0"/>
              <a:buAutoNum type="arabicPeriod"/>
            </a:pPr>
            <a:r>
              <a:rPr lang="en-GB" sz="1800" dirty="0"/>
              <a:t>Resource efficiency and the low-carbon economy</a:t>
            </a:r>
          </a:p>
          <a:p>
            <a:pPr marL="857250" lvl="1" indent="-457200">
              <a:buFont typeface="Arial" pitchFamily="34" charset="0"/>
              <a:buAutoNum type="arabicPeriod"/>
            </a:pPr>
            <a:r>
              <a:rPr lang="en-GB" sz="1800" dirty="0"/>
              <a:t>Safeguarding from environmental risks to health</a:t>
            </a:r>
          </a:p>
          <a:p>
            <a:pPr marL="0" lvl="1" indent="0">
              <a:spcBef>
                <a:spcPts val="1800"/>
              </a:spcBef>
              <a:spcAft>
                <a:spcPts val="1800"/>
              </a:spcAft>
              <a:buNone/>
            </a:pPr>
            <a:r>
              <a:rPr lang="en-GB" sz="1800" dirty="0" smtClean="0"/>
              <a:t>Three overall patterns </a:t>
            </a:r>
            <a:r>
              <a:rPr lang="en-GB" sz="1800" dirty="0"/>
              <a:t>emerge</a:t>
            </a:r>
            <a:r>
              <a:rPr lang="en-GB" sz="1800" dirty="0" smtClean="0"/>
              <a:t>:</a:t>
            </a:r>
          </a:p>
          <a:p>
            <a:pPr>
              <a:spcBef>
                <a:spcPts val="0"/>
              </a:spcBef>
              <a:spcAft>
                <a:spcPts val="1800"/>
              </a:spcAft>
            </a:pPr>
            <a:r>
              <a:rPr lang="en-GB" sz="1800" dirty="0" smtClean="0"/>
              <a:t>EU environment and climate policies have been most notable for delivering resource efficiency improvements</a:t>
            </a:r>
          </a:p>
          <a:p>
            <a:pPr>
              <a:spcBef>
                <a:spcPts val="0"/>
              </a:spcBef>
              <a:spcAft>
                <a:spcPts val="1800"/>
              </a:spcAft>
            </a:pPr>
            <a:r>
              <a:rPr lang="en-GB" sz="1800" dirty="0" smtClean="0"/>
              <a:t>Ensuring ecosystem (and social) resilience is more challenging</a:t>
            </a:r>
          </a:p>
          <a:p>
            <a:pPr>
              <a:spcBef>
                <a:spcPts val="0"/>
              </a:spcBef>
              <a:spcAft>
                <a:spcPts val="1800"/>
              </a:spcAft>
            </a:pPr>
            <a:r>
              <a:rPr lang="en-GB" sz="1800" dirty="0" smtClean="0"/>
              <a:t>The </a:t>
            </a:r>
            <a:r>
              <a:rPr lang="en-GB" sz="1800" dirty="0"/>
              <a:t>long-term outlook is </a:t>
            </a:r>
            <a:r>
              <a:rPr lang="en-GB" sz="1800" dirty="0" smtClean="0"/>
              <a:t>often less </a:t>
            </a:r>
            <a:r>
              <a:rPr lang="en-GB" sz="1800" dirty="0"/>
              <a:t>positive than recent </a:t>
            </a:r>
            <a:r>
              <a:rPr lang="en-GB" sz="1800" dirty="0" smtClean="0"/>
              <a:t>trends imply</a:t>
            </a:r>
            <a:endParaRPr lang="en-GB" sz="1800" dirty="0"/>
          </a:p>
        </p:txBody>
      </p:sp>
      <p:sp>
        <p:nvSpPr>
          <p:cNvPr id="9" name="TextBox 8"/>
          <p:cNvSpPr txBox="1"/>
          <p:nvPr/>
        </p:nvSpPr>
        <p:spPr>
          <a:xfrm rot="16200000">
            <a:off x="-1288763" y="5349253"/>
            <a:ext cx="2802049" cy="215444"/>
          </a:xfrm>
          <a:prstGeom prst="rect">
            <a:avLst/>
          </a:prstGeom>
          <a:noFill/>
        </p:spPr>
        <p:txBody>
          <a:bodyPr wrap="square" rtlCol="0">
            <a:spAutoFit/>
          </a:bodyPr>
          <a:lstStyle/>
          <a:p>
            <a:r>
              <a:rPr lang="es-ES" sz="800" dirty="0">
                <a:solidFill>
                  <a:schemeClr val="bg1"/>
                </a:solidFill>
              </a:rPr>
              <a:t>© Ana Skobe, Environment &amp; Me /EEA </a:t>
            </a:r>
            <a:endParaRPr lang="en-GB" sz="800" dirty="0">
              <a:solidFill>
                <a:schemeClr val="bg1"/>
              </a:solidFill>
            </a:endParaRPr>
          </a:p>
        </p:txBody>
      </p:sp>
    </p:spTree>
    <p:extLst>
      <p:ext uri="{BB962C8B-B14F-4D97-AF65-F5344CB8AC3E}">
        <p14:creationId xmlns:p14="http://schemas.microsoft.com/office/powerpoint/2010/main" val="354476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002B13-1332-4A41-98C2-C503F802CCB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10288</TotalTime>
  <Words>1837</Words>
  <Application>Microsoft Office PowerPoint</Application>
  <PresentationFormat>A4 Paper (210x297 mm)</PresentationFormat>
  <Paragraphs>335</Paragraphs>
  <Slides>24</Slides>
  <Notes>14</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24</vt:i4>
      </vt:variant>
    </vt:vector>
  </HeadingPairs>
  <TitlesOfParts>
    <vt:vector size="45" baseType="lpstr">
      <vt:lpstr>ＭＳ Ｐゴシック</vt:lpstr>
      <vt:lpstr>Arial</vt:lpstr>
      <vt:lpstr>Calibri</vt:lpstr>
      <vt:lpstr>Open Sans</vt:lpstr>
      <vt:lpstr>Open Sans Extrabold</vt:lpstr>
      <vt:lpstr>Open Sans Semibold</vt:lpstr>
      <vt:lpstr>Times New Roman</vt:lpstr>
      <vt:lpstr>Verdana</vt:lpstr>
      <vt:lpstr>Wingdings</vt:lpstr>
      <vt:lpstr>ヒラギノ角ゴ Pro W3</vt:lpstr>
      <vt:lpstr>Cover</vt:lpstr>
      <vt:lpstr>1_Cover</vt:lpstr>
      <vt:lpstr>5_Sections</vt:lpstr>
      <vt:lpstr>12_Sections</vt:lpstr>
      <vt:lpstr>13_Sections</vt:lpstr>
      <vt:lpstr>19_Sections</vt:lpstr>
      <vt:lpstr>16_Sections</vt:lpstr>
      <vt:lpstr>2_Sections</vt:lpstr>
      <vt:lpstr>3_Sections</vt:lpstr>
      <vt:lpstr>6_Sections</vt:lpstr>
      <vt:lpstr>8_Sections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Antti Kaartinen</dc:creator>
  <cp:lastModifiedBy>Jock Martin</cp:lastModifiedBy>
  <cp:revision>1156</cp:revision>
  <cp:lastPrinted>2015-02-27T09:26:05Z</cp:lastPrinted>
  <dcterms:created xsi:type="dcterms:W3CDTF">2014-11-24T09:14:05Z</dcterms:created>
  <dcterms:modified xsi:type="dcterms:W3CDTF">2015-06-05T04:42:06Z</dcterms:modified>
</cp:coreProperties>
</file>