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08" r:id="rId3"/>
    <p:sldId id="315" r:id="rId4"/>
    <p:sldId id="309" r:id="rId5"/>
    <p:sldId id="270" r:id="rId6"/>
    <p:sldId id="272" r:id="rId7"/>
    <p:sldId id="268" r:id="rId8"/>
    <p:sldId id="269" r:id="rId9"/>
    <p:sldId id="274" r:id="rId10"/>
    <p:sldId id="263" r:id="rId11"/>
    <p:sldId id="264" r:id="rId12"/>
    <p:sldId id="265" r:id="rId13"/>
    <p:sldId id="275" r:id="rId14"/>
    <p:sldId id="266" r:id="rId15"/>
    <p:sldId id="267" r:id="rId16"/>
    <p:sldId id="276" r:id="rId17"/>
    <p:sldId id="277" r:id="rId18"/>
    <p:sldId id="310" r:id="rId19"/>
    <p:sldId id="279" r:id="rId20"/>
    <p:sldId id="278" r:id="rId21"/>
    <p:sldId id="311" r:id="rId22"/>
    <p:sldId id="280" r:id="rId23"/>
    <p:sldId id="298" r:id="rId24"/>
    <p:sldId id="281" r:id="rId25"/>
    <p:sldId id="299" r:id="rId26"/>
    <p:sldId id="283" r:id="rId27"/>
    <p:sldId id="284" r:id="rId28"/>
    <p:sldId id="312" r:id="rId29"/>
    <p:sldId id="286" r:id="rId30"/>
    <p:sldId id="301" r:id="rId31"/>
    <p:sldId id="287" r:id="rId32"/>
    <p:sldId id="288" r:id="rId33"/>
    <p:sldId id="307" r:id="rId34"/>
    <p:sldId id="302" r:id="rId35"/>
    <p:sldId id="290" r:id="rId36"/>
    <p:sldId id="291" r:id="rId37"/>
    <p:sldId id="313" r:id="rId38"/>
    <p:sldId id="303" r:id="rId39"/>
    <p:sldId id="292" r:id="rId40"/>
    <p:sldId id="294" r:id="rId41"/>
    <p:sldId id="295" r:id="rId42"/>
    <p:sldId id="314" r:id="rId43"/>
  </p:sldIdLst>
  <p:sldSz cx="9144000" cy="6858000" type="screen4x3"/>
  <p:notesSz cx="6858000" cy="96377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sa Kovac " initials="NKova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5666" autoAdjust="0"/>
  </p:normalViewPr>
  <p:slideViewPr>
    <p:cSldViewPr>
      <p:cViewPr varScale="1">
        <p:scale>
          <a:sx n="55" d="100"/>
          <a:sy n="55" d="100"/>
        </p:scale>
        <p:origin x="-1800" y="-8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303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SOER2015\ZR18_Vpliv%20ozona%20na%20vegetacijo_27112014(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sz="1600" b="0"/>
              <a:t> AOT40 for vegetation, 2003-2013</a:t>
            </a:r>
          </a:p>
        </c:rich>
      </c:tx>
      <c:layout>
        <c:manualLayout>
          <c:xMode val="edge"/>
          <c:yMode val="edge"/>
          <c:x val="0.18344457322197399"/>
          <c:y val="1.7877088680917193E-2"/>
        </c:manualLayout>
      </c:layout>
      <c:overlay val="0"/>
    </c:title>
    <c:autoTitleDeleted val="0"/>
    <c:plotArea>
      <c:layout>
        <c:manualLayout>
          <c:layoutTarget val="inner"/>
          <c:xMode val="edge"/>
          <c:yMode val="edge"/>
          <c:x val="0.14901540949262981"/>
          <c:y val="6.6912459930845991E-2"/>
          <c:w val="0.83075191473599941"/>
          <c:h val="0.74344923176613198"/>
        </c:manualLayout>
      </c:layout>
      <c:barChart>
        <c:barDir val="col"/>
        <c:grouping val="clustered"/>
        <c:varyColors val="0"/>
        <c:ser>
          <c:idx val="0"/>
          <c:order val="0"/>
          <c:tx>
            <c:strRef>
              <c:f>'ZR18-1'!$Y$4</c:f>
              <c:strCache>
                <c:ptCount val="1"/>
                <c:pt idx="0">
                  <c:v>Urban background</c:v>
                </c:pt>
              </c:strCache>
            </c:strRef>
          </c:tx>
          <c:spPr>
            <a:solidFill>
              <a:srgbClr val="FFC000"/>
            </a:solidFill>
          </c:spPr>
          <c:invertIfNegative val="0"/>
          <c:cat>
            <c:numRef>
              <c:f>'ZR18-1'!$Z$3:$AJ$3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'ZR18-1'!$Z$4:$AJ$4</c:f>
              <c:numCache>
                <c:formatCode>#,##0</c:formatCode>
                <c:ptCount val="11"/>
                <c:pt idx="0">
                  <c:v>24691</c:v>
                </c:pt>
                <c:pt idx="1">
                  <c:v>15297</c:v>
                </c:pt>
                <c:pt idx="2">
                  <c:v>17712</c:v>
                </c:pt>
                <c:pt idx="3">
                  <c:v>29674</c:v>
                </c:pt>
                <c:pt idx="4">
                  <c:v>19987</c:v>
                </c:pt>
                <c:pt idx="5">
                  <c:v>14284</c:v>
                </c:pt>
                <c:pt idx="6">
                  <c:v>13324</c:v>
                </c:pt>
                <c:pt idx="7">
                  <c:v>22929</c:v>
                </c:pt>
                <c:pt idx="8">
                  <c:v>18474</c:v>
                </c:pt>
                <c:pt idx="9">
                  <c:v>20151</c:v>
                </c:pt>
                <c:pt idx="10">
                  <c:v>14959</c:v>
                </c:pt>
              </c:numCache>
            </c:numRef>
          </c:val>
        </c:ser>
        <c:ser>
          <c:idx val="1"/>
          <c:order val="1"/>
          <c:tx>
            <c:strRef>
              <c:f>'ZR18-1'!$Y$5</c:f>
              <c:strCache>
                <c:ptCount val="1"/>
                <c:pt idx="0">
                  <c:v>Rural background</c:v>
                </c:pt>
              </c:strCache>
            </c:strRef>
          </c:tx>
          <c:spPr>
            <a:solidFill>
              <a:srgbClr val="C00000"/>
            </a:solidFill>
          </c:spPr>
          <c:invertIfNegative val="0"/>
          <c:cat>
            <c:numRef>
              <c:f>'ZR18-1'!$Z$3:$AJ$3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'ZR18-1'!$Z$5:$AJ$5</c:f>
              <c:numCache>
                <c:formatCode>#,##0</c:formatCode>
                <c:ptCount val="11"/>
                <c:pt idx="0">
                  <c:v>38771.333333333336</c:v>
                </c:pt>
                <c:pt idx="1">
                  <c:v>24407.666666666668</c:v>
                </c:pt>
                <c:pt idx="2">
                  <c:v>24600.75</c:v>
                </c:pt>
                <c:pt idx="3">
                  <c:v>36488.199999999997</c:v>
                </c:pt>
                <c:pt idx="4">
                  <c:v>31370.400000000001</c:v>
                </c:pt>
                <c:pt idx="5">
                  <c:v>22121</c:v>
                </c:pt>
                <c:pt idx="6">
                  <c:v>21687.8</c:v>
                </c:pt>
                <c:pt idx="7">
                  <c:v>24677.599999999999</c:v>
                </c:pt>
                <c:pt idx="8">
                  <c:v>24257.599999999999</c:v>
                </c:pt>
                <c:pt idx="9">
                  <c:v>28310.799999999999</c:v>
                </c:pt>
                <c:pt idx="10">
                  <c:v>26802</c:v>
                </c:pt>
              </c:numCache>
            </c:numRef>
          </c:val>
        </c:ser>
        <c:ser>
          <c:idx val="2"/>
          <c:order val="2"/>
          <c:tx>
            <c:strRef>
              <c:f>'ZR18-1'!$Y$6</c:f>
              <c:strCache>
                <c:ptCount val="1"/>
                <c:pt idx="0">
                  <c:v>Rural/Industrial type</c:v>
                </c:pt>
              </c:strCache>
            </c:strRef>
          </c:tx>
          <c:spPr>
            <a:solidFill>
              <a:schemeClr val="accent2">
                <a:lumMod val="60000"/>
                <a:lumOff val="40000"/>
              </a:schemeClr>
            </a:solidFill>
          </c:spPr>
          <c:invertIfNegative val="0"/>
          <c:cat>
            <c:numRef>
              <c:f>'ZR18-1'!$Z$3:$AJ$3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'ZR18-1'!$Z$6:$AJ$6</c:f>
              <c:numCache>
                <c:formatCode>#,##0</c:formatCode>
                <c:ptCount val="11"/>
                <c:pt idx="0">
                  <c:v>30339.333333333332</c:v>
                </c:pt>
                <c:pt idx="1">
                  <c:v>15597.666666666666</c:v>
                </c:pt>
                <c:pt idx="2">
                  <c:v>21146</c:v>
                </c:pt>
                <c:pt idx="3">
                  <c:v>26911.666666666668</c:v>
                </c:pt>
                <c:pt idx="4">
                  <c:v>26523.666666666668</c:v>
                </c:pt>
                <c:pt idx="5">
                  <c:v>16476</c:v>
                </c:pt>
                <c:pt idx="6">
                  <c:v>18828.333333333332</c:v>
                </c:pt>
                <c:pt idx="7">
                  <c:v>26321</c:v>
                </c:pt>
                <c:pt idx="8">
                  <c:v>22380.333333333332</c:v>
                </c:pt>
                <c:pt idx="9">
                  <c:v>24747.666666666668</c:v>
                </c:pt>
                <c:pt idx="10">
                  <c:v>22290</c:v>
                </c:pt>
              </c:numCache>
            </c:numRef>
          </c:val>
        </c:ser>
        <c:ser>
          <c:idx val="3"/>
          <c:order val="3"/>
          <c:tx>
            <c:strRef>
              <c:f>'ZR18-1'!$Y$7</c:f>
              <c:strCache>
                <c:ptCount val="1"/>
                <c:pt idx="0">
                  <c:v>Rural/Agricultural type</c:v>
                </c:pt>
              </c:strCache>
            </c:strRef>
          </c:tx>
          <c:spPr>
            <a:solidFill>
              <a:srgbClr val="00B050"/>
            </a:solidFill>
          </c:spPr>
          <c:invertIfNegative val="0"/>
          <c:cat>
            <c:numRef>
              <c:f>'ZR18-1'!$Z$3:$AJ$3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'ZR18-1'!$Z$7:$AJ$7</c:f>
              <c:numCache>
                <c:formatCode>#,##0</c:formatCode>
                <c:ptCount val="11"/>
                <c:pt idx="0">
                  <c:v>37602</c:v>
                </c:pt>
                <c:pt idx="1">
                  <c:v>14390</c:v>
                </c:pt>
                <c:pt idx="2">
                  <c:v>19700</c:v>
                </c:pt>
                <c:pt idx="3">
                  <c:v>23339</c:v>
                </c:pt>
                <c:pt idx="4">
                  <c:v>24037</c:v>
                </c:pt>
                <c:pt idx="5">
                  <c:v>16553</c:v>
                </c:pt>
                <c:pt idx="6">
                  <c:v>15980</c:v>
                </c:pt>
                <c:pt idx="7">
                  <c:v>18728</c:v>
                </c:pt>
                <c:pt idx="8">
                  <c:v>23869</c:v>
                </c:pt>
                <c:pt idx="9">
                  <c:v>24978</c:v>
                </c:pt>
                <c:pt idx="10">
                  <c:v>18904</c:v>
                </c:pt>
              </c:numCache>
            </c:numRef>
          </c:val>
        </c:ser>
        <c:dLbls>
          <c:showLegendKey val="0"/>
          <c:showVal val="0"/>
          <c:showCatName val="0"/>
          <c:showSerName val="0"/>
          <c:showPercent val="0"/>
          <c:showBubbleSize val="0"/>
        </c:dLbls>
        <c:gapWidth val="150"/>
        <c:axId val="113098112"/>
        <c:axId val="113149056"/>
      </c:barChart>
      <c:lineChart>
        <c:grouping val="standard"/>
        <c:varyColors val="0"/>
        <c:ser>
          <c:idx val="4"/>
          <c:order val="4"/>
          <c:tx>
            <c:strRef>
              <c:f>'ZR18-1'!$Y$8</c:f>
              <c:strCache>
                <c:ptCount val="1"/>
                <c:pt idx="0">
                  <c:v>target value</c:v>
                </c:pt>
              </c:strCache>
            </c:strRef>
          </c:tx>
          <c:spPr>
            <a:ln>
              <a:solidFill>
                <a:srgbClr val="FF0000"/>
              </a:solidFill>
            </a:ln>
          </c:spPr>
          <c:marker>
            <c:symbol val="none"/>
          </c:marker>
          <c:cat>
            <c:numRef>
              <c:f>'ZR18-1'!$Z$3:$AJ$3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'ZR18-1'!$Z$8:$AJ$8</c:f>
              <c:numCache>
                <c:formatCode>#,##0</c:formatCode>
                <c:ptCount val="11"/>
                <c:pt idx="0">
                  <c:v>20000</c:v>
                </c:pt>
                <c:pt idx="1">
                  <c:v>20000</c:v>
                </c:pt>
                <c:pt idx="2">
                  <c:v>20000</c:v>
                </c:pt>
                <c:pt idx="3">
                  <c:v>20000</c:v>
                </c:pt>
                <c:pt idx="4">
                  <c:v>20000</c:v>
                </c:pt>
                <c:pt idx="5">
                  <c:v>20000</c:v>
                </c:pt>
                <c:pt idx="6">
                  <c:v>20000</c:v>
                </c:pt>
                <c:pt idx="7">
                  <c:v>20000</c:v>
                </c:pt>
                <c:pt idx="8">
                  <c:v>20000</c:v>
                </c:pt>
                <c:pt idx="9">
                  <c:v>20000</c:v>
                </c:pt>
                <c:pt idx="10">
                  <c:v>20000</c:v>
                </c:pt>
              </c:numCache>
            </c:numRef>
          </c:val>
          <c:smooth val="0"/>
        </c:ser>
        <c:dLbls>
          <c:showLegendKey val="0"/>
          <c:showVal val="0"/>
          <c:showCatName val="0"/>
          <c:showSerName val="0"/>
          <c:showPercent val="0"/>
          <c:showBubbleSize val="0"/>
        </c:dLbls>
        <c:marker val="1"/>
        <c:smooth val="0"/>
        <c:axId val="113098112"/>
        <c:axId val="113149056"/>
      </c:lineChart>
      <c:catAx>
        <c:axId val="113098112"/>
        <c:scaling>
          <c:orientation val="minMax"/>
        </c:scaling>
        <c:delete val="0"/>
        <c:axPos val="b"/>
        <c:numFmt formatCode="General" sourceLinked="1"/>
        <c:majorTickMark val="out"/>
        <c:minorTickMark val="none"/>
        <c:tickLblPos val="nextTo"/>
        <c:crossAx val="113149056"/>
        <c:crosses val="autoZero"/>
        <c:auto val="1"/>
        <c:lblAlgn val="ctr"/>
        <c:lblOffset val="100"/>
        <c:noMultiLvlLbl val="0"/>
      </c:catAx>
      <c:valAx>
        <c:axId val="113149056"/>
        <c:scaling>
          <c:orientation val="minMax"/>
        </c:scaling>
        <c:delete val="0"/>
        <c:axPos val="l"/>
        <c:majorGridlines>
          <c:spPr>
            <a:ln>
              <a:noFill/>
            </a:ln>
          </c:spPr>
        </c:majorGridlines>
        <c:title>
          <c:tx>
            <c:rich>
              <a:bodyPr rot="-5400000" vert="horz"/>
              <a:lstStyle/>
              <a:p>
                <a:pPr>
                  <a:defRPr/>
                </a:pPr>
                <a:r>
                  <a:rPr lang="sl-SI" sz="1000" b="0" i="0" u="none" strike="noStrike" baseline="0">
                    <a:effectLst/>
                  </a:rPr>
                  <a:t>(micro g/m3).h </a:t>
                </a:r>
                <a:r>
                  <a:rPr lang="sl-SI" sz="1000" b="1" i="0" u="none" strike="noStrike" baseline="0"/>
                  <a:t> </a:t>
                </a:r>
                <a:endParaRPr lang="sl-SI"/>
              </a:p>
            </c:rich>
          </c:tx>
          <c:layout>
            <c:manualLayout>
              <c:xMode val="edge"/>
              <c:yMode val="edge"/>
              <c:x val="2.1841093838990914E-2"/>
              <c:y val="6.1728273413414261E-2"/>
            </c:manualLayout>
          </c:layout>
          <c:overlay val="0"/>
        </c:title>
        <c:numFmt formatCode="#,##0" sourceLinked="1"/>
        <c:majorTickMark val="out"/>
        <c:minorTickMark val="none"/>
        <c:tickLblPos val="nextTo"/>
        <c:crossAx val="113098112"/>
        <c:crosses val="autoZero"/>
        <c:crossBetween val="between"/>
      </c:valAx>
      <c:spPr>
        <a:noFill/>
        <a:ln w="25400">
          <a:noFill/>
        </a:ln>
      </c:spPr>
    </c:plotArea>
    <c:legend>
      <c:legendPos val="b"/>
      <c:layout>
        <c:manualLayout>
          <c:xMode val="edge"/>
          <c:yMode val="edge"/>
          <c:x val="0.1458100438507402"/>
          <c:y val="0.87883556808672214"/>
          <c:w val="0.83382250208101838"/>
          <c:h val="0.10328734323236062"/>
        </c:manualLayout>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81886"/>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81886"/>
          </a:xfrm>
          <a:prstGeom prst="rect">
            <a:avLst/>
          </a:prstGeom>
        </p:spPr>
        <p:txBody>
          <a:bodyPr vert="horz" lIns="91440" tIns="45720" rIns="91440" bIns="45720" rtlCol="0"/>
          <a:lstStyle>
            <a:lvl1pPr algn="r">
              <a:defRPr sz="1200"/>
            </a:lvl1pPr>
          </a:lstStyle>
          <a:p>
            <a:fld id="{A240132B-D348-4429-8789-20B00C373DAA}" type="datetimeFigureOut">
              <a:rPr lang="sl-SI" smtClean="0"/>
              <a:t>4.6.2015</a:t>
            </a:fld>
            <a:endParaRPr lang="sl-SI"/>
          </a:p>
        </p:txBody>
      </p:sp>
      <p:sp>
        <p:nvSpPr>
          <p:cNvPr id="4" name="Ograda noge 3"/>
          <p:cNvSpPr>
            <a:spLocks noGrp="1"/>
          </p:cNvSpPr>
          <p:nvPr>
            <p:ph type="ftr" sz="quarter" idx="2"/>
          </p:nvPr>
        </p:nvSpPr>
        <p:spPr>
          <a:xfrm>
            <a:off x="0" y="9154154"/>
            <a:ext cx="2971800" cy="481886"/>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9154154"/>
            <a:ext cx="2971800" cy="481886"/>
          </a:xfrm>
          <a:prstGeom prst="rect">
            <a:avLst/>
          </a:prstGeom>
        </p:spPr>
        <p:txBody>
          <a:bodyPr vert="horz" lIns="91440" tIns="45720" rIns="91440" bIns="45720" rtlCol="0" anchor="b"/>
          <a:lstStyle>
            <a:lvl1pPr algn="r">
              <a:defRPr sz="1200"/>
            </a:lvl1pPr>
          </a:lstStyle>
          <a:p>
            <a:fld id="{61631665-E007-4645-A198-9C532B05ED68}" type="slidenum">
              <a:rPr lang="sl-SI" smtClean="0"/>
              <a:t>‹#›</a:t>
            </a:fld>
            <a:endParaRPr lang="sl-SI"/>
          </a:p>
        </p:txBody>
      </p:sp>
    </p:spTree>
    <p:extLst>
      <p:ext uri="{BB962C8B-B14F-4D97-AF65-F5344CB8AC3E}">
        <p14:creationId xmlns:p14="http://schemas.microsoft.com/office/powerpoint/2010/main" val="404069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81886"/>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81886"/>
          </a:xfrm>
          <a:prstGeom prst="rect">
            <a:avLst/>
          </a:prstGeom>
        </p:spPr>
        <p:txBody>
          <a:bodyPr vert="horz" lIns="91440" tIns="45720" rIns="91440" bIns="45720" rtlCol="0"/>
          <a:lstStyle>
            <a:lvl1pPr algn="r">
              <a:defRPr sz="1200"/>
            </a:lvl1pPr>
          </a:lstStyle>
          <a:p>
            <a:fld id="{339E2D4D-144E-45B8-BF28-B12C00150B68}" type="datetimeFigureOut">
              <a:rPr lang="sl-SI" smtClean="0"/>
              <a:t>4.6.2015</a:t>
            </a:fld>
            <a:endParaRPr lang="sl-SI"/>
          </a:p>
        </p:txBody>
      </p:sp>
      <p:sp>
        <p:nvSpPr>
          <p:cNvPr id="4" name="Ograda stranske slike 3"/>
          <p:cNvSpPr>
            <a:spLocks noGrp="1" noRot="1" noChangeAspect="1"/>
          </p:cNvSpPr>
          <p:nvPr>
            <p:ph type="sldImg" idx="2"/>
          </p:nvPr>
        </p:nvSpPr>
        <p:spPr>
          <a:xfrm>
            <a:off x="1019175" y="722313"/>
            <a:ext cx="4819650" cy="361473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577914"/>
            <a:ext cx="5486400" cy="4336971"/>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154154"/>
            <a:ext cx="2971800" cy="481886"/>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9154154"/>
            <a:ext cx="2971800" cy="481886"/>
          </a:xfrm>
          <a:prstGeom prst="rect">
            <a:avLst/>
          </a:prstGeom>
        </p:spPr>
        <p:txBody>
          <a:bodyPr vert="horz" lIns="91440" tIns="45720" rIns="91440" bIns="45720" rtlCol="0" anchor="b"/>
          <a:lstStyle>
            <a:lvl1pPr algn="r">
              <a:defRPr sz="1200"/>
            </a:lvl1pPr>
          </a:lstStyle>
          <a:p>
            <a:fld id="{889661C8-7EF7-4822-A2B2-B8743018A51C}" type="slidenum">
              <a:rPr lang="sl-SI" smtClean="0"/>
              <a:t>‹#›</a:t>
            </a:fld>
            <a:endParaRPr lang="sl-SI"/>
          </a:p>
        </p:txBody>
      </p:sp>
    </p:spTree>
    <p:extLst>
      <p:ext uri="{BB962C8B-B14F-4D97-AF65-F5344CB8AC3E}">
        <p14:creationId xmlns:p14="http://schemas.microsoft.com/office/powerpoint/2010/main" val="199147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rso.gov.si/vode/publikacije%20in%20poro%C4%8Dila/Letni%20pregled%20pretokov%20rek%20201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Prikaz kazalcev, ki kažejo na zeleno gospodarsko rast</a:t>
            </a:r>
            <a:r>
              <a:rPr lang="sl-SI" baseline="0" dirty="0" smtClean="0"/>
              <a:t> in kaj ta pravzaprav obsega po priporočilih EEA in SOER2015.</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a:t>
            </a:fld>
            <a:endParaRPr lang="sl-SI"/>
          </a:p>
        </p:txBody>
      </p:sp>
    </p:spTree>
    <p:extLst>
      <p:ext uri="{BB962C8B-B14F-4D97-AF65-F5344CB8AC3E}">
        <p14:creationId xmlns:p14="http://schemas.microsoft.com/office/powerpoint/2010/main" val="2043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smtClean="0">
                <a:solidFill>
                  <a:schemeClr val="tx1"/>
                </a:solidFill>
                <a:effectLst/>
                <a:latin typeface="+mn-lt"/>
                <a:ea typeface="+mn-ea"/>
                <a:cs typeface="+mn-cs"/>
              </a:rPr>
              <a:t>Ciljna vrednost parametra AOT40 za varstvo rastlin  je prekoračena.</a:t>
            </a:r>
            <a:r>
              <a:rPr lang="sl-SI" sz="1200" kern="1200" baseline="0" dirty="0" smtClean="0">
                <a:solidFill>
                  <a:schemeClr val="tx1"/>
                </a:solidFill>
                <a:effectLst/>
                <a:latin typeface="+mn-lt"/>
                <a:ea typeface="+mn-ea"/>
                <a:cs typeface="+mn-cs"/>
              </a:rPr>
              <a:t> Najvišje </a:t>
            </a:r>
            <a:r>
              <a:rPr lang="sl-SI" sz="1200" kern="1200" baseline="0" dirty="0" err="1" smtClean="0">
                <a:solidFill>
                  <a:schemeClr val="tx1"/>
                </a:solidFill>
                <a:effectLst/>
                <a:latin typeface="+mn-lt"/>
                <a:ea typeface="+mn-ea"/>
                <a:cs typeface="+mn-cs"/>
              </a:rPr>
              <a:t>konc</a:t>
            </a:r>
            <a:r>
              <a:rPr lang="sl-SI" sz="1200" kern="1200" baseline="0" dirty="0" smtClean="0">
                <a:solidFill>
                  <a:schemeClr val="tx1"/>
                </a:solidFill>
                <a:effectLst/>
                <a:latin typeface="+mn-lt"/>
                <a:ea typeface="+mn-ea"/>
                <a:cs typeface="+mn-cs"/>
              </a:rPr>
              <a:t>. Ozona so na Krvavcu, ki je visokogorska merilna postaja, </a:t>
            </a:r>
            <a:r>
              <a:rPr lang="sl-SI" sz="1200" kern="1200" dirty="0" smtClean="0">
                <a:solidFill>
                  <a:schemeClr val="tx1"/>
                </a:solidFill>
                <a:effectLst/>
                <a:latin typeface="+mn-lt"/>
                <a:ea typeface="+mn-ea"/>
                <a:cs typeface="+mn-cs"/>
              </a:rPr>
              <a:t>kjer je manj dnevnega nihanja koncentracije ozona, zato jutranje in dopoldanske koncentracije povečajo vsoto. Visoke koncentracije so tudi na Otlici, ki je pod vplivom ozona, ki pride iz Italije in iz doline. Postaja je na nad. Višini 1000 m.</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Koncentracije ozona in s tem povezana vrednost parametra AOT40 so močno odvisna od vremena, najvišje vrednosti se pojavljajo v letih z dolgotrajnim suhim in vročim vremenom z veliko sončnega obsevanja. </a:t>
            </a:r>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15</a:t>
            </a:fld>
            <a:endParaRPr lang="sl-SI"/>
          </a:p>
        </p:txBody>
      </p:sp>
    </p:spTree>
    <p:extLst>
      <p:ext uri="{BB962C8B-B14F-4D97-AF65-F5344CB8AC3E}">
        <p14:creationId xmlns:p14="http://schemas.microsoft.com/office/powerpoint/2010/main" val="209993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Podatki kažejo, da se dolžina letne rastne dobe podaljšuje. Pričakovati je, da se bo zaradi zgodnejšega začetka rastne dobe spomladi in njenega kasnejšega konca v jeseni  trajanje rastne dobe v prihodnosti še podaljšalo. Podaljševanje letne rastne dobe bo vplivalo na širitev toplotno zahtevnejših rastlin na območja proti severu Evrope, kjer gojenje takih rastlin doslej ni bilo mogoče. </a:t>
            </a:r>
          </a:p>
          <a:p>
            <a:r>
              <a:rPr lang="sl-SI" dirty="0" smtClean="0"/>
              <a:t>Hitrejše krčenje Triglavskega ledenika, ki se je pričelo v 2. polovici osemdesetih let 20. stoletja e se je še stopnjevalo v devetdesetih letih. Zaradi vse hitrejšega tanjšanja ledu so se začele pojavljati sredi ledenika posamezne skalne grbine, dokler ledenik leta 1992 ni razpadel na dva ločena dela. Krčenje Triglavskega ledenika je v 21. stoletju počasnejše. Proces je zastal v letih z nadpovprečno visoko snežno odejo v pozni pomladi. </a:t>
            </a:r>
          </a:p>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V letu 2012 se je rečni odtok s 14.035 milijoni m3 približal povprečju obdobja 1981 – 2010, a pretočni režimi slovenskih rek so bili daleč od običajnih. Prvih osem mesecev leta so bili pretoki manjši od povprečnih, v večjem delu Slovenije so se neugodne hidrološke razmere sklenjeno ohranjale 14 mesecev, vse od julija 2011. Zadnje štiri mesece v letu 2012 so bili pretoki nadpovprečni (glej: </a:t>
            </a:r>
            <a:r>
              <a:rPr lang="sl-SI" dirty="0" smtClean="0">
                <a:hlinkClick r:id="rId3"/>
              </a:rPr>
              <a:t>Sušni in poplavni pretoki rek v letu 2012, Agencija RS za okolje, 2013 </a:t>
            </a:r>
            <a:r>
              <a:rPr lang="sl-SI" dirty="0" smtClean="0"/>
              <a:t>) in na letni ravni so se odstopanja zgladila. Obdobni trend upadanja rečnega odtoka se je ohranil. </a:t>
            </a:r>
          </a:p>
          <a:p>
            <a:r>
              <a:rPr lang="sl-SI" dirty="0" smtClean="0"/>
              <a:t>Skupna obnovljiva količina podzemne vode v plitvih vodonosnikih Slovenije je bila v letu 2012 pod povprečjem obdobja 2001-2010, vendar nekoliko nad količinami v sušnih letih 2011 in 2003. </a:t>
            </a:r>
          </a:p>
          <a:p>
            <a:r>
              <a:rPr lang="sl-SI" dirty="0" smtClean="0"/>
              <a:t>V obdobju 1960 - 2012 se je povprečna višina morja na slovenski obali zviševala 1 mm/leto, v zadnjem desetletju je zviševanje hitrejše. </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17</a:t>
            </a:fld>
            <a:endParaRPr lang="sl-SI"/>
          </a:p>
        </p:txBody>
      </p:sp>
    </p:spTree>
    <p:extLst>
      <p:ext uri="{BB962C8B-B14F-4D97-AF65-F5344CB8AC3E}">
        <p14:creationId xmlns:p14="http://schemas.microsoft.com/office/powerpoint/2010/main" val="5719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Učinkovita raba snovi in virov</a:t>
            </a:r>
          </a:p>
          <a:p>
            <a:r>
              <a:rPr lang="sl-SI" dirty="0" smtClean="0"/>
              <a:t>Ravnanje z odpadki</a:t>
            </a:r>
          </a:p>
          <a:p>
            <a:r>
              <a:rPr lang="sl-SI" dirty="0" smtClean="0"/>
              <a:t>Izpusti TGP in</a:t>
            </a:r>
            <a:r>
              <a:rPr lang="sl-SI" baseline="0" dirty="0" smtClean="0"/>
              <a:t> blaženje podnebnih sprememb</a:t>
            </a:r>
          </a:p>
          <a:p>
            <a:r>
              <a:rPr lang="sl-SI" baseline="0" dirty="0" smtClean="0"/>
              <a:t>Poraba energije in raba fosilnih goriv</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18</a:t>
            </a:fld>
            <a:endParaRPr lang="sl-SI"/>
          </a:p>
        </p:txBody>
      </p:sp>
    </p:spTree>
    <p:extLst>
      <p:ext uri="{BB962C8B-B14F-4D97-AF65-F5344CB8AC3E}">
        <p14:creationId xmlns:p14="http://schemas.microsoft.com/office/powerpoint/2010/main" val="287006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Izkoriščanje naravnih virov</a:t>
            </a:r>
            <a:r>
              <a:rPr lang="sl-SI" baseline="0" dirty="0" smtClean="0"/>
              <a:t> </a:t>
            </a:r>
            <a:r>
              <a:rPr lang="sl-SI" baseline="0" dirty="0" smtClean="0"/>
              <a:t>(biomasa, kovinske rude, nekovinski materiali, fosilne energetske surovine) je </a:t>
            </a:r>
            <a:r>
              <a:rPr lang="sl-SI" baseline="0" dirty="0" smtClean="0"/>
              <a:t>naraščalo do leta 2007, potem je začelo upadati. V letu 2012 smo izkoristili 42 % manj kot leta 2007, pri čemer se je najbolj zmanjšalo izkoriščanje naravnih virov za potrebe gradbeništva. </a:t>
            </a:r>
          </a:p>
          <a:p>
            <a:r>
              <a:rPr lang="sl-SI" baseline="0" dirty="0" smtClean="0"/>
              <a:t>Skupna masa uvoženih surovin predstavlja nekaj več kot 1/3 uporabljenih surovin. Uvoz je do leta 2008 naraščal, potem je začel upadati. V letu 2012 je bil večji od izvoza.</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20</a:t>
            </a:fld>
            <a:endParaRPr lang="sl-SI"/>
          </a:p>
        </p:txBody>
      </p:sp>
    </p:spTree>
    <p:extLst>
      <p:ext uri="{BB962C8B-B14F-4D97-AF65-F5344CB8AC3E}">
        <p14:creationId xmlns:p14="http://schemas.microsoft.com/office/powerpoint/2010/main" val="265398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Kazalec kaže razmerje med izkoriščeno in  vodo, ki je na razpolago</a:t>
            </a:r>
            <a:r>
              <a:rPr lang="sl-SI" baseline="0" dirty="0" smtClean="0"/>
              <a:t> v dolgoletnem povprečju </a:t>
            </a:r>
            <a:r>
              <a:rPr lang="sl-SI" baseline="0" dirty="0" err="1" smtClean="0"/>
              <a:t>ozr</a:t>
            </a:r>
            <a:r>
              <a:rPr lang="sl-SI" baseline="0" dirty="0" smtClean="0"/>
              <a:t>. vodo, ki je na razpolago v posameznem letu. Slovenija nima težav z vodnim stresom. Največ vode se porabi za hidroenergetske namene, vodo po uporabi vračajo nazaj. </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21</a:t>
            </a:fld>
            <a:endParaRPr lang="sl-SI"/>
          </a:p>
        </p:txBody>
      </p:sp>
    </p:spTree>
    <p:extLst>
      <p:ext uri="{BB962C8B-B14F-4D97-AF65-F5344CB8AC3E}">
        <p14:creationId xmlns:p14="http://schemas.microsoft.com/office/powerpoint/2010/main" val="265398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dirty="0" smtClean="0">
                <a:solidFill>
                  <a:schemeClr val="accent3">
                    <a:lumMod val="75000"/>
                  </a:schemeClr>
                </a:solidFill>
              </a:rPr>
              <a:t>Delež ločeno zbranih komunalnih odpadkov se povečuje, znižuje se količina nastalih komunalnih odpadkov.</a:t>
            </a:r>
          </a:p>
          <a:p>
            <a:r>
              <a:rPr lang="sl-SI" sz="1200" b="0" dirty="0" smtClean="0">
                <a:solidFill>
                  <a:srgbClr val="FF0000"/>
                </a:solidFill>
              </a:rPr>
              <a:t>RECIKLIRANJE</a:t>
            </a:r>
            <a:r>
              <a:rPr lang="sl-SI" sz="1200" b="0" baseline="0" dirty="0" smtClean="0">
                <a:solidFill>
                  <a:srgbClr val="FF0000"/>
                </a:solidFill>
              </a:rPr>
              <a:t> </a:t>
            </a:r>
            <a:r>
              <a:rPr lang="sl-SI" sz="1200" b="0" baseline="0" dirty="0" smtClean="0">
                <a:solidFill>
                  <a:schemeClr val="accent3">
                    <a:lumMod val="75000"/>
                  </a:schemeClr>
                </a:solidFill>
              </a:rPr>
              <a:t>ODPADKOV</a:t>
            </a:r>
            <a:endParaRPr lang="sl-SI" sz="1200" b="0" baseline="0" dirty="0" smtClean="0">
              <a:solidFill>
                <a:srgbClr val="FF0000"/>
              </a:solidFill>
            </a:endParaRPr>
          </a:p>
          <a:p>
            <a:r>
              <a:rPr lang="sl-SI" sz="1200" b="0" baseline="0" dirty="0" smtClean="0">
                <a:solidFill>
                  <a:srgbClr val="FF0000"/>
                </a:solidFill>
              </a:rPr>
              <a:t>V letu 2012 smo ločeno zbrali okoli 40% frakcij komunalnih odpadkov. V prihodnje se načrtujejo ukrepi za zvišanje deleža reciklaže (do 64 %), deleža sežiga (do 25%), deleža odloženih kom. Odpadkov (do 15%), kar bo zahtevalo investicije v infrastrukturo. Te so za obdobje 2016-2020 ocenjene na 200 mio EUR,  vir kohezija in država.</a:t>
            </a:r>
          </a:p>
          <a:p>
            <a:endParaRPr lang="sl-SI" b="0" dirty="0">
              <a:solidFill>
                <a:srgbClr val="FF0000"/>
              </a:solidFill>
            </a:endParaRPr>
          </a:p>
        </p:txBody>
      </p:sp>
      <p:sp>
        <p:nvSpPr>
          <p:cNvPr id="4" name="Ograda številke diapozitiva 3"/>
          <p:cNvSpPr>
            <a:spLocks noGrp="1"/>
          </p:cNvSpPr>
          <p:nvPr>
            <p:ph type="sldNum" sz="quarter" idx="10"/>
          </p:nvPr>
        </p:nvSpPr>
        <p:spPr/>
        <p:txBody>
          <a:bodyPr/>
          <a:lstStyle/>
          <a:p>
            <a:fld id="{889661C8-7EF7-4822-A2B2-B8743018A51C}" type="slidenum">
              <a:rPr lang="sl-SI" smtClean="0"/>
              <a:t>22</a:t>
            </a:fld>
            <a:endParaRPr lang="sl-SI"/>
          </a:p>
        </p:txBody>
      </p:sp>
    </p:spTree>
    <p:extLst>
      <p:ext uri="{BB962C8B-B14F-4D97-AF65-F5344CB8AC3E}">
        <p14:creationId xmlns:p14="http://schemas.microsoft.com/office/powerpoint/2010/main" val="329602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SI se izpusti TGP znižujejo, </a:t>
            </a:r>
            <a:r>
              <a:rPr lang="sl-SI" dirty="0" smtClean="0"/>
              <a:t>očitno </a:t>
            </a:r>
            <a:r>
              <a:rPr lang="sl-SI" dirty="0" smtClean="0"/>
              <a:t>od leta 2008</a:t>
            </a:r>
            <a:r>
              <a:rPr lang="sl-SI" baseline="0" dirty="0" smtClean="0"/>
              <a:t> </a:t>
            </a:r>
            <a:r>
              <a:rPr lang="sl-SI" baseline="0" dirty="0" smtClean="0"/>
              <a:t>dalje. K temu je najbolj </a:t>
            </a:r>
            <a:r>
              <a:rPr lang="sl-SI" baseline="0" dirty="0" smtClean="0"/>
              <a:t>prispevala ekonomska kriza. </a:t>
            </a:r>
            <a:r>
              <a:rPr lang="sl-SI" dirty="0" smtClean="0"/>
              <a:t>Skupni izpusti toplogrednih plinov so v Sloveniji leta 2012 dosegli vrednost 18.911 Gg (</a:t>
            </a:r>
            <a:r>
              <a:rPr lang="sl-SI" dirty="0" err="1" smtClean="0"/>
              <a:t>gigagram</a:t>
            </a:r>
            <a:r>
              <a:rPr lang="sl-SI" dirty="0" smtClean="0"/>
              <a:t>= 1000 ton ali kiloton) ekvivalenta CO</a:t>
            </a:r>
            <a:r>
              <a:rPr lang="sl-SI" baseline="-25000" dirty="0" smtClean="0"/>
              <a:t>2</a:t>
            </a:r>
            <a:r>
              <a:rPr lang="sl-SI" dirty="0" smtClean="0"/>
              <a:t> , kar je za 7,1 % pod vrednostjo v izhodiščnem letu. Slovenija namerava doseči Kjotski cilj z uveljavitvijo ponorov (v višini 1.320 kiloton CO</a:t>
            </a:r>
            <a:r>
              <a:rPr lang="sl-SI" baseline="-25000" dirty="0" smtClean="0"/>
              <a:t>2</a:t>
            </a:r>
            <a:r>
              <a:rPr lang="sl-SI" dirty="0" smtClean="0"/>
              <a:t> letno). </a:t>
            </a:r>
            <a:endParaRPr lang="sl-SI" baseline="0" dirty="0" smtClean="0"/>
          </a:p>
          <a:p>
            <a:r>
              <a:rPr lang="sl-SI" baseline="0" dirty="0" smtClean="0"/>
              <a:t>Največji delež v izpustih TGP imata energetika in promet. Za zmanjšanje izpustov so bili v okviru OP TGP do leta 2020 sprejeti številni ukrepi za izboljšanje energetske učinkovitosti v energetiki in prometu, za izrabo obnovljivih virov energije. Promet je tudi edini sektor, v katerem so se izpusti v letu 2012 povečali  glede na leto 2011 (1,3 </a:t>
            </a:r>
            <a:r>
              <a:rPr lang="sl-SI" baseline="0" dirty="0" smtClean="0"/>
              <a:t>%).</a:t>
            </a:r>
          </a:p>
          <a:p>
            <a:r>
              <a:rPr lang="sl-SI" baseline="0" dirty="0" smtClean="0"/>
              <a:t>Kljub temu, da delež obnovljivih virov energije v Sloveniji narašča, smo še daleč od bi bili energetsko neodvisni. Delež OVE najmanj narašča v sektorju prometa.</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24</a:t>
            </a:fld>
            <a:endParaRPr lang="sl-SI"/>
          </a:p>
        </p:txBody>
      </p:sp>
    </p:spTree>
    <p:extLst>
      <p:ext uri="{BB962C8B-B14F-4D97-AF65-F5344CB8AC3E}">
        <p14:creationId xmlns:p14="http://schemas.microsoft.com/office/powerpoint/2010/main" val="72900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Cestni blagovni promet raste najhitreje</a:t>
            </a:r>
            <a:r>
              <a:rPr lang="sl-SI" baseline="0" dirty="0" smtClean="0"/>
              <a:t> med vsemi prevoznimi načini blaga, še posebej od vstopa SI v EU (2004). Od leta 2004 je tako porastel za pribl. 80 %, železniški pa le za dobrih 10 %. </a:t>
            </a:r>
            <a:r>
              <a:rPr lang="sl-SI" b="1" baseline="0" dirty="0" smtClean="0"/>
              <a:t>Skrb vzbujajoč je predvsem cestni blagovni tranzit skozi SI. Ker od uveljavitve schengenskega območja ta ni vel vključen v statistično spremljanje ga lahko ocenjujemo le posredno. Po ocenah se je število prehodov med SI in HU v obdobju 2004-2007 povečalo za 112%. Ocenjuje se tudi, da se v obdobju 2000-2010  na slovenskih cestah za 97 % povečal promet z lahkimi, srednjimi in težkimi tovornjaki ter </a:t>
            </a:r>
            <a:r>
              <a:rPr lang="sl-SI" b="1" baseline="0" dirty="0" err="1" smtClean="0"/>
              <a:t>prikoličarji</a:t>
            </a:r>
            <a:r>
              <a:rPr lang="sl-SI" b="1" baseline="0" dirty="0" smtClean="0"/>
              <a:t>. Obseg pristaniškega prometa od 1990 do 2012 raste za skoraj 100%. Glede na stanje prometne politike pričakujemo, da se bodo pritiski prometa na okolje nadaljevali v </a:t>
            </a:r>
            <a:r>
              <a:rPr lang="sl-SI" b="1" baseline="0" dirty="0" err="1" smtClean="0"/>
              <a:t>netrajnostni</a:t>
            </a:r>
            <a:r>
              <a:rPr lang="sl-SI" b="1" baseline="0" dirty="0" smtClean="0"/>
              <a:t> smeri.</a:t>
            </a:r>
            <a:endParaRPr lang="sl-SI" b="1"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26</a:t>
            </a:fld>
            <a:endParaRPr lang="sl-SI"/>
          </a:p>
        </p:txBody>
      </p:sp>
    </p:spTree>
    <p:extLst>
      <p:ext uri="{BB962C8B-B14F-4D97-AF65-F5344CB8AC3E}">
        <p14:creationId xmlns:p14="http://schemas.microsoft.com/office/powerpoint/2010/main" val="105210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Hitra rast osebnih avtomobilov predstavlja enega največjih okoljskih izzivov.</a:t>
            </a:r>
            <a:r>
              <a:rPr lang="sl-SI" baseline="0" dirty="0" smtClean="0"/>
              <a:t> Najbolj med prevoznimi načini upada cestni javni potniški promet, najbolj medkrajevni prevoz. Železniški promet po velikem padcu v 90ih letih ponovno narašča, toda od leta 2008 spet upada. Drastičen je porast zračnega prometa z vrhom v letu 2008, predvsem zaradi vstopa EU v </a:t>
            </a:r>
            <a:r>
              <a:rPr lang="sl-SI" baseline="0" dirty="0" err="1" smtClean="0"/>
              <a:t>schengen</a:t>
            </a:r>
            <a:r>
              <a:rPr lang="sl-SI" baseline="0" dirty="0" smtClean="0"/>
              <a:t> ter široke ponudbe </a:t>
            </a:r>
            <a:r>
              <a:rPr lang="sl-SI" baseline="0" dirty="0" err="1" smtClean="0"/>
              <a:t>nizkocenovnikov</a:t>
            </a:r>
            <a:r>
              <a:rPr lang="sl-SI" baseline="0" dirty="0" smtClean="0"/>
              <a:t>. Kljub temu, da številni kazalci kažejo na porast predvsem cestnega prometa, pričakujemo v bodoče premik v trajnostni smeri predvsem na lokalni ravni. Tu </a:t>
            </a:r>
            <a:r>
              <a:rPr lang="sl-SI" baseline="0" dirty="0" err="1" smtClean="0"/>
              <a:t>odločevalce</a:t>
            </a:r>
            <a:r>
              <a:rPr lang="sl-SI" baseline="0" dirty="0" smtClean="0"/>
              <a:t> sili slab zrak in hrup k ukrepanju v smeri zmanjšanja prometa v mestnih središčih. Zato prve trajnostne premike v bodoče pričakujemo prav na ravni mest.</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27</a:t>
            </a:fld>
            <a:endParaRPr lang="sl-SI"/>
          </a:p>
        </p:txBody>
      </p:sp>
    </p:spTree>
    <p:extLst>
      <p:ext uri="{BB962C8B-B14F-4D97-AF65-F5344CB8AC3E}">
        <p14:creationId xmlns:p14="http://schemas.microsoft.com/office/powerpoint/2010/main" val="199697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Onesnaženost</a:t>
            </a:r>
            <a:r>
              <a:rPr lang="sl-SI" baseline="0" dirty="0" smtClean="0"/>
              <a:t> pitne vode in s tem povezani škodljivi vplivi na zdravje ljudi</a:t>
            </a:r>
          </a:p>
          <a:p>
            <a:r>
              <a:rPr lang="sl-SI" baseline="0" dirty="0" smtClean="0"/>
              <a:t>Onesnaženost zraka in </a:t>
            </a:r>
            <a:r>
              <a:rPr lang="sl-SI" baseline="0" dirty="0" smtClean="0"/>
              <a:t>s tem povezani škodljivi vplivi na zdravje ljudi</a:t>
            </a:r>
          </a:p>
          <a:p>
            <a:r>
              <a:rPr lang="sl-SI" baseline="0" dirty="0" smtClean="0"/>
              <a:t>Obremenjenost s hrupom </a:t>
            </a:r>
          </a:p>
          <a:p>
            <a:r>
              <a:rPr lang="sl-SI" baseline="0" dirty="0" smtClean="0"/>
              <a:t>Podnebne spremembe in z njimi povezani škodljivi vplivi na zdravje ljudi</a:t>
            </a:r>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Kemikalije in z njimi povezani škodljivi vplivi na zdravje ljudi</a:t>
            </a:r>
          </a:p>
          <a:p>
            <a:endParaRPr lang="sl-SI" baseline="0" dirty="0" smtClean="0"/>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28</a:t>
            </a:fld>
            <a:endParaRPr lang="sl-SI"/>
          </a:p>
        </p:txBody>
      </p:sp>
    </p:spTree>
    <p:extLst>
      <p:ext uri="{BB962C8B-B14F-4D97-AF65-F5344CB8AC3E}">
        <p14:creationId xmlns:p14="http://schemas.microsoft.com/office/powerpoint/2010/main" val="350130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Biotska raznovrstnost kopnega in celinskih voda</a:t>
            </a:r>
          </a:p>
          <a:p>
            <a:r>
              <a:rPr lang="sl-SI" dirty="0" smtClean="0"/>
              <a:t>Raba zemljišč</a:t>
            </a:r>
          </a:p>
          <a:p>
            <a:r>
              <a:rPr lang="sl-SI" dirty="0" smtClean="0"/>
              <a:t>Ekološko stanje voda</a:t>
            </a:r>
          </a:p>
          <a:p>
            <a:r>
              <a:rPr lang="sl-SI" dirty="0" smtClean="0"/>
              <a:t>Kakovost</a:t>
            </a:r>
            <a:r>
              <a:rPr lang="sl-SI" baseline="0" dirty="0" smtClean="0"/>
              <a:t> vode in obremenjenost s hranili</a:t>
            </a:r>
          </a:p>
          <a:p>
            <a:r>
              <a:rPr lang="sl-SI" baseline="0" dirty="0" smtClean="0"/>
              <a:t>Onesnaženost zraka in njegovi vplivi na ekosisteme</a:t>
            </a:r>
          </a:p>
          <a:p>
            <a:r>
              <a:rPr lang="sl-SI" baseline="0" dirty="0" smtClean="0"/>
              <a:t>Vplivi podnebnih sprememb na ekosisteme</a:t>
            </a:r>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4</a:t>
            </a:fld>
            <a:endParaRPr lang="sl-SI"/>
          </a:p>
        </p:txBody>
      </p:sp>
    </p:spTree>
    <p:extLst>
      <p:ext uri="{BB962C8B-B14F-4D97-AF65-F5344CB8AC3E}">
        <p14:creationId xmlns:p14="http://schemas.microsoft.com/office/powerpoint/2010/main" val="295062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Kakovost</a:t>
            </a:r>
            <a:r>
              <a:rPr lang="sl-SI" baseline="0" dirty="0" smtClean="0"/>
              <a:t> pitne vode se je v obdobju 2006-2012 izboljšala tako iz vidika mikrobiološke kot kemijske onesnaženosti, problematična ostaja predvsem mikrobiološka onesnaženost (fekalna), ki je značilna predvsem za male vodovodne sisteme. Ti sistemi niso ustrezno strokovno upravljani, zato jih je potrebno dolgoročno urediti ali ukiniti in priključiti prebivalce na večje oskrbovalne sisteme. V primeru mikrobiološke onesnaženosti je največkrat zaznana </a:t>
            </a:r>
            <a:r>
              <a:rPr lang="sl-SI" baseline="0" dirty="0" err="1" smtClean="0"/>
              <a:t>Ecoli</a:t>
            </a:r>
            <a:r>
              <a:rPr lang="sl-SI" baseline="0" dirty="0" smtClean="0"/>
              <a:t>, v primeru kemijske pa As, NO3- in pesticidi (atrazin, </a:t>
            </a:r>
            <a:r>
              <a:rPr lang="sl-SI" baseline="0" dirty="0" err="1" smtClean="0"/>
              <a:t>disetilatrazin</a:t>
            </a:r>
            <a:r>
              <a:rPr lang="sl-SI" baseline="0" dirty="0" smtClean="0"/>
              <a:t>, </a:t>
            </a:r>
            <a:r>
              <a:rPr lang="sl-SI" baseline="0" dirty="0" err="1" smtClean="0"/>
              <a:t>bentazon</a:t>
            </a:r>
            <a:r>
              <a:rPr lang="sl-SI" baseline="0" dirty="0" smtClean="0"/>
              <a:t>, </a:t>
            </a:r>
            <a:r>
              <a:rPr lang="sl-SI" baseline="0" dirty="0" err="1" smtClean="0"/>
              <a:t>metolaklor</a:t>
            </a:r>
            <a:r>
              <a:rPr lang="sl-SI" baseline="0" dirty="0" smtClean="0"/>
              <a:t>). V letu 2012 je bilo tako pesticidom izpostavljenih pribl.  5 % prebivalcev Slovenije, predvsem v SV in JV delu Slovenije. Tudi nitrati so večinoma preseženi na SV delu SI, njihova prisotnost v pitni vodi se iz leta v leto zmanjšuje.</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31</a:t>
            </a:fld>
            <a:endParaRPr lang="sl-SI"/>
          </a:p>
        </p:txBody>
      </p:sp>
    </p:spTree>
    <p:extLst>
      <p:ext uri="{BB962C8B-B14F-4D97-AF65-F5344CB8AC3E}">
        <p14:creationId xmlns:p14="http://schemas.microsoft.com/office/powerpoint/2010/main" val="50850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Otroci v starostni</a:t>
            </a:r>
            <a:r>
              <a:rPr lang="sl-SI" baseline="0" dirty="0" smtClean="0"/>
              <a:t> skupini 0-15 let so izpostavljeni koncentracijam nad 20 ugPM10/m3, kar je nad priporočili SZO. Z upoštevanjem podatkov o bolnišničnih sprejemih in koncentracijah PM10 na izbrani merilni postaji je razvidno, da je največ sprejemov v bolnišnico zaradi dihal v MS, Celju. Hospitalizacija zaradi dihal predstavlja dobrih 15% vseh bolnišničnih sprejemov. SZO ocenjuje da bi lahko z znižanjem </a:t>
            </a:r>
            <a:r>
              <a:rPr lang="sl-SI" baseline="0" dirty="0" err="1" smtClean="0"/>
              <a:t>konc</a:t>
            </a:r>
            <a:r>
              <a:rPr lang="sl-SI" baseline="0" dirty="0" smtClean="0"/>
              <a:t>. PM10 za 10 </a:t>
            </a:r>
            <a:r>
              <a:rPr lang="sl-SI" baseline="0" dirty="0" err="1" smtClean="0"/>
              <a:t>ug</a:t>
            </a:r>
            <a:r>
              <a:rPr lang="sl-SI" baseline="0" dirty="0" smtClean="0"/>
              <a:t>/m3 za 1,9dni/leto/otroka skrajšali čas, ko imajo otroci (5-14 let) bolezni spodnjih dihal.</a:t>
            </a:r>
          </a:p>
          <a:p>
            <a:r>
              <a:rPr lang="sl-SI" baseline="0" dirty="0" smtClean="0"/>
              <a:t>Izpostavljenost delcem PM10 iz prometa je v največji meri tudi vzrok za razvoj astme in alergijskih obolenj. Tudi v SI se predvideva,da imamo veliko otrok z astmo, tudi število alergijskih obolenj močno narašča. Točnih podatkov nimamo, ker nimamo vzpostavljenega sistema zbiranja podatkov. Dejstvo je, da življenje v bližini prometnih cest dokazano prispeva k večji obolevnosti otrok za astmo. V </a:t>
            </a:r>
            <a:r>
              <a:rPr lang="sl-SI" baseline="0" dirty="0" err="1" smtClean="0"/>
              <a:t>Lj</a:t>
            </a:r>
            <a:r>
              <a:rPr lang="sl-SI" baseline="0" dirty="0" smtClean="0"/>
              <a:t> v pasu 75m od ceste živi pribl. 12 % prebivalcev, od tega ima astmo pribl. 8 % otrok, starih od 0-17 let. V splošnem velja, da je nevarnost za obolevnost z astmo za 50 % večja pri otrocih, ki živijo v pasu 75 m od ceste kot pri otrocih, ki živijo v pasu 150 m od ceste.</a:t>
            </a:r>
          </a:p>
          <a:p>
            <a:endParaRPr lang="sl-SI" baseline="0" dirty="0" smtClean="0"/>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32</a:t>
            </a:fld>
            <a:endParaRPr lang="sl-SI"/>
          </a:p>
        </p:txBody>
      </p:sp>
    </p:spTree>
    <p:extLst>
      <p:ext uri="{BB962C8B-B14F-4D97-AF65-F5344CB8AC3E}">
        <p14:creationId xmlns:p14="http://schemas.microsoft.com/office/powerpoint/2010/main" val="50850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Tudi v SI poplave ogrožajo</a:t>
            </a:r>
            <a:r>
              <a:rPr lang="sl-SI" baseline="0" dirty="0" smtClean="0"/>
              <a:t> življenja in povzročajo škodo.  Na območju poplavljanja, kar vključuje tudi poplavno-erozijska območja ob hudournikih, živi pribl. 7 % prebivalcev. Najobsežnejša poplavna območja so nižinsko-ravninski predeli SV in subpanonske SI, predalpske doline in kotline ter ravnice ob Lendavi, Muri, Ščavnici.</a:t>
            </a:r>
          </a:p>
          <a:p>
            <a:r>
              <a:rPr lang="sl-SI" baseline="0" dirty="0" smtClean="0"/>
              <a:t>Vsakoletne poplave zalijejo pribl. 2300 ha površin. Največji delež izpostavljenega prebivalstva je v Savinjski, Koroški in Zasavski regiji. Poplave lahko zahtevajo tudi smrtne žrtve, selitve in škodo v okolju in s tem ogrozijo gospodarski razvoj.</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35</a:t>
            </a:fld>
            <a:endParaRPr lang="sl-SI"/>
          </a:p>
        </p:txBody>
      </p:sp>
    </p:spTree>
    <p:extLst>
      <p:ext uri="{BB962C8B-B14F-4D97-AF65-F5344CB8AC3E}">
        <p14:creationId xmlns:p14="http://schemas.microsoft.com/office/powerpoint/2010/main" val="50850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err="1" smtClean="0"/>
              <a:t>Lymska</a:t>
            </a:r>
            <a:r>
              <a:rPr lang="sl-SI" dirty="0" smtClean="0"/>
              <a:t> borelioza je poleg klopnega </a:t>
            </a:r>
            <a:r>
              <a:rPr lang="sl-SI" dirty="0" err="1" smtClean="0"/>
              <a:t>meningoencefalitisa</a:t>
            </a:r>
            <a:r>
              <a:rPr lang="sl-SI" baseline="0" dirty="0" smtClean="0"/>
              <a:t> druga pomembna bolezen, ki jo prenašajo klopi, na število okužb vplivajo podnebne spremembe, predvsem zaradi višje povprečne temperature zraka. Med prijavljenimi bolniki, katerih delež niha, kot kaže slika, je več moških kot žensk, vrh obolevanja pa je v starostni skupini 50-64 let in pri otrocih v starostni skupini 5-9 let. V zadnjih letih je opaziti, da se klopi širijo tudi na višje nadmorske višine in da se obdobje delovanja klopov podaljšuje. Ti so aktivni praktično celo leto, od februarja do pozne jeseni. V času vročih poletij je delovanje klopov manjše. Na povečano verjetno okužb v veliki meri vpliva gibanje v naravi, kar je povezano z atraktivnim življenjskim slogom. </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36</a:t>
            </a:fld>
            <a:endParaRPr lang="sl-SI"/>
          </a:p>
        </p:txBody>
      </p:sp>
    </p:spTree>
    <p:extLst>
      <p:ext uri="{BB962C8B-B14F-4D97-AF65-F5344CB8AC3E}">
        <p14:creationId xmlns:p14="http://schemas.microsoft.com/office/powerpoint/2010/main" val="1522676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Podatki za Slovenijo kažejo, da število novo odkritih primerov melanoma kože narašča in sicer bolj pri ženskah kot pri moških. Večina primerov melanoma kože je najverjetneje povezana z akutno, občasno in prekomerno izpostavljenostjo soncu, predvsem v otroštvu. Melanom je pogostejši med severno evropsko populacijo. Kljub temu podatki za leto 2012 kažejo, da Slovenija</a:t>
            </a:r>
            <a:r>
              <a:rPr lang="sl-SI" baseline="0" dirty="0" smtClean="0"/>
              <a:t> </a:t>
            </a:r>
            <a:r>
              <a:rPr lang="sl-SI" dirty="0" smtClean="0"/>
              <a:t>krepko presega povprečje EU-27 (glede na vrednost starostno standardizirane </a:t>
            </a:r>
            <a:r>
              <a:rPr lang="sl-SI" dirty="0" err="1" smtClean="0"/>
              <a:t>incidenčne</a:t>
            </a:r>
            <a:r>
              <a:rPr lang="sl-SI" dirty="0" smtClean="0"/>
              <a:t> stopnje), tako za ženske kot za moške. Po podatkih za leto 2012 znaša starostna standardizirana </a:t>
            </a:r>
            <a:r>
              <a:rPr lang="sl-SI" dirty="0" err="1" smtClean="0"/>
              <a:t>incidenčna</a:t>
            </a:r>
            <a:r>
              <a:rPr lang="sl-SI" dirty="0" smtClean="0"/>
              <a:t> stopnja za maligni melanom kože v </a:t>
            </a:r>
            <a:r>
              <a:rPr lang="sl-SI" b="1" dirty="0" smtClean="0"/>
              <a:t>Sloveniji 21,2/100.000 prebivalcev pri moških in 20,5/100.000 prebivalcev pri ženskah</a:t>
            </a:r>
            <a:r>
              <a:rPr lang="sl-SI" dirty="0" smtClean="0"/>
              <a:t>, povprečje </a:t>
            </a:r>
            <a:r>
              <a:rPr lang="sl-SI" b="1" dirty="0" smtClean="0"/>
              <a:t>EU-27 za isto obdobje pa je 13,2/100.000 prebivalcev za moške in 13,1/100.000 prebivalcev za ženske. </a:t>
            </a:r>
            <a:endParaRPr lang="sl-SI" b="1"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37</a:t>
            </a:fld>
            <a:endParaRPr lang="sl-SI"/>
          </a:p>
        </p:txBody>
      </p:sp>
    </p:spTree>
    <p:extLst>
      <p:ext uri="{BB962C8B-B14F-4D97-AF65-F5344CB8AC3E}">
        <p14:creationId xmlns:p14="http://schemas.microsoft.com/office/powerpoint/2010/main" val="77630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Pred leti je</a:t>
            </a:r>
            <a:r>
              <a:rPr lang="sl-SI" baseline="0" dirty="0" smtClean="0"/>
              <a:t> v Sloveniji stekel prvi poskus spremljanja onesnaževal v telesnih tekočinah v okviru </a:t>
            </a:r>
            <a:r>
              <a:rPr lang="sl-SI" baseline="0" dirty="0" err="1" smtClean="0"/>
              <a:t>biomonitoring</a:t>
            </a:r>
            <a:r>
              <a:rPr lang="sl-SI" baseline="0" dirty="0" smtClean="0"/>
              <a:t> programa, katerega nosilec je Urad za kemikalije. </a:t>
            </a:r>
            <a:r>
              <a:rPr lang="sl-SI" baseline="0" dirty="0" err="1" smtClean="0"/>
              <a:t>Monitoring</a:t>
            </a:r>
            <a:r>
              <a:rPr lang="sl-SI" baseline="0" dirty="0" smtClean="0"/>
              <a:t> je dal rezultate, za katere se je izkazalo, da bi bilo potrebno tudi v prihodnje sistematično spremljanje kemikalij v človeškem organizmu. V nadaljevanju je le nekaj primerov, ki kažejo na pomen </a:t>
            </a:r>
            <a:r>
              <a:rPr lang="sl-SI" baseline="0" dirty="0" err="1" smtClean="0"/>
              <a:t>biomonitoringa</a:t>
            </a:r>
            <a:r>
              <a:rPr lang="sl-SI" baseline="0" dirty="0" smtClean="0"/>
              <a:t> v Sloveniji.</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38</a:t>
            </a:fld>
            <a:endParaRPr lang="sl-SI"/>
          </a:p>
        </p:txBody>
      </p:sp>
    </p:spTree>
    <p:extLst>
      <p:ext uri="{BB962C8B-B14F-4D97-AF65-F5344CB8AC3E}">
        <p14:creationId xmlns:p14="http://schemas.microsoft.com/office/powerpoint/2010/main" val="168275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Zaradi visoke vsebnosti svinca v okolju je bilo območje Zgornje Mežiške doline leta 2007 razglašeno kot degradirano območje in deležno posebne sanacije s ciljem zaščititi zdravje ljudi, še posebej otrok. Podatki kažejo, da se obremenjenost otrok Zgornje Mežiške doline s svincem izboljšuje, padec je sicer manjši kot ob začetku izvajanja programa. Za nadaljnje izboljševanje bodo ključni primerno izvedeni ukrepi, izboljševanje življenjskega okolja ter nadaljnje vzdrževanje doseženega. V bodoče bo potrebno več ciljnega dela z manjšimi skupinami in posameznimi otroci, pri katerih bo ugotovljeno večje tveganje za vnos svinca ter individualno usmerjeno svetovanje v korist izboljšanja stanja svinca v krvi otroka. </a:t>
            </a:r>
          </a:p>
          <a:p>
            <a:r>
              <a:rPr lang="sl-SI" dirty="0" smtClean="0"/>
              <a:t>Svinec se v telo vnaša z zaužitjem, z vdihavanjem, preko kože, njegovi škodljivi učinki na zdravje pa so lahko akutni ali kronični. V začetni fazi se povišana koncentracija svinca pokaže v krvi, v kasnejših fazah pa ta vstopa v organe, zlasti v možgane. Odlaga se v kosteh, kjer zamenjuje kalcij, ki je sicer ključnega pomena za rast in obnavljanje okostja. Zaradi razvoja organov in okostja je zato iz zdravstvenega vidika še posebej potrebno poudariti pogostejšo kronično izpostavljenost otrok svincu, starih do šest let, saj lahko vodi do živčno razvojnih motenj, ki se pokažejo šele v poznejših letih. S svincem so lahko povezani tudi drugi bolezenski znaki in bolezni, kot so nevrološke bolezni, nepojasnjeni krči, bolečine v trebuhu, razvojne težave, motnje v razvoju, hiperaktivnost, motnje vedenja, izguba sluha, slabokrvnost.</a:t>
            </a:r>
          </a:p>
          <a:p>
            <a:r>
              <a:rPr lang="sl-SI" dirty="0" smtClean="0"/>
              <a:t>Najbolj pogost način ocenjevanja skupne obremenjenosti prebivalstva s svincem je merjenje svinca v krvi, saj je le-ta pokazatelj vnosa in vezave svinca v zadnjem mesecu do dveh pred testiranjem krvi. Pri skupnem vnosu svinca v telo imajo pomembno vlogo različni dejavniki, kot so zrak, pitna voda, prehrana, zemlja, prah, način obnašanja oziroma življenja v okolju in tudi fiziološke značilnosti posameznikov.</a:t>
            </a:r>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39</a:t>
            </a:fld>
            <a:endParaRPr lang="sl-SI"/>
          </a:p>
        </p:txBody>
      </p:sp>
    </p:spTree>
    <p:extLst>
      <p:ext uri="{BB962C8B-B14F-4D97-AF65-F5344CB8AC3E}">
        <p14:creationId xmlns:p14="http://schemas.microsoft.com/office/powerpoint/2010/main" val="67011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err="1" smtClean="0"/>
              <a:t>The</a:t>
            </a:r>
            <a:r>
              <a:rPr lang="sl-SI" dirty="0" smtClean="0"/>
              <a:t> </a:t>
            </a:r>
            <a:r>
              <a:rPr lang="sl-SI" dirty="0" err="1" smtClean="0"/>
              <a:t>Administration</a:t>
            </a:r>
            <a:r>
              <a:rPr lang="sl-SI" dirty="0" smtClean="0"/>
              <a:t> </a:t>
            </a:r>
            <a:r>
              <a:rPr lang="sl-SI" dirty="0" err="1" smtClean="0"/>
              <a:t>of</a:t>
            </a:r>
            <a:r>
              <a:rPr lang="sl-SI" dirty="0" smtClean="0"/>
              <a:t> </a:t>
            </a:r>
            <a:r>
              <a:rPr lang="sl-SI" dirty="0" err="1" smtClean="0"/>
              <a:t>the</a:t>
            </a:r>
            <a:r>
              <a:rPr lang="sl-SI" dirty="0" smtClean="0"/>
              <a:t> RS </a:t>
            </a:r>
            <a:r>
              <a:rPr lang="sl-SI" dirty="0" err="1" smtClean="0"/>
              <a:t>for</a:t>
            </a:r>
            <a:r>
              <a:rPr lang="sl-SI" dirty="0" smtClean="0"/>
              <a:t> </a:t>
            </a:r>
            <a:r>
              <a:rPr lang="sl-SI" dirty="0" err="1" smtClean="0"/>
              <a:t>food</a:t>
            </a:r>
            <a:r>
              <a:rPr lang="sl-SI" dirty="0" smtClean="0"/>
              <a:t> </a:t>
            </a:r>
            <a:r>
              <a:rPr lang="sl-SI" dirty="0" err="1" smtClean="0"/>
              <a:t>saftey</a:t>
            </a:r>
            <a:r>
              <a:rPr lang="sl-SI" dirty="0" smtClean="0"/>
              <a:t>, </a:t>
            </a:r>
            <a:r>
              <a:rPr lang="sl-SI" dirty="0" err="1" smtClean="0"/>
              <a:t>veterinary</a:t>
            </a:r>
            <a:r>
              <a:rPr lang="sl-SI" dirty="0" smtClean="0"/>
              <a:t> </a:t>
            </a:r>
            <a:r>
              <a:rPr lang="sl-SI" dirty="0" err="1" smtClean="0"/>
              <a:t>and</a:t>
            </a:r>
            <a:r>
              <a:rPr lang="sl-SI" dirty="0" smtClean="0"/>
              <a:t> </a:t>
            </a:r>
            <a:r>
              <a:rPr lang="sl-SI" dirty="0" err="1" smtClean="0"/>
              <a:t>plant</a:t>
            </a:r>
            <a:r>
              <a:rPr lang="sl-SI" dirty="0" smtClean="0"/>
              <a:t> </a:t>
            </a:r>
            <a:r>
              <a:rPr lang="sl-SI" dirty="0" err="1" smtClean="0"/>
              <a:t>protection</a:t>
            </a:r>
            <a:endParaRPr lang="sl-SI" dirty="0" smtClean="0"/>
          </a:p>
          <a:p>
            <a:r>
              <a:rPr lang="sl-SI" dirty="0" smtClean="0"/>
              <a:t>Ocenjeni povprečni vnosi kovin (svinca, kadmija, živega srebra) v človeško telo s hrano ne presegajo dopustnih referenčnih vnosov. Vsebnosti kovin v izbranih kategorijah živil zelo redko presegajo z zakonodajo postavljene mejne vrednosti, vendar občasna preseganja obstajajo in taka živila pogosto izvirajo z bolj industrijsko onesnaženih področij. Zavzemati se je treba za redno spremljanje kovin v živilih ter za ustrezne trajnostne ukrepe v primeru večkratnih preseganj. </a:t>
            </a:r>
          </a:p>
          <a:p>
            <a:r>
              <a:rPr lang="sl-SI" dirty="0" smtClean="0"/>
              <a:t>Glavni vnos kadmija v organizem poteka preko hrane in pitne vode. Najvišje vsebnosti kadmija so ugotovljene v morskih algah, ribah, morskih sadežih (školjkah, rakih, mehkužcih) in gobah, ki težke kovine naravno akumulirajo. Najvišji delež k skupnemu ocenjenemu prehranskemu vnosu kadmija prispevajo živila, ki jih uživamo pogosto in v velikih količinah. To so v Sloveniji krompir ter žita in izdelki iz žit, kar je skladno z ugotovitvami Evropske agencije za varnost hrane (EFSA) za evropsko populacijo. Ocenjeni povprečni tedenski prehranski vnos pri splošni populaciji v Evropi je 2,04 µg/kg </a:t>
            </a:r>
            <a:r>
              <a:rPr lang="sl-SI" dirty="0" err="1" smtClean="0"/>
              <a:t>tt</a:t>
            </a:r>
            <a:r>
              <a:rPr lang="sl-SI" dirty="0" smtClean="0"/>
              <a:t>/teden. Z obdelavo podatkov uradnega nadzora in porabi živil smo ga v Sloveniji ocenili v intervalu od 1,54 do 1,80 µg/kg </a:t>
            </a:r>
            <a:r>
              <a:rPr lang="sl-SI" dirty="0" err="1" smtClean="0"/>
              <a:t>tm</a:t>
            </a:r>
            <a:r>
              <a:rPr lang="sl-SI" dirty="0" smtClean="0"/>
              <a:t>/teden, pri čemer referenčni dopustni tedenski vnos ni presežen. Kadmiju so lahko bolj izpostavljene populacijske skupine s specifičnimi prehranjevalnimi navadami npr. vegetarijanci in tisti, ki pogosto in v večjih količinah uživajo </a:t>
            </a:r>
            <a:r>
              <a:rPr lang="sl-SI" dirty="0" err="1" smtClean="0"/>
              <a:t>samoniklie</a:t>
            </a:r>
            <a:r>
              <a:rPr lang="sl-SI" dirty="0" smtClean="0"/>
              <a:t> gobe (</a:t>
            </a:r>
            <a:r>
              <a:rPr lang="sl-SI" dirty="0" err="1" smtClean="0"/>
              <a:t>Cadmium</a:t>
            </a:r>
            <a:r>
              <a:rPr lang="sl-SI" dirty="0" smtClean="0"/>
              <a:t>, </a:t>
            </a:r>
            <a:r>
              <a:rPr lang="sl-SI" dirty="0" err="1" smtClean="0"/>
              <a:t>Codex</a:t>
            </a:r>
            <a:r>
              <a:rPr lang="sl-SI" dirty="0" smtClean="0"/>
              <a:t> (WHO), 1998, 2000, 2003). Trendov pri vnosu ni možno ocenjevati.</a:t>
            </a:r>
          </a:p>
          <a:p>
            <a:r>
              <a:rPr lang="sl-SI" dirty="0" smtClean="0"/>
              <a:t>Ljudje smo kadmiju izpostavljeni predvsem preko hrane, vpliv pa ima tudi življenjski slog (npr. kajenje). Absorpcija kadmija v tankem črevesu je sicer zelo nizka (3 – 7%), poveča pa se pri posameznikih s pomanjkanjem železa, kar je najbrž vzrok za ugotovljene višje vsebnosti kadmija v organizmu pri ženskah. Pri slednjih je zaradi vnosa kadmija lahko moten metabolizem kalcija, česar posledica je </a:t>
            </a:r>
            <a:r>
              <a:rPr lang="sl-SI" dirty="0" err="1" smtClean="0"/>
              <a:t>osteomalacija</a:t>
            </a:r>
            <a:r>
              <a:rPr lang="sl-SI" dirty="0" smtClean="0"/>
              <a:t> (zmanjšana mineralizacija in mehčanje kosti) ali osteoporoza (izguba gostote in krhkost kosti). Po absorpciji se kadmij veže na beljakovinske molekule </a:t>
            </a:r>
            <a:r>
              <a:rPr lang="sl-SI" dirty="0" err="1" smtClean="0"/>
              <a:t>metalotionine</a:t>
            </a:r>
            <a:r>
              <a:rPr lang="sl-SI" dirty="0" smtClean="0"/>
              <a:t> in prenese predvsem v jetra in ledvice. Ledvice so primarni tarčni organ za strupeno delovanje kadmija, od koder se izloča zelo počasi (razpolovni čas 10 – 30 let). Vnos kadmija je povezan s povečanim tveganjem za razvoj raka pljuč, materničnega vratu, mehurja in dojk. Dolgotrajna izpostavljenost kadmiju je povezana s povišanim krvnim tlakom in sladkorno boleznijo. V epidemioloških študijah je bila na področjih, ki so bolj onesnažena s kadmijem ugotovljena večja smrtnost za bolezni srca in ožilja, kar nakazuje, da ima kadmij vsaj spremljevalno, če ne vzročne vloge. Za spremljanje dolgotrajnih vplivov kadmija na zdravje ljudi in na njegovo vlogo kot dejavniku tveganja za bolezni srca in predvsem ožilja, bo potrebno več raziskav z bolj ustreznimi indikatorji.</a:t>
            </a:r>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40</a:t>
            </a:fld>
            <a:endParaRPr lang="sl-SI"/>
          </a:p>
        </p:txBody>
      </p:sp>
    </p:spTree>
    <p:extLst>
      <p:ext uri="{BB962C8B-B14F-4D97-AF65-F5344CB8AC3E}">
        <p14:creationId xmlns:p14="http://schemas.microsoft.com/office/powerpoint/2010/main" val="4141086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gn="l"/>
            <a:r>
              <a:rPr lang="sl-SI" sz="1100" b="0" dirty="0" smtClean="0"/>
              <a:t>NATURAL CAPITAL: </a:t>
            </a:r>
            <a:r>
              <a:rPr lang="en-GB" sz="1100" b="0" dirty="0" smtClean="0">
                <a:solidFill>
                  <a:schemeClr val="accent3">
                    <a:lumMod val="75000"/>
                  </a:schemeClr>
                </a:solidFill>
              </a:rPr>
              <a:t>Terrestrial and freshwater biodiversity</a:t>
            </a:r>
            <a:r>
              <a:rPr lang="sl-SI" sz="1100" b="0" dirty="0" smtClean="0">
                <a:solidFill>
                  <a:schemeClr val="accent3">
                    <a:lumMod val="75000"/>
                  </a:schemeClr>
                </a:solidFill>
              </a:rPr>
              <a:t>;</a:t>
            </a:r>
            <a:r>
              <a:rPr lang="sl-SI" sz="1100" b="0" baseline="0" dirty="0" smtClean="0">
                <a:solidFill>
                  <a:schemeClr val="accent3">
                    <a:lumMod val="75000"/>
                  </a:schemeClr>
                </a:solidFill>
              </a:rPr>
              <a:t> </a:t>
            </a:r>
            <a:r>
              <a:rPr lang="en-GB" sz="1100" b="0" dirty="0" smtClean="0">
                <a:solidFill>
                  <a:schemeClr val="accent3">
                    <a:lumMod val="75000"/>
                  </a:schemeClr>
                </a:solidFill>
              </a:rPr>
              <a:t>Land use and soil functions</a:t>
            </a:r>
            <a:r>
              <a:rPr lang="sl-SI" sz="1100" b="0" dirty="0" smtClean="0">
                <a:solidFill>
                  <a:schemeClr val="accent3">
                    <a:lumMod val="75000"/>
                  </a:schemeClr>
                </a:solidFill>
              </a:rPr>
              <a:t>; </a:t>
            </a:r>
            <a:r>
              <a:rPr lang="en-GB" sz="1100" b="0" dirty="0" smtClean="0">
                <a:solidFill>
                  <a:schemeClr val="accent3">
                    <a:lumMod val="75000"/>
                  </a:schemeClr>
                </a:solidFill>
              </a:rPr>
              <a:t>Ecological status of freshwater</a:t>
            </a:r>
            <a:r>
              <a:rPr lang="sl-SI" sz="1100" b="0" baseline="0" dirty="0" smtClean="0">
                <a:solidFill>
                  <a:schemeClr val="accent3">
                    <a:lumMod val="75000"/>
                  </a:schemeClr>
                </a:solidFill>
              </a:rPr>
              <a:t> </a:t>
            </a:r>
            <a:r>
              <a:rPr lang="en-GB" sz="1100" b="0" dirty="0" smtClean="0">
                <a:solidFill>
                  <a:schemeClr val="accent3">
                    <a:lumMod val="75000"/>
                  </a:schemeClr>
                </a:solidFill>
              </a:rPr>
              <a:t>bodies</a:t>
            </a:r>
            <a:r>
              <a:rPr lang="sl-SI" sz="1100" b="0" dirty="0" smtClean="0">
                <a:solidFill>
                  <a:schemeClr val="accent3">
                    <a:lumMod val="75000"/>
                  </a:schemeClr>
                </a:solidFill>
              </a:rPr>
              <a:t>; </a:t>
            </a:r>
            <a:r>
              <a:rPr lang="en-GB" sz="1100" b="0" dirty="0" smtClean="0">
                <a:solidFill>
                  <a:schemeClr val="accent3">
                    <a:lumMod val="75000"/>
                  </a:schemeClr>
                </a:solidFill>
              </a:rPr>
              <a:t>Water quality and nutrient loading</a:t>
            </a:r>
            <a:r>
              <a:rPr lang="sl-SI" sz="1100" b="0" dirty="0" smtClean="0">
                <a:solidFill>
                  <a:schemeClr val="accent3">
                    <a:lumMod val="75000"/>
                  </a:schemeClr>
                </a:solidFill>
              </a:rPr>
              <a:t>; </a:t>
            </a:r>
            <a:r>
              <a:rPr lang="en-GB" sz="1100" b="0" dirty="0" smtClean="0">
                <a:solidFill>
                  <a:schemeClr val="accent3">
                    <a:lumMod val="75000"/>
                  </a:schemeClr>
                </a:solidFill>
              </a:rPr>
              <a:t>Air pollution and ecosystem impacts</a:t>
            </a:r>
            <a:r>
              <a:rPr lang="sl-SI" sz="1100" b="0" dirty="0" smtClean="0">
                <a:solidFill>
                  <a:schemeClr val="accent3">
                    <a:lumMod val="75000"/>
                  </a:schemeClr>
                </a:solidFill>
              </a:rPr>
              <a:t>; </a:t>
            </a:r>
            <a:r>
              <a:rPr lang="en-GB" sz="1100" b="0" dirty="0" smtClean="0">
                <a:solidFill>
                  <a:schemeClr val="accent3">
                    <a:lumMod val="75000"/>
                  </a:schemeClr>
                </a:solidFill>
              </a:rPr>
              <a:t>Marine and costal biodiversity</a:t>
            </a:r>
            <a:r>
              <a:rPr lang="sl-SI" sz="1100" b="0" dirty="0" smtClean="0">
                <a:solidFill>
                  <a:schemeClr val="accent3">
                    <a:lumMod val="75000"/>
                  </a:schemeClr>
                </a:solidFill>
              </a:rPr>
              <a:t>; </a:t>
            </a:r>
            <a:r>
              <a:rPr lang="en-GB" sz="1100" b="0" dirty="0" smtClean="0">
                <a:solidFill>
                  <a:schemeClr val="accent3">
                    <a:lumMod val="75000"/>
                  </a:schemeClr>
                </a:solidFill>
              </a:rPr>
              <a:t>Climate change impacts on ecosystems</a:t>
            </a:r>
            <a:endParaRPr lang="sl-SI" sz="1100" b="0" dirty="0" smtClean="0">
              <a:solidFill>
                <a:schemeClr val="accent3">
                  <a:lumMod val="75000"/>
                </a:schemeClr>
              </a:solidFill>
            </a:endParaRPr>
          </a:p>
          <a:p>
            <a:pPr marL="0" indent="0" algn="l">
              <a:buNone/>
            </a:pPr>
            <a:r>
              <a:rPr lang="sl-SI" sz="1100" b="0" dirty="0" smtClean="0">
                <a:solidFill>
                  <a:schemeClr val="accent3">
                    <a:lumMod val="75000"/>
                  </a:schemeClr>
                </a:solidFill>
              </a:rPr>
              <a:t>RESOURCE EFFICIENCY: </a:t>
            </a:r>
            <a:r>
              <a:rPr lang="en-GB" sz="1100" b="1" dirty="0" smtClean="0">
                <a:solidFill>
                  <a:schemeClr val="accent3">
                    <a:lumMod val="75000"/>
                  </a:schemeClr>
                </a:solidFill>
              </a:rPr>
              <a:t> </a:t>
            </a:r>
            <a:r>
              <a:rPr lang="en-GB" sz="1100" b="0" dirty="0" smtClean="0">
                <a:solidFill>
                  <a:schemeClr val="accent3">
                    <a:lumMod val="75000"/>
                  </a:schemeClr>
                </a:solidFill>
              </a:rPr>
              <a:t>Material RE and material use</a:t>
            </a:r>
            <a:r>
              <a:rPr lang="sl-SI" sz="1100" b="0" dirty="0" smtClean="0">
                <a:solidFill>
                  <a:schemeClr val="accent3">
                    <a:lumMod val="75000"/>
                  </a:schemeClr>
                </a:solidFill>
              </a:rPr>
              <a:t>; </a:t>
            </a:r>
            <a:r>
              <a:rPr lang="en-GB" sz="1100" b="0" dirty="0" smtClean="0">
                <a:solidFill>
                  <a:schemeClr val="accent3">
                    <a:lumMod val="75000"/>
                  </a:schemeClr>
                </a:solidFill>
              </a:rPr>
              <a:t>Waste management</a:t>
            </a:r>
            <a:r>
              <a:rPr lang="sl-SI" sz="1100" b="0" dirty="0" smtClean="0">
                <a:solidFill>
                  <a:schemeClr val="accent3">
                    <a:lumMod val="75000"/>
                  </a:schemeClr>
                </a:solidFill>
              </a:rPr>
              <a:t>; </a:t>
            </a:r>
            <a:r>
              <a:rPr lang="en-GB" sz="1100" b="0" dirty="0" smtClean="0">
                <a:solidFill>
                  <a:schemeClr val="accent3">
                    <a:lumMod val="75000"/>
                  </a:schemeClr>
                </a:solidFill>
              </a:rPr>
              <a:t>GHG emissions and climate change mitigation</a:t>
            </a:r>
            <a:r>
              <a:rPr lang="sl-SI" sz="1100" b="0" dirty="0" smtClean="0">
                <a:solidFill>
                  <a:schemeClr val="accent3">
                    <a:lumMod val="75000"/>
                  </a:schemeClr>
                </a:solidFill>
              </a:rPr>
              <a:t>; </a:t>
            </a:r>
            <a:r>
              <a:rPr lang="en-GB" sz="1100" b="0" dirty="0" smtClean="0">
                <a:solidFill>
                  <a:schemeClr val="accent3">
                    <a:lumMod val="75000"/>
                  </a:schemeClr>
                </a:solidFill>
              </a:rPr>
              <a:t>Energy consumption and fossil fuel use</a:t>
            </a:r>
            <a:r>
              <a:rPr lang="sl-SI" sz="1100" b="0" dirty="0" smtClean="0">
                <a:solidFill>
                  <a:schemeClr val="accent3">
                    <a:lumMod val="75000"/>
                  </a:schemeClr>
                </a:solidFill>
              </a:rPr>
              <a:t>; </a:t>
            </a:r>
            <a:r>
              <a:rPr lang="en-GB" sz="1100" b="0" dirty="0" smtClean="0">
                <a:solidFill>
                  <a:schemeClr val="accent3">
                    <a:lumMod val="75000"/>
                  </a:schemeClr>
                </a:solidFill>
              </a:rPr>
              <a:t>Transport demand and related environmental impacts</a:t>
            </a:r>
            <a:r>
              <a:rPr lang="sl-SI" sz="1100" b="0" dirty="0" smtClean="0">
                <a:solidFill>
                  <a:schemeClr val="accent3">
                    <a:lumMod val="75000"/>
                  </a:schemeClr>
                </a:solidFill>
              </a:rPr>
              <a:t>; </a:t>
            </a:r>
            <a:r>
              <a:rPr lang="en-GB" sz="1100" b="0" dirty="0" smtClean="0">
                <a:solidFill>
                  <a:schemeClr val="accent3">
                    <a:lumMod val="75000"/>
                  </a:schemeClr>
                </a:solidFill>
              </a:rPr>
              <a:t>Industrial pollution to air, soil and water</a:t>
            </a:r>
            <a:r>
              <a:rPr lang="sl-SI" sz="1100" b="0" dirty="0" smtClean="0">
                <a:solidFill>
                  <a:schemeClr val="accent3">
                    <a:lumMod val="75000"/>
                  </a:schemeClr>
                </a:solidFill>
              </a:rPr>
              <a:t>; </a:t>
            </a:r>
            <a:r>
              <a:rPr lang="en-GB" sz="1100" b="0" dirty="0" smtClean="0">
                <a:solidFill>
                  <a:schemeClr val="accent3">
                    <a:lumMod val="75000"/>
                  </a:schemeClr>
                </a:solidFill>
              </a:rPr>
              <a:t>Water use and water quality stress</a:t>
            </a:r>
            <a:endParaRPr lang="sl-SI" sz="1100" b="0" dirty="0" smtClean="0">
              <a:solidFill>
                <a:schemeClr val="accent3">
                  <a:lumMod val="75000"/>
                </a:schemeClr>
              </a:solidFill>
            </a:endParaRPr>
          </a:p>
          <a:p>
            <a:pPr marL="0" indent="0" algn="l">
              <a:buNone/>
            </a:pPr>
            <a:r>
              <a:rPr lang="sl-SI" sz="1100" b="0" dirty="0" smtClean="0">
                <a:solidFill>
                  <a:schemeClr val="accent3">
                    <a:lumMod val="75000"/>
                  </a:schemeClr>
                </a:solidFill>
              </a:rPr>
              <a:t>HEALTH: </a:t>
            </a:r>
            <a:r>
              <a:rPr lang="en-GB" sz="1100" b="1" dirty="0" smtClean="0">
                <a:solidFill>
                  <a:schemeClr val="accent3">
                    <a:lumMod val="75000"/>
                  </a:schemeClr>
                </a:solidFill>
              </a:rPr>
              <a:t> </a:t>
            </a:r>
            <a:r>
              <a:rPr lang="en-GB" sz="1100" b="0" dirty="0" smtClean="0">
                <a:solidFill>
                  <a:schemeClr val="accent3">
                    <a:lumMod val="75000"/>
                  </a:schemeClr>
                </a:solidFill>
              </a:rPr>
              <a:t>Water pollution and health risks</a:t>
            </a:r>
            <a:r>
              <a:rPr lang="sl-SI" sz="1100" b="0" dirty="0" smtClean="0">
                <a:solidFill>
                  <a:schemeClr val="accent3">
                    <a:lumMod val="75000"/>
                  </a:schemeClr>
                </a:solidFill>
              </a:rPr>
              <a:t>; </a:t>
            </a:r>
            <a:r>
              <a:rPr lang="en-GB" sz="1100" b="0" dirty="0" smtClean="0">
                <a:solidFill>
                  <a:schemeClr val="accent3">
                    <a:lumMod val="75000"/>
                  </a:schemeClr>
                </a:solidFill>
              </a:rPr>
              <a:t>Air pollution and people exposure</a:t>
            </a:r>
            <a:r>
              <a:rPr lang="sl-SI" sz="1100" b="0" dirty="0" smtClean="0">
                <a:solidFill>
                  <a:schemeClr val="accent3">
                    <a:lumMod val="75000"/>
                  </a:schemeClr>
                </a:solidFill>
              </a:rPr>
              <a:t>; </a:t>
            </a:r>
            <a:r>
              <a:rPr lang="en-GB" sz="1100" b="0" dirty="0" smtClean="0">
                <a:solidFill>
                  <a:schemeClr val="accent3">
                    <a:lumMod val="75000"/>
                  </a:schemeClr>
                </a:solidFill>
              </a:rPr>
              <a:t>Noise pollution (especially in urban areas)</a:t>
            </a:r>
            <a:r>
              <a:rPr lang="sl-SI" sz="1100" b="0" dirty="0" smtClean="0">
                <a:solidFill>
                  <a:schemeClr val="accent3">
                    <a:lumMod val="75000"/>
                  </a:schemeClr>
                </a:solidFill>
              </a:rPr>
              <a:t>; </a:t>
            </a:r>
            <a:r>
              <a:rPr lang="en-GB" sz="1100" b="0" dirty="0" smtClean="0">
                <a:solidFill>
                  <a:schemeClr val="accent3">
                    <a:lumMod val="75000"/>
                  </a:schemeClr>
                </a:solidFill>
              </a:rPr>
              <a:t>Climate change and health risks</a:t>
            </a:r>
          </a:p>
          <a:p>
            <a:pPr algn="l"/>
            <a:r>
              <a:rPr lang="en-GB" sz="1100" b="0" dirty="0" smtClean="0">
                <a:solidFill>
                  <a:schemeClr val="accent3">
                    <a:lumMod val="75000"/>
                  </a:schemeClr>
                </a:solidFill>
              </a:rPr>
              <a:t>Chemicals and related environmental health risks</a:t>
            </a:r>
          </a:p>
          <a:p>
            <a:pPr marL="0" indent="0" algn="l">
              <a:buNone/>
            </a:pPr>
            <a:endParaRPr lang="en-GB" sz="1100" b="0" dirty="0" smtClean="0">
              <a:solidFill>
                <a:schemeClr val="accent3">
                  <a:lumMod val="75000"/>
                </a:schemeClr>
              </a:solidFill>
            </a:endParaRPr>
          </a:p>
          <a:p>
            <a:pPr algn="l"/>
            <a:endParaRPr lang="sl-SI" sz="1100" b="0"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41</a:t>
            </a:fld>
            <a:endParaRPr lang="sl-SI"/>
          </a:p>
        </p:txBody>
      </p:sp>
    </p:spTree>
    <p:extLst>
      <p:ext uri="{BB962C8B-B14F-4D97-AF65-F5344CB8AC3E}">
        <p14:creationId xmlns:p14="http://schemas.microsoft.com/office/powerpoint/2010/main" val="139448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Več kot polovico kopnega ozemlja pokrivajo gozdovi, 35%</a:t>
            </a:r>
            <a:r>
              <a:rPr lang="sl-SI" baseline="0" dirty="0" smtClean="0"/>
              <a:t> je namenjenih kmetijstvu, 3 % je umetnih površin. Največ sprememb, ki jih zaznajo satelitski posnetki v rabi površin je povezanih s krčenjem gozdov in ponovnim pogozdovanjem. Na približno dveh tretjinah na novo pozidanih površin je bil prej gozd, na tretjini pa kmetijske površine. </a:t>
            </a:r>
            <a:r>
              <a:rPr lang="sl-SI" baseline="0" dirty="0" smtClean="0"/>
              <a:t>Veča </a:t>
            </a:r>
            <a:r>
              <a:rPr lang="sl-SI" baseline="0" dirty="0" smtClean="0"/>
              <a:t>se delež umetnih površin, ki so namenjene cestni infrastrukturi, po letu 2000 je bilo odprtih tudi veliko gradbišč. Povečal se je tudi delež površin, namenjenih industriji in trgovini. Kot značilnost Slovenije lahko izpostavimo pestro prepletanje gozdnih, kmetijskih, pozidanih površin. Pestrost krajinskih vzorcev in različnih rab omogočata pestro biotsko raznovrstnost.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3">
                    <a:lumMod val="75000"/>
                  </a:schemeClr>
                </a:solidFill>
              </a:rPr>
              <a:t>Land-use changes affect ecosystem services and impacts biodiversity</a:t>
            </a:r>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5</a:t>
            </a:fld>
            <a:endParaRPr lang="sl-SI"/>
          </a:p>
        </p:txBody>
      </p:sp>
    </p:spTree>
    <p:extLst>
      <p:ext uri="{BB962C8B-B14F-4D97-AF65-F5344CB8AC3E}">
        <p14:creationId xmlns:p14="http://schemas.microsoft.com/office/powerpoint/2010/main" val="297228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Najbolj so ohranjeni morski, obalni in priobalni habitatni tipi in </a:t>
            </a:r>
            <a:r>
              <a:rPr lang="sl-SI" dirty="0" err="1" smtClean="0"/>
              <a:t>habi.tipi</a:t>
            </a:r>
            <a:r>
              <a:rPr lang="sl-SI" baseline="0" dirty="0" smtClean="0"/>
              <a:t> grmišč/goščav, na katere človek najmanj pritiska.</a:t>
            </a:r>
          </a:p>
          <a:p>
            <a:r>
              <a:rPr lang="sl-SI" baseline="0" dirty="0" smtClean="0"/>
              <a:t>Habitati iz skupin sladkih voda, barij in močvirij so zaradi majhnosti precej ranljivi. Na njihovo slabo stanje precej vpliva neprimerno urejanje vodotokov, spreminjanje vodnega režima, onesnaževanje, neprimerna raba vode in podobno.</a:t>
            </a:r>
          </a:p>
          <a:p>
            <a:r>
              <a:rPr lang="sl-SI" baseline="0" dirty="0" smtClean="0"/>
              <a:t>Na slabo stanje </a:t>
            </a:r>
            <a:r>
              <a:rPr lang="sl-SI" baseline="0" dirty="0" err="1" smtClean="0"/>
              <a:t>traviščnih</a:t>
            </a:r>
            <a:r>
              <a:rPr lang="sl-SI" baseline="0" dirty="0" smtClean="0"/>
              <a:t> habitatov močno vpliva </a:t>
            </a:r>
            <a:r>
              <a:rPr lang="sl-SI" baseline="0" dirty="0" err="1" smtClean="0"/>
              <a:t>intenzifikacija</a:t>
            </a:r>
            <a:r>
              <a:rPr lang="sl-SI" baseline="0" dirty="0" smtClean="0"/>
              <a:t> kmetijstva in opuščanje kmetijske rabe. Slabo stanje povečujejo posegi v prostor, kot je urbanizacija, invazivne vrste in spremembe vodnega </a:t>
            </a:r>
            <a:r>
              <a:rPr lang="sl-SI" baseline="0" dirty="0" smtClean="0"/>
              <a:t>režima</a:t>
            </a:r>
          </a:p>
          <a:p>
            <a:r>
              <a:rPr lang="en-GB" sz="1200" b="1" dirty="0" smtClean="0">
                <a:solidFill>
                  <a:schemeClr val="accent3">
                    <a:lumMod val="75000"/>
                  </a:schemeClr>
                </a:solidFill>
              </a:rPr>
              <a:t> </a:t>
            </a:r>
            <a:r>
              <a:rPr lang="en-GB" sz="1200" b="1" dirty="0" smtClean="0">
                <a:solidFill>
                  <a:schemeClr val="accent3">
                    <a:lumMod val="75000"/>
                  </a:schemeClr>
                </a:solidFill>
              </a:rPr>
              <a:t>ecosystem degradation reduce ecosystem </a:t>
            </a:r>
            <a:r>
              <a:rPr lang="en-GB" sz="1200" b="1" dirty="0" smtClean="0">
                <a:solidFill>
                  <a:schemeClr val="accent3">
                    <a:lumMod val="75000"/>
                  </a:schemeClr>
                </a:solidFill>
              </a:rPr>
              <a:t>resilience</a:t>
            </a:r>
            <a:endParaRPr lang="sl-SI" sz="1200" b="1" dirty="0" smtClean="0">
              <a:solidFill>
                <a:schemeClr val="accent3">
                  <a:lumMod val="75000"/>
                </a:schemeClr>
              </a:solidFill>
            </a:endParaRPr>
          </a:p>
          <a:p>
            <a:r>
              <a:rPr lang="sl-SI" sz="1200" b="1" dirty="0" smtClean="0">
                <a:solidFill>
                  <a:schemeClr val="accent3">
                    <a:lumMod val="75000"/>
                  </a:schemeClr>
                </a:solidFill>
              </a:rPr>
              <a:t>Skoraj</a:t>
            </a:r>
            <a:r>
              <a:rPr lang="sl-SI" sz="1200" b="1" baseline="0" dirty="0" smtClean="0">
                <a:solidFill>
                  <a:schemeClr val="accent3">
                    <a:lumMod val="75000"/>
                  </a:schemeClr>
                </a:solidFill>
              </a:rPr>
              <a:t> polovica habitatnih tipov dosega ugodno stanje ohranjenosti, četrtina je v slabem stanju.</a:t>
            </a:r>
            <a:endParaRPr lang="en-GB" sz="1200" b="1" dirty="0" smtClean="0">
              <a:solidFill>
                <a:schemeClr val="accent3">
                  <a:lumMod val="75000"/>
                </a:schemeClr>
              </a:solidFill>
            </a:endParaRPr>
          </a:p>
          <a:p>
            <a:endParaRPr lang="sl-SI" baseline="0" dirty="0" smtClean="0"/>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7</a:t>
            </a:fld>
            <a:endParaRPr lang="sl-SI"/>
          </a:p>
        </p:txBody>
      </p:sp>
    </p:spTree>
    <p:extLst>
      <p:ext uri="{BB962C8B-B14F-4D97-AF65-F5344CB8AC3E}">
        <p14:creationId xmlns:p14="http://schemas.microsoft.com/office/powerpoint/2010/main" val="307955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Glavni vzrok neugodnega</a:t>
            </a:r>
            <a:r>
              <a:rPr lang="sl-SI" baseline="0" dirty="0" smtClean="0"/>
              <a:t> stanja je izginjanje habitatov, na kar vpliva predvsem </a:t>
            </a:r>
            <a:r>
              <a:rPr lang="sl-SI" baseline="0" dirty="0" err="1" smtClean="0"/>
              <a:t>netrajnostno</a:t>
            </a:r>
            <a:r>
              <a:rPr lang="sl-SI" baseline="0" dirty="0" smtClean="0"/>
              <a:t> gospodarjenje in posegi v prostor, ki jih povzroča človek. Najslabše je stanje pri vrstah iz skupine členonožcev (raki, metulji, hrošči, kačji pastirji). Ugodno stanje ohranjenosti imajo praprotnice in semenke. Številne od teh vrst </a:t>
            </a:r>
            <a:r>
              <a:rPr lang="sl-SI" baseline="0" dirty="0" smtClean="0"/>
              <a:t>so </a:t>
            </a:r>
            <a:r>
              <a:rPr lang="sl-SI" baseline="0" dirty="0" smtClean="0"/>
              <a:t>vezane na gozdne habitate, ki </a:t>
            </a:r>
            <a:r>
              <a:rPr lang="sl-SI" baseline="0" dirty="0" smtClean="0"/>
              <a:t>so </a:t>
            </a:r>
            <a:r>
              <a:rPr lang="sl-SI" baseline="0" dirty="0" smtClean="0"/>
              <a:t>tudi dobro ohranjeni. </a:t>
            </a:r>
            <a:r>
              <a:rPr lang="sl-SI" baseline="0" dirty="0" smtClean="0"/>
              <a:t>Med </a:t>
            </a:r>
            <a:r>
              <a:rPr lang="sl-SI" baseline="0" dirty="0" smtClean="0"/>
              <a:t>letoma 2008 in 2013 </a:t>
            </a:r>
            <a:r>
              <a:rPr lang="sl-SI" baseline="0" dirty="0" smtClean="0"/>
              <a:t>se je precej </a:t>
            </a:r>
            <a:r>
              <a:rPr lang="sl-SI" baseline="0" dirty="0" smtClean="0"/>
              <a:t>izboljšalo stanje rib. Vzrok je predvsem v </a:t>
            </a:r>
            <a:r>
              <a:rPr lang="sl-SI" baseline="0" dirty="0" smtClean="0"/>
              <a:t>boljšem </a:t>
            </a:r>
            <a:r>
              <a:rPr lang="sl-SI" baseline="0" dirty="0" smtClean="0"/>
              <a:t>poznavanju stanja vrst in ne toliko v izboljšanju stanja v naravi</a:t>
            </a:r>
            <a:r>
              <a:rPr lang="sl-SI" baseline="0" dirty="0" smtClean="0"/>
              <a:t>.</a:t>
            </a:r>
          </a:p>
          <a:p>
            <a:r>
              <a:rPr lang="sl-SI" b="1" baseline="0" dirty="0" smtClean="0"/>
              <a:t>Več kot polovica evropsko pomembnih vrst ne dosega ugodnega stanja ohranjenosti.</a:t>
            </a:r>
            <a:endParaRPr lang="sl-SI" b="1"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8</a:t>
            </a:fld>
            <a:endParaRPr lang="sl-SI"/>
          </a:p>
        </p:txBody>
      </p:sp>
    </p:spTree>
    <p:extLst>
      <p:ext uri="{BB962C8B-B14F-4D97-AF65-F5344CB8AC3E}">
        <p14:creationId xmlns:p14="http://schemas.microsoft.com/office/powerpoint/2010/main" val="247164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dobrem kemijskem stanju je večina</a:t>
            </a:r>
            <a:r>
              <a:rPr lang="sl-SI" baseline="0" dirty="0" smtClean="0"/>
              <a:t> vodnih teles površinskih voda, </a:t>
            </a:r>
            <a:r>
              <a:rPr lang="sl-SI" baseline="0" dirty="0" smtClean="0"/>
              <a:t>vzrok </a:t>
            </a:r>
            <a:r>
              <a:rPr lang="sl-SI" baseline="0" dirty="0" smtClean="0"/>
              <a:t>za slabo stanje </a:t>
            </a:r>
            <a:r>
              <a:rPr lang="sl-SI" baseline="0" dirty="0" smtClean="0"/>
              <a:t>je </a:t>
            </a:r>
            <a:r>
              <a:rPr lang="sl-SI" baseline="0" dirty="0" smtClean="0"/>
              <a:t>vsebnost </a:t>
            </a:r>
            <a:r>
              <a:rPr lang="sl-SI" baseline="0" dirty="0" err="1" smtClean="0"/>
              <a:t>Hg</a:t>
            </a:r>
            <a:r>
              <a:rPr lang="sl-SI" baseline="0" dirty="0" smtClean="0"/>
              <a:t> v vodi oziroma morju in </a:t>
            </a:r>
            <a:r>
              <a:rPr lang="sl-SI" baseline="0" dirty="0" err="1" smtClean="0"/>
              <a:t>tributilkositrovih</a:t>
            </a:r>
            <a:r>
              <a:rPr lang="sl-SI" baseline="0" dirty="0" smtClean="0"/>
              <a:t> spojin.</a:t>
            </a:r>
          </a:p>
          <a:p>
            <a:r>
              <a:rPr lang="sl-SI" baseline="0" dirty="0" smtClean="0"/>
              <a:t>Dobrega ekološkega stanja ne dosega približno 1/3 vodnih teles</a:t>
            </a:r>
            <a:r>
              <a:rPr lang="sl-SI" baseline="0" dirty="0" smtClean="0"/>
              <a:t>.</a:t>
            </a:r>
          </a:p>
          <a:p>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10</a:t>
            </a:fld>
            <a:endParaRPr lang="sl-SI"/>
          </a:p>
        </p:txBody>
      </p:sp>
    </p:spTree>
    <p:extLst>
      <p:ext uri="{BB962C8B-B14F-4D97-AF65-F5344CB8AC3E}">
        <p14:creationId xmlns:p14="http://schemas.microsoft.com/office/powerpoint/2010/main" val="15885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Kakovost kopanih </a:t>
            </a:r>
            <a:r>
              <a:rPr lang="sl-SI" dirty="0" smtClean="0"/>
              <a:t>voda (celinskih in morja) </a:t>
            </a:r>
            <a:r>
              <a:rPr lang="sl-SI" dirty="0" smtClean="0"/>
              <a:t>se v Sloveniji izboljšuje in je posledica izgradnje čistilnih naprav. </a:t>
            </a:r>
          </a:p>
          <a:p>
            <a:r>
              <a:rPr lang="sl-SI" dirty="0" smtClean="0"/>
              <a:t>Imamo</a:t>
            </a:r>
            <a:r>
              <a:rPr lang="sl-SI" baseline="0" dirty="0" smtClean="0"/>
              <a:t> 48 kopalnih voda – to so odseki na rekah, jezerih in v morju, ki so namenjeni kopanju. </a:t>
            </a:r>
            <a:endParaRPr lang="sl-SI"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11</a:t>
            </a:fld>
            <a:endParaRPr lang="sl-SI"/>
          </a:p>
        </p:txBody>
      </p:sp>
    </p:spTree>
    <p:extLst>
      <p:ext uri="{BB962C8B-B14F-4D97-AF65-F5344CB8AC3E}">
        <p14:creationId xmlns:p14="http://schemas.microsoft.com/office/powerpoint/2010/main" val="193370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Z nitrati </a:t>
            </a:r>
            <a:r>
              <a:rPr lang="sl-SI" dirty="0" smtClean="0"/>
              <a:t>je </a:t>
            </a:r>
            <a:r>
              <a:rPr lang="sl-SI" dirty="0" smtClean="0"/>
              <a:t>najbolj obremenjena</a:t>
            </a:r>
            <a:r>
              <a:rPr lang="sl-SI" baseline="0" dirty="0" smtClean="0"/>
              <a:t> podzemna voda v</a:t>
            </a:r>
            <a:r>
              <a:rPr lang="sl-SI" dirty="0" smtClean="0"/>
              <a:t> </a:t>
            </a:r>
            <a:r>
              <a:rPr lang="sl-SI" dirty="0" err="1" smtClean="0"/>
              <a:t>medzrnskih</a:t>
            </a:r>
            <a:r>
              <a:rPr lang="sl-SI" dirty="0" smtClean="0"/>
              <a:t> vodonosnikih</a:t>
            </a:r>
            <a:r>
              <a:rPr lang="sl-SI" baseline="0" dirty="0" smtClean="0"/>
              <a:t> na območju severovzhodne Slovenije. Povišane vsebnosti nitratov so posledica človekove dejavnosti, predvsem kmetijstva in neurejenega odvajanja komunalnih voda. Kmetijstvo je intenzivnejše v SV Sloveniji, in sicer v ravninskih rečnih predelih (Drava, Mura, Savinja, Sava). </a:t>
            </a:r>
            <a:r>
              <a:rPr lang="sl-SI" b="1" baseline="0" dirty="0" smtClean="0"/>
              <a:t>Statistično kažejo podatki trend upadanja nitratov na bolj obremenjenih predelih, kar je lahko posledica manjšega vnosa hranil v tla</a:t>
            </a:r>
            <a:r>
              <a:rPr lang="sl-SI" b="1" baseline="0" dirty="0" smtClean="0"/>
              <a:t>. Z izgradnjo čistilnih naprav se bo stanje še izboljšalo.</a:t>
            </a:r>
          </a:p>
          <a:p>
            <a:r>
              <a:rPr lang="sl-SI" b="0" baseline="0" dirty="0" smtClean="0"/>
              <a:t>Podobna situacija je s pesticidi, ki so večinoma prisotni v podzemni vodi na SV Slovenije, predvsem zaradi kmetijstva.</a:t>
            </a:r>
            <a:endParaRPr lang="sl-SI" b="0" dirty="0"/>
          </a:p>
        </p:txBody>
      </p:sp>
      <p:sp>
        <p:nvSpPr>
          <p:cNvPr id="4" name="Ograda številke diapozitiva 3"/>
          <p:cNvSpPr>
            <a:spLocks noGrp="1"/>
          </p:cNvSpPr>
          <p:nvPr>
            <p:ph type="sldNum" sz="quarter" idx="10"/>
          </p:nvPr>
        </p:nvSpPr>
        <p:spPr/>
        <p:txBody>
          <a:bodyPr/>
          <a:lstStyle/>
          <a:p>
            <a:fld id="{889661C8-7EF7-4822-A2B2-B8743018A51C}" type="slidenum">
              <a:rPr lang="sl-SI" smtClean="0"/>
              <a:t>12</a:t>
            </a:fld>
            <a:endParaRPr lang="sl-SI"/>
          </a:p>
        </p:txBody>
      </p:sp>
    </p:spTree>
    <p:extLst>
      <p:ext uri="{BB962C8B-B14F-4D97-AF65-F5344CB8AC3E}">
        <p14:creationId xmlns:p14="http://schemas.microsoft.com/office/powerpoint/2010/main" val="238306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Slovenija je z gozdovi bogata država. Imamo približno 60 % gozdov, katerih stanje spremljamo s popisom. Ta se izvaja vsakih 10 let.</a:t>
            </a:r>
          </a:p>
          <a:p>
            <a:r>
              <a:rPr lang="sl-SI" dirty="0" smtClean="0"/>
              <a:t>Spremljanje </a:t>
            </a:r>
            <a:r>
              <a:rPr lang="sl-SI" dirty="0" smtClean="0"/>
              <a:t>stanja onesnaženosti zunanjega zraka z </a:t>
            </a:r>
            <a:r>
              <a:rPr lang="sl-SI" dirty="0" err="1" smtClean="0"/>
              <a:t>epifitskimi</a:t>
            </a:r>
            <a:r>
              <a:rPr lang="sl-SI" dirty="0" smtClean="0"/>
              <a:t> lišaji je ena od najstarejših in v svetu največkrat uporabljenih </a:t>
            </a:r>
            <a:r>
              <a:rPr lang="sl-SI" dirty="0" err="1" smtClean="0"/>
              <a:t>bioindikacijskih</a:t>
            </a:r>
            <a:r>
              <a:rPr lang="sl-SI" dirty="0" smtClean="0"/>
              <a:t> metod, ki se uporabljajo v te namene. Občutljivost lišajev na onesnažen zrak je povezana z rastno obliko njihove steljke, delno pa tudi z občutljivostjo posameznih vrst gliv, alg in cianobakterij, ki tvorijo lišaj. </a:t>
            </a:r>
            <a:endParaRPr lang="sl-SI" b="1" dirty="0" smtClean="0"/>
          </a:p>
        </p:txBody>
      </p:sp>
      <p:sp>
        <p:nvSpPr>
          <p:cNvPr id="4" name="Ograda številke diapozitiva 3"/>
          <p:cNvSpPr>
            <a:spLocks noGrp="1"/>
          </p:cNvSpPr>
          <p:nvPr>
            <p:ph type="sldNum" sz="quarter" idx="10"/>
          </p:nvPr>
        </p:nvSpPr>
        <p:spPr/>
        <p:txBody>
          <a:bodyPr/>
          <a:lstStyle/>
          <a:p>
            <a:fld id="{889661C8-7EF7-4822-A2B2-B8743018A51C}" type="slidenum">
              <a:rPr lang="sl-SI" smtClean="0"/>
              <a:t>14</a:t>
            </a:fld>
            <a:endParaRPr lang="sl-SI"/>
          </a:p>
        </p:txBody>
      </p:sp>
    </p:spTree>
    <p:extLst>
      <p:ext uri="{BB962C8B-B14F-4D97-AF65-F5344CB8AC3E}">
        <p14:creationId xmlns:p14="http://schemas.microsoft.com/office/powerpoint/2010/main" val="176622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5D8380D8-BD55-441B-976A-465654E2D697}" type="datetimeFigureOut">
              <a:rPr lang="sl-SI" smtClean="0"/>
              <a:t>4.6.2015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189617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D8380D8-BD55-441B-976A-465654E2D697}" type="datetimeFigureOut">
              <a:rPr lang="sl-SI" smtClean="0"/>
              <a:t>4.6.2015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135631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D8380D8-BD55-441B-976A-465654E2D697}" type="datetimeFigureOut">
              <a:rPr lang="sl-SI" smtClean="0"/>
              <a:t>4.6.2015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158429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D8380D8-BD55-441B-976A-465654E2D697}" type="datetimeFigureOut">
              <a:rPr lang="sl-SI" smtClean="0"/>
              <a:t>4.6.2015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397377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D8380D8-BD55-441B-976A-465654E2D697}" type="datetimeFigureOut">
              <a:rPr lang="sl-SI" smtClean="0"/>
              <a:t>4.6.2015</a:t>
            </a:fld>
            <a:endParaRPr lang="sl-SI"/>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r>
              <a:rPr lang="sl-SI" dirty="0" smtClean="0"/>
              <a:t>http://kazalci.arso.gov.si</a:t>
            </a:r>
            <a:endParaRPr lang="sl-SI" dirty="0"/>
          </a:p>
        </p:txBody>
      </p:sp>
    </p:spTree>
    <p:extLst>
      <p:ext uri="{BB962C8B-B14F-4D97-AF65-F5344CB8AC3E}">
        <p14:creationId xmlns:p14="http://schemas.microsoft.com/office/powerpoint/2010/main" val="22497078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5D8380D8-BD55-441B-976A-465654E2D697}" type="datetimeFigureOut">
              <a:rPr lang="sl-SI" smtClean="0"/>
              <a:t>4.6.2015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r>
              <a:rPr lang="sl-SI" dirty="0" smtClean="0"/>
              <a:t>http://kazalci.arso.gov.si</a:t>
            </a:r>
            <a:endParaRPr lang="sl-SI" dirty="0"/>
          </a:p>
        </p:txBody>
      </p:sp>
    </p:spTree>
    <p:extLst>
      <p:ext uri="{BB962C8B-B14F-4D97-AF65-F5344CB8AC3E}">
        <p14:creationId xmlns:p14="http://schemas.microsoft.com/office/powerpoint/2010/main" val="40566674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5D8380D8-BD55-441B-976A-465654E2D697}" type="datetimeFigureOut">
              <a:rPr lang="sl-SI" smtClean="0"/>
              <a:t>4.6.2015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21759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5D8380D8-BD55-441B-976A-465654E2D697}" type="datetimeFigureOut">
              <a:rPr lang="sl-SI" smtClean="0"/>
              <a:t>4.6.2015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132176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5D8380D8-BD55-441B-976A-465654E2D697}" type="datetimeFigureOut">
              <a:rPr lang="sl-SI" smtClean="0"/>
              <a:t>4.6.2015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26643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5D8380D8-BD55-441B-976A-465654E2D697}" type="datetimeFigureOut">
              <a:rPr lang="sl-SI" smtClean="0"/>
              <a:t>4.6.2015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153700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5D8380D8-BD55-441B-976A-465654E2D697}" type="datetimeFigureOut">
              <a:rPr lang="sl-SI" smtClean="0"/>
              <a:t>4.6.2015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422050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D8380D8-BD55-441B-976A-465654E2D697}" type="datetimeFigureOut">
              <a:rPr lang="sl-SI" smtClean="0"/>
              <a:t>4.6.2015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230D351-5561-4C10-853D-E28F01BB2CCA}" type="slidenum">
              <a:rPr lang="sl-SI" smtClean="0"/>
              <a:t>‹#›</a:t>
            </a:fld>
            <a:endParaRPr lang="sl-SI"/>
          </a:p>
        </p:txBody>
      </p:sp>
    </p:spTree>
    <p:extLst>
      <p:ext uri="{BB962C8B-B14F-4D97-AF65-F5344CB8AC3E}">
        <p14:creationId xmlns:p14="http://schemas.microsoft.com/office/powerpoint/2010/main" val="266472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380D8-BD55-441B-976A-465654E2D697}" type="datetimeFigureOut">
              <a:rPr lang="sl-SI" smtClean="0"/>
              <a:t>4.6.2015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D351-5561-4C10-853D-E28F01BB2CCA}" type="slidenum">
              <a:rPr lang="sl-SI" smtClean="0"/>
              <a:t>‹#›</a:t>
            </a:fld>
            <a:endParaRPr lang="sl-SI"/>
          </a:p>
        </p:txBody>
      </p:sp>
    </p:spTree>
    <p:extLst>
      <p:ext uri="{BB962C8B-B14F-4D97-AF65-F5344CB8AC3E}">
        <p14:creationId xmlns:p14="http://schemas.microsoft.com/office/powerpoint/2010/main" val="3666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nfp-si.eionet.europa.eu/" TargetMode="External"/><Relationship Id="rId2" Type="http://schemas.openxmlformats.org/officeDocument/2006/relationships/hyperlink" Target="http://kazalci.arso.gov.si/"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1988840"/>
            <a:ext cx="8568952" cy="2232248"/>
          </a:xfrm>
        </p:spPr>
        <p:txBody>
          <a:bodyPr>
            <a:normAutofit/>
          </a:bodyPr>
          <a:lstStyle/>
          <a:p>
            <a:r>
              <a:rPr lang="en-GB" sz="4900" b="1" dirty="0" smtClean="0">
                <a:solidFill>
                  <a:schemeClr val="accent3">
                    <a:lumMod val="75000"/>
                  </a:schemeClr>
                </a:solidFill>
              </a:rPr>
              <a:t>Environmental trends in Slovenia </a:t>
            </a:r>
            <a:r>
              <a:rPr lang="en-GB" b="1" dirty="0" smtClean="0">
                <a:solidFill>
                  <a:schemeClr val="accent3">
                    <a:lumMod val="75000"/>
                  </a:schemeClr>
                </a:solidFill>
              </a:rPr>
              <a:t/>
            </a:r>
            <a:br>
              <a:rPr lang="en-GB" b="1" dirty="0" smtClean="0">
                <a:solidFill>
                  <a:schemeClr val="accent3">
                    <a:lumMod val="75000"/>
                  </a:schemeClr>
                </a:solidFill>
              </a:rPr>
            </a:br>
            <a:r>
              <a:rPr lang="en-GB" sz="3200" b="1" i="1" dirty="0" smtClean="0">
                <a:solidFill>
                  <a:schemeClr val="accent3">
                    <a:lumMod val="75000"/>
                  </a:schemeClr>
                </a:solidFill>
              </a:rPr>
              <a:t>Indicator based assessment</a:t>
            </a:r>
            <a:endParaRPr lang="en-GB" sz="3200" b="1" i="1" dirty="0">
              <a:solidFill>
                <a:schemeClr val="accent3">
                  <a:lumMod val="75000"/>
                </a:schemeClr>
              </a:solidFill>
            </a:endParaRPr>
          </a:p>
        </p:txBody>
      </p:sp>
      <p:sp>
        <p:nvSpPr>
          <p:cNvPr id="3" name="Podnaslov 2"/>
          <p:cNvSpPr>
            <a:spLocks noGrp="1"/>
          </p:cNvSpPr>
          <p:nvPr>
            <p:ph type="subTitle" idx="1"/>
          </p:nvPr>
        </p:nvSpPr>
        <p:spPr>
          <a:xfrm>
            <a:off x="467544" y="4797152"/>
            <a:ext cx="8352928" cy="1752600"/>
          </a:xfrm>
        </p:spPr>
        <p:txBody>
          <a:bodyPr>
            <a:noAutofit/>
          </a:bodyPr>
          <a:lstStyle/>
          <a:p>
            <a:r>
              <a:rPr lang="sl-SI" sz="2400" b="1" dirty="0" smtClean="0">
                <a:solidFill>
                  <a:schemeClr val="accent3">
                    <a:lumMod val="75000"/>
                  </a:schemeClr>
                </a:solidFill>
              </a:rPr>
              <a:t>Nataša Kovač, Barbara Bernard </a:t>
            </a:r>
            <a:r>
              <a:rPr lang="sl-SI" sz="2400" b="1" dirty="0" err="1" smtClean="0">
                <a:solidFill>
                  <a:schemeClr val="accent3">
                    <a:lumMod val="75000"/>
                  </a:schemeClr>
                </a:solidFill>
              </a:rPr>
              <a:t>Vukadin</a:t>
            </a:r>
            <a:r>
              <a:rPr lang="sl-SI" sz="2400" b="1" dirty="0" smtClean="0">
                <a:solidFill>
                  <a:schemeClr val="accent3">
                    <a:lumMod val="75000"/>
                  </a:schemeClr>
                </a:solidFill>
              </a:rPr>
              <a:t>, Urška Kušar</a:t>
            </a:r>
          </a:p>
          <a:p>
            <a:r>
              <a:rPr lang="en-GB" sz="2400" b="1" dirty="0" smtClean="0">
                <a:solidFill>
                  <a:schemeClr val="accent3">
                    <a:lumMod val="75000"/>
                  </a:schemeClr>
                </a:solidFill>
              </a:rPr>
              <a:t>Slovenian </a:t>
            </a:r>
            <a:r>
              <a:rPr lang="en-GB" sz="2400" b="1" dirty="0" smtClean="0">
                <a:solidFill>
                  <a:schemeClr val="accent3">
                    <a:lumMod val="75000"/>
                  </a:schemeClr>
                </a:solidFill>
              </a:rPr>
              <a:t>Environment Agency</a:t>
            </a:r>
          </a:p>
          <a:p>
            <a:r>
              <a:rPr lang="en-GB" sz="2400" b="1" dirty="0" smtClean="0">
                <a:solidFill>
                  <a:schemeClr val="accent3">
                    <a:lumMod val="75000"/>
                  </a:schemeClr>
                </a:solidFill>
              </a:rPr>
              <a:t>June 2015</a:t>
            </a:r>
            <a:endParaRPr lang="en-GB" sz="2400" b="1" dirty="0">
              <a:solidFill>
                <a:schemeClr val="accent3">
                  <a:lumMod val="75000"/>
                </a:schemeClr>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46196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66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b="1" dirty="0" smtClean="0">
                <a:solidFill>
                  <a:schemeClr val="accent3">
                    <a:lumMod val="75000"/>
                  </a:schemeClr>
                </a:solidFill>
              </a:rPr>
              <a:t>Majority of surface water bodies have good chemical and ecological status</a:t>
            </a:r>
            <a:endParaRPr lang="en-GB" b="1" dirty="0">
              <a:solidFill>
                <a:schemeClr val="accent3">
                  <a:lumMod val="75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71296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038" y="1131788"/>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7369349" y="6467028"/>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20942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b="1" dirty="0" smtClean="0">
                <a:solidFill>
                  <a:schemeClr val="accent3">
                    <a:lumMod val="75000"/>
                  </a:schemeClr>
                </a:solidFill>
              </a:rPr>
              <a:t>Bathing water quality in rivers, lakes and in the costal area is good</a:t>
            </a:r>
            <a:endParaRPr lang="en-GB" b="1" dirty="0">
              <a:solidFill>
                <a:schemeClr val="accent3">
                  <a:lumMod val="7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48200"/>
            <a:ext cx="871296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1052736"/>
            <a:ext cx="581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314936" y="6466649"/>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24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3600" b="1" dirty="0" smtClean="0">
                <a:solidFill>
                  <a:schemeClr val="accent3">
                    <a:lumMod val="75000"/>
                  </a:schemeClr>
                </a:solidFill>
              </a:rPr>
              <a:t>Groundwater bodies are most polluted with nitrates in north-east Slovenia</a:t>
            </a:r>
            <a:endParaRPr lang="en-GB" sz="3600" b="1" dirty="0">
              <a:solidFill>
                <a:schemeClr val="accent3">
                  <a:lumMod val="75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3"/>
            <a:ext cx="8300275" cy="511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599" y="1599674"/>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7236056" y="6581001"/>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6754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628800"/>
            <a:ext cx="8229600" cy="2520280"/>
          </a:xfrm>
        </p:spPr>
        <p:txBody>
          <a:bodyPr>
            <a:normAutofit/>
          </a:bodyPr>
          <a:lstStyle/>
          <a:p>
            <a:pPr marL="0" indent="0" algn="ctr">
              <a:buNone/>
            </a:pPr>
            <a:r>
              <a:rPr lang="en-GB" sz="4400" b="1" dirty="0" smtClean="0">
                <a:solidFill>
                  <a:schemeClr val="accent3">
                    <a:lumMod val="75000"/>
                  </a:schemeClr>
                </a:solidFill>
              </a:rPr>
              <a:t>Despite cuts in air emissions, forest ecosystems suffer from </a:t>
            </a:r>
            <a:r>
              <a:rPr lang="en-GB" sz="4400" b="1" dirty="0" smtClean="0">
                <a:solidFill>
                  <a:schemeClr val="accent3">
                    <a:lumMod val="75000"/>
                  </a:schemeClr>
                </a:solidFill>
              </a:rPr>
              <a:t>air</a:t>
            </a:r>
            <a:r>
              <a:rPr lang="en-GB" sz="4400" b="1" dirty="0" smtClean="0">
                <a:solidFill>
                  <a:schemeClr val="accent3">
                    <a:lumMod val="75000"/>
                  </a:schemeClr>
                </a:solidFill>
              </a:rPr>
              <a:t> pollution</a:t>
            </a:r>
            <a:endParaRPr lang="en-GB" sz="4400" b="1" dirty="0">
              <a:solidFill>
                <a:schemeClr val="accent3">
                  <a:lumMod val="75000"/>
                </a:schemeClr>
              </a:solidFill>
            </a:endParaRPr>
          </a:p>
        </p:txBody>
      </p:sp>
      <p:sp>
        <p:nvSpPr>
          <p:cNvPr id="4" name="PoljeZBesedilom 3"/>
          <p:cNvSpPr txBox="1"/>
          <p:nvPr/>
        </p:nvSpPr>
        <p:spPr>
          <a:xfrm>
            <a:off x="611560" y="692696"/>
            <a:ext cx="1944216" cy="369332"/>
          </a:xfrm>
          <a:prstGeom prst="rect">
            <a:avLst/>
          </a:prstGeom>
          <a:noFill/>
        </p:spPr>
        <p:txBody>
          <a:bodyPr wrap="square" rtlCol="0">
            <a:spAutoFit/>
          </a:bodyPr>
          <a:lstStyle/>
          <a:p>
            <a:r>
              <a:rPr lang="en-GB" dirty="0" smtClean="0">
                <a:solidFill>
                  <a:schemeClr val="accent3">
                    <a:lumMod val="75000"/>
                  </a:schemeClr>
                </a:solidFill>
              </a:rPr>
              <a:t>Natural capital</a:t>
            </a:r>
            <a:endParaRPr lang="en-GB" dirty="0">
              <a:solidFill>
                <a:schemeClr val="accent3">
                  <a:lumMod val="75000"/>
                </a:schemeClr>
              </a:solidFill>
            </a:endParaRPr>
          </a:p>
        </p:txBody>
      </p:sp>
    </p:spTree>
    <p:extLst>
      <p:ext uri="{BB962C8B-B14F-4D97-AF65-F5344CB8AC3E}">
        <p14:creationId xmlns:p14="http://schemas.microsoft.com/office/powerpoint/2010/main" val="995206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2050"/>
            <a:ext cx="864096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864" y="1420499"/>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30588" y="6581001"/>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
        <p:nvSpPr>
          <p:cNvPr id="2" name="Naslov 1"/>
          <p:cNvSpPr>
            <a:spLocks noGrp="1"/>
          </p:cNvSpPr>
          <p:nvPr>
            <p:ph type="title"/>
          </p:nvPr>
        </p:nvSpPr>
        <p:spPr>
          <a:xfrm>
            <a:off x="457200" y="116631"/>
            <a:ext cx="8229600" cy="1613429"/>
          </a:xfrm>
        </p:spPr>
        <p:txBody>
          <a:bodyPr>
            <a:noAutofit/>
          </a:bodyPr>
          <a:lstStyle/>
          <a:p>
            <a:r>
              <a:rPr lang="en-GB" sz="3200" b="1" dirty="0" smtClean="0">
                <a:solidFill>
                  <a:schemeClr val="accent3">
                    <a:lumMod val="75000"/>
                  </a:schemeClr>
                </a:solidFill>
              </a:rPr>
              <a:t>Only forests at higher altitude in the Alps and partially in the Dinaric </a:t>
            </a:r>
            <a:r>
              <a:rPr lang="en-GB" sz="3600" b="1" dirty="0" smtClean="0">
                <a:solidFill>
                  <a:schemeClr val="accent3">
                    <a:lumMod val="75000"/>
                  </a:schemeClr>
                </a:solidFill>
              </a:rPr>
              <a:t>mountain</a:t>
            </a:r>
            <a:r>
              <a:rPr lang="en-GB" sz="3200" b="1" dirty="0" smtClean="0">
                <a:solidFill>
                  <a:schemeClr val="accent3">
                    <a:lumMod val="75000"/>
                  </a:schemeClr>
                </a:solidFill>
              </a:rPr>
              <a:t> range are in a good state</a:t>
            </a:r>
            <a:endParaRPr lang="en-GB" sz="3200" b="1" dirty="0">
              <a:solidFill>
                <a:schemeClr val="accent3">
                  <a:lumMod val="75000"/>
                </a:schemeClr>
              </a:solidFill>
            </a:endParaRPr>
          </a:p>
        </p:txBody>
      </p:sp>
    </p:spTree>
    <p:extLst>
      <p:ext uri="{BB962C8B-B14F-4D97-AF65-F5344CB8AC3E}">
        <p14:creationId xmlns:p14="http://schemas.microsoft.com/office/powerpoint/2010/main" val="3574401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b="1" dirty="0" smtClean="0">
                <a:solidFill>
                  <a:schemeClr val="accent3">
                    <a:lumMod val="75000"/>
                  </a:schemeClr>
                </a:solidFill>
              </a:rPr>
              <a:t>AOT 40 </a:t>
            </a:r>
            <a:r>
              <a:rPr lang="en-GB" b="1" dirty="0" smtClean="0">
                <a:solidFill>
                  <a:schemeClr val="accent3">
                    <a:lumMod val="75000"/>
                  </a:schemeClr>
                </a:solidFill>
              </a:rPr>
              <a:t>exceeds vegetation limit value</a:t>
            </a:r>
            <a:endParaRPr lang="en-GB" b="1" dirty="0">
              <a:solidFill>
                <a:schemeClr val="accent3">
                  <a:lumMod val="75000"/>
                </a:schemeClr>
              </a:solidFill>
            </a:endParaRPr>
          </a:p>
        </p:txBody>
      </p:sp>
      <p:graphicFrame>
        <p:nvGraphicFramePr>
          <p:cNvPr id="5" name="Grafikon 4"/>
          <p:cNvGraphicFramePr>
            <a:graphicFrameLocks/>
          </p:cNvGraphicFramePr>
          <p:nvPr>
            <p:extLst>
              <p:ext uri="{D42A27DB-BD31-4B8C-83A1-F6EECF244321}">
                <p14:modId xmlns:p14="http://schemas.microsoft.com/office/powerpoint/2010/main" val="2725346976"/>
              </p:ext>
            </p:extLst>
          </p:nvPr>
        </p:nvGraphicFramePr>
        <p:xfrm>
          <a:off x="323528" y="1297780"/>
          <a:ext cx="8370719" cy="556022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898" y="1197179"/>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031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1772816"/>
            <a:ext cx="8229600" cy="2952328"/>
          </a:xfrm>
        </p:spPr>
        <p:txBody>
          <a:bodyPr>
            <a:normAutofit/>
          </a:bodyPr>
          <a:lstStyle/>
          <a:p>
            <a:pPr marL="0" indent="0" algn="ctr">
              <a:buNone/>
            </a:pPr>
            <a:r>
              <a:rPr lang="en-GB" sz="4400" b="1" dirty="0" smtClean="0">
                <a:solidFill>
                  <a:schemeClr val="accent3">
                    <a:lumMod val="75000"/>
                  </a:schemeClr>
                </a:solidFill>
              </a:rPr>
              <a:t>Impacts of climate change on ecosystems in Slovenia </a:t>
            </a:r>
          </a:p>
          <a:p>
            <a:pPr marL="0" indent="0" algn="ctr">
              <a:buNone/>
            </a:pPr>
            <a:r>
              <a:rPr lang="en-GB" sz="4400" b="1" dirty="0" smtClean="0">
                <a:solidFill>
                  <a:schemeClr val="accent3">
                    <a:lumMod val="75000"/>
                  </a:schemeClr>
                </a:solidFill>
              </a:rPr>
              <a:t>call for an adaptation</a:t>
            </a:r>
            <a:endParaRPr lang="en-GB" sz="4400" b="1" dirty="0">
              <a:solidFill>
                <a:schemeClr val="accent3">
                  <a:lumMod val="75000"/>
                </a:schemeClr>
              </a:solidFill>
            </a:endParaRPr>
          </a:p>
        </p:txBody>
      </p:sp>
      <p:sp>
        <p:nvSpPr>
          <p:cNvPr id="4" name="PoljeZBesedilom 3"/>
          <p:cNvSpPr txBox="1"/>
          <p:nvPr/>
        </p:nvSpPr>
        <p:spPr>
          <a:xfrm>
            <a:off x="611560" y="692696"/>
            <a:ext cx="1944216" cy="369332"/>
          </a:xfrm>
          <a:prstGeom prst="rect">
            <a:avLst/>
          </a:prstGeom>
          <a:noFill/>
        </p:spPr>
        <p:txBody>
          <a:bodyPr wrap="square" rtlCol="0">
            <a:spAutoFit/>
          </a:bodyPr>
          <a:lstStyle/>
          <a:p>
            <a:r>
              <a:rPr lang="en-GB" dirty="0" smtClean="0">
                <a:solidFill>
                  <a:schemeClr val="accent3">
                    <a:lumMod val="75000"/>
                  </a:schemeClr>
                </a:solidFill>
              </a:rPr>
              <a:t>Natural capital</a:t>
            </a:r>
            <a:endParaRPr lang="en-GB" dirty="0">
              <a:solidFill>
                <a:schemeClr val="accent3">
                  <a:lumMod val="75000"/>
                </a:schemeClr>
              </a:solidFill>
            </a:endParaRPr>
          </a:p>
        </p:txBody>
      </p:sp>
    </p:spTree>
    <p:extLst>
      <p:ext uri="{BB962C8B-B14F-4D97-AF65-F5344CB8AC3E}">
        <p14:creationId xmlns:p14="http://schemas.microsoft.com/office/powerpoint/2010/main" val="3389580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7380312" y="6442035"/>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
        <p:nvSpPr>
          <p:cNvPr id="4" name="Naslov 1"/>
          <p:cNvSpPr>
            <a:spLocks noGrp="1"/>
          </p:cNvSpPr>
          <p:nvPr>
            <p:ph type="title"/>
          </p:nvPr>
        </p:nvSpPr>
        <p:spPr>
          <a:xfrm>
            <a:off x="395536" y="147"/>
            <a:ext cx="8229600" cy="1152128"/>
          </a:xfrm>
        </p:spPr>
        <p:txBody>
          <a:bodyPr>
            <a:noAutofit/>
          </a:bodyPr>
          <a:lstStyle/>
          <a:p>
            <a:r>
              <a:rPr lang="en-GB" sz="3600" b="1" dirty="0" smtClean="0">
                <a:solidFill>
                  <a:schemeClr val="accent3">
                    <a:lumMod val="75000"/>
                  </a:schemeClr>
                </a:solidFill>
              </a:rPr>
              <a:t>Climate change impacts on ecosystems</a:t>
            </a:r>
            <a:endParaRPr lang="en-GB" sz="3600" b="1" dirty="0">
              <a:solidFill>
                <a:schemeClr val="accent3">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09649"/>
            <a:ext cx="7347048" cy="543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210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39552" y="404664"/>
            <a:ext cx="8373616" cy="1512168"/>
          </a:xfrm>
        </p:spPr>
        <p:txBody>
          <a:bodyPr>
            <a:noAutofit/>
          </a:bodyPr>
          <a:lstStyle/>
          <a:p>
            <a:pPr marL="0" indent="0" algn="ctr">
              <a:buNone/>
            </a:pPr>
            <a:r>
              <a:rPr lang="en-GB" sz="4400" b="1" dirty="0" smtClean="0">
                <a:solidFill>
                  <a:schemeClr val="accent3">
                    <a:lumMod val="75000"/>
                  </a:schemeClr>
                </a:solidFill>
              </a:rPr>
              <a:t>Resource efficiency a</a:t>
            </a:r>
            <a:r>
              <a:rPr lang="en-GB" sz="4400" b="1" dirty="0" smtClean="0">
                <a:solidFill>
                  <a:schemeClr val="accent3">
                    <a:lumMod val="75000"/>
                  </a:schemeClr>
                </a:solidFill>
              </a:rPr>
              <a:t>ssessment</a:t>
            </a:r>
            <a:endParaRPr lang="sl-SI" sz="4400" b="1" dirty="0">
              <a:solidFill>
                <a:schemeClr val="accent3">
                  <a:lumMod val="75000"/>
                </a:schemeClr>
              </a:solidFill>
            </a:endParaRPr>
          </a:p>
          <a:p>
            <a:pPr marL="0" indent="0" algn="ctr">
              <a:buNone/>
            </a:pPr>
            <a:r>
              <a:rPr lang="en-GB" sz="4000" b="1" dirty="0" smtClean="0">
                <a:solidFill>
                  <a:schemeClr val="accent3">
                    <a:lumMod val="75000"/>
                  </a:schemeClr>
                </a:solidFill>
              </a:rPr>
              <a:t>(related </a:t>
            </a:r>
            <a:r>
              <a:rPr lang="en-GB" sz="4000" b="1" dirty="0">
                <a:solidFill>
                  <a:schemeClr val="accent3">
                    <a:lumMod val="75000"/>
                  </a:schemeClr>
                </a:solidFill>
              </a:rPr>
              <a:t>to the low-carbon economy)</a:t>
            </a:r>
            <a:endParaRPr lang="en-GB" sz="4000" b="1" dirty="0">
              <a:solidFill>
                <a:schemeClr val="accent3">
                  <a:lumMod val="75000"/>
                </a:schemeClr>
              </a:solidFill>
            </a:endParaRPr>
          </a:p>
        </p:txBody>
      </p:sp>
      <p:sp>
        <p:nvSpPr>
          <p:cNvPr id="4" name="Ograda vsebine 2"/>
          <p:cNvSpPr txBox="1">
            <a:spLocks/>
          </p:cNvSpPr>
          <p:nvPr/>
        </p:nvSpPr>
        <p:spPr>
          <a:xfrm>
            <a:off x="539552" y="2204864"/>
            <a:ext cx="8229600"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dirty="0" smtClean="0">
                <a:solidFill>
                  <a:schemeClr val="accent3">
                    <a:lumMod val="75000"/>
                  </a:schemeClr>
                </a:solidFill>
              </a:rPr>
              <a:t>Material resource efficiency and material use</a:t>
            </a:r>
          </a:p>
          <a:p>
            <a:r>
              <a:rPr lang="en-GB" sz="3600" dirty="0" smtClean="0">
                <a:solidFill>
                  <a:schemeClr val="accent3">
                    <a:lumMod val="75000"/>
                  </a:schemeClr>
                </a:solidFill>
              </a:rPr>
              <a:t>Waste management</a:t>
            </a:r>
          </a:p>
          <a:p>
            <a:r>
              <a:rPr lang="en-GB" sz="3600" dirty="0" smtClean="0">
                <a:solidFill>
                  <a:schemeClr val="accent3">
                    <a:lumMod val="75000"/>
                  </a:schemeClr>
                </a:solidFill>
              </a:rPr>
              <a:t>GHG emissions and climate change mitigation</a:t>
            </a:r>
          </a:p>
          <a:p>
            <a:r>
              <a:rPr lang="en-GB" sz="3600" dirty="0" smtClean="0">
                <a:solidFill>
                  <a:schemeClr val="accent3">
                    <a:lumMod val="75000"/>
                  </a:schemeClr>
                </a:solidFill>
              </a:rPr>
              <a:t>Energy consumption and fossil fuel use</a:t>
            </a:r>
          </a:p>
        </p:txBody>
      </p:sp>
    </p:spTree>
    <p:extLst>
      <p:ext uri="{BB962C8B-B14F-4D97-AF65-F5344CB8AC3E}">
        <p14:creationId xmlns:p14="http://schemas.microsoft.com/office/powerpoint/2010/main" val="335549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2132856"/>
            <a:ext cx="8229600" cy="2016224"/>
          </a:xfrm>
        </p:spPr>
        <p:txBody>
          <a:bodyPr>
            <a:noAutofit/>
          </a:bodyPr>
          <a:lstStyle/>
          <a:p>
            <a:pPr marL="0" indent="0" algn="ctr">
              <a:buNone/>
            </a:pPr>
            <a:r>
              <a:rPr lang="en-GB" sz="4400" b="1" dirty="0" smtClean="0">
                <a:solidFill>
                  <a:schemeClr val="accent3">
                    <a:lumMod val="75000"/>
                  </a:schemeClr>
                </a:solidFill>
              </a:rPr>
              <a:t>Slovenian consumption and production is resource intensive</a:t>
            </a:r>
          </a:p>
          <a:p>
            <a:endParaRPr lang="en-GB" sz="4400" b="1" dirty="0" smtClean="0">
              <a:solidFill>
                <a:schemeClr val="accent3">
                  <a:lumMod val="75000"/>
                </a:schemeClr>
              </a:solidFill>
            </a:endParaRPr>
          </a:p>
          <a:p>
            <a:pPr marL="0" indent="0">
              <a:buNone/>
            </a:pP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Resource efficiency</a:t>
            </a:r>
            <a:endParaRPr lang="en-GB" dirty="0">
              <a:solidFill>
                <a:schemeClr val="accent3">
                  <a:lumMod val="75000"/>
                </a:schemeClr>
              </a:solidFill>
            </a:endParaRPr>
          </a:p>
        </p:txBody>
      </p:sp>
    </p:spTree>
    <p:extLst>
      <p:ext uri="{BB962C8B-B14F-4D97-AF65-F5344CB8AC3E}">
        <p14:creationId xmlns:p14="http://schemas.microsoft.com/office/powerpoint/2010/main" val="354193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663352" y="476672"/>
            <a:ext cx="8229600" cy="1656184"/>
          </a:xfrm>
        </p:spPr>
        <p:txBody>
          <a:bodyPr>
            <a:noAutofit/>
          </a:bodyPr>
          <a:lstStyle/>
          <a:p>
            <a:pPr marL="0" indent="0" algn="ctr">
              <a:buNone/>
            </a:pPr>
            <a:r>
              <a:rPr lang="en-GB" sz="4400" b="1" dirty="0" smtClean="0">
                <a:solidFill>
                  <a:schemeClr val="accent3">
                    <a:lumMod val="75000"/>
                  </a:schemeClr>
                </a:solidFill>
              </a:rPr>
              <a:t>Assessment </a:t>
            </a:r>
            <a:r>
              <a:rPr lang="sl-SI" sz="4400" b="1" dirty="0" smtClean="0">
                <a:solidFill>
                  <a:schemeClr val="accent3">
                    <a:lumMod val="75000"/>
                  </a:schemeClr>
                </a:solidFill>
              </a:rPr>
              <a:t>is</a:t>
            </a:r>
            <a:r>
              <a:rPr lang="en-GB" sz="4400" b="1" dirty="0" smtClean="0">
                <a:solidFill>
                  <a:schemeClr val="accent3">
                    <a:lumMod val="75000"/>
                  </a:schemeClr>
                </a:solidFill>
              </a:rPr>
              <a:t> based on the green economy indicators</a:t>
            </a:r>
            <a:endParaRPr lang="en-GB" sz="4400" b="1" dirty="0">
              <a:solidFill>
                <a:schemeClr val="accent3">
                  <a:lumMod val="75000"/>
                </a:schemeClr>
              </a:solidFill>
            </a:endParaRPr>
          </a:p>
        </p:txBody>
      </p:sp>
      <p:sp>
        <p:nvSpPr>
          <p:cNvPr id="4" name="Ograda vsebine 2"/>
          <p:cNvSpPr txBox="1">
            <a:spLocks/>
          </p:cNvSpPr>
          <p:nvPr/>
        </p:nvSpPr>
        <p:spPr>
          <a:xfrm>
            <a:off x="539552" y="2060848"/>
            <a:ext cx="8229600"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4400" b="1" dirty="0" smtClean="0">
                <a:solidFill>
                  <a:schemeClr val="accent3">
                    <a:lumMod val="75000"/>
                  </a:schemeClr>
                </a:solidFill>
              </a:rPr>
              <a:t>Natural capital: </a:t>
            </a:r>
            <a:r>
              <a:rPr lang="en-GB" sz="2400" b="1" dirty="0" smtClean="0">
                <a:solidFill>
                  <a:schemeClr val="accent3">
                    <a:lumMod val="75000"/>
                  </a:schemeClr>
                </a:solidFill>
              </a:rPr>
              <a:t>ecosystem assessment and impacts of climate change on ecosystems</a:t>
            </a:r>
          </a:p>
          <a:p>
            <a:r>
              <a:rPr lang="en-GB" sz="4400" b="1" dirty="0" smtClean="0">
                <a:solidFill>
                  <a:schemeClr val="accent3">
                    <a:lumMod val="75000"/>
                  </a:schemeClr>
                </a:solidFill>
              </a:rPr>
              <a:t>Resource efficiency in the low-carbon economy: </a:t>
            </a:r>
            <a:r>
              <a:rPr lang="en-GB" sz="2400" b="1" dirty="0" smtClean="0">
                <a:solidFill>
                  <a:schemeClr val="accent3">
                    <a:lumMod val="75000"/>
                  </a:schemeClr>
                </a:solidFill>
              </a:rPr>
              <a:t>material and energy efficiency</a:t>
            </a:r>
          </a:p>
          <a:p>
            <a:r>
              <a:rPr lang="en-GB" sz="4400" b="1" dirty="0" smtClean="0">
                <a:solidFill>
                  <a:schemeClr val="accent3">
                    <a:lumMod val="75000"/>
                  </a:schemeClr>
                </a:solidFill>
              </a:rPr>
              <a:t>Health and well-being</a:t>
            </a:r>
            <a:r>
              <a:rPr lang="sl-SI" sz="4400" b="1" dirty="0" smtClean="0">
                <a:solidFill>
                  <a:schemeClr val="accent3">
                    <a:lumMod val="75000"/>
                  </a:schemeClr>
                </a:solidFill>
              </a:rPr>
              <a:t>:</a:t>
            </a:r>
            <a:r>
              <a:rPr lang="en-GB" sz="2400" b="1" dirty="0" smtClean="0">
                <a:solidFill>
                  <a:schemeClr val="accent3">
                    <a:lumMod val="75000"/>
                  </a:schemeClr>
                </a:solidFill>
              </a:rPr>
              <a:t> access and quality of drinking water, exposure to environmental pollution and its risks</a:t>
            </a:r>
            <a:endParaRPr lang="en-GB" sz="2400" b="1" dirty="0">
              <a:solidFill>
                <a:schemeClr val="accent3">
                  <a:lumMod val="75000"/>
                </a:schemeClr>
              </a:solidFill>
            </a:endParaRPr>
          </a:p>
        </p:txBody>
      </p:sp>
    </p:spTree>
    <p:extLst>
      <p:ext uri="{BB962C8B-B14F-4D97-AF65-F5344CB8AC3E}">
        <p14:creationId xmlns:p14="http://schemas.microsoft.com/office/powerpoint/2010/main" val="2477314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61340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351328" y="6577583"/>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641" y="1295689"/>
            <a:ext cx="581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107504" y="274638"/>
            <a:ext cx="8856984" cy="1143000"/>
          </a:xfrm>
        </p:spPr>
        <p:txBody>
          <a:bodyPr>
            <a:noAutofit/>
          </a:bodyPr>
          <a:lstStyle/>
          <a:p>
            <a:r>
              <a:rPr lang="en-GB" sz="2800" b="1" dirty="0" smtClean="0">
                <a:solidFill>
                  <a:schemeClr val="accent3">
                    <a:lumMod val="75000"/>
                  </a:schemeClr>
                </a:solidFill>
              </a:rPr>
              <a:t>Exploitation of </a:t>
            </a:r>
            <a:r>
              <a:rPr lang="en-GB" sz="2800" b="1" dirty="0" smtClean="0">
                <a:solidFill>
                  <a:schemeClr val="accent3">
                    <a:lumMod val="75000"/>
                  </a:schemeClr>
                </a:solidFill>
              </a:rPr>
              <a:t>m</a:t>
            </a:r>
            <a:r>
              <a:rPr lang="en-GB" sz="2800" b="1" dirty="0" smtClean="0">
                <a:solidFill>
                  <a:schemeClr val="accent3">
                    <a:lumMod val="75000"/>
                  </a:schemeClr>
                </a:solidFill>
              </a:rPr>
              <a:t>aterial resources in Slovenia decline after 2007, mainly due to </a:t>
            </a:r>
            <a:r>
              <a:rPr lang="sl-SI" sz="2800" b="1" dirty="0" smtClean="0">
                <a:solidFill>
                  <a:schemeClr val="accent3">
                    <a:lumMod val="75000"/>
                  </a:schemeClr>
                </a:solidFill>
              </a:rPr>
              <a:t>de</a:t>
            </a:r>
            <a:r>
              <a:rPr lang="en-GB" sz="2800" b="1" dirty="0" smtClean="0">
                <a:solidFill>
                  <a:schemeClr val="accent3">
                    <a:lumMod val="75000"/>
                  </a:schemeClr>
                </a:solidFill>
              </a:rPr>
              <a:t>crease of the construction activities</a:t>
            </a:r>
            <a:endParaRPr lang="en-GB" sz="2800" dirty="0">
              <a:solidFill>
                <a:schemeClr val="accent3">
                  <a:lumMod val="75000"/>
                </a:schemeClr>
              </a:solidFill>
            </a:endParaRPr>
          </a:p>
        </p:txBody>
      </p:sp>
    </p:spTree>
    <p:extLst>
      <p:ext uri="{BB962C8B-B14F-4D97-AF65-F5344CB8AC3E}">
        <p14:creationId xmlns:p14="http://schemas.microsoft.com/office/powerpoint/2010/main" val="1546368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969" y="152689"/>
            <a:ext cx="8856984" cy="1143000"/>
          </a:xfrm>
        </p:spPr>
        <p:txBody>
          <a:bodyPr>
            <a:noAutofit/>
          </a:bodyPr>
          <a:lstStyle/>
          <a:p>
            <a:r>
              <a:rPr lang="en-GB" sz="3200" b="1" dirty="0" smtClean="0">
                <a:solidFill>
                  <a:schemeClr val="accent3">
                    <a:lumMod val="75000"/>
                  </a:schemeClr>
                </a:solidFill>
              </a:rPr>
              <a:t>In Slovenia only </a:t>
            </a:r>
            <a:r>
              <a:rPr lang="en-GB" sz="3200" b="1" dirty="0" smtClean="0">
                <a:solidFill>
                  <a:schemeClr val="accent3">
                    <a:lumMod val="75000"/>
                  </a:schemeClr>
                </a:solidFill>
              </a:rPr>
              <a:t>3% of available water is exploited</a:t>
            </a:r>
            <a:endParaRPr lang="en-GB" sz="3200" dirty="0">
              <a:solidFill>
                <a:schemeClr val="accent3">
                  <a:lumMod val="75000"/>
                </a:schemeClr>
              </a:solidFill>
            </a:endParaRPr>
          </a:p>
        </p:txBody>
      </p:sp>
      <p:sp>
        <p:nvSpPr>
          <p:cNvPr id="5" name="Pravokotnik 4"/>
          <p:cNvSpPr/>
          <p:nvPr/>
        </p:nvSpPr>
        <p:spPr>
          <a:xfrm>
            <a:off x="7351328" y="6577583"/>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56" y="1067089"/>
            <a:ext cx="8328410" cy="535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640" y="1067089"/>
            <a:ext cx="581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830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 y="1214527"/>
            <a:ext cx="8937167" cy="552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821" y="1495514"/>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7424240" y="6505606"/>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
        <p:nvSpPr>
          <p:cNvPr id="2" name="Naslov 1"/>
          <p:cNvSpPr>
            <a:spLocks noGrp="1"/>
          </p:cNvSpPr>
          <p:nvPr>
            <p:ph type="title"/>
          </p:nvPr>
        </p:nvSpPr>
        <p:spPr/>
        <p:txBody>
          <a:bodyPr>
            <a:noAutofit/>
          </a:bodyPr>
          <a:lstStyle/>
          <a:p>
            <a:r>
              <a:rPr lang="en-GB" sz="3200" b="1" dirty="0" smtClean="0">
                <a:solidFill>
                  <a:schemeClr val="accent3">
                    <a:lumMod val="75000"/>
                  </a:schemeClr>
                </a:solidFill>
              </a:rPr>
              <a:t>Municipal waste management is improving in Slovenia, but still far from the circular economy</a:t>
            </a:r>
            <a:endParaRPr lang="en-GB" sz="3200" dirty="0">
              <a:solidFill>
                <a:schemeClr val="accent3">
                  <a:lumMod val="75000"/>
                </a:schemeClr>
              </a:solidFill>
            </a:endParaRPr>
          </a:p>
        </p:txBody>
      </p:sp>
    </p:spTree>
    <p:extLst>
      <p:ext uri="{BB962C8B-B14F-4D97-AF65-F5344CB8AC3E}">
        <p14:creationId xmlns:p14="http://schemas.microsoft.com/office/powerpoint/2010/main" val="392655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916832"/>
            <a:ext cx="8229600" cy="2304256"/>
          </a:xfrm>
        </p:spPr>
        <p:txBody>
          <a:bodyPr>
            <a:normAutofit/>
          </a:bodyPr>
          <a:lstStyle/>
          <a:p>
            <a:pPr marL="0" indent="0" algn="ctr">
              <a:buNone/>
            </a:pPr>
            <a:r>
              <a:rPr lang="en-GB" sz="4400" b="1" dirty="0" smtClean="0">
                <a:solidFill>
                  <a:schemeClr val="accent3">
                    <a:lumMod val="75000"/>
                  </a:schemeClr>
                </a:solidFill>
              </a:rPr>
              <a:t>Transition into a low-carbon economy requires further GHG emission cuts in Slovenia</a:t>
            </a: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Resource efficiency</a:t>
            </a:r>
            <a:endParaRPr lang="en-GB" dirty="0">
              <a:solidFill>
                <a:schemeClr val="accent3">
                  <a:lumMod val="75000"/>
                </a:schemeClr>
              </a:solidFill>
            </a:endParaRPr>
          </a:p>
        </p:txBody>
      </p:sp>
    </p:spTree>
    <p:extLst>
      <p:ext uri="{BB962C8B-B14F-4D97-AF65-F5344CB8AC3E}">
        <p14:creationId xmlns:p14="http://schemas.microsoft.com/office/powerpoint/2010/main" val="1724045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3600" b="1" dirty="0" smtClean="0">
                <a:solidFill>
                  <a:schemeClr val="accent3">
                    <a:lumMod val="75000"/>
                  </a:schemeClr>
                </a:solidFill>
              </a:rPr>
              <a:t>GHG emissions in Slovenia decline,  transport is the most problematic sector</a:t>
            </a:r>
            <a:endParaRPr lang="en-GB" sz="3600" b="1" dirty="0">
              <a:solidFill>
                <a:schemeClr val="accent3">
                  <a:lumMod val="75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640960" cy="506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361" y="1412776"/>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7191789" y="6483274"/>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109969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1916832"/>
            <a:ext cx="8229600" cy="2232248"/>
          </a:xfrm>
        </p:spPr>
        <p:txBody>
          <a:bodyPr>
            <a:normAutofit/>
          </a:bodyPr>
          <a:lstStyle/>
          <a:p>
            <a:pPr marL="0" indent="0" algn="ctr">
              <a:buNone/>
            </a:pPr>
            <a:r>
              <a:rPr lang="en-GB" sz="4400" b="1" dirty="0" smtClean="0">
                <a:solidFill>
                  <a:schemeClr val="accent3">
                    <a:lumMod val="75000"/>
                  </a:schemeClr>
                </a:solidFill>
              </a:rPr>
              <a:t>Transport in Slovenia is increasing and cause harmful impacts on human health</a:t>
            </a: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Resource efficiency</a:t>
            </a:r>
            <a:endParaRPr lang="en-GB" dirty="0">
              <a:solidFill>
                <a:schemeClr val="accent3">
                  <a:lumMod val="75000"/>
                </a:schemeClr>
              </a:solidFill>
            </a:endParaRPr>
          </a:p>
        </p:txBody>
      </p:sp>
    </p:spTree>
    <p:extLst>
      <p:ext uri="{BB962C8B-B14F-4D97-AF65-F5344CB8AC3E}">
        <p14:creationId xmlns:p14="http://schemas.microsoft.com/office/powerpoint/2010/main" val="178309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3200" b="1" dirty="0" smtClean="0">
                <a:solidFill>
                  <a:schemeClr val="accent3">
                    <a:lumMod val="75000"/>
                  </a:schemeClr>
                </a:solidFill>
              </a:rPr>
              <a:t>Particularly worrisome in Slovenia is road transit through Slovenia</a:t>
            </a:r>
            <a:endParaRPr lang="en-GB" sz="3200" dirty="0">
              <a:solidFill>
                <a:schemeClr val="accent3">
                  <a:lumMod val="75000"/>
                </a:schemeClr>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26795"/>
            <a:ext cx="8496944" cy="511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700" y="694980"/>
            <a:ext cx="514350" cy="64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009562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30250"/>
            <a:ext cx="8424936" cy="559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340" y="476672"/>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a:xfrm>
            <a:off x="421196" y="159631"/>
            <a:ext cx="8229600" cy="922114"/>
          </a:xfrm>
        </p:spPr>
        <p:txBody>
          <a:bodyPr>
            <a:noAutofit/>
          </a:bodyPr>
          <a:lstStyle/>
          <a:p>
            <a:r>
              <a:rPr lang="en-GB" sz="3200" b="1" dirty="0" smtClean="0">
                <a:solidFill>
                  <a:schemeClr val="accent3">
                    <a:lumMod val="75000"/>
                  </a:schemeClr>
                </a:solidFill>
              </a:rPr>
              <a:t>Public transport is decreasing </a:t>
            </a:r>
            <a:endParaRPr lang="en-GB" sz="3200" dirty="0">
              <a:solidFill>
                <a:schemeClr val="accent3">
                  <a:lumMod val="75000"/>
                </a:schemeClr>
              </a:solidFill>
            </a:endParaRPr>
          </a:p>
        </p:txBody>
      </p:sp>
    </p:spTree>
    <p:extLst>
      <p:ext uri="{BB962C8B-B14F-4D97-AF65-F5344CB8AC3E}">
        <p14:creationId xmlns:p14="http://schemas.microsoft.com/office/powerpoint/2010/main" val="3107876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683568" y="548680"/>
            <a:ext cx="8229600" cy="936104"/>
          </a:xfrm>
        </p:spPr>
        <p:txBody>
          <a:bodyPr>
            <a:noAutofit/>
          </a:bodyPr>
          <a:lstStyle/>
          <a:p>
            <a:pPr marL="0" indent="0" algn="ctr">
              <a:buNone/>
            </a:pPr>
            <a:r>
              <a:rPr lang="en-GB" sz="4400" b="1" dirty="0" smtClean="0">
                <a:solidFill>
                  <a:schemeClr val="accent3">
                    <a:lumMod val="75000"/>
                  </a:schemeClr>
                </a:solidFill>
              </a:rPr>
              <a:t>Health and wellbeing a</a:t>
            </a:r>
            <a:r>
              <a:rPr lang="en-GB" sz="4400" b="1" dirty="0" smtClean="0">
                <a:solidFill>
                  <a:schemeClr val="accent3">
                    <a:lumMod val="75000"/>
                  </a:schemeClr>
                </a:solidFill>
              </a:rPr>
              <a:t>ssessment</a:t>
            </a:r>
            <a:endParaRPr lang="en-GB" sz="4400" b="1" dirty="0">
              <a:solidFill>
                <a:schemeClr val="accent3">
                  <a:lumMod val="75000"/>
                </a:schemeClr>
              </a:solidFill>
            </a:endParaRPr>
          </a:p>
        </p:txBody>
      </p:sp>
      <p:sp>
        <p:nvSpPr>
          <p:cNvPr id="4" name="Ograda vsebine 2"/>
          <p:cNvSpPr txBox="1">
            <a:spLocks/>
          </p:cNvSpPr>
          <p:nvPr/>
        </p:nvSpPr>
        <p:spPr>
          <a:xfrm>
            <a:off x="539552" y="1484784"/>
            <a:ext cx="8229600"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solidFill>
                  <a:schemeClr val="accent3">
                    <a:lumMod val="75000"/>
                  </a:schemeClr>
                </a:solidFill>
              </a:rPr>
              <a:t>Drinking water pollution and related environmental health risks</a:t>
            </a:r>
          </a:p>
          <a:p>
            <a:r>
              <a:rPr lang="en-GB" dirty="0" smtClean="0">
                <a:solidFill>
                  <a:schemeClr val="accent3">
                    <a:lumMod val="75000"/>
                  </a:schemeClr>
                </a:solidFill>
              </a:rPr>
              <a:t>Air pollution and related environmental health risks</a:t>
            </a:r>
          </a:p>
          <a:p>
            <a:r>
              <a:rPr lang="en-GB" dirty="0" smtClean="0">
                <a:solidFill>
                  <a:schemeClr val="accent3">
                    <a:lumMod val="75000"/>
                  </a:schemeClr>
                </a:solidFill>
              </a:rPr>
              <a:t>Noise pollution (mostly in urban areas)</a:t>
            </a:r>
          </a:p>
          <a:p>
            <a:r>
              <a:rPr lang="en-GB" dirty="0" smtClean="0">
                <a:solidFill>
                  <a:schemeClr val="accent3">
                    <a:lumMod val="75000"/>
                  </a:schemeClr>
                </a:solidFill>
              </a:rPr>
              <a:t>Climate change and related environmental health risks</a:t>
            </a:r>
          </a:p>
          <a:p>
            <a:r>
              <a:rPr lang="en-GB" dirty="0" smtClean="0">
                <a:solidFill>
                  <a:schemeClr val="accent3">
                    <a:lumMod val="75000"/>
                  </a:schemeClr>
                </a:solidFill>
              </a:rPr>
              <a:t>Chemicals and related environmental health risks</a:t>
            </a:r>
            <a:endParaRPr lang="en-GB" sz="1600" dirty="0" smtClean="0">
              <a:solidFill>
                <a:schemeClr val="accent3">
                  <a:lumMod val="75000"/>
                </a:schemeClr>
              </a:solidFill>
            </a:endParaRPr>
          </a:p>
          <a:p>
            <a:endParaRPr lang="en-GB" sz="1600" dirty="0">
              <a:solidFill>
                <a:schemeClr val="accent3">
                  <a:lumMod val="75000"/>
                </a:schemeClr>
              </a:solidFill>
            </a:endParaRPr>
          </a:p>
        </p:txBody>
      </p:sp>
    </p:spTree>
    <p:extLst>
      <p:ext uri="{BB962C8B-B14F-4D97-AF65-F5344CB8AC3E}">
        <p14:creationId xmlns:p14="http://schemas.microsoft.com/office/powerpoint/2010/main" val="2324015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2204864"/>
            <a:ext cx="8229600" cy="1872208"/>
          </a:xfrm>
        </p:spPr>
        <p:txBody>
          <a:bodyPr>
            <a:noAutofit/>
          </a:bodyPr>
          <a:lstStyle/>
          <a:p>
            <a:pPr marL="0" indent="0" algn="ctr">
              <a:buNone/>
            </a:pPr>
            <a:r>
              <a:rPr lang="en-GB" sz="4400" b="1" dirty="0" smtClean="0">
                <a:solidFill>
                  <a:schemeClr val="accent3">
                    <a:lumMod val="75000"/>
                  </a:schemeClr>
                </a:solidFill>
              </a:rPr>
              <a:t>Environmental </a:t>
            </a:r>
            <a:r>
              <a:rPr lang="en-GB" sz="4400" b="1" dirty="0" smtClean="0">
                <a:solidFill>
                  <a:schemeClr val="accent3">
                    <a:lumMod val="75000"/>
                  </a:schemeClr>
                </a:solidFill>
              </a:rPr>
              <a:t>pollution</a:t>
            </a:r>
            <a:r>
              <a:rPr lang="en-GB" sz="4400" b="1" dirty="0" smtClean="0">
                <a:solidFill>
                  <a:schemeClr val="accent3">
                    <a:lumMod val="75000"/>
                  </a:schemeClr>
                </a:solidFill>
              </a:rPr>
              <a:t> affects human health and well-being</a:t>
            </a:r>
          </a:p>
          <a:p>
            <a:pPr marL="0" indent="0" algn="ctr">
              <a:buNone/>
            </a:pPr>
            <a:endParaRPr lang="en-GB" sz="4400" b="1" dirty="0" smtClean="0">
              <a:solidFill>
                <a:schemeClr val="accent3">
                  <a:lumMod val="75000"/>
                </a:schemeClr>
              </a:solidFill>
            </a:endParaRPr>
          </a:p>
          <a:p>
            <a:pPr marL="0" indent="0" algn="ctr">
              <a:buNone/>
            </a:pPr>
            <a:endParaRPr lang="en-GB" sz="4400" b="1" dirty="0" smtClean="0">
              <a:solidFill>
                <a:schemeClr val="accent3">
                  <a:lumMod val="75000"/>
                </a:schemeClr>
              </a:solidFill>
            </a:endParaRPr>
          </a:p>
          <a:p>
            <a:endParaRPr lang="en-GB" sz="4400" b="1" dirty="0" smtClean="0">
              <a:solidFill>
                <a:schemeClr val="accent3">
                  <a:lumMod val="75000"/>
                </a:schemeClr>
              </a:solidFill>
            </a:endParaRPr>
          </a:p>
          <a:p>
            <a:pPr marL="0" indent="0">
              <a:buNone/>
            </a:pP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Health and wellbeing</a:t>
            </a:r>
            <a:endParaRPr lang="en-GB" dirty="0">
              <a:solidFill>
                <a:schemeClr val="accent3">
                  <a:lumMod val="75000"/>
                </a:schemeClr>
              </a:solidFill>
            </a:endParaRPr>
          </a:p>
        </p:txBody>
      </p:sp>
    </p:spTree>
    <p:extLst>
      <p:ext uri="{BB962C8B-B14F-4D97-AF65-F5344CB8AC3E}">
        <p14:creationId xmlns:p14="http://schemas.microsoft.com/office/powerpoint/2010/main" val="397479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640960" cy="347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grada vsebine 2"/>
          <p:cNvSpPr>
            <a:spLocks noGrp="1"/>
          </p:cNvSpPr>
          <p:nvPr>
            <p:ph idx="1"/>
          </p:nvPr>
        </p:nvSpPr>
        <p:spPr>
          <a:xfrm>
            <a:off x="663352" y="476672"/>
            <a:ext cx="8229600" cy="1656184"/>
          </a:xfrm>
        </p:spPr>
        <p:txBody>
          <a:bodyPr>
            <a:noAutofit/>
          </a:bodyPr>
          <a:lstStyle/>
          <a:p>
            <a:pPr marL="0" indent="0" algn="ctr">
              <a:buNone/>
            </a:pPr>
            <a:r>
              <a:rPr lang="en-GB" sz="4400" b="1" dirty="0" smtClean="0">
                <a:solidFill>
                  <a:schemeClr val="accent3">
                    <a:lumMod val="75000"/>
                  </a:schemeClr>
                </a:solidFill>
              </a:rPr>
              <a:t>Each indicator has its own trend assessment</a:t>
            </a:r>
            <a:endParaRPr lang="en-GB" sz="4400" b="1" dirty="0">
              <a:solidFill>
                <a:schemeClr val="accent3">
                  <a:lumMod val="75000"/>
                </a:schemeClr>
              </a:solidFill>
            </a:endParaRPr>
          </a:p>
        </p:txBody>
      </p:sp>
      <p:sp>
        <p:nvSpPr>
          <p:cNvPr id="6" name="Pravokotnik 5"/>
          <p:cNvSpPr/>
          <p:nvPr/>
        </p:nvSpPr>
        <p:spPr>
          <a:xfrm>
            <a:off x="7171465" y="5949280"/>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72720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77988" y="1700808"/>
            <a:ext cx="8229600" cy="2304256"/>
          </a:xfrm>
        </p:spPr>
        <p:txBody>
          <a:bodyPr>
            <a:normAutofit/>
          </a:bodyPr>
          <a:lstStyle/>
          <a:p>
            <a:pPr marL="0" indent="0" algn="ctr">
              <a:buNone/>
            </a:pPr>
            <a:r>
              <a:rPr lang="en-GB" sz="4400" b="1" dirty="0" smtClean="0">
                <a:solidFill>
                  <a:schemeClr val="accent3">
                    <a:lumMod val="75000"/>
                  </a:schemeClr>
                </a:solidFill>
              </a:rPr>
              <a:t> Majority of Slovenians have access to safe drinking water, but</a:t>
            </a:r>
            <a:r>
              <a:rPr lang="sl-SI" sz="4400" b="1" dirty="0" smtClean="0">
                <a:solidFill>
                  <a:schemeClr val="accent3">
                    <a:lumMod val="75000"/>
                  </a:schemeClr>
                </a:solidFill>
              </a:rPr>
              <a:t>….</a:t>
            </a: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Health and wellbeing</a:t>
            </a:r>
            <a:endParaRPr lang="en-GB" dirty="0">
              <a:solidFill>
                <a:schemeClr val="accent3">
                  <a:lumMod val="75000"/>
                </a:schemeClr>
              </a:solidFill>
            </a:endParaRPr>
          </a:p>
        </p:txBody>
      </p:sp>
    </p:spTree>
    <p:extLst>
      <p:ext uri="{BB962C8B-B14F-4D97-AF65-F5344CB8AC3E}">
        <p14:creationId xmlns:p14="http://schemas.microsoft.com/office/powerpoint/2010/main" val="613974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8864" y="238067"/>
            <a:ext cx="8229600" cy="1440160"/>
          </a:xfrm>
        </p:spPr>
        <p:txBody>
          <a:bodyPr>
            <a:noAutofit/>
          </a:bodyPr>
          <a:lstStyle/>
          <a:p>
            <a:r>
              <a:rPr lang="en-GB" sz="3200" b="1" dirty="0" smtClean="0">
                <a:solidFill>
                  <a:schemeClr val="accent3">
                    <a:lumMod val="75000"/>
                  </a:schemeClr>
                </a:solidFill>
              </a:rPr>
              <a:t>Pollution of drinking water </a:t>
            </a:r>
            <a:r>
              <a:rPr lang="en-GB" sz="3200" b="1" dirty="0" smtClean="0">
                <a:solidFill>
                  <a:schemeClr val="accent3">
                    <a:lumMod val="75000"/>
                  </a:schemeClr>
                </a:solidFill>
              </a:rPr>
              <a:t>still cause </a:t>
            </a:r>
            <a:br>
              <a:rPr lang="en-GB" sz="3200" b="1" dirty="0" smtClean="0">
                <a:solidFill>
                  <a:schemeClr val="accent3">
                    <a:lumMod val="75000"/>
                  </a:schemeClr>
                </a:solidFill>
              </a:rPr>
            </a:br>
            <a:r>
              <a:rPr lang="en-GB" sz="3200" b="1" dirty="0" smtClean="0">
                <a:solidFill>
                  <a:schemeClr val="accent3">
                    <a:lumMod val="75000"/>
                  </a:schemeClr>
                </a:solidFill>
              </a:rPr>
              <a:t>health </a:t>
            </a:r>
            <a:r>
              <a:rPr lang="en-GB" sz="3200" b="1" dirty="0" smtClean="0">
                <a:solidFill>
                  <a:schemeClr val="accent3">
                    <a:lumMod val="75000"/>
                  </a:schemeClr>
                </a:solidFill>
              </a:rPr>
              <a:t>problem</a:t>
            </a:r>
            <a:r>
              <a:rPr lang="sl-SI" sz="3200" b="1" dirty="0" smtClean="0">
                <a:solidFill>
                  <a:schemeClr val="accent3">
                    <a:lumMod val="75000"/>
                  </a:schemeClr>
                </a:solidFill>
              </a:rPr>
              <a:t>s</a:t>
            </a:r>
            <a:r>
              <a:rPr lang="en-GB" sz="3200" b="1" dirty="0" smtClean="0">
                <a:solidFill>
                  <a:schemeClr val="accent3">
                    <a:lumMod val="75000"/>
                  </a:schemeClr>
                </a:solidFill>
              </a:rPr>
              <a:t> </a:t>
            </a:r>
            <a:r>
              <a:rPr lang="en-GB" sz="3200" b="1" dirty="0" smtClean="0">
                <a:solidFill>
                  <a:schemeClr val="accent3">
                    <a:lumMod val="75000"/>
                  </a:schemeClr>
                </a:solidFill>
              </a:rPr>
              <a:t>in small water supply areas</a:t>
            </a:r>
            <a:endParaRPr lang="en-GB" sz="3200" b="1" dirty="0">
              <a:solidFill>
                <a:schemeClr val="accent3">
                  <a:lumMod val="75000"/>
                </a:schemeClr>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8352928" cy="483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okotnik 5"/>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014" y="1700212"/>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550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3200" b="1" dirty="0" smtClean="0">
                <a:solidFill>
                  <a:schemeClr val="accent3">
                    <a:lumMod val="75000"/>
                  </a:schemeClr>
                </a:solidFill>
              </a:rPr>
              <a:t>Although air pollution improved, exposure to PM</a:t>
            </a:r>
            <a:r>
              <a:rPr lang="en-GB" sz="3200" b="1" baseline="-25000" dirty="0" smtClean="0">
                <a:solidFill>
                  <a:schemeClr val="accent3">
                    <a:lumMod val="75000"/>
                  </a:schemeClr>
                </a:solidFill>
              </a:rPr>
              <a:t>10</a:t>
            </a:r>
            <a:r>
              <a:rPr lang="en-GB" sz="3200" b="1" dirty="0" smtClean="0">
                <a:solidFill>
                  <a:schemeClr val="accent3">
                    <a:lumMod val="75000"/>
                  </a:schemeClr>
                </a:solidFill>
              </a:rPr>
              <a:t> in many cities presents a serious threat to children´s health</a:t>
            </a:r>
            <a:endParaRPr lang="en-GB" sz="3200" b="1" dirty="0">
              <a:solidFill>
                <a:schemeClr val="accent3">
                  <a:lumMod val="75000"/>
                </a:schemeClr>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835292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349" y="1052736"/>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70169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68" y="692696"/>
            <a:ext cx="8496944" cy="614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slov 1"/>
          <p:cNvSpPr>
            <a:spLocks noGrp="1"/>
          </p:cNvSpPr>
          <p:nvPr>
            <p:ph type="title"/>
          </p:nvPr>
        </p:nvSpPr>
        <p:spPr>
          <a:xfrm>
            <a:off x="126348" y="0"/>
            <a:ext cx="8856984" cy="864096"/>
          </a:xfrm>
        </p:spPr>
        <p:txBody>
          <a:bodyPr>
            <a:noAutofit/>
          </a:bodyPr>
          <a:lstStyle/>
          <a:p>
            <a:r>
              <a:rPr lang="en-GB" sz="2800" b="1" dirty="0" smtClean="0">
                <a:solidFill>
                  <a:schemeClr val="accent3">
                    <a:lumMod val="75000"/>
                  </a:schemeClr>
                </a:solidFill>
              </a:rPr>
              <a:t>Exposure to noise is a health concern in urban areas</a:t>
            </a:r>
            <a:endParaRPr lang="en-GB" sz="2800" b="1" dirty="0">
              <a:solidFill>
                <a:schemeClr val="accent3">
                  <a:lumMod val="7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0026" y="692696"/>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esna puščica 1"/>
          <p:cNvSpPr/>
          <p:nvPr/>
        </p:nvSpPr>
        <p:spPr>
          <a:xfrm rot="20682670">
            <a:off x="290117" y="3647205"/>
            <a:ext cx="593224" cy="164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26230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2420888"/>
            <a:ext cx="8229600" cy="792088"/>
          </a:xfrm>
        </p:spPr>
        <p:txBody>
          <a:bodyPr>
            <a:normAutofit/>
          </a:bodyPr>
          <a:lstStyle/>
          <a:p>
            <a:pPr marL="0" indent="0" algn="ctr">
              <a:buNone/>
            </a:pPr>
            <a:r>
              <a:rPr lang="en-GB" sz="4400" b="1" dirty="0" smtClean="0">
                <a:solidFill>
                  <a:schemeClr val="accent3">
                    <a:lumMod val="75000"/>
                  </a:schemeClr>
                </a:solidFill>
              </a:rPr>
              <a:t>Climate change affects our </a:t>
            </a:r>
            <a:r>
              <a:rPr lang="en-GB" sz="4400" b="1" dirty="0" smtClean="0">
                <a:solidFill>
                  <a:schemeClr val="accent3">
                    <a:lumMod val="75000"/>
                  </a:schemeClr>
                </a:solidFill>
              </a:rPr>
              <a:t>health</a:t>
            </a: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Health and wellbeing</a:t>
            </a:r>
            <a:endParaRPr lang="en-GB" dirty="0">
              <a:solidFill>
                <a:schemeClr val="accent3">
                  <a:lumMod val="75000"/>
                </a:schemeClr>
              </a:solidFill>
            </a:endParaRPr>
          </a:p>
        </p:txBody>
      </p:sp>
    </p:spTree>
    <p:extLst>
      <p:ext uri="{BB962C8B-B14F-4D97-AF65-F5344CB8AC3E}">
        <p14:creationId xmlns:p14="http://schemas.microsoft.com/office/powerpoint/2010/main" val="832076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98178"/>
          </a:xfrm>
        </p:spPr>
        <p:txBody>
          <a:bodyPr>
            <a:noAutofit/>
          </a:bodyPr>
          <a:lstStyle/>
          <a:p>
            <a:r>
              <a:rPr lang="en-GB" sz="3600" b="1" dirty="0" smtClean="0">
                <a:solidFill>
                  <a:schemeClr val="accent3">
                    <a:lumMod val="75000"/>
                  </a:schemeClr>
                </a:solidFill>
              </a:rPr>
              <a:t>Floods in Slovenia endanger lives and cause damage</a:t>
            </a:r>
            <a:endParaRPr lang="en-GB" sz="3600" b="1" dirty="0">
              <a:solidFill>
                <a:schemeClr val="accent3">
                  <a:lumMod val="75000"/>
                </a:schemeClr>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 y="1538296"/>
            <a:ext cx="8352927" cy="488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163" y="946197"/>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09008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US" sz="3200" b="1" dirty="0">
                <a:solidFill>
                  <a:schemeClr val="accent3">
                    <a:lumMod val="75000"/>
                  </a:schemeClr>
                </a:solidFill>
              </a:rPr>
              <a:t>The prevalence of Lyme disease is increasing</a:t>
            </a:r>
            <a:br>
              <a:rPr lang="en-US" sz="3200" b="1" dirty="0">
                <a:solidFill>
                  <a:schemeClr val="accent3">
                    <a:lumMod val="75000"/>
                  </a:schemeClr>
                </a:solidFill>
              </a:rPr>
            </a:br>
            <a:r>
              <a:rPr lang="en-US" sz="3200" b="1" dirty="0">
                <a:solidFill>
                  <a:schemeClr val="accent3">
                    <a:lumMod val="75000"/>
                  </a:schemeClr>
                </a:solidFill>
              </a:rPr>
              <a:t>with climate change as a contributing </a:t>
            </a:r>
            <a:r>
              <a:rPr lang="en-US" sz="3200" b="1" dirty="0" smtClean="0">
                <a:solidFill>
                  <a:schemeClr val="accent3">
                    <a:lumMod val="75000"/>
                  </a:schemeClr>
                </a:solidFill>
              </a:rPr>
              <a:t>factor</a:t>
            </a:r>
            <a:endParaRPr lang="sl-SI" sz="3200" dirty="0">
              <a:solidFill>
                <a:schemeClr val="accent3">
                  <a:lumMod val="75000"/>
                </a:schemeClr>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4249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303" y="1428072"/>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373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95" y="1424374"/>
            <a:ext cx="8640960" cy="515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
        <p:nvSpPr>
          <p:cNvPr id="6" name="Naslov 1"/>
          <p:cNvSpPr>
            <a:spLocks noGrp="1"/>
          </p:cNvSpPr>
          <p:nvPr>
            <p:ph type="title"/>
          </p:nvPr>
        </p:nvSpPr>
        <p:spPr>
          <a:xfrm>
            <a:off x="457200" y="274638"/>
            <a:ext cx="8229600" cy="1143000"/>
          </a:xfrm>
        </p:spPr>
        <p:txBody>
          <a:bodyPr>
            <a:noAutofit/>
          </a:bodyPr>
          <a:lstStyle/>
          <a:p>
            <a:r>
              <a:rPr lang="en-GB" sz="3200" b="1" dirty="0" smtClean="0">
                <a:solidFill>
                  <a:schemeClr val="accent3">
                    <a:lumMod val="75000"/>
                  </a:schemeClr>
                </a:solidFill>
              </a:rPr>
              <a:t>Ozone depletion increases </a:t>
            </a:r>
            <a:r>
              <a:rPr lang="en-GB" sz="3200" b="1" dirty="0" smtClean="0">
                <a:solidFill>
                  <a:schemeClr val="accent3">
                    <a:lumMod val="75000"/>
                  </a:schemeClr>
                </a:solidFill>
              </a:rPr>
              <a:t>number of newly diagnosed cases  of melanoma</a:t>
            </a:r>
            <a:endParaRPr lang="en-GB" sz="3200" b="1" dirty="0">
              <a:solidFill>
                <a:schemeClr val="accent3">
                  <a:lumMod val="75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303" y="1175221"/>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57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412776"/>
            <a:ext cx="8229600" cy="3600400"/>
          </a:xfrm>
        </p:spPr>
        <p:txBody>
          <a:bodyPr>
            <a:normAutofit/>
          </a:bodyPr>
          <a:lstStyle/>
          <a:p>
            <a:pPr marL="0" indent="0" algn="ctr">
              <a:buNone/>
            </a:pPr>
            <a:r>
              <a:rPr lang="en-GB" sz="4400" b="1" dirty="0" smtClean="0">
                <a:solidFill>
                  <a:schemeClr val="accent3">
                    <a:lumMod val="75000"/>
                  </a:schemeClr>
                </a:solidFill>
              </a:rPr>
              <a:t>The impacts of hazardous chemical are increasing in Slovenia and call for certain measures and continuous human </a:t>
            </a:r>
            <a:r>
              <a:rPr lang="en-GB" sz="4400" b="1" dirty="0" err="1" smtClean="0">
                <a:solidFill>
                  <a:schemeClr val="accent3">
                    <a:lumMod val="75000"/>
                  </a:schemeClr>
                </a:solidFill>
              </a:rPr>
              <a:t>biomonitoring</a:t>
            </a:r>
            <a:r>
              <a:rPr lang="en-GB" sz="4400" b="1" dirty="0" smtClean="0">
                <a:solidFill>
                  <a:schemeClr val="accent3">
                    <a:lumMod val="75000"/>
                  </a:schemeClr>
                </a:solidFill>
              </a:rPr>
              <a:t> to avoid risks to human health</a:t>
            </a:r>
            <a:endParaRPr lang="en-GB" sz="4400" b="1" dirty="0">
              <a:solidFill>
                <a:schemeClr val="accent3">
                  <a:lumMod val="75000"/>
                </a:schemeClr>
              </a:solidFill>
            </a:endParaRPr>
          </a:p>
        </p:txBody>
      </p:sp>
      <p:sp>
        <p:nvSpPr>
          <p:cNvPr id="4" name="PoljeZBesedilom 3"/>
          <p:cNvSpPr txBox="1"/>
          <p:nvPr/>
        </p:nvSpPr>
        <p:spPr>
          <a:xfrm>
            <a:off x="611560" y="692696"/>
            <a:ext cx="2376264" cy="369332"/>
          </a:xfrm>
          <a:prstGeom prst="rect">
            <a:avLst/>
          </a:prstGeom>
          <a:noFill/>
        </p:spPr>
        <p:txBody>
          <a:bodyPr wrap="square" rtlCol="0">
            <a:spAutoFit/>
          </a:bodyPr>
          <a:lstStyle/>
          <a:p>
            <a:r>
              <a:rPr lang="en-GB" dirty="0" smtClean="0">
                <a:solidFill>
                  <a:schemeClr val="accent3">
                    <a:lumMod val="75000"/>
                  </a:schemeClr>
                </a:solidFill>
              </a:rPr>
              <a:t>Health and wellbeing</a:t>
            </a:r>
            <a:endParaRPr lang="en-GB" dirty="0">
              <a:solidFill>
                <a:schemeClr val="accent3">
                  <a:lumMod val="75000"/>
                </a:schemeClr>
              </a:solidFill>
            </a:endParaRPr>
          </a:p>
        </p:txBody>
      </p:sp>
    </p:spTree>
    <p:extLst>
      <p:ext uri="{BB962C8B-B14F-4D97-AF65-F5344CB8AC3E}">
        <p14:creationId xmlns:p14="http://schemas.microsoft.com/office/powerpoint/2010/main" val="4083081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2800" b="1" dirty="0" smtClean="0">
                <a:solidFill>
                  <a:schemeClr val="accent3">
                    <a:lumMod val="75000"/>
                  </a:schemeClr>
                </a:solidFill>
              </a:rPr>
              <a:t>Impacts of hazardous chemicals in Slovenia – </a:t>
            </a:r>
            <a:br>
              <a:rPr lang="en-GB" sz="2800" b="1" dirty="0" smtClean="0">
                <a:solidFill>
                  <a:schemeClr val="accent3">
                    <a:lumMod val="75000"/>
                  </a:schemeClr>
                </a:solidFill>
              </a:rPr>
            </a:br>
            <a:r>
              <a:rPr lang="en-GB" sz="2800" b="1" dirty="0" smtClean="0">
                <a:solidFill>
                  <a:schemeClr val="accent3">
                    <a:lumMod val="75000"/>
                  </a:schemeClr>
                </a:solidFill>
              </a:rPr>
              <a:t>in 2007 the Upper </a:t>
            </a:r>
            <a:r>
              <a:rPr lang="en-GB" sz="2800" b="1" dirty="0" err="1" smtClean="0">
                <a:solidFill>
                  <a:schemeClr val="accent3">
                    <a:lumMod val="75000"/>
                  </a:schemeClr>
                </a:solidFill>
              </a:rPr>
              <a:t>Mežica</a:t>
            </a:r>
            <a:r>
              <a:rPr lang="en-GB" sz="2800" b="1" dirty="0" smtClean="0">
                <a:solidFill>
                  <a:schemeClr val="accent3">
                    <a:lumMod val="75000"/>
                  </a:schemeClr>
                </a:solidFill>
              </a:rPr>
              <a:t> Valley has been proclaimed as brownfield site due to lead pollution</a:t>
            </a:r>
            <a:endParaRPr lang="en-GB" sz="2800" b="1" dirty="0">
              <a:solidFill>
                <a:schemeClr val="accent3">
                  <a:lumMod val="75000"/>
                </a:schemeClr>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68247"/>
            <a:ext cx="8208912" cy="455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2195736" y="1700808"/>
            <a:ext cx="6696744" cy="646331"/>
          </a:xfrm>
          <a:prstGeom prst="rect">
            <a:avLst/>
          </a:prstGeom>
          <a:noFill/>
        </p:spPr>
        <p:txBody>
          <a:bodyPr wrap="square" rtlCol="0">
            <a:spAutoFit/>
          </a:bodyPr>
          <a:lstStyle/>
          <a:p>
            <a:r>
              <a:rPr lang="en-US" dirty="0" smtClean="0"/>
              <a:t>Share of blood samples of three-year child living in the Upper </a:t>
            </a:r>
            <a:r>
              <a:rPr lang="en-US" dirty="0" err="1" smtClean="0"/>
              <a:t>Mežica</a:t>
            </a:r>
            <a:r>
              <a:rPr lang="en-US" dirty="0" smtClean="0"/>
              <a:t> Valley according to lead content target value is 100 mg / l blood</a:t>
            </a:r>
            <a:endParaRPr lang="sl-SI"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439" y="1243608"/>
            <a:ext cx="581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ravokotnik 6"/>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4331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683568" y="548680"/>
            <a:ext cx="8229600" cy="936104"/>
          </a:xfrm>
        </p:spPr>
        <p:txBody>
          <a:bodyPr>
            <a:noAutofit/>
          </a:bodyPr>
          <a:lstStyle/>
          <a:p>
            <a:pPr marL="0" indent="0" algn="ctr">
              <a:buNone/>
            </a:pPr>
            <a:r>
              <a:rPr lang="en-GB" sz="4400" b="1" dirty="0" smtClean="0">
                <a:solidFill>
                  <a:schemeClr val="accent3">
                    <a:lumMod val="75000"/>
                  </a:schemeClr>
                </a:solidFill>
              </a:rPr>
              <a:t>Natural capital a</a:t>
            </a:r>
            <a:r>
              <a:rPr lang="en-GB" sz="4400" b="1" dirty="0" smtClean="0">
                <a:solidFill>
                  <a:schemeClr val="accent3">
                    <a:lumMod val="75000"/>
                  </a:schemeClr>
                </a:solidFill>
              </a:rPr>
              <a:t>ssessment</a:t>
            </a:r>
            <a:endParaRPr lang="en-GB" sz="4400" b="1" dirty="0">
              <a:solidFill>
                <a:schemeClr val="accent3">
                  <a:lumMod val="75000"/>
                </a:schemeClr>
              </a:solidFill>
            </a:endParaRPr>
          </a:p>
        </p:txBody>
      </p:sp>
      <p:sp>
        <p:nvSpPr>
          <p:cNvPr id="4" name="Ograda vsebine 2"/>
          <p:cNvSpPr txBox="1">
            <a:spLocks/>
          </p:cNvSpPr>
          <p:nvPr/>
        </p:nvSpPr>
        <p:spPr>
          <a:xfrm>
            <a:off x="539552" y="1700808"/>
            <a:ext cx="8229600"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dirty="0" smtClean="0">
                <a:solidFill>
                  <a:schemeClr val="accent3">
                    <a:lumMod val="75000"/>
                  </a:schemeClr>
                </a:solidFill>
              </a:rPr>
              <a:t>Terrestrial and freshwater biodiversity</a:t>
            </a:r>
          </a:p>
          <a:p>
            <a:r>
              <a:rPr lang="en-GB" sz="3600" dirty="0" smtClean="0">
                <a:solidFill>
                  <a:schemeClr val="accent3">
                    <a:lumMod val="75000"/>
                  </a:schemeClr>
                </a:solidFill>
              </a:rPr>
              <a:t>Land use </a:t>
            </a:r>
          </a:p>
          <a:p>
            <a:r>
              <a:rPr lang="en-GB" sz="3600" dirty="0" smtClean="0">
                <a:solidFill>
                  <a:schemeClr val="accent3">
                    <a:lumMod val="75000"/>
                  </a:schemeClr>
                </a:solidFill>
              </a:rPr>
              <a:t>Ecological status of freshwater bodies</a:t>
            </a:r>
          </a:p>
          <a:p>
            <a:r>
              <a:rPr lang="en-GB" sz="3600" dirty="0" smtClean="0">
                <a:solidFill>
                  <a:schemeClr val="accent3">
                    <a:lumMod val="75000"/>
                  </a:schemeClr>
                </a:solidFill>
              </a:rPr>
              <a:t>Water quality and nutrient loading</a:t>
            </a:r>
          </a:p>
          <a:p>
            <a:r>
              <a:rPr lang="en-GB" sz="3600" dirty="0" smtClean="0">
                <a:solidFill>
                  <a:schemeClr val="accent3">
                    <a:lumMod val="75000"/>
                  </a:schemeClr>
                </a:solidFill>
              </a:rPr>
              <a:t>Air pollution and its impacts on ecosystems</a:t>
            </a:r>
          </a:p>
          <a:p>
            <a:r>
              <a:rPr lang="en-GB" sz="3600" dirty="0" smtClean="0">
                <a:solidFill>
                  <a:schemeClr val="accent3">
                    <a:lumMod val="75000"/>
                  </a:schemeClr>
                </a:solidFill>
              </a:rPr>
              <a:t>Climate change impacts on ecosystems</a:t>
            </a:r>
            <a:endParaRPr lang="en-GB" sz="1800" dirty="0">
              <a:solidFill>
                <a:schemeClr val="accent3">
                  <a:lumMod val="75000"/>
                </a:schemeClr>
              </a:solidFill>
            </a:endParaRPr>
          </a:p>
        </p:txBody>
      </p:sp>
    </p:spTree>
    <p:extLst>
      <p:ext uri="{BB962C8B-B14F-4D97-AF65-F5344CB8AC3E}">
        <p14:creationId xmlns:p14="http://schemas.microsoft.com/office/powerpoint/2010/main" val="1492343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b="1" dirty="0" smtClean="0">
                <a:solidFill>
                  <a:schemeClr val="accent3">
                    <a:lumMod val="75000"/>
                  </a:schemeClr>
                </a:solidFill>
              </a:rPr>
              <a:t>What is the quality of our food?</a:t>
            </a:r>
            <a:br>
              <a:rPr lang="en-GB" b="1" dirty="0" smtClean="0">
                <a:solidFill>
                  <a:schemeClr val="accent3">
                    <a:lumMod val="75000"/>
                  </a:schemeClr>
                </a:solidFill>
              </a:rPr>
            </a:br>
            <a:r>
              <a:rPr lang="en-GB" sz="2700" b="1" dirty="0" smtClean="0">
                <a:solidFill>
                  <a:schemeClr val="accent3">
                    <a:lumMod val="75000"/>
                  </a:schemeClr>
                </a:solidFill>
              </a:rPr>
              <a:t>Human </a:t>
            </a:r>
            <a:r>
              <a:rPr lang="en-GB" sz="2700" b="1" dirty="0" err="1" smtClean="0">
                <a:solidFill>
                  <a:schemeClr val="accent3">
                    <a:lumMod val="75000"/>
                  </a:schemeClr>
                </a:solidFill>
              </a:rPr>
              <a:t>biomonitoring</a:t>
            </a:r>
            <a:r>
              <a:rPr lang="en-GB" sz="2700" b="1" dirty="0" smtClean="0">
                <a:solidFill>
                  <a:schemeClr val="accent3">
                    <a:lumMod val="75000"/>
                  </a:schemeClr>
                </a:solidFill>
              </a:rPr>
              <a:t> of metals related to food intake is essential </a:t>
            </a:r>
            <a:endParaRPr lang="en-GB" b="1" dirty="0">
              <a:solidFill>
                <a:schemeClr val="accent3">
                  <a:lumMod val="75000"/>
                </a:schemeClr>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7476877"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jeZBesedilom 5"/>
          <p:cNvSpPr txBox="1"/>
          <p:nvPr/>
        </p:nvSpPr>
        <p:spPr>
          <a:xfrm>
            <a:off x="1619672" y="1737681"/>
            <a:ext cx="6696744" cy="646331"/>
          </a:xfrm>
          <a:prstGeom prst="rect">
            <a:avLst/>
          </a:prstGeom>
          <a:noFill/>
        </p:spPr>
        <p:txBody>
          <a:bodyPr wrap="square" rtlCol="0">
            <a:spAutoFit/>
          </a:bodyPr>
          <a:lstStyle/>
          <a:p>
            <a:r>
              <a:rPr lang="en-US" dirty="0" smtClean="0"/>
              <a:t>The estimated average intake of cadmium for selected food categories, 2010-2013, Slovenia (in µg/kg </a:t>
            </a:r>
            <a:r>
              <a:rPr lang="en-US" dirty="0" err="1" smtClean="0"/>
              <a:t>bw</a:t>
            </a:r>
            <a:r>
              <a:rPr lang="en-US" dirty="0" smtClean="0"/>
              <a:t>/day) </a:t>
            </a:r>
            <a:endParaRPr lang="sl-SI"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163" y="1203796"/>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ravokotnik 7"/>
          <p:cNvSpPr/>
          <p:nvPr/>
        </p:nvSpPr>
        <p:spPr>
          <a:xfrm>
            <a:off x="7477987" y="6483274"/>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61053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US" sz="3600" b="1" dirty="0" smtClean="0">
                <a:solidFill>
                  <a:schemeClr val="accent3">
                    <a:lumMod val="75000"/>
                  </a:schemeClr>
                </a:solidFill>
              </a:rPr>
              <a:t>An indicative summary of the environmental trends in Slovenia</a:t>
            </a:r>
            <a:endParaRPr lang="en-US" sz="3600" b="1" dirty="0">
              <a:solidFill>
                <a:schemeClr val="accent3">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7" y="1268760"/>
            <a:ext cx="8675687" cy="542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322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1143000"/>
          </a:xfrm>
        </p:spPr>
        <p:txBody>
          <a:bodyPr/>
          <a:lstStyle/>
          <a:p>
            <a:r>
              <a:rPr lang="en-GB" b="1" dirty="0" smtClean="0">
                <a:solidFill>
                  <a:schemeClr val="accent3">
                    <a:lumMod val="75000"/>
                  </a:schemeClr>
                </a:solidFill>
              </a:rPr>
              <a:t>More information</a:t>
            </a:r>
            <a:endParaRPr lang="en-GB" b="1" dirty="0">
              <a:solidFill>
                <a:schemeClr val="accent3">
                  <a:lumMod val="75000"/>
                </a:schemeClr>
              </a:solidFill>
            </a:endParaRPr>
          </a:p>
        </p:txBody>
      </p:sp>
      <p:sp>
        <p:nvSpPr>
          <p:cNvPr id="3" name="Ograda vsebine 2"/>
          <p:cNvSpPr>
            <a:spLocks noGrp="1"/>
          </p:cNvSpPr>
          <p:nvPr>
            <p:ph idx="1"/>
          </p:nvPr>
        </p:nvSpPr>
        <p:spPr>
          <a:xfrm>
            <a:off x="395536" y="1196752"/>
            <a:ext cx="8229600" cy="4525963"/>
          </a:xfrm>
        </p:spPr>
        <p:txBody>
          <a:bodyPr>
            <a:normAutofit/>
          </a:bodyPr>
          <a:lstStyle/>
          <a:p>
            <a:r>
              <a:rPr lang="en-GB" dirty="0" smtClean="0"/>
              <a:t>On-line at: </a:t>
            </a:r>
            <a:r>
              <a:rPr lang="en-GB" dirty="0" smtClean="0">
                <a:hlinkClick r:id="rId2"/>
              </a:rPr>
              <a:t>http://kazalci.arso.gov.si</a:t>
            </a:r>
            <a:endParaRPr lang="en-GB" dirty="0" smtClean="0"/>
          </a:p>
          <a:p>
            <a:r>
              <a:rPr lang="en-GB" dirty="0" smtClean="0"/>
              <a:t>Publication in Slovenian and English: </a:t>
            </a:r>
          </a:p>
          <a:p>
            <a:pPr marL="0" indent="0">
              <a:buNone/>
            </a:pPr>
            <a:r>
              <a:rPr lang="sl-SI" sz="2400" dirty="0" smtClean="0"/>
              <a:t>Kazalci </a:t>
            </a:r>
            <a:r>
              <a:rPr lang="sl-SI" sz="2400" dirty="0"/>
              <a:t>okolja v </a:t>
            </a:r>
            <a:r>
              <a:rPr lang="sl-SI" sz="2400" dirty="0" smtClean="0"/>
              <a:t>Sloveniji/</a:t>
            </a:r>
            <a:r>
              <a:rPr lang="en-GB" sz="2400" dirty="0" smtClean="0"/>
              <a:t>Environmental </a:t>
            </a:r>
            <a:r>
              <a:rPr lang="en-GB" sz="2400" dirty="0"/>
              <a:t>indicators in Slovenia </a:t>
            </a:r>
            <a:endParaRPr lang="sl-SI" sz="2400" dirty="0" smtClean="0"/>
          </a:p>
          <a:p>
            <a:pPr marL="0" indent="0">
              <a:buNone/>
            </a:pPr>
            <a:r>
              <a:rPr lang="sl-SI" dirty="0" err="1" smtClean="0">
                <a:hlinkClick r:id="rId3"/>
              </a:rPr>
              <a:t>athttp</a:t>
            </a:r>
            <a:r>
              <a:rPr lang="sl-SI" dirty="0" err="1">
                <a:hlinkClick r:id="rId3"/>
              </a:rPr>
              <a:t>://nfp</a:t>
            </a:r>
            <a:r>
              <a:rPr lang="sl-SI" dirty="0">
                <a:hlinkClick r:id="rId3"/>
              </a:rPr>
              <a:t>-si.eionet.europa.eu</a:t>
            </a:r>
            <a:r>
              <a:rPr lang="sl-SI" dirty="0" smtClean="0">
                <a:hlinkClick r:id="rId3"/>
              </a:rPr>
              <a:t>/</a:t>
            </a:r>
            <a:r>
              <a:rPr lang="sl-SI" dirty="0" smtClean="0"/>
              <a:t> </a:t>
            </a:r>
            <a:endParaRPr lang="en-GB" dirty="0" smtClean="0"/>
          </a:p>
          <a:p>
            <a:r>
              <a:rPr lang="en-GB" dirty="0" smtClean="0"/>
              <a:t>E-mail: gp.arso@gov.si</a:t>
            </a:r>
            <a:endParaRPr lang="en-GB"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7" y="4149080"/>
            <a:ext cx="468761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15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b="1" dirty="0" smtClean="0">
                <a:solidFill>
                  <a:schemeClr val="accent3">
                    <a:lumMod val="75000"/>
                  </a:schemeClr>
                </a:solidFill>
              </a:rPr>
              <a:t>Forest, agricultural and build-up areas are characteristic</a:t>
            </a:r>
            <a:r>
              <a:rPr lang="sl-SI" b="1" dirty="0" smtClean="0">
                <a:solidFill>
                  <a:schemeClr val="accent3">
                    <a:lumMod val="75000"/>
                  </a:schemeClr>
                </a:solidFill>
              </a:rPr>
              <a:t>s</a:t>
            </a:r>
            <a:r>
              <a:rPr lang="en-GB" b="1" dirty="0" smtClean="0">
                <a:solidFill>
                  <a:schemeClr val="accent3">
                    <a:lumMod val="75000"/>
                  </a:schemeClr>
                </a:solidFill>
              </a:rPr>
              <a:t> of Slovenia</a:t>
            </a:r>
            <a:endParaRPr lang="en-GB" b="1" dirty="0">
              <a:solidFill>
                <a:schemeClr val="accent3">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82" y="1462743"/>
            <a:ext cx="8208912" cy="497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203" y="900768"/>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avokotnik 2"/>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68844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2348880"/>
            <a:ext cx="8229600" cy="1080120"/>
          </a:xfrm>
        </p:spPr>
        <p:txBody>
          <a:bodyPr>
            <a:noAutofit/>
          </a:bodyPr>
          <a:lstStyle/>
          <a:p>
            <a:pPr marL="0" indent="0" algn="ctr">
              <a:buNone/>
            </a:pPr>
            <a:r>
              <a:rPr lang="en-GB" sz="4400" b="1" dirty="0" smtClean="0">
                <a:solidFill>
                  <a:schemeClr val="accent3">
                    <a:lumMod val="75000"/>
                  </a:schemeClr>
                </a:solidFill>
              </a:rPr>
              <a:t>Slovenia </a:t>
            </a:r>
            <a:r>
              <a:rPr lang="en-GB" sz="4400" b="1" dirty="0" smtClean="0">
                <a:solidFill>
                  <a:schemeClr val="accent3">
                    <a:lumMod val="75000"/>
                  </a:schemeClr>
                </a:solidFill>
              </a:rPr>
              <a:t>has </a:t>
            </a:r>
            <a:r>
              <a:rPr lang="en-GB" sz="4400" b="1" dirty="0" smtClean="0">
                <a:solidFill>
                  <a:schemeClr val="accent3">
                    <a:lumMod val="75000"/>
                  </a:schemeClr>
                </a:solidFill>
              </a:rPr>
              <a:t>high </a:t>
            </a:r>
            <a:r>
              <a:rPr lang="en-GB" sz="4400" b="1" dirty="0" smtClean="0">
                <a:solidFill>
                  <a:schemeClr val="accent3">
                    <a:lumMod val="75000"/>
                  </a:schemeClr>
                </a:solidFill>
              </a:rPr>
              <a:t>biodiversity </a:t>
            </a:r>
            <a:endParaRPr lang="en-GB" sz="4400" b="1" dirty="0">
              <a:solidFill>
                <a:schemeClr val="accent3">
                  <a:lumMod val="75000"/>
                </a:schemeClr>
              </a:solidFill>
            </a:endParaRPr>
          </a:p>
        </p:txBody>
      </p:sp>
      <p:sp>
        <p:nvSpPr>
          <p:cNvPr id="2" name="PoljeZBesedilom 1"/>
          <p:cNvSpPr txBox="1"/>
          <p:nvPr/>
        </p:nvSpPr>
        <p:spPr>
          <a:xfrm>
            <a:off x="611560" y="692696"/>
            <a:ext cx="1944216" cy="369332"/>
          </a:xfrm>
          <a:prstGeom prst="rect">
            <a:avLst/>
          </a:prstGeom>
          <a:noFill/>
        </p:spPr>
        <p:txBody>
          <a:bodyPr wrap="square" rtlCol="0">
            <a:spAutoFit/>
          </a:bodyPr>
          <a:lstStyle/>
          <a:p>
            <a:r>
              <a:rPr lang="en-GB" dirty="0" smtClean="0">
                <a:solidFill>
                  <a:schemeClr val="accent3">
                    <a:lumMod val="75000"/>
                  </a:schemeClr>
                </a:solidFill>
              </a:rPr>
              <a:t>Natural capital</a:t>
            </a:r>
            <a:endParaRPr lang="en-GB" dirty="0">
              <a:solidFill>
                <a:schemeClr val="accent3">
                  <a:lumMod val="75000"/>
                </a:schemeClr>
              </a:solidFill>
            </a:endParaRPr>
          </a:p>
        </p:txBody>
      </p:sp>
    </p:spTree>
    <p:extLst>
      <p:ext uri="{BB962C8B-B14F-4D97-AF65-F5344CB8AC3E}">
        <p14:creationId xmlns:p14="http://schemas.microsoft.com/office/powerpoint/2010/main" val="202728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GB" sz="3600" b="1" dirty="0" smtClean="0">
                <a:solidFill>
                  <a:schemeClr val="accent3">
                    <a:lumMod val="75000"/>
                  </a:schemeClr>
                </a:solidFill>
              </a:rPr>
              <a:t>Nearly half of habitats have favourable conservation status, for ¼ status is poor</a:t>
            </a:r>
            <a:endParaRPr lang="en-GB" sz="3600" b="1" dirty="0">
              <a:solidFill>
                <a:schemeClr val="accent3">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340768"/>
            <a:ext cx="849694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651" y="908720"/>
            <a:ext cx="5524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8907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b="1" dirty="0" smtClean="0">
                <a:solidFill>
                  <a:schemeClr val="accent3">
                    <a:lumMod val="75000"/>
                  </a:schemeClr>
                </a:solidFill>
              </a:rPr>
              <a:t>More than half of species in Slovenia fail to reach favourable status</a:t>
            </a:r>
            <a:endParaRPr lang="en-GB" b="1" dirty="0">
              <a:solidFill>
                <a:schemeClr val="accent3">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28091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038" y="865659"/>
            <a:ext cx="514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okotnik 4"/>
          <p:cNvSpPr/>
          <p:nvPr/>
        </p:nvSpPr>
        <p:spPr>
          <a:xfrm>
            <a:off x="7201027" y="6442037"/>
            <a:ext cx="1444626" cy="276999"/>
          </a:xfrm>
          <a:prstGeom prst="rect">
            <a:avLst/>
          </a:prstGeom>
        </p:spPr>
        <p:txBody>
          <a:bodyPr wrap="none">
            <a:spAutoFit/>
          </a:bodyPr>
          <a:lstStyle/>
          <a:p>
            <a:r>
              <a:rPr lang="sl-SI" sz="1200" dirty="0">
                <a:latin typeface="Arial Narrow" panose="020B0606020202030204" pitchFamily="34" charset="0"/>
                <a:cs typeface="Arial" panose="020B0604020202020204" pitchFamily="34" charset="0"/>
              </a:rPr>
              <a:t>http://</a:t>
            </a:r>
            <a:r>
              <a:rPr lang="sl-SI" sz="1100" dirty="0">
                <a:latin typeface="Arial Narrow" panose="020B0606020202030204" pitchFamily="34" charset="0"/>
                <a:cs typeface="Arial" panose="020B0604020202020204" pitchFamily="34" charset="0"/>
              </a:rPr>
              <a:t>kazalci.arso.gov.si</a:t>
            </a:r>
            <a:endParaRPr lang="sl-SI"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00999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2060848"/>
            <a:ext cx="8229600" cy="1440159"/>
          </a:xfrm>
        </p:spPr>
        <p:txBody>
          <a:bodyPr>
            <a:noAutofit/>
          </a:bodyPr>
          <a:lstStyle/>
          <a:p>
            <a:pPr marL="0" indent="0" algn="ctr">
              <a:buNone/>
            </a:pPr>
            <a:r>
              <a:rPr lang="en-GB" sz="4400" b="1" dirty="0" smtClean="0">
                <a:solidFill>
                  <a:schemeClr val="accent3">
                    <a:lumMod val="75000"/>
                  </a:schemeClr>
                </a:solidFill>
              </a:rPr>
              <a:t>Slovenia is water rich country with </a:t>
            </a:r>
            <a:r>
              <a:rPr lang="en-GB" sz="4400" b="1" dirty="0" smtClean="0">
                <a:solidFill>
                  <a:schemeClr val="accent3">
                    <a:lumMod val="75000"/>
                  </a:schemeClr>
                </a:solidFill>
              </a:rPr>
              <a:t>good status in most water bodies</a:t>
            </a:r>
            <a:endParaRPr lang="en-GB" sz="4400" b="1" dirty="0">
              <a:solidFill>
                <a:schemeClr val="accent3">
                  <a:lumMod val="75000"/>
                </a:schemeClr>
              </a:solidFill>
            </a:endParaRPr>
          </a:p>
        </p:txBody>
      </p:sp>
      <p:sp>
        <p:nvSpPr>
          <p:cNvPr id="4" name="PoljeZBesedilom 3"/>
          <p:cNvSpPr txBox="1"/>
          <p:nvPr/>
        </p:nvSpPr>
        <p:spPr>
          <a:xfrm>
            <a:off x="611560" y="692696"/>
            <a:ext cx="1944216" cy="369332"/>
          </a:xfrm>
          <a:prstGeom prst="rect">
            <a:avLst/>
          </a:prstGeom>
          <a:noFill/>
        </p:spPr>
        <p:txBody>
          <a:bodyPr wrap="square" rtlCol="0">
            <a:spAutoFit/>
          </a:bodyPr>
          <a:lstStyle/>
          <a:p>
            <a:r>
              <a:rPr lang="en-GB" dirty="0" smtClean="0">
                <a:solidFill>
                  <a:schemeClr val="accent3">
                    <a:lumMod val="75000"/>
                  </a:schemeClr>
                </a:solidFill>
              </a:rPr>
              <a:t>Natural capital</a:t>
            </a:r>
            <a:endParaRPr lang="en-GB" dirty="0">
              <a:solidFill>
                <a:schemeClr val="accent3">
                  <a:lumMod val="75000"/>
                </a:schemeClr>
              </a:solidFill>
            </a:endParaRPr>
          </a:p>
        </p:txBody>
      </p:sp>
    </p:spTree>
    <p:extLst>
      <p:ext uri="{BB962C8B-B14F-4D97-AF65-F5344CB8AC3E}">
        <p14:creationId xmlns:p14="http://schemas.microsoft.com/office/powerpoint/2010/main" val="3830034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4258</TotalTime>
  <Words>3956</Words>
  <Application>Microsoft Office PowerPoint</Application>
  <PresentationFormat>Diaprojekcija na zaslonu (4:3)</PresentationFormat>
  <Paragraphs>207</Paragraphs>
  <Slides>42</Slides>
  <Notes>28</Notes>
  <HiddenSlides>0</HiddenSlides>
  <MMClips>0</MMClips>
  <ScaleCrop>false</ScaleCrop>
  <HeadingPairs>
    <vt:vector size="4" baseType="variant">
      <vt:variant>
        <vt:lpstr>Tema</vt:lpstr>
      </vt:variant>
      <vt:variant>
        <vt:i4>1</vt:i4>
      </vt:variant>
      <vt:variant>
        <vt:lpstr>Naslovi diapozitivov</vt:lpstr>
      </vt:variant>
      <vt:variant>
        <vt:i4>42</vt:i4>
      </vt:variant>
    </vt:vector>
  </HeadingPairs>
  <TitlesOfParts>
    <vt:vector size="43" baseType="lpstr">
      <vt:lpstr>Officeova tema</vt:lpstr>
      <vt:lpstr>Environmental trends in Slovenia  Indicator based assessment</vt:lpstr>
      <vt:lpstr>PowerPointova predstavitev</vt:lpstr>
      <vt:lpstr>PowerPointova predstavitev</vt:lpstr>
      <vt:lpstr>PowerPointova predstavitev</vt:lpstr>
      <vt:lpstr>Forest, agricultural and build-up areas are characteristics of Slovenia</vt:lpstr>
      <vt:lpstr>PowerPointova predstavitev</vt:lpstr>
      <vt:lpstr>Nearly half of habitats have favourable conservation status, for ¼ status is poor</vt:lpstr>
      <vt:lpstr>More than half of species in Slovenia fail to reach favourable status</vt:lpstr>
      <vt:lpstr>PowerPointova predstavitev</vt:lpstr>
      <vt:lpstr>Majority of surface water bodies have good chemical and ecological status</vt:lpstr>
      <vt:lpstr>Bathing water quality in rivers, lakes and in the costal area is good</vt:lpstr>
      <vt:lpstr>Groundwater bodies are most polluted with nitrates in north-east Slovenia</vt:lpstr>
      <vt:lpstr>PowerPointova predstavitev</vt:lpstr>
      <vt:lpstr>Only forests at higher altitude in the Alps and partially in the Dinaric mountain range are in a good state</vt:lpstr>
      <vt:lpstr>AOT 40 exceeds vegetation limit value</vt:lpstr>
      <vt:lpstr>PowerPointova predstavitev</vt:lpstr>
      <vt:lpstr>Climate change impacts on ecosystems</vt:lpstr>
      <vt:lpstr>PowerPointova predstavitev</vt:lpstr>
      <vt:lpstr>PowerPointova predstavitev</vt:lpstr>
      <vt:lpstr>Exploitation of material resources in Slovenia decline after 2007, mainly due to decrease of the construction activities</vt:lpstr>
      <vt:lpstr>In Slovenia only 3% of available water is exploited</vt:lpstr>
      <vt:lpstr>Municipal waste management is improving in Slovenia, but still far from the circular economy</vt:lpstr>
      <vt:lpstr>PowerPointova predstavitev</vt:lpstr>
      <vt:lpstr>GHG emissions in Slovenia decline,  transport is the most problematic sector</vt:lpstr>
      <vt:lpstr>PowerPointova predstavitev</vt:lpstr>
      <vt:lpstr>Particularly worrisome in Slovenia is road transit through Slovenia</vt:lpstr>
      <vt:lpstr>Public transport is decreasing </vt:lpstr>
      <vt:lpstr>PowerPointova predstavitev</vt:lpstr>
      <vt:lpstr>PowerPointova predstavitev</vt:lpstr>
      <vt:lpstr>PowerPointova predstavitev</vt:lpstr>
      <vt:lpstr>Pollution of drinking water still cause  health problems in small water supply areas</vt:lpstr>
      <vt:lpstr>Although air pollution improved, exposure to PM10 in many cities presents a serious threat to children´s health</vt:lpstr>
      <vt:lpstr>Exposure to noise is a health concern in urban areas</vt:lpstr>
      <vt:lpstr>PowerPointova predstavitev</vt:lpstr>
      <vt:lpstr>Floods in Slovenia endanger lives and cause damage</vt:lpstr>
      <vt:lpstr>The prevalence of Lyme disease is increasing with climate change as a contributing factor</vt:lpstr>
      <vt:lpstr>Ozone depletion increases number of newly diagnosed cases  of melanoma</vt:lpstr>
      <vt:lpstr>PowerPointova predstavitev</vt:lpstr>
      <vt:lpstr>Impacts of hazardous chemicals in Slovenia –  in 2007 the Upper Mežica Valley has been proclaimed as brownfield site due to lead pollution</vt:lpstr>
      <vt:lpstr>What is the quality of our food? Human biomonitoring of metals related to food intake is essential </vt:lpstr>
      <vt:lpstr>An indicative summary of the environmental trends in Slovenia</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trends in Slovenia</dc:title>
  <dc:creator>Natasa Kovac</dc:creator>
  <cp:lastModifiedBy>Natasa Kovac </cp:lastModifiedBy>
  <cp:revision>208</cp:revision>
  <cp:lastPrinted>2015-06-04T17:41:56Z</cp:lastPrinted>
  <dcterms:created xsi:type="dcterms:W3CDTF">2015-05-31T10:59:20Z</dcterms:created>
  <dcterms:modified xsi:type="dcterms:W3CDTF">2015-06-04T22:00:27Z</dcterms:modified>
</cp:coreProperties>
</file>