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2"/>
    <p:sldMasterId id="2147483716" r:id="rId3"/>
    <p:sldMasterId id="2147483665" r:id="rId4"/>
    <p:sldMasterId id="2147483721" r:id="rId5"/>
    <p:sldMasterId id="2147483724" r:id="rId6"/>
    <p:sldMasterId id="2147483698" r:id="rId7"/>
    <p:sldMasterId id="2147483692" r:id="rId8"/>
    <p:sldMasterId id="2147483662" r:id="rId9"/>
    <p:sldMasterId id="2147483663" r:id="rId10"/>
    <p:sldMasterId id="2147483666" r:id="rId11"/>
    <p:sldMasterId id="2147483668" r:id="rId12"/>
  </p:sldMasterIdLst>
  <p:notesMasterIdLst>
    <p:notesMasterId r:id="rId26"/>
  </p:notesMasterIdLst>
  <p:handoutMasterIdLst>
    <p:handoutMasterId r:id="rId27"/>
  </p:handoutMasterIdLst>
  <p:sldIdLst>
    <p:sldId id="569" r:id="rId13"/>
    <p:sldId id="575" r:id="rId14"/>
    <p:sldId id="576" r:id="rId15"/>
    <p:sldId id="577" r:id="rId16"/>
    <p:sldId id="555" r:id="rId17"/>
    <p:sldId id="596" r:id="rId18"/>
    <p:sldId id="594" r:id="rId19"/>
    <p:sldId id="598" r:id="rId20"/>
    <p:sldId id="586" r:id="rId21"/>
    <p:sldId id="597" r:id="rId22"/>
    <p:sldId id="584" r:id="rId23"/>
    <p:sldId id="585" r:id="rId24"/>
    <p:sldId id="599" r:id="rId25"/>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661"/>
    <a:srgbClr val="54803A"/>
    <a:srgbClr val="D63D27"/>
    <a:srgbClr val="007A88"/>
    <a:srgbClr val="833A88"/>
    <a:srgbClr val="878787"/>
    <a:srgbClr val="FFC000"/>
    <a:srgbClr val="3640A4"/>
    <a:srgbClr val="C7C9D7"/>
    <a:srgbClr val="985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9" autoAdjust="0"/>
    <p:restoredTop sz="90832" autoAdjust="0"/>
  </p:normalViewPr>
  <p:slideViewPr>
    <p:cSldViewPr snapToGrid="0">
      <p:cViewPr varScale="1">
        <p:scale>
          <a:sx n="71" d="100"/>
          <a:sy n="71" d="100"/>
        </p:scale>
        <p:origin x="810" y="78"/>
      </p:cViewPr>
      <p:guideLst/>
    </p:cSldViewPr>
  </p:slideViewPr>
  <p:outlineViewPr>
    <p:cViewPr>
      <p:scale>
        <a:sx n="33" d="100"/>
        <a:sy n="33" d="100"/>
      </p:scale>
      <p:origin x="0" y="-13668"/>
    </p:cViewPr>
  </p:outlineViewPr>
  <p:notesTextViewPr>
    <p:cViewPr>
      <p:scale>
        <a:sx n="3" d="2"/>
        <a:sy n="3" d="2"/>
      </p:scale>
      <p:origin x="0" y="0"/>
    </p:cViewPr>
  </p:notesTextViewPr>
  <p:sorterViewPr>
    <p:cViewPr varScale="1">
      <p:scale>
        <a:sx n="1" d="1"/>
        <a:sy n="1" d="1"/>
      </p:scale>
      <p:origin x="0" y="-786"/>
    </p:cViewPr>
  </p:sorterViewPr>
  <p:notesViewPr>
    <p:cSldViewPr snapToGrid="0">
      <p:cViewPr varScale="1">
        <p:scale>
          <a:sx n="105" d="100"/>
          <a:sy n="105" d="100"/>
        </p:scale>
        <p:origin x="33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9.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2.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9.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quith\AppData\Local\Microsoft\Windows\Temporary%20Internet%20Files\Content.Outlook\3FMW19L1\EGSS%20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urostat\env_ac_tax_1995-2012%20(graph%20trend%20gdp%20and%20tax_EU2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21687419137933E-2"/>
          <c:y val="2.5115480588591643E-2"/>
          <c:w val="0.90725613806494465"/>
          <c:h val="0.91821411160056909"/>
        </c:manualLayout>
      </c:layout>
      <c:lineChart>
        <c:grouping val="standard"/>
        <c:varyColors val="0"/>
        <c:ser>
          <c:idx val="1"/>
          <c:order val="0"/>
          <c:tx>
            <c:strRef>
              <c:f>graph!$A$29</c:f>
              <c:strCache>
                <c:ptCount val="1"/>
                <c:pt idx="0">
                  <c:v>Eco-industry value added </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graph!$B$29:$N$29</c:f>
              <c:numCache>
                <c:formatCode>0.0</c:formatCode>
                <c:ptCount val="13"/>
                <c:pt idx="0">
                  <c:v>100</c:v>
                </c:pt>
                <c:pt idx="1">
                  <c:v>103.42980072255399</c:v>
                </c:pt>
                <c:pt idx="2">
                  <c:v>104.91790647863127</c:v>
                </c:pt>
                <c:pt idx="3">
                  <c:v>108.66341071253687</c:v>
                </c:pt>
                <c:pt idx="4">
                  <c:v>115.33705201963993</c:v>
                </c:pt>
                <c:pt idx="5">
                  <c:v>120.54089116477283</c:v>
                </c:pt>
                <c:pt idx="6">
                  <c:v>124.38851896336212</c:v>
                </c:pt>
                <c:pt idx="7">
                  <c:v>135.74618053209005</c:v>
                </c:pt>
                <c:pt idx="8">
                  <c:v>146.37580052092031</c:v>
                </c:pt>
                <c:pt idx="9">
                  <c:v>145.83180852500749</c:v>
                </c:pt>
                <c:pt idx="10">
                  <c:v>154.73625121058657</c:v>
                </c:pt>
                <c:pt idx="11">
                  <c:v>159.97234693801829</c:v>
                </c:pt>
                <c:pt idx="12">
                  <c:v>159.74935146348216</c:v>
                </c:pt>
              </c:numCache>
            </c:numRef>
          </c:val>
          <c:smooth val="0"/>
        </c:ser>
        <c:ser>
          <c:idx val="0"/>
          <c:order val="1"/>
          <c:tx>
            <c:strRef>
              <c:f>graph!$A$28</c:f>
              <c:strCache>
                <c:ptCount val="1"/>
                <c:pt idx="0">
                  <c:v>Eco-industry employment</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graph!$B$28:$N$28</c:f>
              <c:numCache>
                <c:formatCode>0.0</c:formatCode>
                <c:ptCount val="13"/>
                <c:pt idx="0">
                  <c:v>100</c:v>
                </c:pt>
                <c:pt idx="1">
                  <c:v>102.16867469879519</c:v>
                </c:pt>
                <c:pt idx="2">
                  <c:v>102.34079173838211</c:v>
                </c:pt>
                <c:pt idx="3">
                  <c:v>104.81927710843372</c:v>
                </c:pt>
                <c:pt idx="4">
                  <c:v>108.36488812392426</c:v>
                </c:pt>
                <c:pt idx="5">
                  <c:v>112.59896729776248</c:v>
                </c:pt>
                <c:pt idx="6">
                  <c:v>114.18244406196214</c:v>
                </c:pt>
                <c:pt idx="7">
                  <c:v>122.82271944922547</c:v>
                </c:pt>
                <c:pt idx="8">
                  <c:v>131.04991394148021</c:v>
                </c:pt>
                <c:pt idx="9">
                  <c:v>135.42168674698794</c:v>
                </c:pt>
                <c:pt idx="10">
                  <c:v>140.03442340791739</c:v>
                </c:pt>
                <c:pt idx="11">
                  <c:v>143.92426850258175</c:v>
                </c:pt>
                <c:pt idx="12">
                  <c:v>147.40103270223753</c:v>
                </c:pt>
              </c:numCache>
            </c:numRef>
          </c:val>
          <c:smooth val="0"/>
        </c:ser>
        <c:ser>
          <c:idx val="2"/>
          <c:order val="2"/>
          <c:tx>
            <c:strRef>
              <c:f>graph!$A$30</c:f>
              <c:strCache>
                <c:ptCount val="1"/>
                <c:pt idx="0">
                  <c:v>Total EU GDP</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graph!$B$30:$N$30</c:f>
              <c:numCache>
                <c:formatCode>0.0</c:formatCode>
                <c:ptCount val="13"/>
                <c:pt idx="0">
                  <c:v>100</c:v>
                </c:pt>
                <c:pt idx="1">
                  <c:v>102.16535491904521</c:v>
                </c:pt>
                <c:pt idx="2">
                  <c:v>103.48972626824087</c:v>
                </c:pt>
                <c:pt idx="3">
                  <c:v>105.02706370185875</c:v>
                </c:pt>
                <c:pt idx="4">
                  <c:v>107.63729736240926</c:v>
                </c:pt>
                <c:pt idx="5">
                  <c:v>109.83066154543283</c:v>
                </c:pt>
                <c:pt idx="6">
                  <c:v>113.57937205031048</c:v>
                </c:pt>
                <c:pt idx="7">
                  <c:v>117.08298406896125</c:v>
                </c:pt>
                <c:pt idx="8">
                  <c:v>117.6730062377499</c:v>
                </c:pt>
                <c:pt idx="9">
                  <c:v>112.50175589047483</c:v>
                </c:pt>
                <c:pt idx="10">
                  <c:v>114.85578494713803</c:v>
                </c:pt>
                <c:pt idx="11">
                  <c:v>116.84826313296503</c:v>
                </c:pt>
                <c:pt idx="12">
                  <c:v>116.34738305120125</c:v>
                </c:pt>
              </c:numCache>
            </c:numRef>
          </c:val>
          <c:smooth val="0"/>
        </c:ser>
        <c:ser>
          <c:idx val="3"/>
          <c:order val="3"/>
          <c:tx>
            <c:strRef>
              <c:f>graph!$A$31</c:f>
              <c:strCache>
                <c:ptCount val="1"/>
                <c:pt idx="0">
                  <c:v>Total EU employment</c:v>
                </c:pt>
              </c:strCache>
            </c:strRef>
          </c:tx>
          <c:spPr>
            <a:ln w="38100"/>
          </c:spPr>
          <c:marker>
            <c:symbol val="none"/>
          </c:marker>
          <c:cat>
            <c:strRef>
              <c:f>graph!$B$27:$N$27</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graph!$B$31:$N$31</c:f>
              <c:numCache>
                <c:formatCode>0.0</c:formatCode>
                <c:ptCount val="13"/>
                <c:pt idx="0">
                  <c:v>100</c:v>
                </c:pt>
                <c:pt idx="1">
                  <c:v>101.01869634120453</c:v>
                </c:pt>
                <c:pt idx="2">
                  <c:v>100.99277719905406</c:v>
                </c:pt>
                <c:pt idx="3">
                  <c:v>101.6022966828435</c:v>
                </c:pt>
                <c:pt idx="4">
                  <c:v>102.39660730771698</c:v>
                </c:pt>
                <c:pt idx="5">
                  <c:v>103.98201952081678</c:v>
                </c:pt>
                <c:pt idx="6">
                  <c:v>106.02380611494276</c:v>
                </c:pt>
                <c:pt idx="7">
                  <c:v>108.06055699002238</c:v>
                </c:pt>
                <c:pt idx="8">
                  <c:v>109.26596989429926</c:v>
                </c:pt>
                <c:pt idx="9">
                  <c:v>107.36651641792518</c:v>
                </c:pt>
                <c:pt idx="10">
                  <c:v>106.60409868034539</c:v>
                </c:pt>
                <c:pt idx="11">
                  <c:v>106.43209431605555</c:v>
                </c:pt>
                <c:pt idx="12">
                  <c:v>106.26423701450977</c:v>
                </c:pt>
              </c:numCache>
            </c:numRef>
          </c:val>
          <c:smooth val="0"/>
        </c:ser>
        <c:dLbls>
          <c:showLegendKey val="0"/>
          <c:showVal val="0"/>
          <c:showCatName val="0"/>
          <c:showSerName val="0"/>
          <c:showPercent val="0"/>
          <c:showBubbleSize val="0"/>
        </c:dLbls>
        <c:smooth val="0"/>
        <c:axId val="150274784"/>
        <c:axId val="150275168"/>
      </c:lineChart>
      <c:catAx>
        <c:axId val="150274784"/>
        <c:scaling>
          <c:orientation val="minMax"/>
        </c:scaling>
        <c:delete val="0"/>
        <c:axPos val="b"/>
        <c:numFmt formatCode="General" sourceLinked="1"/>
        <c:majorTickMark val="out"/>
        <c:minorTickMark val="none"/>
        <c:tickLblPos val="nextTo"/>
        <c:txPr>
          <a:bodyPr/>
          <a:lstStyle/>
          <a:p>
            <a:pPr>
              <a:defRPr sz="1050"/>
            </a:pPr>
            <a:endParaRPr lang="en-US"/>
          </a:p>
        </c:txPr>
        <c:crossAx val="150275168"/>
        <c:crosses val="autoZero"/>
        <c:auto val="1"/>
        <c:lblAlgn val="ctr"/>
        <c:lblOffset val="100"/>
        <c:noMultiLvlLbl val="0"/>
      </c:catAx>
      <c:valAx>
        <c:axId val="150275168"/>
        <c:scaling>
          <c:orientation val="minMax"/>
          <c:min val="90"/>
        </c:scaling>
        <c:delete val="0"/>
        <c:axPos val="l"/>
        <c:majorGridlines>
          <c:spPr>
            <a:ln>
              <a:solidFill>
                <a:schemeClr val="bg1">
                  <a:lumMod val="75000"/>
                </a:schemeClr>
              </a:solidFill>
            </a:ln>
          </c:spPr>
        </c:majorGridlines>
        <c:numFmt formatCode="0" sourceLinked="0"/>
        <c:majorTickMark val="out"/>
        <c:minorTickMark val="none"/>
        <c:tickLblPos val="nextTo"/>
        <c:txPr>
          <a:bodyPr/>
          <a:lstStyle/>
          <a:p>
            <a:pPr>
              <a:defRPr sz="1050"/>
            </a:pPr>
            <a:endParaRPr lang="en-US"/>
          </a:p>
        </c:txPr>
        <c:crossAx val="15027478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'overview table_MB seminar'!$A$33</c:f>
              <c:strCache>
                <c:ptCount val="1"/>
                <c:pt idx="0">
                  <c:v>GDP</c:v>
                </c:pt>
              </c:strCache>
            </c:strRef>
          </c:tx>
          <c:marker>
            <c:symbol val="none"/>
          </c:marker>
          <c:dLbls>
            <c:dLbl>
              <c:idx val="17"/>
              <c:layout>
                <c:manualLayout>
                  <c:x val="-3.7514649544494863E-2"/>
                  <c:y val="-5.5555555555555559E-2"/>
                </c:manualLayout>
              </c:layout>
              <c:tx>
                <c:rich>
                  <a:bodyPr/>
                  <a:lstStyle/>
                  <a:p>
                    <a:r>
                      <a:rPr lang="en-US"/>
                      <a:t>GDP</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seminar'!$B$33:$S$33</c:f>
              <c:numCache>
                <c:formatCode>0.0</c:formatCode>
                <c:ptCount val="18"/>
                <c:pt idx="0">
                  <c:v>100</c:v>
                </c:pt>
                <c:pt idx="1">
                  <c:v>101.87532774336489</c:v>
                </c:pt>
                <c:pt idx="2">
                  <c:v>104.77586152026224</c:v>
                </c:pt>
                <c:pt idx="3">
                  <c:v>107.86016118605166</c:v>
                </c:pt>
                <c:pt idx="4">
                  <c:v>111.02413705870262</c:v>
                </c:pt>
                <c:pt idx="5">
                  <c:v>115.36418172170011</c:v>
                </c:pt>
                <c:pt idx="6">
                  <c:v>117.67259619853907</c:v>
                </c:pt>
                <c:pt idx="7">
                  <c:v>119.16101628138452</c:v>
                </c:pt>
                <c:pt idx="8">
                  <c:v>120.92093289632162</c:v>
                </c:pt>
                <c:pt idx="9">
                  <c:v>124.03311866335696</c:v>
                </c:pt>
                <c:pt idx="10">
                  <c:v>126.7128482527059</c:v>
                </c:pt>
                <c:pt idx="11">
                  <c:v>130.97388838783311</c:v>
                </c:pt>
                <c:pt idx="12">
                  <c:v>135.16327134078935</c:v>
                </c:pt>
                <c:pt idx="13">
                  <c:v>135.66565181454195</c:v>
                </c:pt>
                <c:pt idx="14">
                  <c:v>129.5609088218844</c:v>
                </c:pt>
                <c:pt idx="15">
                  <c:v>132.18766829813836</c:v>
                </c:pt>
                <c:pt idx="16">
                  <c:v>134.37599045521307</c:v>
                </c:pt>
                <c:pt idx="17">
                  <c:v>133.85976174266793</c:v>
                </c:pt>
              </c:numCache>
            </c:numRef>
          </c:val>
          <c:smooth val="0"/>
        </c:ser>
        <c:ser>
          <c:idx val="1"/>
          <c:order val="1"/>
          <c:tx>
            <c:strRef>
              <c:f>'overview table_MB seminar'!$A$34</c:f>
              <c:strCache>
                <c:ptCount val="1"/>
                <c:pt idx="0">
                  <c:v>employment </c:v>
                </c:pt>
              </c:strCache>
            </c:strRef>
          </c:tx>
          <c:marker>
            <c:symbol val="none"/>
          </c:marker>
          <c:dLbls>
            <c:dLbl>
              <c:idx val="17"/>
              <c:layout>
                <c:manualLayout>
                  <c:x val="-9.3786623861237157E-3"/>
                  <c:y val="4.214129483814523E-2"/>
                </c:manualLayout>
              </c:layout>
              <c:tx>
                <c:rich>
                  <a:bodyPr/>
                  <a:lstStyle/>
                  <a:p>
                    <a:r>
                      <a:rPr lang="en-US"/>
                      <a:t>employment</a:t>
                    </a: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seminar'!$B$34:$S$34</c:f>
              <c:numCache>
                <c:formatCode>General</c:formatCode>
                <c:ptCount val="18"/>
                <c:pt idx="2" formatCode="0.0">
                  <c:v>100</c:v>
                </c:pt>
                <c:pt idx="3" formatCode="0.0">
                  <c:v>101.16858631687018</c:v>
                </c:pt>
                <c:pt idx="4" formatCode="0.0">
                  <c:v>102.54138168867615</c:v>
                </c:pt>
                <c:pt idx="5" formatCode="0.0">
                  <c:v>103.40789176103252</c:v>
                </c:pt>
                <c:pt idx="6" formatCode="0.0">
                  <c:v>104.46130417091888</c:v>
                </c:pt>
                <c:pt idx="7" formatCode="0.0">
                  <c:v>104.43450173245856</c:v>
                </c:pt>
                <c:pt idx="8" formatCode="0.0">
                  <c:v>105.06479298051794</c:v>
                </c:pt>
                <c:pt idx="9" formatCode="0.0">
                  <c:v>105.88617285173349</c:v>
                </c:pt>
                <c:pt idx="10" formatCode="0.0">
                  <c:v>107.52561419702191</c:v>
                </c:pt>
                <c:pt idx="11" formatCode="0.0">
                  <c:v>109.63698266826698</c:v>
                </c:pt>
                <c:pt idx="12" formatCode="0.0">
                  <c:v>111.74314380861119</c:v>
                </c:pt>
                <c:pt idx="13" formatCode="0.0">
                  <c:v>112.98963587993936</c:v>
                </c:pt>
                <c:pt idx="14" formatCode="0.0">
                  <c:v>111.02545108503928</c:v>
                </c:pt>
                <c:pt idx="15" formatCode="0.0">
                  <c:v>110.23705097619585</c:v>
                </c:pt>
                <c:pt idx="16" formatCode="0.0">
                  <c:v>110.05918488934677</c:v>
                </c:pt>
                <c:pt idx="17" formatCode="0.0">
                  <c:v>109.88560719265132</c:v>
                </c:pt>
              </c:numCache>
            </c:numRef>
          </c:val>
          <c:smooth val="0"/>
        </c:ser>
        <c:ser>
          <c:idx val="2"/>
          <c:order val="2"/>
          <c:tx>
            <c:strRef>
              <c:f>'overview table_MB seminar'!$A$35</c:f>
              <c:strCache>
                <c:ptCount val="1"/>
                <c:pt idx="0">
                  <c:v>environmental tax revenues</c:v>
                </c:pt>
              </c:strCache>
            </c:strRef>
          </c:tx>
          <c:marker>
            <c:symbol val="none"/>
          </c:marker>
          <c:dLbls>
            <c:dLbl>
              <c:idx val="17"/>
              <c:layout>
                <c:manualLayout>
                  <c:x val="0"/>
                  <c:y val="-6.018518518518523E-2"/>
                </c:manualLayout>
              </c:layout>
              <c:tx>
                <c:rich>
                  <a:bodyPr/>
                  <a:lstStyle/>
                  <a:p>
                    <a:r>
                      <a:rPr lang="en-US"/>
                      <a:t>environmental tax </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seminar'!$B$35:$S$35</c:f>
              <c:numCache>
                <c:formatCode>0.0</c:formatCode>
                <c:ptCount val="18"/>
                <c:pt idx="0">
                  <c:v>100</c:v>
                </c:pt>
                <c:pt idx="1">
                  <c:v>102.46576348136504</c:v>
                </c:pt>
                <c:pt idx="2">
                  <c:v>104.41592058994252</c:v>
                </c:pt>
                <c:pt idx="3">
                  <c:v>108.8150816200979</c:v>
                </c:pt>
                <c:pt idx="4">
                  <c:v>114.64598322001294</c:v>
                </c:pt>
                <c:pt idx="5">
                  <c:v>114.33587357026158</c:v>
                </c:pt>
                <c:pt idx="6">
                  <c:v>113.39312434731193</c:v>
                </c:pt>
                <c:pt idx="7">
                  <c:v>114.45084502478574</c:v>
                </c:pt>
                <c:pt idx="8">
                  <c:v>117.25412008125321</c:v>
                </c:pt>
                <c:pt idx="9">
                  <c:v>118.63178710764643</c:v>
                </c:pt>
                <c:pt idx="10">
                  <c:v>118.32924448778574</c:v>
                </c:pt>
                <c:pt idx="11">
                  <c:v>119.31120968934708</c:v>
                </c:pt>
                <c:pt idx="12">
                  <c:v>119.17684844330061</c:v>
                </c:pt>
                <c:pt idx="13">
                  <c:v>116.27072719192728</c:v>
                </c:pt>
                <c:pt idx="14">
                  <c:v>114.33311394445876</c:v>
                </c:pt>
                <c:pt idx="15">
                  <c:v>116.09235941274601</c:v>
                </c:pt>
                <c:pt idx="16">
                  <c:v>118.50458333955875</c:v>
                </c:pt>
                <c:pt idx="17">
                  <c:v>118.64506188966099</c:v>
                </c:pt>
              </c:numCache>
            </c:numRef>
          </c:val>
          <c:smooth val="0"/>
        </c:ser>
        <c:ser>
          <c:idx val="3"/>
          <c:order val="3"/>
          <c:tx>
            <c:strRef>
              <c:f>'overview table_MB seminar'!$A$36</c:f>
              <c:strCache>
                <c:ptCount val="1"/>
                <c:pt idx="0">
                  <c:v>energy taxes</c:v>
                </c:pt>
              </c:strCache>
            </c:strRef>
          </c:tx>
          <c:marker>
            <c:symbol val="none"/>
          </c:marker>
          <c:dLbls>
            <c:dLbl>
              <c:idx val="17"/>
              <c:layout>
                <c:manualLayout>
                  <c:x val="-1.0941772783810887E-2"/>
                  <c:y val="2.7777777777777776E-2"/>
                </c:manualLayout>
              </c:layout>
              <c:tx>
                <c:rich>
                  <a:bodyPr/>
                  <a:lstStyle/>
                  <a:p>
                    <a:r>
                      <a:rPr lang="en-US"/>
                      <a:t>energy tax</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'overview table_MB seminar'!$B$32:$S$32</c:f>
              <c:strCach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strCache>
            </c:strRef>
          </c:cat>
          <c:val>
            <c:numRef>
              <c:f>'overview table_MB seminar'!$B$36:$S$36</c:f>
              <c:numCache>
                <c:formatCode>0.0</c:formatCode>
                <c:ptCount val="18"/>
                <c:pt idx="0">
                  <c:v>100</c:v>
                </c:pt>
                <c:pt idx="1">
                  <c:v>101.57149269373282</c:v>
                </c:pt>
                <c:pt idx="2">
                  <c:v>103.65659259825068</c:v>
                </c:pt>
                <c:pt idx="3">
                  <c:v>107.07329930197204</c:v>
                </c:pt>
                <c:pt idx="4">
                  <c:v>113.32735072557702</c:v>
                </c:pt>
                <c:pt idx="5">
                  <c:v>113.42588933618404</c:v>
                </c:pt>
                <c:pt idx="6">
                  <c:v>112.50920357034148</c:v>
                </c:pt>
                <c:pt idx="7">
                  <c:v>113.80049091767066</c:v>
                </c:pt>
                <c:pt idx="8">
                  <c:v>117.07511256754603</c:v>
                </c:pt>
                <c:pt idx="9">
                  <c:v>117.01592429404279</c:v>
                </c:pt>
                <c:pt idx="10">
                  <c:v>115.52675738781319</c:v>
                </c:pt>
                <c:pt idx="11">
                  <c:v>115.36337818301259</c:v>
                </c:pt>
                <c:pt idx="12">
                  <c:v>113.57942300959141</c:v>
                </c:pt>
                <c:pt idx="13">
                  <c:v>111.37631404070459</c:v>
                </c:pt>
                <c:pt idx="14">
                  <c:v>111.79567073197821</c:v>
                </c:pt>
                <c:pt idx="15">
                  <c:v>113.34821178423002</c:v>
                </c:pt>
                <c:pt idx="16">
                  <c:v>115.10395861149756</c:v>
                </c:pt>
                <c:pt idx="17">
                  <c:v>114.84556139674606</c:v>
                </c:pt>
              </c:numCache>
            </c:numRef>
          </c:val>
          <c:smooth val="0"/>
        </c:ser>
        <c:dLbls>
          <c:showLegendKey val="0"/>
          <c:showVal val="0"/>
          <c:showCatName val="0"/>
          <c:showSerName val="0"/>
          <c:showPercent val="0"/>
          <c:showBubbleSize val="0"/>
        </c:dLbls>
        <c:smooth val="0"/>
        <c:axId val="151006672"/>
        <c:axId val="151007056"/>
      </c:lineChart>
      <c:catAx>
        <c:axId val="151006672"/>
        <c:scaling>
          <c:orientation val="minMax"/>
        </c:scaling>
        <c:delete val="0"/>
        <c:axPos val="b"/>
        <c:numFmt formatCode="General" sourceLinked="0"/>
        <c:majorTickMark val="out"/>
        <c:minorTickMark val="none"/>
        <c:tickLblPos val="nextTo"/>
        <c:crossAx val="151007056"/>
        <c:crosses val="autoZero"/>
        <c:auto val="1"/>
        <c:lblAlgn val="ctr"/>
        <c:lblOffset val="100"/>
        <c:noMultiLvlLbl val="0"/>
      </c:catAx>
      <c:valAx>
        <c:axId val="151007056"/>
        <c:scaling>
          <c:orientation val="minMax"/>
          <c:min val="80"/>
        </c:scaling>
        <c:delete val="0"/>
        <c:axPos val="l"/>
        <c:majorGridlines/>
        <c:numFmt formatCode="0.0" sourceLinked="1"/>
        <c:majorTickMark val="out"/>
        <c:minorTickMark val="none"/>
        <c:tickLblPos val="nextTo"/>
        <c:crossAx val="15100667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sz="quarter" idx="1"/>
          </p:nvPr>
        </p:nvSpPr>
        <p:spPr>
          <a:xfrm>
            <a:off x="5622800" y="0"/>
            <a:ext cx="4301543" cy="341064"/>
          </a:xfrm>
          <a:prstGeom prst="rect">
            <a:avLst/>
          </a:prstGeom>
        </p:spPr>
        <p:txBody>
          <a:bodyPr vert="horz" lIns="92830" tIns="46415" rIns="92830" bIns="46415" rtlCol="0"/>
          <a:lstStyle>
            <a:lvl1pPr algn="r">
              <a:defRPr sz="1200"/>
            </a:lvl1pPr>
          </a:lstStyle>
          <a:p>
            <a:fld id="{2A3EE131-D7AE-47FD-A14B-A4590389E309}" type="datetimeFigureOut">
              <a:rPr lang="en-GB" smtClean="0"/>
              <a:pPr/>
              <a:t>05/06/2015</a:t>
            </a:fld>
            <a:endParaRPr lang="en-GB"/>
          </a:p>
        </p:txBody>
      </p:sp>
      <p:sp>
        <p:nvSpPr>
          <p:cNvPr id="4" name="Footer Placeholder 3"/>
          <p:cNvSpPr>
            <a:spLocks noGrp="1"/>
          </p:cNvSpPr>
          <p:nvPr>
            <p:ph type="ftr" sz="quarter" idx="2"/>
          </p:nvPr>
        </p:nvSpPr>
        <p:spPr>
          <a:xfrm>
            <a:off x="1" y="6456614"/>
            <a:ext cx="4301543" cy="341064"/>
          </a:xfrm>
          <a:prstGeom prst="rect">
            <a:avLst/>
          </a:prstGeom>
        </p:spPr>
        <p:txBody>
          <a:bodyPr vert="horz" lIns="92830" tIns="46415" rIns="92830" bIns="46415" rtlCol="0" anchor="b"/>
          <a:lstStyle>
            <a:lvl1pPr algn="l">
              <a:defRPr sz="1200"/>
            </a:lvl1pPr>
          </a:lstStyle>
          <a:p>
            <a:endParaRPr lang="en-GB"/>
          </a:p>
        </p:txBody>
      </p:sp>
      <p:sp>
        <p:nvSpPr>
          <p:cNvPr id="5" name="Slide Number Placeholder 4"/>
          <p:cNvSpPr>
            <a:spLocks noGrp="1"/>
          </p:cNvSpPr>
          <p:nvPr>
            <p:ph type="sldNum" sz="quarter" idx="3"/>
          </p:nvPr>
        </p:nvSpPr>
        <p:spPr>
          <a:xfrm>
            <a:off x="5622800" y="6456614"/>
            <a:ext cx="4301543" cy="341064"/>
          </a:xfrm>
          <a:prstGeom prst="rect">
            <a:avLst/>
          </a:prstGeom>
        </p:spPr>
        <p:txBody>
          <a:bodyPr vert="horz" lIns="92830" tIns="46415" rIns="92830" bIns="46415" rtlCol="0" anchor="b"/>
          <a:lstStyle>
            <a:lvl1pPr algn="r">
              <a:defRPr sz="1200"/>
            </a:lvl1pPr>
          </a:lstStyle>
          <a:p>
            <a:fld id="{AE2E2C6C-1A46-49B2-95A1-874E5B60CA1F}" type="slidenum">
              <a:rPr lang="en-GB" smtClean="0"/>
              <a:pPr/>
              <a:t>‹#›</a:t>
            </a:fld>
            <a:endParaRPr lang="en-GB"/>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2830" tIns="46415" rIns="92830" bIns="46415" rtlCol="0"/>
          <a:lstStyle>
            <a:lvl1pPr algn="l">
              <a:defRPr sz="1200"/>
            </a:lvl1pPr>
          </a:lstStyle>
          <a:p>
            <a:endParaRPr lang="en-GB"/>
          </a:p>
        </p:txBody>
      </p:sp>
      <p:sp>
        <p:nvSpPr>
          <p:cNvPr id="3" name="Date Placeholder 2"/>
          <p:cNvSpPr>
            <a:spLocks noGrp="1"/>
          </p:cNvSpPr>
          <p:nvPr>
            <p:ph type="dt" idx="1"/>
          </p:nvPr>
        </p:nvSpPr>
        <p:spPr>
          <a:xfrm>
            <a:off x="5621697" y="0"/>
            <a:ext cx="4302625" cy="340265"/>
          </a:xfrm>
          <a:prstGeom prst="rect">
            <a:avLst/>
          </a:prstGeom>
        </p:spPr>
        <p:txBody>
          <a:bodyPr vert="horz" lIns="92830" tIns="46415" rIns="92830" bIns="46415" rtlCol="0"/>
          <a:lstStyle>
            <a:lvl1pPr algn="r">
              <a:defRPr sz="1200"/>
            </a:lvl1pPr>
          </a:lstStyle>
          <a:p>
            <a:fld id="{54F6B5D3-2AB1-4063-BA50-FEBA813E0814}" type="datetimeFigureOut">
              <a:rPr lang="en-GB" smtClean="0"/>
              <a:pPr/>
              <a:t>05/06/2015</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2830" tIns="46415" rIns="92830" bIns="46415" rtlCol="0" anchor="ctr"/>
          <a:lstStyle/>
          <a:p>
            <a:endParaRPr lang="en-GB"/>
          </a:p>
        </p:txBody>
      </p:sp>
      <p:sp>
        <p:nvSpPr>
          <p:cNvPr id="5" name="Notes Placeholder 4"/>
          <p:cNvSpPr>
            <a:spLocks noGrp="1"/>
          </p:cNvSpPr>
          <p:nvPr>
            <p:ph type="body" sz="quarter" idx="3"/>
          </p:nvPr>
        </p:nvSpPr>
        <p:spPr>
          <a:xfrm>
            <a:off x="992204" y="3271104"/>
            <a:ext cx="7942238" cy="267645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2830" tIns="46415" rIns="92830" bIns="46415" rtlCol="0" anchor="b"/>
          <a:lstStyle>
            <a:lvl1pPr algn="l">
              <a:defRPr sz="1200"/>
            </a:lvl1pPr>
          </a:lstStyle>
          <a:p>
            <a:endParaRPr lang="en-GB"/>
          </a:p>
        </p:txBody>
      </p:sp>
      <p:sp>
        <p:nvSpPr>
          <p:cNvPr id="7" name="Slide Number Placeholder 6"/>
          <p:cNvSpPr>
            <a:spLocks noGrp="1"/>
          </p:cNvSpPr>
          <p:nvPr>
            <p:ph type="sldNum" sz="quarter" idx="5"/>
          </p:nvPr>
        </p:nvSpPr>
        <p:spPr>
          <a:xfrm>
            <a:off x="5621697" y="6457411"/>
            <a:ext cx="4302625" cy="340265"/>
          </a:xfrm>
          <a:prstGeom prst="rect">
            <a:avLst/>
          </a:prstGeom>
        </p:spPr>
        <p:txBody>
          <a:bodyPr vert="horz" lIns="92830" tIns="46415" rIns="92830" bIns="46415" rtlCol="0" anchor="b"/>
          <a:lstStyle>
            <a:lvl1pPr algn="r">
              <a:defRPr sz="1200"/>
            </a:lvl1pPr>
          </a:lstStyle>
          <a:p>
            <a:fld id="{777201BC-94E4-4101-962D-54511777D224}" type="slidenum">
              <a:rPr lang="en-GB" smtClean="0"/>
              <a:pPr/>
              <a:t>‹#›</a:t>
            </a:fld>
            <a:endParaRPr lang="en-GB"/>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201BC-94E4-4101-962D-54511777D224}" type="slidenum">
              <a:rPr lang="en-GB" smtClean="0"/>
              <a:pPr/>
              <a:t>1</a:t>
            </a:fld>
            <a:endParaRPr lang="en-GB"/>
          </a:p>
        </p:txBody>
      </p:sp>
    </p:spTree>
    <p:extLst>
      <p:ext uri="{BB962C8B-B14F-4D97-AF65-F5344CB8AC3E}">
        <p14:creationId xmlns:p14="http://schemas.microsoft.com/office/powerpoint/2010/main" val="340046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7</a:t>
            </a:fld>
            <a:endParaRPr lang="en-GB"/>
          </a:p>
        </p:txBody>
      </p:sp>
    </p:spTree>
    <p:extLst>
      <p:ext uri="{BB962C8B-B14F-4D97-AF65-F5344CB8AC3E}">
        <p14:creationId xmlns:p14="http://schemas.microsoft.com/office/powerpoint/2010/main" val="354505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B650C946-1160-4186-89DD-518D007E0349}" type="slidenum">
              <a:rPr lang="en-GB" altLang="en-US" smtClean="0">
                <a:solidFill>
                  <a:srgbClr val="000000"/>
                </a:solidFill>
              </a:rPr>
              <a:pPr algn="r" eaLnBrk="1" fontAlgn="base" hangingPunct="1">
                <a:spcBef>
                  <a:spcPct val="0"/>
                </a:spcBef>
                <a:spcAft>
                  <a:spcPct val="0"/>
                </a:spcAft>
              </a:pPr>
              <a:t>8</a:t>
            </a:fld>
            <a:endParaRPr lang="en-GB" altLang="en-US" smtClean="0">
              <a:solidFill>
                <a:srgbClr val="000000"/>
              </a:solidFill>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04" tIns="45702" rIns="91404" bIns="45702"/>
          <a:lstStyle/>
          <a:p>
            <a:pPr eaLnBrk="1" hangingPunct="1">
              <a:lnSpc>
                <a:spcPct val="90000"/>
              </a:lnSpc>
              <a:spcBef>
                <a:spcPct val="0"/>
              </a:spcBef>
            </a:pPr>
            <a:endParaRPr lang="en-GB" altLang="en-US" sz="100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3030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B650C946-1160-4186-89DD-518D007E0349}" type="slidenum">
              <a:rPr lang="en-GB" altLang="en-US" smtClean="0">
                <a:solidFill>
                  <a:srgbClr val="000000"/>
                </a:solidFill>
              </a:rPr>
              <a:pPr algn="r" eaLnBrk="1" fontAlgn="base" hangingPunct="1">
                <a:spcBef>
                  <a:spcPct val="0"/>
                </a:spcBef>
                <a:spcAft>
                  <a:spcPct val="0"/>
                </a:spcAft>
              </a:pPr>
              <a:t>10</a:t>
            </a:fld>
            <a:endParaRPr lang="en-GB" altLang="en-US" smtClean="0">
              <a:solidFill>
                <a:srgbClr val="000000"/>
              </a:solidFill>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04" tIns="45702" rIns="91404" bIns="45702"/>
          <a:lstStyle/>
          <a:p>
            <a:pPr eaLnBrk="1" hangingPunct="1">
              <a:lnSpc>
                <a:spcPct val="90000"/>
              </a:lnSpc>
              <a:spcBef>
                <a:spcPct val="0"/>
              </a:spcBef>
            </a:pPr>
            <a:endParaRPr lang="en-GB" altLang="en-US" sz="100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4359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just want to show you where I’m going to end up with the main messages….</a:t>
            </a:r>
          </a:p>
          <a:p>
            <a:r>
              <a:rPr lang="en-GB" dirty="0" smtClean="0"/>
              <a:t>I’m going to go into each of these messages in a bit more detail in the coming slides. </a:t>
            </a:r>
          </a:p>
          <a:p>
            <a:endParaRPr lang="en-GB" dirty="0" smtClean="0"/>
          </a:p>
          <a:p>
            <a:r>
              <a:rPr lang="en-GB" dirty="0" smtClean="0"/>
              <a:t>Bullet</a:t>
            </a:r>
            <a:r>
              <a:rPr lang="en-GB" baseline="0" dirty="0" smtClean="0"/>
              <a:t> 1: this is the message that emerges from integration.</a:t>
            </a:r>
          </a:p>
          <a:p>
            <a:r>
              <a:rPr lang="en-GB" baseline="0" dirty="0" smtClean="0"/>
              <a:t>Bullet 2: we face systemic challenges &gt; what we mean by this is…</a:t>
            </a:r>
          </a:p>
          <a:p>
            <a:r>
              <a:rPr lang="en-GB" baseline="0" dirty="0" smtClean="0"/>
              <a:t>Bullet 3: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11</a:t>
            </a:fld>
            <a:endParaRPr lang="en-GB"/>
          </a:p>
        </p:txBody>
      </p:sp>
    </p:spTree>
    <p:extLst>
      <p:ext uri="{BB962C8B-B14F-4D97-AF65-F5344CB8AC3E}">
        <p14:creationId xmlns:p14="http://schemas.microsoft.com/office/powerpoint/2010/main" val="52484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just want to show you where I’m going to end up with the main messages….</a:t>
            </a:r>
          </a:p>
          <a:p>
            <a:r>
              <a:rPr lang="en-GB" dirty="0" smtClean="0"/>
              <a:t>I’m going to go into each of these messages in a bit more detail in the coming slides. </a:t>
            </a:r>
          </a:p>
          <a:p>
            <a:endParaRPr lang="en-GB" dirty="0" smtClean="0"/>
          </a:p>
          <a:p>
            <a:r>
              <a:rPr lang="en-GB" dirty="0" smtClean="0"/>
              <a:t>Bullet</a:t>
            </a:r>
            <a:r>
              <a:rPr lang="en-GB" baseline="0" dirty="0" smtClean="0"/>
              <a:t> 1: this is the message that emerges from integration.</a:t>
            </a:r>
          </a:p>
          <a:p>
            <a:r>
              <a:rPr lang="en-GB" baseline="0" dirty="0" smtClean="0"/>
              <a:t>Bullet 2: we face systemic challenges &gt; what we mean by this is…</a:t>
            </a:r>
          </a:p>
          <a:p>
            <a:r>
              <a:rPr lang="en-GB" baseline="0" dirty="0" smtClean="0"/>
              <a:t>Bullet 3: </a:t>
            </a:r>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12</a:t>
            </a:fld>
            <a:endParaRPr lang="en-GB"/>
          </a:p>
        </p:txBody>
      </p:sp>
    </p:spTree>
    <p:extLst>
      <p:ext uri="{BB962C8B-B14F-4D97-AF65-F5344CB8AC3E}">
        <p14:creationId xmlns:p14="http://schemas.microsoft.com/office/powerpoint/2010/main" val="208037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13</a:t>
            </a:fld>
            <a:endParaRPr lang="en-GB"/>
          </a:p>
        </p:txBody>
      </p:sp>
    </p:spTree>
    <p:extLst>
      <p:ext uri="{BB962C8B-B14F-4D97-AF65-F5344CB8AC3E}">
        <p14:creationId xmlns:p14="http://schemas.microsoft.com/office/powerpoint/2010/main" val="41733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103290" cy="292274"/>
          </a:xfrm>
          <a:prstGeom prst="rect">
            <a:avLst/>
          </a:prstGeom>
        </p:spPr>
        <p:txBody>
          <a:bodyPr/>
          <a:lstStyle>
            <a:lvl1pPr marL="0" indent="0">
              <a:buNone/>
              <a:defRPr lang="en-US" sz="14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1987462" y="152400"/>
            <a:ext cx="6705600" cy="228600"/>
          </a:xfrm>
          <a:prstGeom prst="rect">
            <a:avLst/>
          </a:prstGeom>
        </p:spPr>
        <p:txBody>
          <a:bodyPr/>
          <a:lstStyle>
            <a:lvl1pPr marL="0" indent="0">
              <a:buNone/>
              <a:defRPr lang="en-US" sz="900" kern="1200" baseline="0" dirty="0" smtClean="0">
                <a:solidFill>
                  <a:srgbClr val="54803A"/>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152400" y="5932904"/>
            <a:ext cx="3886200" cy="230832"/>
          </a:xfrm>
          <a:prstGeom prst="rect">
            <a:avLst/>
          </a:prstGeom>
          <a:noFill/>
        </p:spPr>
        <p:txBody>
          <a:bodyPr wrap="square" rtlCol="0">
            <a:spAutoFit/>
          </a:bodyPr>
          <a:lstStyle/>
          <a:p>
            <a:r>
              <a:rPr lang="en-US" sz="900" b="1" dirty="0" smtClean="0">
                <a:solidFill>
                  <a:schemeClr val="bg1">
                    <a:lumMod val="65000"/>
                  </a:schemeClr>
                </a:solidFill>
              </a:rPr>
              <a:t>Related content</a:t>
            </a:r>
            <a:endParaRPr lang="en-US" sz="900" b="1" dirty="0">
              <a:solidFill>
                <a:schemeClr val="bg1">
                  <a:lumMod val="65000"/>
                </a:schemeClr>
              </a:solidFill>
            </a:endParaRPr>
          </a:p>
        </p:txBody>
      </p:sp>
      <p:sp>
        <p:nvSpPr>
          <p:cNvPr id="7" name="TextBox 6"/>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European briefings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8" name="Rectangle 7">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s_Global Megatrend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91389" cy="292275"/>
          </a:xfrm>
          <a:prstGeom prst="rect">
            <a:avLst/>
          </a:prstGeom>
        </p:spPr>
        <p:txBody>
          <a:bodyPr/>
          <a:lstStyle>
            <a:lvl1pPr marL="0" indent="0">
              <a:buNone/>
              <a:defRPr lang="en-US" sz="14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37566" y="152400"/>
            <a:ext cx="6705600" cy="228600"/>
          </a:xfrm>
          <a:prstGeom prst="rect">
            <a:avLst/>
          </a:prstGeom>
        </p:spPr>
        <p:txBody>
          <a:bodyPr/>
          <a:lstStyle>
            <a:lvl1pPr marL="0" indent="0">
              <a:buNone/>
              <a:defRPr lang="en-US" sz="900" kern="1200" baseline="0" dirty="0" smtClean="0">
                <a:solidFill>
                  <a:srgbClr val="833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2" name="Rectangle 1"/>
          <p:cNvSpPr/>
          <p:nvPr userDrawn="1"/>
        </p:nvSpPr>
        <p:spPr>
          <a:xfrm>
            <a:off x="228600" y="586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127342"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28600" y="1380067"/>
            <a:ext cx="9525000" cy="212196"/>
          </a:xfrm>
          <a:prstGeom prst="rect">
            <a:avLst/>
          </a:prstGeom>
        </p:spPr>
        <p:txBody>
          <a:bodyPr/>
          <a:lstStyle>
            <a:lvl1pPr marL="0" indent="0">
              <a:buNone/>
              <a:defRPr sz="1200">
                <a:solidFill>
                  <a:schemeClr val="bg1">
                    <a:lumMod val="50000"/>
                  </a:schemeClr>
                </a:solidFill>
              </a:defRPr>
            </a:lvl1pPr>
            <a:lvl2pPr marL="457200" indent="0">
              <a:buNone/>
              <a:defRPr sz="1200">
                <a:solidFill>
                  <a:schemeClr val="bg1">
                    <a:lumMod val="50000"/>
                  </a:schemeClr>
                </a:solidFill>
              </a:defRPr>
            </a:lvl2pPr>
            <a:lvl3pPr marL="914400" indent="0">
              <a:buNone/>
              <a:defRPr sz="1200">
                <a:solidFill>
                  <a:schemeClr val="bg1">
                    <a:lumMod val="50000"/>
                  </a:schemeClr>
                </a:solidFill>
              </a:defRPr>
            </a:lvl3pPr>
            <a:lvl4pPr marL="1371600" indent="0">
              <a:buNone/>
              <a:defRPr sz="1200">
                <a:solidFill>
                  <a:schemeClr val="bg1">
                    <a:lumMod val="50000"/>
                  </a:schemeClr>
                </a:solidFill>
              </a:defRPr>
            </a:lvl4pPr>
            <a:lvl5pPr marL="1828800" indent="0">
              <a:buNone/>
              <a:defRPr sz="12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51336" y="152400"/>
            <a:ext cx="3276600" cy="304800"/>
          </a:xfrm>
          <a:prstGeom prst="rect">
            <a:avLst/>
          </a:prstGeom>
        </p:spPr>
        <p:txBody>
          <a:bodyPr/>
          <a:lstStyle>
            <a:lvl1pPr marL="0" indent="0">
              <a:buNone/>
              <a:defRPr lang="en-US" sz="900" b="1" kern="1200" baseline="0" dirty="0" smtClean="0">
                <a:solidFill>
                  <a:srgbClr val="54803A"/>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European briefings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2" action="ppaction://hlinksldjump"/>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1893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68758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547813" y="4286250"/>
            <a:ext cx="14016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1800" smtClean="0">
              <a:solidFill>
                <a:prstClr val="black"/>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de-AT" dirty="0"/>
          </a:p>
        </p:txBody>
      </p:sp>
    </p:spTree>
    <p:extLst>
      <p:ext uri="{BB962C8B-B14F-4D97-AF65-F5344CB8AC3E}">
        <p14:creationId xmlns:p14="http://schemas.microsoft.com/office/powerpoint/2010/main" val="393775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message_image_European_brief">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54803A"/>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54803A"/>
                </a:solidFill>
                <a:latin typeface="+mn-lt"/>
                <a:ea typeface="+mn-ea"/>
                <a:cs typeface="+mn-cs"/>
              </a:defRPr>
            </a:lvl1pPr>
            <a:lvl2pPr>
              <a:spcBef>
                <a:spcPts val="600"/>
              </a:spcBef>
              <a:spcAft>
                <a:spcPts val="1200"/>
              </a:spcAft>
              <a:defRPr lang="en-US" sz="1600" b="0" i="0" kern="1200" baseline="0" smtClean="0">
                <a:solidFill>
                  <a:srgbClr val="54803A"/>
                </a:solidFill>
                <a:latin typeface="+mn-lt"/>
                <a:ea typeface="+mn-ea"/>
                <a:cs typeface="+mn-cs"/>
              </a:defRPr>
            </a:lvl2pPr>
            <a:lvl3pPr>
              <a:spcBef>
                <a:spcPts val="600"/>
              </a:spcBef>
              <a:spcAft>
                <a:spcPts val="1200"/>
              </a:spcAft>
              <a:defRPr lang="en-US" sz="1600" b="0" i="0" kern="1200" baseline="0" smtClean="0">
                <a:solidFill>
                  <a:srgbClr val="54803A"/>
                </a:solidFill>
                <a:latin typeface="+mn-lt"/>
                <a:ea typeface="+mn-ea"/>
                <a:cs typeface="+mn-cs"/>
              </a:defRPr>
            </a:lvl3pPr>
            <a:lvl4pPr>
              <a:spcBef>
                <a:spcPts val="600"/>
              </a:spcBef>
              <a:spcAft>
                <a:spcPts val="1200"/>
              </a:spcAft>
              <a:defRPr lang="en-US" sz="1600" b="0" i="0" kern="1200" baseline="0" smtClean="0">
                <a:solidFill>
                  <a:srgbClr val="54803A"/>
                </a:solidFill>
                <a:latin typeface="+mn-lt"/>
                <a:ea typeface="+mn-ea"/>
                <a:cs typeface="+mn-cs"/>
              </a:defRPr>
            </a:lvl4pPr>
            <a:lvl5pPr>
              <a:spcBef>
                <a:spcPts val="600"/>
              </a:spcBef>
              <a:spcAft>
                <a:spcPts val="1200"/>
              </a:spcAft>
              <a:defRPr lang="en-GB" sz="1600" b="0" i="0" kern="1200" baseline="0">
                <a:solidFill>
                  <a:srgbClr val="54803A"/>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1921933"/>
            <a:ext cx="7620000" cy="3996267"/>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7">
            <a:hlinkClick r:id="rId2" action="ppaction://hlinksldjump"/>
          </p:cNvPr>
          <p:cNvSpPr/>
          <p:nvPr userDrawn="1"/>
        </p:nvSpPr>
        <p:spPr>
          <a:xfrm>
            <a:off x="2606458" y="152399"/>
            <a:ext cx="625257" cy="248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ey message_image_introduc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2614632" y="147325"/>
            <a:ext cx="3276600" cy="304800"/>
          </a:xfrm>
          <a:prstGeom prst="rect">
            <a:avLst/>
          </a:prstGeom>
        </p:spPr>
        <p:txBody>
          <a:bodyPr/>
          <a:lstStyle>
            <a:lvl1pPr marL="0" indent="0">
              <a:buNone/>
              <a:defRPr lang="en-US" sz="900" b="1" kern="1200" baseline="0" dirty="0" smtClean="0">
                <a:solidFill>
                  <a:srgbClr val="202661"/>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202661"/>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202661"/>
                </a:solidFill>
                <a:latin typeface="+mn-lt"/>
                <a:ea typeface="+mn-ea"/>
                <a:cs typeface="+mn-cs"/>
              </a:defRPr>
            </a:lvl1pPr>
            <a:lvl2pPr>
              <a:spcBef>
                <a:spcPts val="600"/>
              </a:spcBef>
              <a:spcAft>
                <a:spcPts val="1200"/>
              </a:spcAft>
              <a:defRPr lang="en-US" sz="1600" b="0" i="0" kern="1200" baseline="0" smtClean="0">
                <a:solidFill>
                  <a:srgbClr val="202661"/>
                </a:solidFill>
                <a:latin typeface="+mn-lt"/>
                <a:ea typeface="+mn-ea"/>
                <a:cs typeface="+mn-cs"/>
              </a:defRPr>
            </a:lvl2pPr>
            <a:lvl3pPr>
              <a:spcBef>
                <a:spcPts val="600"/>
              </a:spcBef>
              <a:spcAft>
                <a:spcPts val="1200"/>
              </a:spcAft>
              <a:defRPr lang="en-US" sz="1600" b="0" i="0" kern="1200" baseline="0" smtClean="0">
                <a:solidFill>
                  <a:srgbClr val="202661"/>
                </a:solidFill>
                <a:latin typeface="+mn-lt"/>
                <a:ea typeface="+mn-ea"/>
                <a:cs typeface="+mn-cs"/>
              </a:defRPr>
            </a:lvl3pPr>
            <a:lvl4pPr>
              <a:spcBef>
                <a:spcPts val="600"/>
              </a:spcBef>
              <a:spcAft>
                <a:spcPts val="1200"/>
              </a:spcAft>
              <a:defRPr lang="en-US" sz="1600" b="0" i="0" kern="1200" baseline="0" smtClean="0">
                <a:solidFill>
                  <a:srgbClr val="202661"/>
                </a:solidFill>
                <a:latin typeface="+mn-lt"/>
                <a:ea typeface="+mn-ea"/>
                <a:cs typeface="+mn-cs"/>
              </a:defRPr>
            </a:lvl4pPr>
            <a:lvl5pPr>
              <a:spcBef>
                <a:spcPts val="600"/>
              </a:spcBef>
              <a:spcAft>
                <a:spcPts val="1200"/>
              </a:spcAft>
              <a:defRPr lang="en-GB" sz="1600" b="0" i="0" kern="1200" baseline="0">
                <a:solidFill>
                  <a:srgbClr val="20266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a:t>
            </a:r>
            <a:endParaRPr lang="en-US" sz="900" dirty="0"/>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26978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_image_Regions_Countri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739018" y="152400"/>
            <a:ext cx="3276600" cy="304800"/>
          </a:xfrm>
          <a:prstGeom prst="rect">
            <a:avLst/>
          </a:prstGeom>
        </p:spPr>
        <p:txBody>
          <a:bodyPr/>
          <a:lstStyle>
            <a:lvl1pPr marL="0" indent="0">
              <a:buNone/>
              <a:defRPr lang="en-US" sz="900" b="1" kern="1200" baseline="0" dirty="0" smtClean="0">
                <a:solidFill>
                  <a:srgbClr val="D63D27"/>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D63D27"/>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D63D27"/>
                </a:solidFill>
                <a:latin typeface="+mn-lt"/>
                <a:ea typeface="+mn-ea"/>
                <a:cs typeface="+mn-cs"/>
              </a:defRPr>
            </a:lvl1pPr>
            <a:lvl2pPr>
              <a:spcBef>
                <a:spcPts val="600"/>
              </a:spcBef>
              <a:spcAft>
                <a:spcPts val="1200"/>
              </a:spcAft>
              <a:defRPr lang="en-US" sz="1600" b="0" i="0" kern="1200" baseline="0" smtClean="0">
                <a:solidFill>
                  <a:srgbClr val="D63D27"/>
                </a:solidFill>
                <a:latin typeface="+mn-lt"/>
                <a:ea typeface="+mn-ea"/>
                <a:cs typeface="+mn-cs"/>
              </a:defRPr>
            </a:lvl2pPr>
            <a:lvl3pPr>
              <a:spcBef>
                <a:spcPts val="600"/>
              </a:spcBef>
              <a:spcAft>
                <a:spcPts val="1200"/>
              </a:spcAft>
              <a:defRPr lang="en-US" sz="1600" b="0" i="0" kern="1200" baseline="0" smtClean="0">
                <a:solidFill>
                  <a:srgbClr val="D63D27"/>
                </a:solidFill>
                <a:latin typeface="+mn-lt"/>
                <a:ea typeface="+mn-ea"/>
                <a:cs typeface="+mn-cs"/>
              </a:defRPr>
            </a:lvl3pPr>
            <a:lvl4pPr>
              <a:spcBef>
                <a:spcPts val="600"/>
              </a:spcBef>
              <a:spcAft>
                <a:spcPts val="1200"/>
              </a:spcAft>
              <a:defRPr lang="en-US" sz="1600" b="0" i="0" kern="1200" baseline="0" smtClean="0">
                <a:solidFill>
                  <a:srgbClr val="D63D27"/>
                </a:solidFill>
                <a:latin typeface="+mn-lt"/>
                <a:ea typeface="+mn-ea"/>
                <a:cs typeface="+mn-cs"/>
              </a:defRPr>
            </a:lvl4pPr>
            <a:lvl5pPr>
              <a:spcBef>
                <a:spcPts val="600"/>
              </a:spcBef>
              <a:spcAft>
                <a:spcPts val="1200"/>
              </a:spcAft>
              <a:defRPr lang="en-GB" sz="1600" b="0" i="0" kern="1200" baseline="0">
                <a:solidFill>
                  <a:srgbClr val="D63D27"/>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Countries &amp; regions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105740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e_image_Cross_Countr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4097866" y="155792"/>
            <a:ext cx="3276600" cy="304800"/>
          </a:xfrm>
          <a:prstGeom prst="rect">
            <a:avLst/>
          </a:prstGeom>
        </p:spPr>
        <p:txBody>
          <a:bodyPr/>
          <a:lstStyle>
            <a:lvl1pPr marL="0" indent="0">
              <a:buNone/>
              <a:defRPr lang="en-US" sz="900" b="1" kern="1200" baseline="0" dirty="0" smtClean="0">
                <a:solidFill>
                  <a:srgbClr val="007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007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007A88"/>
                </a:solidFill>
                <a:latin typeface="+mn-lt"/>
                <a:ea typeface="+mn-ea"/>
                <a:cs typeface="+mn-cs"/>
              </a:defRPr>
            </a:lvl1pPr>
            <a:lvl2pPr>
              <a:spcBef>
                <a:spcPts val="600"/>
              </a:spcBef>
              <a:spcAft>
                <a:spcPts val="1200"/>
              </a:spcAft>
              <a:defRPr lang="en-US" sz="1600" b="0" i="0" kern="1200" baseline="0" smtClean="0">
                <a:solidFill>
                  <a:srgbClr val="007A88"/>
                </a:solidFill>
                <a:latin typeface="+mn-lt"/>
                <a:ea typeface="+mn-ea"/>
                <a:cs typeface="+mn-cs"/>
              </a:defRPr>
            </a:lvl2pPr>
            <a:lvl3pPr>
              <a:spcBef>
                <a:spcPts val="600"/>
              </a:spcBef>
              <a:spcAft>
                <a:spcPts val="1200"/>
              </a:spcAft>
              <a:defRPr lang="en-US" sz="1600" b="0" i="0" kern="1200" baseline="0" smtClean="0">
                <a:solidFill>
                  <a:srgbClr val="007A88"/>
                </a:solidFill>
                <a:latin typeface="+mn-lt"/>
                <a:ea typeface="+mn-ea"/>
                <a:cs typeface="+mn-cs"/>
              </a:defRPr>
            </a:lvl3pPr>
            <a:lvl4pPr>
              <a:spcBef>
                <a:spcPts val="600"/>
              </a:spcBef>
              <a:spcAft>
                <a:spcPts val="1200"/>
              </a:spcAft>
              <a:defRPr lang="en-US" sz="1600" b="0" i="0" kern="1200" baseline="0" smtClean="0">
                <a:solidFill>
                  <a:srgbClr val="007A88"/>
                </a:solidFill>
                <a:latin typeface="+mn-lt"/>
                <a:ea typeface="+mn-ea"/>
                <a:cs typeface="+mn-cs"/>
              </a:defRPr>
            </a:lvl4pPr>
            <a:lvl5pPr>
              <a:spcBef>
                <a:spcPts val="600"/>
              </a:spcBef>
              <a:spcAft>
                <a:spcPts val="1200"/>
              </a:spcAft>
              <a:defRPr lang="en-GB" sz="1600" b="0" i="0" kern="1200" baseline="0">
                <a:solidFill>
                  <a:srgbClr val="007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2665434" y="163143"/>
            <a:ext cx="1432432"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e_image_Global_megatrend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52600" cy="6858000"/>
          </a:xfrm>
          <a:prstGeom prst="rect">
            <a:avLst/>
          </a:prstGeom>
        </p:spPr>
        <p:txBody>
          <a:bodyPr/>
          <a:lstStyle/>
          <a:p>
            <a:endParaRPr lang="en-GB" dirty="0"/>
          </a:p>
        </p:txBody>
      </p:sp>
      <p:sp>
        <p:nvSpPr>
          <p:cNvPr id="7" name="Text Placeholder 6"/>
          <p:cNvSpPr>
            <a:spLocks noGrp="1"/>
          </p:cNvSpPr>
          <p:nvPr>
            <p:ph type="body" sz="quarter" idx="11"/>
          </p:nvPr>
        </p:nvSpPr>
        <p:spPr>
          <a:xfrm>
            <a:off x="3676388" y="152400"/>
            <a:ext cx="3276600" cy="304800"/>
          </a:xfrm>
          <a:prstGeom prst="rect">
            <a:avLst/>
          </a:prstGeom>
        </p:spPr>
        <p:txBody>
          <a:bodyPr/>
          <a:lstStyle>
            <a:lvl1pPr marL="0" indent="0">
              <a:buNone/>
              <a:defRPr lang="en-US" sz="900" b="1" kern="1200" baseline="0" dirty="0" smtClean="0">
                <a:solidFill>
                  <a:srgbClr val="833A88"/>
                </a:solidFill>
                <a:latin typeface="+mn-lt"/>
                <a:ea typeface="+mn-ea"/>
                <a:cs typeface="+mn-cs"/>
              </a:defRPr>
            </a:lvl1pPr>
            <a:lvl2pPr marL="457200" indent="0">
              <a:buNone/>
              <a:defRPr lang="en-US" sz="900" kern="1200" baseline="0" dirty="0" smtClean="0">
                <a:solidFill>
                  <a:srgbClr val="202661"/>
                </a:solidFill>
                <a:latin typeface="+mn-lt"/>
                <a:ea typeface="+mn-ea"/>
                <a:cs typeface="+mn-cs"/>
              </a:defRPr>
            </a:lvl2pPr>
            <a:lvl3pPr marL="914400" indent="0">
              <a:buNone/>
              <a:defRPr lang="en-US" sz="900" kern="1200" baseline="0" dirty="0" smtClean="0">
                <a:solidFill>
                  <a:srgbClr val="202661"/>
                </a:solidFill>
                <a:latin typeface="+mn-lt"/>
                <a:ea typeface="+mn-ea"/>
                <a:cs typeface="+mn-cs"/>
              </a:defRPr>
            </a:lvl3pPr>
            <a:lvl4pPr marL="1371600" indent="0">
              <a:buNone/>
              <a:defRPr lang="en-US" sz="900" kern="1200" baseline="0" dirty="0" smtClean="0">
                <a:solidFill>
                  <a:srgbClr val="202661"/>
                </a:solidFill>
                <a:latin typeface="+mn-lt"/>
                <a:ea typeface="+mn-ea"/>
                <a:cs typeface="+mn-cs"/>
              </a:defRPr>
            </a:lvl4pPr>
            <a:lvl5pPr marL="1828800" indent="0">
              <a:buNone/>
              <a:defRPr lang="en-GB" sz="900" kern="1200" baseline="0" dirty="0">
                <a:solidFill>
                  <a:srgbClr val="202661"/>
                </a:solidFill>
                <a:latin typeface="+mn-lt"/>
                <a:ea typeface="+mn-ea"/>
                <a:cs typeface="+mn-cs"/>
              </a:defRPr>
            </a:lvl5pPr>
          </a:lstStyle>
          <a:p>
            <a:pPr lvl="0"/>
            <a:r>
              <a:rPr lang="en-US" dirty="0" smtClean="0"/>
              <a:t>Click to edit Master text styles</a:t>
            </a:r>
          </a:p>
        </p:txBody>
      </p:sp>
      <p:sp>
        <p:nvSpPr>
          <p:cNvPr id="4" name="Text Placeholder 8"/>
          <p:cNvSpPr>
            <a:spLocks noGrp="1"/>
          </p:cNvSpPr>
          <p:nvPr>
            <p:ph type="body" sz="quarter" idx="14"/>
          </p:nvPr>
        </p:nvSpPr>
        <p:spPr>
          <a:xfrm>
            <a:off x="1981200" y="609600"/>
            <a:ext cx="6629400" cy="838200"/>
          </a:xfrm>
          <a:prstGeom prst="rect">
            <a:avLst/>
          </a:prstGeom>
        </p:spPr>
        <p:txBody>
          <a:bodyPr/>
          <a:lstStyle>
            <a:lvl1pPr marL="0" indent="0">
              <a:buNone/>
              <a:defRPr lang="en-US" sz="2600" kern="1200" baseline="0" smtClean="0">
                <a:solidFill>
                  <a:srgbClr val="833A88"/>
                </a:solidFill>
                <a:latin typeface="Open Sans Extrabold" pitchFamily="34" charset="0"/>
                <a:ea typeface="Open Sans Extrabold" pitchFamily="34" charset="0"/>
                <a:cs typeface="Open Sans Extrabold" pitchFamily="34" charset="0"/>
              </a:defRPr>
            </a:lvl1pPr>
            <a:lvl2pPr>
              <a:defRPr lang="en-US" sz="2600" kern="1200" baseline="0" smtClean="0">
                <a:solidFill>
                  <a:srgbClr val="7FA643"/>
                </a:solidFill>
                <a:latin typeface="Open Sans Extrabold" pitchFamily="34" charset="0"/>
                <a:ea typeface="Open Sans Extrabold" pitchFamily="34" charset="0"/>
                <a:cs typeface="Open Sans Extrabold" pitchFamily="34" charset="0"/>
              </a:defRPr>
            </a:lvl2pPr>
            <a:lvl3pPr>
              <a:defRPr lang="en-US" sz="2600" kern="1200" baseline="0" smtClean="0">
                <a:solidFill>
                  <a:srgbClr val="7FA643"/>
                </a:solidFill>
                <a:latin typeface="Open Sans Extrabold" pitchFamily="34" charset="0"/>
                <a:ea typeface="Open Sans Extrabold" pitchFamily="34" charset="0"/>
                <a:cs typeface="Open Sans Extrabold" pitchFamily="34" charset="0"/>
              </a:defRPr>
            </a:lvl3pPr>
            <a:lvl4pPr>
              <a:defRPr lang="en-US" sz="2600" kern="1200" baseline="0" smtClean="0">
                <a:solidFill>
                  <a:srgbClr val="7FA643"/>
                </a:solidFill>
                <a:latin typeface="Open Sans Extrabold" pitchFamily="34" charset="0"/>
                <a:ea typeface="Open Sans Extrabold" pitchFamily="34" charset="0"/>
                <a:cs typeface="Open Sans Extrabold" pitchFamily="34" charset="0"/>
              </a:defRPr>
            </a:lvl4pPr>
            <a:lvl5pPr>
              <a:defRPr lang="en-GB" sz="2600" kern="1200" baseline="0">
                <a:solidFill>
                  <a:srgbClr val="7FA643"/>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endParaRPr lang="en-GB" dirty="0"/>
          </a:p>
        </p:txBody>
      </p:sp>
      <p:sp>
        <p:nvSpPr>
          <p:cNvPr id="5" name="Text Placeholder 3"/>
          <p:cNvSpPr>
            <a:spLocks noGrp="1"/>
          </p:cNvSpPr>
          <p:nvPr>
            <p:ph type="body" sz="quarter" idx="15"/>
          </p:nvPr>
        </p:nvSpPr>
        <p:spPr>
          <a:xfrm>
            <a:off x="1981200" y="2133600"/>
            <a:ext cx="7620000" cy="3581400"/>
          </a:xfrm>
          <a:prstGeom prst="rect">
            <a:avLst/>
          </a:prstGeom>
        </p:spPr>
        <p:txBody>
          <a:bodyPr/>
          <a:lstStyle>
            <a:lvl1pPr>
              <a:spcBef>
                <a:spcPts val="600"/>
              </a:spcBef>
              <a:spcAft>
                <a:spcPts val="1200"/>
              </a:spcAft>
              <a:defRPr lang="en-US" sz="1600" b="0" i="0" kern="1200" baseline="0" smtClean="0">
                <a:solidFill>
                  <a:srgbClr val="833A88"/>
                </a:solidFill>
                <a:latin typeface="+mn-lt"/>
                <a:ea typeface="+mn-ea"/>
                <a:cs typeface="+mn-cs"/>
              </a:defRPr>
            </a:lvl1pPr>
            <a:lvl2pPr>
              <a:spcBef>
                <a:spcPts val="600"/>
              </a:spcBef>
              <a:spcAft>
                <a:spcPts val="1200"/>
              </a:spcAft>
              <a:defRPr lang="en-US" sz="1600" b="0" i="0" kern="1200" baseline="0" smtClean="0">
                <a:solidFill>
                  <a:srgbClr val="833A88"/>
                </a:solidFill>
                <a:latin typeface="+mn-lt"/>
                <a:ea typeface="+mn-ea"/>
                <a:cs typeface="+mn-cs"/>
              </a:defRPr>
            </a:lvl2pPr>
            <a:lvl3pPr>
              <a:spcBef>
                <a:spcPts val="600"/>
              </a:spcBef>
              <a:spcAft>
                <a:spcPts val="1200"/>
              </a:spcAft>
              <a:defRPr lang="en-US" sz="1600" b="0" i="0" kern="1200" baseline="0" smtClean="0">
                <a:solidFill>
                  <a:srgbClr val="833A88"/>
                </a:solidFill>
                <a:latin typeface="+mn-lt"/>
                <a:ea typeface="+mn-ea"/>
                <a:cs typeface="+mn-cs"/>
              </a:defRPr>
            </a:lvl3pPr>
            <a:lvl4pPr>
              <a:spcBef>
                <a:spcPts val="600"/>
              </a:spcBef>
              <a:spcAft>
                <a:spcPts val="1200"/>
              </a:spcAft>
              <a:defRPr lang="en-US" sz="1600" b="0" i="0" kern="1200" baseline="0" smtClean="0">
                <a:solidFill>
                  <a:srgbClr val="833A88"/>
                </a:solidFill>
                <a:latin typeface="+mn-lt"/>
                <a:ea typeface="+mn-ea"/>
                <a:cs typeface="+mn-cs"/>
              </a:defRPr>
            </a:lvl4pPr>
            <a:lvl5pPr>
              <a:spcBef>
                <a:spcPts val="600"/>
              </a:spcBef>
              <a:spcAft>
                <a:spcPts val="1200"/>
              </a:spcAft>
              <a:defRPr lang="en-GB" sz="1600" b="0" i="0" kern="1200" baseline="0">
                <a:solidFill>
                  <a:srgbClr val="833A88"/>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1905000" y="152400"/>
            <a:ext cx="7010400" cy="230832"/>
          </a:xfrm>
          <a:prstGeom prst="rect">
            <a:avLst/>
          </a:prstGeom>
          <a:noFill/>
        </p:spPr>
        <p:txBody>
          <a:bodyPr wrap="square" rtlCol="0">
            <a:spAutoFit/>
          </a:bodyPr>
          <a:lstStyle/>
          <a:p>
            <a:r>
              <a:rPr lang="en-US" sz="900" dirty="0" smtClean="0">
                <a:solidFill>
                  <a:schemeClr val="bg1">
                    <a:lumMod val="65000"/>
                  </a:schemeClr>
                </a:solidFill>
              </a:rPr>
              <a:t>SOER2015 / Global megatrends </a:t>
            </a:r>
            <a:r>
              <a:rPr lang="en-US" sz="900" baseline="0" dirty="0" smtClean="0">
                <a:solidFill>
                  <a:schemeClr val="bg1">
                    <a:lumMod val="65000"/>
                  </a:schemeClr>
                </a:solidFill>
              </a:rPr>
              <a:t>/</a:t>
            </a:r>
            <a:endParaRPr lang="en-US" sz="900" dirty="0"/>
          </a:p>
        </p:txBody>
      </p:sp>
      <p:sp>
        <p:nvSpPr>
          <p:cNvPr id="8" name="Rectangle 7">
            <a:hlinkClick r:id="" action="ppaction://noaction"/>
          </p:cNvPr>
          <p:cNvSpPr/>
          <p:nvPr userDrawn="1"/>
        </p:nvSpPr>
        <p:spPr>
          <a:xfrm>
            <a:off x="2681614" y="152399"/>
            <a:ext cx="950934"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 action="ppaction://noaction"/>
          </p:cNvPr>
          <p:cNvSpPr/>
          <p:nvPr userDrawn="1"/>
        </p:nvSpPr>
        <p:spPr>
          <a:xfrm>
            <a:off x="1827234" y="147325"/>
            <a:ext cx="763566" cy="235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17532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15200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s_Synthesi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95250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2345268" y="1388534"/>
            <a:ext cx="7433732" cy="212196"/>
          </a:xfrm>
          <a:prstGeom prst="rect">
            <a:avLst/>
          </a:prstGeom>
        </p:spPr>
        <p:txBody>
          <a:bodyPr/>
          <a:lstStyle>
            <a:lvl1pPr marL="0" indent="0">
              <a:buNone/>
              <a:defRPr sz="1400">
                <a:solidFill>
                  <a:srgbClr val="202661"/>
                </a:solidFill>
              </a:defRPr>
            </a:lvl1pPr>
            <a:lvl2pPr marL="457200" indent="0">
              <a:buNone/>
              <a:defRPr sz="1400">
                <a:solidFill>
                  <a:srgbClr val="202661"/>
                </a:solidFill>
              </a:defRPr>
            </a:lvl2pPr>
            <a:lvl3pPr marL="914400" indent="0">
              <a:buNone/>
              <a:defRPr sz="1400">
                <a:solidFill>
                  <a:srgbClr val="202661"/>
                </a:solidFill>
              </a:defRPr>
            </a:lvl3pPr>
            <a:lvl4pPr marL="1371600" indent="0">
              <a:buNone/>
              <a:defRPr sz="1400">
                <a:solidFill>
                  <a:srgbClr val="202661"/>
                </a:solidFill>
              </a:defRPr>
            </a:lvl4pPr>
            <a:lvl5pPr marL="1828800" indent="0">
              <a:buNone/>
              <a:defRPr sz="1400">
                <a:solidFill>
                  <a:srgbClr val="20266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aphs_introductio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793909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s_Cross-countr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599" y="609599"/>
            <a:ext cx="9366337" cy="319307"/>
          </a:xfrm>
          <a:prstGeom prst="rect">
            <a:avLst/>
          </a:prstGeom>
        </p:spPr>
        <p:txBody>
          <a:bodyPr/>
          <a:lstStyle>
            <a:lvl1pPr marL="0" indent="0">
              <a:buNone/>
              <a:defRPr lang="en-US" sz="14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463800" y="152400"/>
            <a:ext cx="6003794" cy="228600"/>
          </a:xfrm>
          <a:prstGeom prst="rect">
            <a:avLst/>
          </a:prstGeom>
        </p:spPr>
        <p:txBody>
          <a:bodyPr/>
          <a:lstStyle>
            <a:lvl1pPr marL="0" indent="0">
              <a:buNone/>
              <a:defRPr lang="en-US" sz="900" kern="1200" baseline="0" dirty="0" smtClean="0">
                <a:solidFill>
                  <a:srgbClr val="007A88"/>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Cross-country comparisons</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48266" y="152400"/>
            <a:ext cx="151553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s_Country_region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609600"/>
            <a:ext cx="6705600" cy="228600"/>
          </a:xfrm>
          <a:prstGeom prst="rect">
            <a:avLst/>
          </a:prstGeom>
        </p:spPr>
        <p:txBody>
          <a:bodyPr/>
          <a:lstStyle>
            <a:lvl1pPr marL="0" indent="0">
              <a:buNone/>
              <a:defRPr lang="en-US" sz="14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4" name="Text Placeholder 2"/>
          <p:cNvSpPr>
            <a:spLocks noGrp="1"/>
          </p:cNvSpPr>
          <p:nvPr>
            <p:ph type="body" sz="quarter" idx="11"/>
          </p:nvPr>
        </p:nvSpPr>
        <p:spPr>
          <a:xfrm>
            <a:off x="2062618" y="152400"/>
            <a:ext cx="6705600" cy="228600"/>
          </a:xfrm>
          <a:prstGeom prst="rect">
            <a:avLst/>
          </a:prstGeom>
        </p:spPr>
        <p:txBody>
          <a:bodyPr/>
          <a:lstStyle>
            <a:lvl1pPr marL="0" indent="0">
              <a:buNone/>
              <a:defRPr lang="en-US" sz="900" kern="1200" baseline="0" dirty="0" smtClean="0">
                <a:solidFill>
                  <a:srgbClr val="D63D27"/>
                </a:solidFill>
                <a:latin typeface="Open Sans Extrabold" pitchFamily="34" charset="0"/>
                <a:ea typeface="Open Sans Extrabold" pitchFamily="34" charset="0"/>
                <a:cs typeface="Open Sans Extrabold" pitchFamily="34" charset="0"/>
              </a:defRPr>
            </a:lvl1pPr>
            <a:lvl2pPr marL="4572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2pPr>
            <a:lvl3pPr marL="9144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3pPr>
            <a:lvl4pPr marL="1371600" indent="0">
              <a:buNone/>
              <a:defRPr lang="en-US" sz="1400" kern="1200" baseline="0" dirty="0" smtClean="0">
                <a:solidFill>
                  <a:srgbClr val="202661"/>
                </a:solidFill>
                <a:latin typeface="Open Sans Extrabold" pitchFamily="34" charset="0"/>
                <a:ea typeface="Open Sans Extrabold" pitchFamily="34" charset="0"/>
                <a:cs typeface="Open Sans Extrabold" pitchFamily="34" charset="0"/>
              </a:defRPr>
            </a:lvl4pPr>
            <a:lvl5pPr marL="1828800" indent="0">
              <a:buNone/>
              <a:defRPr lang="en-GB" sz="1400" kern="1200" baseline="0" dirty="0">
                <a:solidFill>
                  <a:srgbClr val="202661"/>
                </a:solidFill>
                <a:latin typeface="Open Sans Extrabold" pitchFamily="34" charset="0"/>
                <a:ea typeface="Open Sans Extrabold" pitchFamily="34" charset="0"/>
                <a:cs typeface="Open Sans Extrabold" pitchFamily="34" charset="0"/>
              </a:defRPr>
            </a:lvl5pPr>
          </a:lstStyle>
          <a:p>
            <a:pPr lvl="0"/>
            <a:r>
              <a:rPr lang="en-US" dirty="0" smtClean="0"/>
              <a:t>Click to edit Master text styles</a:t>
            </a:r>
          </a:p>
        </p:txBody>
      </p:sp>
      <p:sp>
        <p:nvSpPr>
          <p:cNvPr id="6" name="TextBox 5"/>
          <p:cNvSpPr txBox="1"/>
          <p:nvPr userDrawn="1"/>
        </p:nvSpPr>
        <p:spPr>
          <a:xfrm>
            <a:off x="228601" y="152400"/>
            <a:ext cx="70104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65000"/>
                  </a:schemeClr>
                </a:solidFill>
              </a:rPr>
              <a:t>SOER2015 / Countries</a:t>
            </a:r>
            <a:r>
              <a:rPr lang="en-US" sz="900" baseline="0" dirty="0" smtClean="0">
                <a:solidFill>
                  <a:schemeClr val="bg1">
                    <a:lumMod val="65000"/>
                  </a:schemeClr>
                </a:solidFill>
              </a:rPr>
              <a:t> &amp; regions</a:t>
            </a:r>
            <a:r>
              <a:rPr lang="en-US" sz="900" dirty="0" smtClean="0">
                <a:solidFill>
                  <a:schemeClr val="bg1">
                    <a:lumMod val="65000"/>
                  </a:schemeClr>
                </a:solidFill>
              </a:rPr>
              <a:t> </a:t>
            </a:r>
            <a:r>
              <a:rPr lang="en-US" sz="900" baseline="0" dirty="0" smtClean="0">
                <a:solidFill>
                  <a:schemeClr val="bg1">
                    <a:lumMod val="65000"/>
                  </a:schemeClr>
                </a:solidFill>
              </a:rPr>
              <a:t>/</a:t>
            </a:r>
            <a:endParaRPr lang="en-US" sz="900" dirty="0" smtClean="0">
              <a:solidFill>
                <a:srgbClr val="202661"/>
              </a:solidFill>
              <a:latin typeface="Open Sans Extrabold" pitchFamily="34" charset="0"/>
              <a:ea typeface="Open Sans Extrabold" pitchFamily="34" charset="0"/>
              <a:cs typeface="Open Sans Extrabold" pitchFamily="34" charset="0"/>
            </a:endParaRPr>
          </a:p>
        </p:txBody>
      </p:sp>
      <p:sp>
        <p:nvSpPr>
          <p:cNvPr id="7" name="Rectangle 6">
            <a:hlinkClick r:id="" action="ppaction://noaction"/>
          </p:cNvPr>
          <p:cNvSpPr/>
          <p:nvPr userDrawn="1"/>
        </p:nvSpPr>
        <p:spPr>
          <a:xfrm>
            <a:off x="964505" y="152399"/>
            <a:ext cx="1098113" cy="26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 action="ppaction://noaction"/>
          </p:cNvPr>
          <p:cNvSpPr/>
          <p:nvPr userDrawn="1"/>
        </p:nvSpPr>
        <p:spPr>
          <a:xfrm>
            <a:off x="176409"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p:cNvSpPr>
            <a:spLocks noGrp="1"/>
          </p:cNvSpPr>
          <p:nvPr>
            <p:ph type="body" sz="quarter" idx="12"/>
          </p:nvPr>
        </p:nvSpPr>
        <p:spPr>
          <a:xfrm>
            <a:off x="176409" y="5452533"/>
            <a:ext cx="9577191" cy="482599"/>
          </a:xfrm>
          <a:prstGeom prst="rect">
            <a:avLst/>
          </a:prstGeom>
        </p:spPr>
        <p:txBody>
          <a:bodyPr anchor="b"/>
          <a:lstStyle>
            <a:lvl1pPr marL="0" indent="0" algn="r">
              <a:buNone/>
              <a:defRPr sz="700">
                <a:solidFill>
                  <a:schemeClr val="bg1">
                    <a:lumMod val="65000"/>
                  </a:schemeClr>
                </a:solidFill>
                <a:latin typeface="+mn-lt"/>
              </a:defRPr>
            </a:lvl1pPr>
            <a:lvl2pPr marL="457200" indent="0" algn="r">
              <a:buNone/>
              <a:defRPr sz="700">
                <a:solidFill>
                  <a:schemeClr val="bg1">
                    <a:lumMod val="65000"/>
                  </a:schemeClr>
                </a:solidFill>
                <a:latin typeface="+mn-lt"/>
              </a:defRPr>
            </a:lvl2pPr>
            <a:lvl3pPr marL="914400" indent="0" algn="r">
              <a:buNone/>
              <a:defRPr sz="700">
                <a:solidFill>
                  <a:schemeClr val="bg1">
                    <a:lumMod val="65000"/>
                  </a:schemeClr>
                </a:solidFill>
                <a:latin typeface="+mn-lt"/>
              </a:defRPr>
            </a:lvl3pPr>
            <a:lvl4pPr marL="1371600" indent="0" algn="r">
              <a:buNone/>
              <a:defRPr sz="700">
                <a:solidFill>
                  <a:schemeClr val="bg1">
                    <a:lumMod val="65000"/>
                  </a:schemeClr>
                </a:solidFill>
                <a:latin typeface="+mn-lt"/>
              </a:defRPr>
            </a:lvl4pPr>
            <a:lvl5pPr marL="1828800" indent="0" algn="r">
              <a:buNone/>
              <a:defRPr sz="700">
                <a:solidFill>
                  <a:schemeClr val="bg1">
                    <a:lumMod val="6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14366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 Target="../slides/slide4.xml"/><Relationship Id="rId5" Type="http://schemas.openxmlformats.org/officeDocument/2006/relationships/slideLayout" Target="../slideLayouts/slideLayout10.xml"/><Relationship Id="rId10" Type="http://schemas.openxmlformats.org/officeDocument/2006/relationships/theme" Target="../theme/theme6.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slideLayout" Target="../slideLayouts/slideLayout17.xml"/><Relationship Id="rId7"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2103929" y="1141538"/>
            <a:ext cx="7174041" cy="1023790"/>
          </a:xfrm>
          <a:prstGeom prst="rect">
            <a:avLst/>
          </a:prstGeom>
        </p:spPr>
        <p:txBody>
          <a:bodyPr>
            <a:noAutofit/>
          </a:bodyPr>
          <a:lstStyle/>
          <a:p>
            <a:pPr algn="r"/>
            <a:r>
              <a:rPr lang="en-GB" sz="3400" b="1" kern="1200" dirty="0" smtClean="0">
                <a:solidFill>
                  <a:schemeClr val="bg1"/>
                </a:solidFill>
                <a:effectLst/>
                <a:latin typeface="+mn-lt"/>
                <a:ea typeface="+mn-ea"/>
                <a:cs typeface="+mn-cs"/>
              </a:rPr>
              <a:t>THE EUROPEAN</a:t>
            </a:r>
            <a:r>
              <a:rPr lang="en-GB" sz="3400" b="1" kern="1200" baseline="0" dirty="0" smtClean="0">
                <a:solidFill>
                  <a:schemeClr val="bg1"/>
                </a:solidFill>
                <a:effectLst/>
                <a:latin typeface="+mn-lt"/>
                <a:ea typeface="+mn-ea"/>
                <a:cs typeface="+mn-cs"/>
              </a:rPr>
              <a:t> </a:t>
            </a:r>
            <a:r>
              <a:rPr lang="en-GB" sz="3400" b="1" kern="1200" dirty="0" smtClean="0">
                <a:solidFill>
                  <a:schemeClr val="bg1"/>
                </a:solidFill>
                <a:effectLst/>
                <a:latin typeface="+mn-lt"/>
                <a:ea typeface="+mn-ea"/>
                <a:cs typeface="+mn-cs"/>
              </a:rPr>
              <a:t>ENVIRONMENT</a:t>
            </a:r>
            <a:r>
              <a:rPr lang="en-GB" sz="2400" b="1" kern="1200" dirty="0" smtClean="0">
                <a:solidFill>
                  <a:schemeClr val="bg1"/>
                </a:solidFill>
                <a:effectLst/>
                <a:latin typeface="+mn-lt"/>
                <a:ea typeface="+mn-ea"/>
                <a:cs typeface="+mn-cs"/>
              </a:rPr>
              <a:t/>
            </a:r>
            <a:br>
              <a:rPr lang="en-GB" sz="2400" b="1" kern="1200" dirty="0" smtClean="0">
                <a:solidFill>
                  <a:schemeClr val="bg1"/>
                </a:solidFill>
                <a:effectLst/>
                <a:latin typeface="+mn-lt"/>
                <a:ea typeface="+mn-ea"/>
                <a:cs typeface="+mn-cs"/>
              </a:rPr>
            </a:br>
            <a:r>
              <a:rPr lang="en-GB" sz="2800" b="0" kern="1200" baseline="0" dirty="0" smtClean="0">
                <a:solidFill>
                  <a:schemeClr val="bg1"/>
                </a:solidFill>
                <a:effectLst/>
                <a:latin typeface="+mn-lt"/>
                <a:ea typeface="+mn-ea"/>
                <a:cs typeface="+mn-cs"/>
              </a:rPr>
              <a:t>STATE AND OUTLOOK 2015</a:t>
            </a:r>
          </a:p>
        </p:txBody>
      </p:sp>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4430641" y="2651046"/>
            <a:ext cx="4762659" cy="1587553"/>
            <a:chOff x="4430641" y="2651046"/>
            <a:chExt cx="4762659" cy="1587553"/>
          </a:xfrm>
        </p:grpSpPr>
        <p:sp>
          <p:nvSpPr>
            <p:cNvPr id="17" name="Rectangle 16"/>
            <p:cNvSpPr/>
            <p:nvPr userDrawn="1"/>
          </p:nvSpPr>
          <p:spPr>
            <a:xfrm>
              <a:off x="4430641" y="2651046"/>
              <a:ext cx="1587553" cy="1587553"/>
            </a:xfrm>
            <a:prstGeom prst="rect">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605747" y="2651046"/>
              <a:ext cx="1587553" cy="1587553"/>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18194" y="2651046"/>
              <a:ext cx="1587553" cy="1587553"/>
            </a:xfrm>
            <a:prstGeom prst="rect">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2103929" y="4691885"/>
            <a:ext cx="7802071" cy="127077"/>
            <a:chOff x="2107794" y="4691885"/>
            <a:chExt cx="7802071" cy="127077"/>
          </a:xfrm>
        </p:grpSpPr>
        <p:sp>
          <p:nvSpPr>
            <p:cNvPr id="25" name="Rectangle 24"/>
            <p:cNvSpPr/>
            <p:nvPr userDrawn="1"/>
          </p:nvSpPr>
          <p:spPr>
            <a:xfrm>
              <a:off x="7959685" y="469188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08155" y="4691885"/>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057975" y="4691885"/>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07794" y="4691885"/>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Cross-country</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comparisons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307667" y="609600"/>
            <a:ext cx="28236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lang="en-US" sz="16000" kern="1200" baseline="0" dirty="0" smtClean="0">
                <a:solidFill>
                  <a:srgbClr val="00B1C4"/>
                </a:solidFill>
                <a:latin typeface="Open Sans Extrabold" pitchFamily="34" charset="0"/>
                <a:ea typeface="Open Sans Extrabold" pitchFamily="34" charset="0"/>
                <a:cs typeface="Open Sans Extrabold" pitchFamily="34" charset="0"/>
              </a:rPr>
              <a:t>04</a:t>
            </a:r>
            <a:endParaRPr kumimoji="0" lang="en-US" sz="16000" b="0" i="0" u="none" strike="noStrike" kern="1200" cap="none" spc="0" normalizeH="0" baseline="0" noProof="0" dirty="0" smtClean="0">
              <a:ln>
                <a:noFill/>
              </a:ln>
              <a:solidFill>
                <a:srgbClr val="00B1C4"/>
              </a:solidFill>
              <a:effectLst/>
              <a:uLnTx/>
              <a:uFillTx/>
              <a:latin typeface="Open Sans Extrabold" pitchFamily="34" charset="0"/>
              <a:ea typeface="Open Sans Extrabold" pitchFamily="34" charset="0"/>
              <a:cs typeface="Open Sans Extrabold" pitchFamily="34" charset="0"/>
            </a:endParaRP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098801"/>
            <a:ext cx="2514600" cy="2298065"/>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Agriculture – organic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farming</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Air pollution – emissions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of selected pollutants</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Biodiversity – protected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areas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Energy – energy consumption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and share of renewable energy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Freshwater quality – </a:t>
            </a:r>
            <a:br>
              <a:rPr lang="en-US" sz="1100" kern="1200" baseline="0" dirty="0" smtClean="0">
                <a:solidFill>
                  <a:schemeClr val="bg1"/>
                </a:solidFill>
                <a:latin typeface="+mn-lt"/>
                <a:ea typeface="+mn-ea"/>
                <a:cs typeface="+mn-cs"/>
              </a:rPr>
            </a:br>
            <a:r>
              <a:rPr lang="en-US" sz="1100" kern="1200" baseline="0" dirty="0" smtClean="0">
                <a:solidFill>
                  <a:schemeClr val="bg1"/>
                </a:solidFill>
                <a:latin typeface="+mn-lt"/>
                <a:ea typeface="+mn-ea"/>
                <a:cs typeface="+mn-cs"/>
              </a:rPr>
              <a:t>nutrients in rivers</a:t>
            </a:r>
          </a:p>
        </p:txBody>
      </p:sp>
      <p:sp>
        <p:nvSpPr>
          <p:cNvPr id="35" name="TextBox 34"/>
          <p:cNvSpPr txBox="1"/>
          <p:nvPr userDrawn="1"/>
        </p:nvSpPr>
        <p:spPr>
          <a:xfrm>
            <a:off x="3962399" y="3096328"/>
            <a:ext cx="2573867" cy="1831271"/>
          </a:xfrm>
          <a:prstGeom prst="rect">
            <a:avLst/>
          </a:prstGeom>
          <a:noFill/>
        </p:spPr>
        <p:txBody>
          <a:bodyPr wrap="square" numCol="1" spcCol="548640" rtlCol="0" anchor="t">
            <a:spAutoFit/>
          </a:bodyPr>
          <a:lstStyle/>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Mitigating climate change – greenhouse gas emissions</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Resource efficiency – material resource efficiency and productivity</a:t>
            </a:r>
          </a:p>
          <a:p>
            <a:pPr marL="0" lvl="0" indent="-342900" algn="l">
              <a:lnSpc>
                <a:spcPct val="100000"/>
              </a:lnSpc>
              <a:spcAft>
                <a:spcPts val="1000"/>
              </a:spcAft>
              <a:buFont typeface="Arial" pitchFamily="34" charset="0"/>
              <a:buNone/>
            </a:pPr>
            <a:r>
              <a:rPr lang="en-US" sz="1100" kern="1200" baseline="0" dirty="0" smtClean="0">
                <a:solidFill>
                  <a:schemeClr val="bg1"/>
                </a:solidFill>
                <a:latin typeface="+mn-lt"/>
                <a:ea typeface="+mn-ea"/>
                <a:cs typeface="+mn-cs"/>
              </a:rPr>
              <a:t>Transport – passenger transport demand and modal split</a:t>
            </a:r>
          </a:p>
          <a:p>
            <a:pPr marL="0" marR="0" lvl="0" indent="-342900" algn="l" defTabSz="914400" rtl="0" eaLnBrk="1" fontAlgn="auto" latinLnBrk="0" hangingPunct="1">
              <a:lnSpc>
                <a:spcPct val="100000"/>
              </a:lnSpc>
              <a:spcBef>
                <a:spcPts val="0"/>
              </a:spcBef>
              <a:spcAft>
                <a:spcPts val="1000"/>
              </a:spcAft>
              <a:buClrTx/>
              <a:buSzTx/>
              <a:buFont typeface="Arial" pitchFamily="34" charset="0"/>
              <a:buNone/>
              <a:tabLst/>
              <a:defRPr/>
            </a:pPr>
            <a:r>
              <a:rPr lang="en-US" sz="1100" kern="1200" baseline="0" dirty="0" smtClean="0">
                <a:solidFill>
                  <a:schemeClr val="bg1"/>
                </a:solidFill>
                <a:latin typeface="+mn-lt"/>
                <a:ea typeface="+mn-ea"/>
                <a:cs typeface="+mn-cs"/>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8" name="Pentagon 17">
            <a:hlinkClick r:id="" action="ppaction://noaction"/>
          </p:cNvPr>
          <p:cNvSpPr/>
          <p:nvPr userDrawn="1"/>
        </p:nvSpPr>
        <p:spPr>
          <a:xfrm>
            <a:off x="685801"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 action="ppaction://noaction"/>
          </p:cNvPr>
          <p:cNvSpPr/>
          <p:nvPr userDrawn="1"/>
        </p:nvSpPr>
        <p:spPr>
          <a:xfrm>
            <a:off x="685801"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801"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1"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50292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7" name="Pentagon 26">
            <a:hlinkClick r:id="" action="ppaction://noaction"/>
          </p:cNvPr>
          <p:cNvSpPr/>
          <p:nvPr userDrawn="1"/>
        </p:nvSpPr>
        <p:spPr>
          <a:xfrm>
            <a:off x="3581400"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3581400"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3581400"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3581400"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4" name="Pentagon 23">
            <a:hlinkClick r:id="" action="ppaction://noaction"/>
          </p:cNvPr>
          <p:cNvSpPr/>
          <p:nvPr userDrawn="1"/>
        </p:nvSpPr>
        <p:spPr>
          <a:xfrm>
            <a:off x="702734" y="31411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702734" y="35983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702734" y="40555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702734" y="45127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702734" y="49699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3581400" y="31241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3581400" y="35813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3581400" y="40385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81400" y="44957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15D2A"/>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Countries and</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regions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09267" y="609600"/>
            <a:ext cx="2734733" cy="2286000"/>
          </a:xfrm>
          <a:prstGeom prst="rect">
            <a:avLst/>
          </a:prstGeom>
        </p:spPr>
        <p:txBody>
          <a:bodyPr anchor="b">
            <a:noAutofit/>
          </a:bodyPr>
          <a:lstStyle/>
          <a:p>
            <a:pPr algn="r"/>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F7A081"/>
                </a:solidFill>
                <a:effectLst/>
                <a:uLnTx/>
                <a:uFillTx/>
                <a:latin typeface="Open Sans Extrabold" pitchFamily="34" charset="0"/>
                <a:ea typeface="Open Sans Extrabold" pitchFamily="34" charset="0"/>
                <a:cs typeface="Open Sans Extrabold" pitchFamily="34" charset="0"/>
              </a:rPr>
              <a:t>05</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965884"/>
            <a:ext cx="2514600" cy="1215717"/>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Arctic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Black Sea region</a:t>
            </a:r>
          </a:p>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Mediterranean Sea region</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1" name="Pentagon 10">
            <a:hlinkClick r:id="" action="ppaction://noaction"/>
          </p:cNvPr>
          <p:cNvSpPr/>
          <p:nvPr userDrawn="1"/>
        </p:nvSpPr>
        <p:spPr>
          <a:xfrm>
            <a:off x="685801" y="40114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2" name="Pentagon 11">
            <a:hlinkClick r:id="" action="ppaction://noaction"/>
          </p:cNvPr>
          <p:cNvSpPr/>
          <p:nvPr userDrawn="1"/>
        </p:nvSpPr>
        <p:spPr>
          <a:xfrm>
            <a:off x="685801" y="44686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3" name="Pentagon 12">
            <a:hlinkClick r:id="" action="ppaction://noaction"/>
          </p:cNvPr>
          <p:cNvSpPr/>
          <p:nvPr userDrawn="1"/>
        </p:nvSpPr>
        <p:spPr>
          <a:xfrm>
            <a:off x="685801" y="4925865"/>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16" name="TextBox 15"/>
          <p:cNvSpPr txBox="1"/>
          <p:nvPr userDrawn="1"/>
        </p:nvSpPr>
        <p:spPr>
          <a:xfrm>
            <a:off x="1066799" y="3175006"/>
            <a:ext cx="3572934" cy="261610"/>
          </a:xfrm>
          <a:prstGeom prst="rect">
            <a:avLst/>
          </a:prstGeom>
          <a:noFill/>
        </p:spPr>
        <p:txBody>
          <a:bodyPr wrap="square" numCol="1" spcCol="548640" rtlCol="0" anchor="t">
            <a:spAutoFit/>
          </a:bodyPr>
          <a:lstStyle/>
          <a:p>
            <a:pPr marL="0" lvl="0" indent="-342900" algn="l">
              <a:lnSpc>
                <a:spcPct val="100000"/>
              </a:lnSpc>
              <a:spcAft>
                <a:spcPts val="2400"/>
              </a:spcAft>
              <a:buFont typeface="Arial" pitchFamily="34" charset="0"/>
              <a:buNone/>
            </a:pPr>
            <a:r>
              <a:rPr lang="en-US" sz="1100" kern="1200" baseline="0" dirty="0" smtClean="0">
                <a:solidFill>
                  <a:schemeClr val="bg1"/>
                </a:solidFill>
                <a:latin typeface="+mn-lt"/>
                <a:ea typeface="+mn-ea"/>
                <a:cs typeface="+mn-cs"/>
              </a:rPr>
              <a:t>Overview of SOER country and regional briefings</a:t>
            </a:r>
          </a:p>
        </p:txBody>
      </p:sp>
      <p:sp>
        <p:nvSpPr>
          <p:cNvPr id="18" name="Pentagon 17">
            <a:hlinkClick r:id="" action="ppaction://noaction"/>
          </p:cNvPr>
          <p:cNvSpPr/>
          <p:nvPr userDrawn="1"/>
        </p:nvSpPr>
        <p:spPr>
          <a:xfrm>
            <a:off x="685800" y="3195186"/>
            <a:ext cx="381000" cy="228600"/>
          </a:xfrm>
          <a:prstGeom prst="homePlate">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0" name="Pentagon 19">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14" name="Pentagon 13">
            <a:hlinkClick r:id="" action="ppaction://noaction"/>
          </p:cNvPr>
          <p:cNvSpPr/>
          <p:nvPr userDrawn="1"/>
        </p:nvSpPr>
        <p:spPr>
          <a:xfrm>
            <a:off x="685799" y="39107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1" name="Pentagon 20">
            <a:hlinkClick r:id="" action="ppaction://noaction"/>
          </p:cNvPr>
          <p:cNvSpPr/>
          <p:nvPr userDrawn="1"/>
        </p:nvSpPr>
        <p:spPr>
          <a:xfrm>
            <a:off x="685799" y="43679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799" y="4825147"/>
            <a:ext cx="3395134"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798" y="3094468"/>
            <a:ext cx="3801535" cy="41571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pic>
        <p:nvPicPr>
          <p:cNvPr id="23" name="Picture 22"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03395" y="5715000"/>
            <a:ext cx="3290002" cy="609600"/>
          </a:xfrm>
          <a:prstGeom prst="rect">
            <a:avLst/>
          </a:prstGeom>
        </p:spPr>
      </p:pic>
      <p:grpSp>
        <p:nvGrpSpPr>
          <p:cNvPr id="3" name="Group 2"/>
          <p:cNvGrpSpPr/>
          <p:nvPr userDrawn="1"/>
        </p:nvGrpSpPr>
        <p:grpSpPr>
          <a:xfrm>
            <a:off x="2082393" y="4691210"/>
            <a:ext cx="7802071" cy="128426"/>
            <a:chOff x="2103929" y="4817456"/>
            <a:chExt cx="7802071" cy="128426"/>
          </a:xfrm>
        </p:grpSpPr>
        <p:sp>
          <p:nvSpPr>
            <p:cNvPr id="25" name="Rectangle 24"/>
            <p:cNvSpPr/>
            <p:nvPr userDrawn="1"/>
          </p:nvSpPr>
          <p:spPr>
            <a:xfrm>
              <a:off x="7955820" y="481880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04290" y="4817456"/>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054110" y="4817456"/>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103929" y="4817456"/>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809358"/>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6" name="Rectangle 35"/>
          <p:cNvSpPr/>
          <p:nvPr userDrawn="1"/>
        </p:nvSpPr>
        <p:spPr>
          <a:xfrm>
            <a:off x="2819400" y="3035485"/>
            <a:ext cx="6552000" cy="754819"/>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41" name="Rectangle 40">
            <a:hlinkClick r:id="" action="ppaction://noaction"/>
          </p:cNvPr>
          <p:cNvSpPr/>
          <p:nvPr userDrawn="1"/>
        </p:nvSpPr>
        <p:spPr>
          <a:xfrm>
            <a:off x="7391400" y="5176681"/>
            <a:ext cx="1980000" cy="754461"/>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40" name="Rectangle 39">
            <a:hlinkClick r:id="" action="ppaction://noaction"/>
          </p:cNvPr>
          <p:cNvSpPr/>
          <p:nvPr userDrawn="1"/>
        </p:nvSpPr>
        <p:spPr>
          <a:xfrm>
            <a:off x="5105400" y="5176681"/>
            <a:ext cx="1980000" cy="754461"/>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9" name="Rectangle 38">
            <a:hlinkClick r:id="" action="ppaction://noaction"/>
          </p:cNvPr>
          <p:cNvSpPr/>
          <p:nvPr userDrawn="1"/>
        </p:nvSpPr>
        <p:spPr>
          <a:xfrm>
            <a:off x="2819400" y="5176681"/>
            <a:ext cx="1980000" cy="754461"/>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37" name="Rectangle 36">
            <a:hlinkClick r:id="" action="ppaction://noaction"/>
          </p:cNvPr>
          <p:cNvSpPr/>
          <p:nvPr userDrawn="1"/>
        </p:nvSpPr>
        <p:spPr>
          <a:xfrm>
            <a:off x="533400" y="5176681"/>
            <a:ext cx="1980000" cy="754461"/>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t"/>
          <a:lstStyle/>
          <a:p>
            <a:pPr algn="l">
              <a:lnSpc>
                <a:spcPct val="200000"/>
              </a:lnSpc>
            </a:pPr>
            <a:endParaRPr lang="en-US" sz="800" b="1" dirty="0">
              <a:ln>
                <a:noFill/>
              </a:ln>
            </a:endParaRPr>
          </a:p>
        </p:txBody>
      </p:sp>
      <p:sp>
        <p:nvSpPr>
          <p:cNvPr id="17" name="TextBox 16"/>
          <p:cNvSpPr txBox="1"/>
          <p:nvPr userDrawn="1"/>
        </p:nvSpPr>
        <p:spPr>
          <a:xfrm>
            <a:off x="414867" y="754672"/>
            <a:ext cx="6324600" cy="369332"/>
          </a:xfrm>
          <a:prstGeom prst="rect">
            <a:avLst/>
          </a:prstGeom>
          <a:noFill/>
        </p:spPr>
        <p:txBody>
          <a:bodyPr wrap="square" rtlCol="0">
            <a:spAutoFit/>
          </a:bodyPr>
          <a:lstStyle/>
          <a:p>
            <a:r>
              <a:rPr lang="en-US" sz="1800" b="1" kern="1200" baseline="0" dirty="0" smtClean="0">
                <a:solidFill>
                  <a:schemeClr val="bg1">
                    <a:lumMod val="65000"/>
                  </a:schemeClr>
                </a:solidFill>
                <a:latin typeface="+mn-lt"/>
                <a:ea typeface="+mn-ea"/>
                <a:cs typeface="+mn-cs"/>
              </a:rPr>
              <a:t>TABLE OF CONTENTS</a:t>
            </a:r>
            <a:endParaRPr lang="en-US" sz="2600" b="1" dirty="0">
              <a:solidFill>
                <a:schemeClr val="bg1">
                  <a:lumMod val="65000"/>
                </a:schemeClr>
              </a:solidFill>
              <a:latin typeface="Open Sans Extrabold" pitchFamily="34" charset="0"/>
              <a:ea typeface="Open Sans Extrabold" pitchFamily="34" charset="0"/>
              <a:cs typeface="Open Sans Extrabold" pitchFamily="34" charset="0"/>
            </a:endParaRPr>
          </a:p>
        </p:txBody>
      </p:sp>
      <p:sp>
        <p:nvSpPr>
          <p:cNvPr id="35" name="TextBox 34"/>
          <p:cNvSpPr txBox="1"/>
          <p:nvPr userDrawn="1"/>
        </p:nvSpPr>
        <p:spPr>
          <a:xfrm>
            <a:off x="4419600" y="381001"/>
            <a:ext cx="4951800" cy="1107996"/>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i="0" kern="1200" baseline="0" dirty="0" smtClean="0">
                <a:solidFill>
                  <a:schemeClr val="bg1">
                    <a:lumMod val="65000"/>
                  </a:schemeClr>
                </a:solidFill>
                <a:latin typeface="+mn-lt"/>
                <a:ea typeface="+mn-ea"/>
                <a:cs typeface="+mn-cs"/>
              </a:rPr>
              <a:t>The European environment — state and outlook 2015 report (SOER 2015) provides a comprehensive assessment of the European environment’s state, trends and prospects, and places it in a global context. It will inform European environmental policy implementation between 2015 and 2020, and analyses the opportunities to modify existing policies in order to achieve the European Union’s 2050 vision of living well within the limits of the planet.</a:t>
            </a:r>
            <a:endParaRPr lang="en-US" sz="1100" i="0" kern="1200" baseline="0" dirty="0">
              <a:solidFill>
                <a:schemeClr val="bg1">
                  <a:lumMod val="65000"/>
                </a:schemeClr>
              </a:solidFill>
              <a:latin typeface="+mn-lt"/>
              <a:ea typeface="+mn-ea"/>
              <a:cs typeface="+mn-cs"/>
            </a:endParaRPr>
          </a:p>
        </p:txBody>
      </p:sp>
      <p:cxnSp>
        <p:nvCxnSpPr>
          <p:cNvPr id="42" name="Straight Connector 41"/>
          <p:cNvCxnSpPr/>
          <p:nvPr userDrawn="1"/>
        </p:nvCxnSpPr>
        <p:spPr>
          <a:xfrm>
            <a:off x="609600" y="4538525"/>
            <a:ext cx="1905000" cy="0"/>
          </a:xfrm>
          <a:prstGeom prst="line">
            <a:avLst/>
          </a:prstGeom>
          <a:ln>
            <a:solidFill>
              <a:srgbClr val="833A8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44800" y="4536459"/>
            <a:ext cx="1955800" cy="0"/>
          </a:xfrm>
          <a:prstGeom prst="line">
            <a:avLst/>
          </a:prstGeom>
          <a:ln>
            <a:solidFill>
              <a:srgbClr val="54803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139267" y="4536459"/>
            <a:ext cx="1947333" cy="0"/>
          </a:xfrm>
          <a:prstGeom prst="line">
            <a:avLst/>
          </a:prstGeom>
          <a:ln>
            <a:solidFill>
              <a:srgbClr val="007A8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391400" y="4536459"/>
            <a:ext cx="1981200" cy="0"/>
          </a:xfrm>
          <a:prstGeom prst="line">
            <a:avLst/>
          </a:prstGeom>
          <a:ln>
            <a:solidFill>
              <a:srgbClr val="D63D27"/>
            </a:solidFill>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userDrawn="1"/>
        </p:nvSpPr>
        <p:spPr>
          <a:xfrm>
            <a:off x="533400" y="3776525"/>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833A88"/>
                </a:solidFill>
                <a:effectLst/>
                <a:uLnTx/>
                <a:uFillTx/>
                <a:latin typeface="Open Sans Extrabold" pitchFamily="34" charset="0"/>
                <a:ea typeface="Open Sans Extrabold" pitchFamily="34" charset="0"/>
                <a:cs typeface="Open Sans Extrabold" pitchFamily="34" charset="0"/>
              </a:rPr>
              <a:t>02</a:t>
            </a:r>
          </a:p>
        </p:txBody>
      </p:sp>
      <p:sp>
        <p:nvSpPr>
          <p:cNvPr id="48" name="Title 1"/>
          <p:cNvSpPr txBox="1">
            <a:spLocks/>
          </p:cNvSpPr>
          <p:nvPr userDrawn="1"/>
        </p:nvSpPr>
        <p:spPr>
          <a:xfrm>
            <a:off x="27686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54803A"/>
                </a:solidFill>
                <a:effectLst/>
                <a:uLnTx/>
                <a:uFillTx/>
                <a:latin typeface="Open Sans Extrabold" pitchFamily="34" charset="0"/>
                <a:ea typeface="Open Sans Extrabold" pitchFamily="34" charset="0"/>
                <a:cs typeface="Open Sans Extrabold" pitchFamily="34" charset="0"/>
              </a:rPr>
              <a:t>03</a:t>
            </a:r>
          </a:p>
        </p:txBody>
      </p:sp>
      <p:sp>
        <p:nvSpPr>
          <p:cNvPr id="49" name="Title 1"/>
          <p:cNvSpPr txBox="1">
            <a:spLocks/>
          </p:cNvSpPr>
          <p:nvPr userDrawn="1"/>
        </p:nvSpPr>
        <p:spPr>
          <a:xfrm>
            <a:off x="5139267"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007A88"/>
                </a:solidFill>
                <a:effectLst/>
                <a:uLnTx/>
                <a:uFillTx/>
                <a:latin typeface="Open Sans Extrabold" pitchFamily="34" charset="0"/>
                <a:ea typeface="Open Sans Extrabold" pitchFamily="34" charset="0"/>
                <a:cs typeface="Open Sans Extrabold" pitchFamily="34" charset="0"/>
              </a:rPr>
              <a:t>04</a:t>
            </a:r>
          </a:p>
        </p:txBody>
      </p:sp>
      <p:sp>
        <p:nvSpPr>
          <p:cNvPr id="50" name="Title 1"/>
          <p:cNvSpPr txBox="1">
            <a:spLocks/>
          </p:cNvSpPr>
          <p:nvPr userDrawn="1"/>
        </p:nvSpPr>
        <p:spPr>
          <a:xfrm>
            <a:off x="7391400" y="3774459"/>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D63D27"/>
                </a:solidFill>
                <a:effectLst/>
                <a:uLnTx/>
                <a:uFillTx/>
                <a:latin typeface="Open Sans Extrabold" pitchFamily="34" charset="0"/>
                <a:ea typeface="Open Sans Extrabold" pitchFamily="34" charset="0"/>
                <a:cs typeface="Open Sans Extrabold" pitchFamily="34" charset="0"/>
              </a:rPr>
              <a:t>05</a:t>
            </a:r>
          </a:p>
        </p:txBody>
      </p:sp>
      <p:sp>
        <p:nvSpPr>
          <p:cNvPr id="51" name="TextBox 50"/>
          <p:cNvSpPr txBox="1"/>
          <p:nvPr userDrawn="1"/>
        </p:nvSpPr>
        <p:spPr>
          <a:xfrm>
            <a:off x="2844800" y="2473531"/>
            <a:ext cx="3971573" cy="492443"/>
          </a:xfrm>
          <a:prstGeom prst="rect">
            <a:avLst/>
          </a:prstGeom>
          <a:noFill/>
        </p:spPr>
        <p:txBody>
          <a:bodyPr wrap="square" lIns="0" tIns="0" bIns="0" rtlCol="0">
            <a:spAutoFit/>
          </a:bodyPr>
          <a:lstStyle/>
          <a:p>
            <a:r>
              <a:rPr lang="en-US" sz="1600" b="1" dirty="0" smtClean="0">
                <a:solidFill>
                  <a:srgbClr val="202661"/>
                </a:solidFill>
              </a:rPr>
              <a:t>SOER 2015</a:t>
            </a:r>
          </a:p>
          <a:p>
            <a:r>
              <a:rPr lang="en-US" sz="1600" b="1" dirty="0" smtClean="0">
                <a:solidFill>
                  <a:srgbClr val="202661"/>
                </a:solidFill>
              </a:rPr>
              <a:t>Synthesis</a:t>
            </a:r>
            <a:r>
              <a:rPr lang="en-US" sz="1600" b="1" baseline="0" dirty="0" smtClean="0">
                <a:solidFill>
                  <a:srgbClr val="202661"/>
                </a:solidFill>
              </a:rPr>
              <a:t> </a:t>
            </a:r>
          </a:p>
        </p:txBody>
      </p:sp>
      <p:sp>
        <p:nvSpPr>
          <p:cNvPr id="52" name="TextBox 51"/>
          <p:cNvSpPr txBox="1"/>
          <p:nvPr userDrawn="1"/>
        </p:nvSpPr>
        <p:spPr>
          <a:xfrm>
            <a:off x="609600" y="4614727"/>
            <a:ext cx="1524000" cy="492443"/>
          </a:xfrm>
          <a:prstGeom prst="rect">
            <a:avLst/>
          </a:prstGeom>
          <a:noFill/>
        </p:spPr>
        <p:txBody>
          <a:bodyPr wrap="square" lIns="0" tIns="0" bIns="0" rtlCol="0">
            <a:spAutoFit/>
          </a:bodyPr>
          <a:lstStyle/>
          <a:p>
            <a:r>
              <a:rPr lang="en-US" sz="1600" b="1" dirty="0" smtClean="0">
                <a:solidFill>
                  <a:srgbClr val="833A88"/>
                </a:solidFill>
              </a:rPr>
              <a:t>Global</a:t>
            </a:r>
          </a:p>
          <a:p>
            <a:r>
              <a:rPr lang="en-US" sz="1600" b="1" dirty="0" smtClean="0">
                <a:solidFill>
                  <a:srgbClr val="833A88"/>
                </a:solidFill>
              </a:rPr>
              <a:t>megatrends</a:t>
            </a:r>
            <a:endParaRPr lang="en-US" sz="1600" b="1" dirty="0">
              <a:solidFill>
                <a:srgbClr val="833A88"/>
              </a:solidFill>
            </a:endParaRPr>
          </a:p>
        </p:txBody>
      </p:sp>
      <p:sp>
        <p:nvSpPr>
          <p:cNvPr id="53" name="TextBox 52"/>
          <p:cNvSpPr txBox="1"/>
          <p:nvPr userDrawn="1"/>
        </p:nvSpPr>
        <p:spPr>
          <a:xfrm>
            <a:off x="2844800" y="4612661"/>
            <a:ext cx="1524000" cy="492443"/>
          </a:xfrm>
          <a:prstGeom prst="rect">
            <a:avLst/>
          </a:prstGeom>
          <a:noFill/>
        </p:spPr>
        <p:txBody>
          <a:bodyPr wrap="square" lIns="0" tIns="0" bIns="0" rtlCol="0">
            <a:spAutoFit/>
          </a:bodyPr>
          <a:lstStyle/>
          <a:p>
            <a:r>
              <a:rPr lang="en-US" sz="1600" b="1" dirty="0" smtClean="0">
                <a:solidFill>
                  <a:srgbClr val="54803A"/>
                </a:solidFill>
              </a:rPr>
              <a:t>European</a:t>
            </a:r>
          </a:p>
          <a:p>
            <a:r>
              <a:rPr lang="en-US" sz="1600" b="1" dirty="0" smtClean="0">
                <a:solidFill>
                  <a:srgbClr val="54803A"/>
                </a:solidFill>
              </a:rPr>
              <a:t>briefings</a:t>
            </a:r>
            <a:endParaRPr lang="en-US" sz="1600" b="1" dirty="0">
              <a:solidFill>
                <a:srgbClr val="54803A"/>
              </a:solidFill>
            </a:endParaRPr>
          </a:p>
        </p:txBody>
      </p:sp>
      <p:sp>
        <p:nvSpPr>
          <p:cNvPr id="54" name="TextBox 53"/>
          <p:cNvSpPr txBox="1"/>
          <p:nvPr userDrawn="1"/>
        </p:nvSpPr>
        <p:spPr>
          <a:xfrm>
            <a:off x="5139267" y="4612661"/>
            <a:ext cx="1600200" cy="492443"/>
          </a:xfrm>
          <a:prstGeom prst="rect">
            <a:avLst/>
          </a:prstGeom>
          <a:noFill/>
        </p:spPr>
        <p:txBody>
          <a:bodyPr wrap="square" lIns="0" tIns="0" bIns="0" rtlCol="0">
            <a:spAutoFit/>
          </a:bodyPr>
          <a:lstStyle/>
          <a:p>
            <a:r>
              <a:rPr lang="en-US" sz="1600" b="1" dirty="0" smtClean="0">
                <a:solidFill>
                  <a:srgbClr val="007A88"/>
                </a:solidFill>
              </a:rPr>
              <a:t>Cross-country</a:t>
            </a:r>
          </a:p>
          <a:p>
            <a:r>
              <a:rPr lang="en-US" sz="1600" b="1" dirty="0" smtClean="0">
                <a:solidFill>
                  <a:srgbClr val="007A88"/>
                </a:solidFill>
              </a:rPr>
              <a:t>comparisons</a:t>
            </a:r>
            <a:endParaRPr lang="en-US" sz="1600" b="1" dirty="0">
              <a:solidFill>
                <a:srgbClr val="007A88"/>
              </a:solidFill>
            </a:endParaRPr>
          </a:p>
        </p:txBody>
      </p:sp>
      <p:sp>
        <p:nvSpPr>
          <p:cNvPr id="55" name="TextBox 54"/>
          <p:cNvSpPr txBox="1"/>
          <p:nvPr userDrawn="1"/>
        </p:nvSpPr>
        <p:spPr>
          <a:xfrm>
            <a:off x="7467601" y="4612661"/>
            <a:ext cx="1600200" cy="492443"/>
          </a:xfrm>
          <a:prstGeom prst="rect">
            <a:avLst/>
          </a:prstGeom>
          <a:noFill/>
        </p:spPr>
        <p:txBody>
          <a:bodyPr wrap="square" lIns="0" tIns="0" bIns="0" rtlCol="0">
            <a:spAutoFit/>
          </a:bodyPr>
          <a:lstStyle/>
          <a:p>
            <a:r>
              <a:rPr lang="en-US" sz="1600" b="1" dirty="0" smtClean="0">
                <a:solidFill>
                  <a:srgbClr val="D63D27"/>
                </a:solidFill>
              </a:rPr>
              <a:t>Countries</a:t>
            </a:r>
            <a:r>
              <a:rPr lang="en-US" sz="1600" b="1" baseline="0" dirty="0" smtClean="0">
                <a:solidFill>
                  <a:srgbClr val="D63D27"/>
                </a:solidFill>
              </a:rPr>
              <a:t> and</a:t>
            </a:r>
          </a:p>
          <a:p>
            <a:r>
              <a:rPr lang="en-US" sz="1600" b="1" baseline="0" dirty="0" smtClean="0">
                <a:solidFill>
                  <a:srgbClr val="D63D27"/>
                </a:solidFill>
              </a:rPr>
              <a:t>regions</a:t>
            </a:r>
            <a:endParaRPr lang="en-US" sz="1600" b="1" dirty="0">
              <a:solidFill>
                <a:srgbClr val="D63D27"/>
              </a:solidFill>
            </a:endParaRPr>
          </a:p>
        </p:txBody>
      </p:sp>
      <p:sp>
        <p:nvSpPr>
          <p:cNvPr id="56" name="TextBox 55"/>
          <p:cNvSpPr txBox="1"/>
          <p:nvPr userDrawn="1"/>
        </p:nvSpPr>
        <p:spPr>
          <a:xfrm>
            <a:off x="7772400" y="3335950"/>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5" name="Chevron 64"/>
          <p:cNvSpPr/>
          <p:nvPr userDrawn="1"/>
        </p:nvSpPr>
        <p:spPr>
          <a:xfrm>
            <a:off x="8839200" y="3260494"/>
            <a:ext cx="228600" cy="304800"/>
          </a:xfrm>
          <a:prstGeom prst="chevron">
            <a:avLst/>
          </a:prstGeom>
          <a:solidFill>
            <a:srgbClr val="364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7" name="TextBox 66"/>
          <p:cNvSpPr txBox="1"/>
          <p:nvPr userDrawn="1"/>
        </p:nvSpPr>
        <p:spPr>
          <a:xfrm>
            <a:off x="838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68" name="Chevron 67"/>
          <p:cNvSpPr/>
          <p:nvPr userDrawn="1"/>
        </p:nvSpPr>
        <p:spPr>
          <a:xfrm>
            <a:off x="1905000" y="5401511"/>
            <a:ext cx="228600" cy="304800"/>
          </a:xfrm>
          <a:prstGeom prst="chevron">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69" name="TextBox 68"/>
          <p:cNvSpPr txBox="1"/>
          <p:nvPr userDrawn="1"/>
        </p:nvSpPr>
        <p:spPr>
          <a:xfrm>
            <a:off x="3124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0" name="Chevron 69"/>
          <p:cNvSpPr/>
          <p:nvPr userDrawn="1"/>
        </p:nvSpPr>
        <p:spPr>
          <a:xfrm>
            <a:off x="4191000" y="5401511"/>
            <a:ext cx="228600" cy="304800"/>
          </a:xfrm>
          <a:prstGeom prst="chevron">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1" name="TextBox 70"/>
          <p:cNvSpPr txBox="1"/>
          <p:nvPr userDrawn="1"/>
        </p:nvSpPr>
        <p:spPr>
          <a:xfrm>
            <a:off x="5410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2" name="Chevron 71"/>
          <p:cNvSpPr/>
          <p:nvPr userDrawn="1"/>
        </p:nvSpPr>
        <p:spPr>
          <a:xfrm>
            <a:off x="6477000" y="5401511"/>
            <a:ext cx="228600" cy="304800"/>
          </a:xfrm>
          <a:prstGeom prst="chevron">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3" name="TextBox 72"/>
          <p:cNvSpPr txBox="1"/>
          <p:nvPr userDrawn="1"/>
        </p:nvSpPr>
        <p:spPr>
          <a:xfrm>
            <a:off x="7696200" y="5476967"/>
            <a:ext cx="1447800" cy="153888"/>
          </a:xfrm>
          <a:prstGeom prst="rect">
            <a:avLst/>
          </a:prstGeom>
          <a:noFill/>
        </p:spPr>
        <p:txBody>
          <a:bodyPr wrap="square" lIns="0" tIns="0" rIns="0" bIns="0" rtlCol="0">
            <a:spAutoFit/>
          </a:bodyPr>
          <a:lstStyle/>
          <a:p>
            <a:r>
              <a:rPr lang="en-US" sz="1000" b="1" i="1" kern="1200" baseline="0" dirty="0" smtClean="0">
                <a:solidFill>
                  <a:schemeClr val="bg1"/>
                </a:solidFill>
                <a:latin typeface="+mn-lt"/>
                <a:ea typeface="+mn-ea"/>
                <a:cs typeface="+mn-cs"/>
              </a:rPr>
              <a:t>View all content</a:t>
            </a:r>
            <a:endParaRPr lang="en-US" sz="1000" b="1" i="1" dirty="0">
              <a:solidFill>
                <a:schemeClr val="bg1"/>
              </a:solidFill>
              <a:latin typeface="Open Sans Extrabold" pitchFamily="34" charset="0"/>
              <a:ea typeface="Open Sans Extrabold" pitchFamily="34" charset="0"/>
              <a:cs typeface="Open Sans Extrabold" pitchFamily="34" charset="0"/>
            </a:endParaRPr>
          </a:p>
        </p:txBody>
      </p:sp>
      <p:sp>
        <p:nvSpPr>
          <p:cNvPr id="74" name="Chevron 73"/>
          <p:cNvSpPr/>
          <p:nvPr userDrawn="1"/>
        </p:nvSpPr>
        <p:spPr>
          <a:xfrm>
            <a:off x="8763000" y="5401511"/>
            <a:ext cx="228600" cy="304800"/>
          </a:xfrm>
          <a:prstGeom prst="chevron">
            <a:avLst/>
          </a:prstGeom>
          <a:solidFill>
            <a:srgbClr val="F7A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57" name="Picture 5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
        <p:nvSpPr>
          <p:cNvPr id="33" name="TextBox 32"/>
          <p:cNvSpPr txBox="1"/>
          <p:nvPr userDrawn="1"/>
        </p:nvSpPr>
        <p:spPr>
          <a:xfrm>
            <a:off x="609600" y="2473531"/>
            <a:ext cx="3505200" cy="492443"/>
          </a:xfrm>
          <a:prstGeom prst="rect">
            <a:avLst/>
          </a:prstGeom>
          <a:noFill/>
        </p:spPr>
        <p:txBody>
          <a:bodyPr wrap="square" lIns="0" tIns="0" bIns="0" rtlCol="0">
            <a:spAutoFit/>
          </a:bodyPr>
          <a:lstStyle/>
          <a:p>
            <a:r>
              <a:rPr lang="en-US" sz="1600" b="1" dirty="0" smtClean="0">
                <a:solidFill>
                  <a:srgbClr val="202661"/>
                </a:solidFill>
              </a:rPr>
              <a:t>Introduction</a:t>
            </a:r>
            <a:endParaRPr lang="en-US" sz="1600" b="1" baseline="0" dirty="0" smtClean="0">
              <a:solidFill>
                <a:srgbClr val="202661"/>
              </a:solidFill>
            </a:endParaRPr>
          </a:p>
          <a:p>
            <a:r>
              <a:rPr lang="en-US" sz="1600" b="1" baseline="0" dirty="0" smtClean="0">
                <a:solidFill>
                  <a:srgbClr val="202661"/>
                </a:solidFill>
              </a:rPr>
              <a:t>to </a:t>
            </a:r>
            <a:r>
              <a:rPr lang="en-US" sz="1600" b="1" dirty="0" smtClean="0">
                <a:solidFill>
                  <a:srgbClr val="202661"/>
                </a:solidFill>
              </a:rPr>
              <a:t>SOER 2015</a:t>
            </a:r>
            <a:endParaRPr lang="en-US" sz="1600" b="1" baseline="0" dirty="0" smtClean="0">
              <a:solidFill>
                <a:srgbClr val="202661"/>
              </a:solidFill>
            </a:endParaRPr>
          </a:p>
        </p:txBody>
      </p:sp>
      <p:sp>
        <p:nvSpPr>
          <p:cNvPr id="38" name="Chevron 37"/>
          <p:cNvSpPr/>
          <p:nvPr userDrawn="1"/>
        </p:nvSpPr>
        <p:spPr>
          <a:xfrm>
            <a:off x="1905000" y="3260494"/>
            <a:ext cx="228600" cy="304800"/>
          </a:xfrm>
          <a:prstGeom prst="chevron">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46" name="Straight Connector 45"/>
          <p:cNvCxnSpPr/>
          <p:nvPr userDrawn="1"/>
        </p:nvCxnSpPr>
        <p:spPr>
          <a:xfrm flipV="1">
            <a:off x="609600" y="2364914"/>
            <a:ext cx="1903800" cy="1"/>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2844800" y="2364914"/>
            <a:ext cx="6484267" cy="72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userDrawn="1"/>
        </p:nvSpPr>
        <p:spPr>
          <a:xfrm>
            <a:off x="842433" y="3335950"/>
            <a:ext cx="1447800" cy="153888"/>
          </a:xfrm>
          <a:prstGeom prst="rect">
            <a:avLst/>
          </a:prstGeom>
          <a:noFill/>
        </p:spPr>
        <p:txBody>
          <a:bodyPr wrap="square" lIns="0" tIns="0" rIns="0" bIns="0" rtlCol="0">
            <a:spAutoFit/>
          </a:bodyPr>
          <a:lstStyle/>
          <a:p>
            <a:r>
              <a:rPr lang="en-US" sz="1000" b="1" i="1" kern="1200" baseline="0" dirty="0" smtClean="0">
                <a:solidFill>
                  <a:srgbClr val="202661"/>
                </a:solidFill>
                <a:latin typeface="+mn-lt"/>
                <a:ea typeface="+mn-ea"/>
                <a:cs typeface="+mn-cs"/>
              </a:rPr>
              <a:t>View all content</a:t>
            </a:r>
            <a:endParaRPr lang="en-US" sz="1000" b="1" i="1" dirty="0">
              <a:solidFill>
                <a:srgbClr val="202661"/>
              </a:solidFill>
              <a:latin typeface="Open Sans Extrabold" pitchFamily="34" charset="0"/>
              <a:ea typeface="Open Sans Extrabold" pitchFamily="34" charset="0"/>
              <a:cs typeface="Open Sans Extrabold" pitchFamily="34" charset="0"/>
            </a:endParaRPr>
          </a:p>
        </p:txBody>
      </p:sp>
      <p:sp>
        <p:nvSpPr>
          <p:cNvPr id="60" name="Rectangle 59"/>
          <p:cNvSpPr/>
          <p:nvPr userDrawn="1"/>
        </p:nvSpPr>
        <p:spPr>
          <a:xfrm>
            <a:off x="533400" y="3035485"/>
            <a:ext cx="1980000" cy="75481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200000"/>
              </a:lnSpc>
            </a:pPr>
            <a:endParaRPr lang="en-US" sz="800" b="1" dirty="0">
              <a:ln>
                <a:noFill/>
              </a:ln>
            </a:endParaRPr>
          </a:p>
        </p:txBody>
      </p:sp>
      <p:sp>
        <p:nvSpPr>
          <p:cNvPr id="61" name="Title 1"/>
          <p:cNvSpPr txBox="1">
            <a:spLocks/>
          </p:cNvSpPr>
          <p:nvPr userDrawn="1"/>
        </p:nvSpPr>
        <p:spPr>
          <a:xfrm>
            <a:off x="533400" y="1604980"/>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00</a:t>
            </a:r>
          </a:p>
        </p:txBody>
      </p:sp>
      <p:sp>
        <p:nvSpPr>
          <p:cNvPr id="62" name="Title 1"/>
          <p:cNvSpPr txBox="1">
            <a:spLocks/>
          </p:cNvSpPr>
          <p:nvPr userDrawn="1"/>
        </p:nvSpPr>
        <p:spPr>
          <a:xfrm>
            <a:off x="2768600" y="1602914"/>
            <a:ext cx="1219200" cy="762000"/>
          </a:xfrm>
          <a:prstGeom prst="rect">
            <a:avLst/>
          </a:prstGeom>
        </p:spPr>
        <p:txBody>
          <a:bodyPr anchor="b">
            <a:noAutofit/>
          </a:bodyPr>
          <a:lstStyle/>
          <a:p>
            <a:r>
              <a:rPr kumimoji="0" lang="en-US" sz="4000" b="0" i="0" u="none" strike="noStrike" kern="1200" cap="none" spc="0" normalizeH="0" baseline="0" noProof="0" dirty="0" smtClean="0">
                <a:ln>
                  <a:noFill/>
                </a:ln>
                <a:solidFill>
                  <a:srgbClr val="202661"/>
                </a:solidFill>
                <a:effectLst/>
                <a:uLnTx/>
                <a:uFillTx/>
                <a:latin typeface="Open Sans Extrabold" pitchFamily="34" charset="0"/>
                <a:ea typeface="Open Sans Extrabold" pitchFamily="34" charset="0"/>
                <a:cs typeface="Open Sans Extrabold" pitchFamily="34" charset="0"/>
              </a:rPr>
              <a:t>01</a:t>
            </a:r>
          </a:p>
        </p:txBody>
      </p:sp>
    </p:spTree>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136" y="381000"/>
            <a:ext cx="6476735" cy="2133600"/>
          </a:xfrm>
          <a:prstGeom prst="rect">
            <a:avLst/>
          </a:prstGeom>
        </p:spPr>
        <p:txBody>
          <a:bodyPr anchor="b"/>
          <a:lstStyle/>
          <a:p>
            <a:pPr eaLnBrk="1" fontAlgn="auto" hangingPunct="1">
              <a:spcBef>
                <a:spcPts val="0"/>
              </a:spcBef>
              <a:spcAft>
                <a:spcPts val="0"/>
              </a:spcAft>
              <a:defRPr/>
            </a:pPr>
            <a:endParaRPr lang="en-US" sz="1846" dirty="0">
              <a:solidFill>
                <a:prstClr val="black"/>
              </a:solidFill>
              <a:latin typeface="Open Sans"/>
            </a:endParaRPr>
          </a:p>
        </p:txBody>
      </p:sp>
      <p:cxnSp>
        <p:nvCxnSpPr>
          <p:cNvPr id="17" name="Straight Connector 16"/>
          <p:cNvCxnSpPr/>
          <p:nvPr userDrawn="1"/>
        </p:nvCxnSpPr>
        <p:spPr>
          <a:xfrm>
            <a:off x="686198" y="3048000"/>
            <a:ext cx="845793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268" name="Picture 37" descr="Logo_H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397" y="62626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672388"/>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Open Sans Semibold"/>
        </a:defRPr>
      </a:lvl2pPr>
      <a:lvl3pPr algn="ctr" defTabSz="842963" rtl="0" eaLnBrk="0" fontAlgn="base" hangingPunct="0">
        <a:spcBef>
          <a:spcPct val="0"/>
        </a:spcBef>
        <a:spcAft>
          <a:spcPct val="0"/>
        </a:spcAft>
        <a:defRPr sz="4000">
          <a:solidFill>
            <a:schemeClr val="tx1"/>
          </a:solidFill>
          <a:latin typeface="Open Sans Semibold"/>
        </a:defRPr>
      </a:lvl3pPr>
      <a:lvl4pPr algn="ctr" defTabSz="842963" rtl="0" eaLnBrk="0" fontAlgn="base" hangingPunct="0">
        <a:spcBef>
          <a:spcPct val="0"/>
        </a:spcBef>
        <a:spcAft>
          <a:spcPct val="0"/>
        </a:spcAft>
        <a:defRPr sz="4000">
          <a:solidFill>
            <a:schemeClr val="tx1"/>
          </a:solidFill>
          <a:latin typeface="Open Sans Semibold"/>
        </a:defRPr>
      </a:lvl4pPr>
      <a:lvl5pPr algn="ctr" defTabSz="842963" rtl="0" eaLnBrk="0" fontAlgn="base" hangingPunct="0">
        <a:spcBef>
          <a:spcPct val="0"/>
        </a:spcBef>
        <a:spcAft>
          <a:spcPct val="0"/>
        </a:spcAft>
        <a:defRPr sz="4000">
          <a:solidFill>
            <a:schemeClr val="tx1"/>
          </a:solidFill>
          <a:latin typeface="Open Sans Semibold"/>
        </a:defRPr>
      </a:lvl5pPr>
      <a:lvl6pPr marL="457200" algn="ctr" defTabSz="842963" rtl="0" fontAlgn="base">
        <a:spcBef>
          <a:spcPct val="0"/>
        </a:spcBef>
        <a:spcAft>
          <a:spcPct val="0"/>
        </a:spcAft>
        <a:defRPr sz="4000">
          <a:solidFill>
            <a:schemeClr val="tx1"/>
          </a:solidFill>
          <a:latin typeface="Open Sans Semibold"/>
        </a:defRPr>
      </a:lvl6pPr>
      <a:lvl7pPr marL="914400" algn="ctr" defTabSz="842963" rtl="0" fontAlgn="base">
        <a:spcBef>
          <a:spcPct val="0"/>
        </a:spcBef>
        <a:spcAft>
          <a:spcPct val="0"/>
        </a:spcAft>
        <a:defRPr sz="4000">
          <a:solidFill>
            <a:schemeClr val="tx1"/>
          </a:solidFill>
          <a:latin typeface="Open Sans Semibold"/>
        </a:defRPr>
      </a:lvl7pPr>
      <a:lvl8pPr marL="1371600" algn="ctr" defTabSz="842963" rtl="0" fontAlgn="base">
        <a:spcBef>
          <a:spcPct val="0"/>
        </a:spcBef>
        <a:spcAft>
          <a:spcPct val="0"/>
        </a:spcAft>
        <a:defRPr sz="4000">
          <a:solidFill>
            <a:schemeClr val="tx1"/>
          </a:solidFill>
          <a:latin typeface="Open Sans Semibold"/>
        </a:defRPr>
      </a:lvl8pPr>
      <a:lvl9pPr marL="1828800" algn="ctr" defTabSz="842963" rtl="0" fontAlgn="base">
        <a:spcBef>
          <a:spcPct val="0"/>
        </a:spcBef>
        <a:spcAft>
          <a:spcPct val="0"/>
        </a:spcAft>
        <a:defRPr sz="4000">
          <a:solidFill>
            <a:schemeClr val="tx1"/>
          </a:solidFill>
          <a:latin typeface="Open Sans Semibold"/>
        </a:defRPr>
      </a:lvl9pPr>
    </p:titleStyle>
    <p:bodyStyle>
      <a:lvl1pPr marL="315913" indent="-315913" algn="l" defTabSz="8429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136" y="381000"/>
            <a:ext cx="6476735" cy="2133600"/>
          </a:xfrm>
          <a:prstGeom prst="rect">
            <a:avLst/>
          </a:prstGeom>
        </p:spPr>
        <p:txBody>
          <a:bodyPr anchor="b"/>
          <a:lstStyle/>
          <a:p>
            <a:pPr eaLnBrk="1" fontAlgn="auto" hangingPunct="1">
              <a:spcBef>
                <a:spcPts val="0"/>
              </a:spcBef>
              <a:spcAft>
                <a:spcPts val="0"/>
              </a:spcAft>
              <a:defRPr/>
            </a:pPr>
            <a:endParaRPr lang="en-US" sz="1846" dirty="0">
              <a:solidFill>
                <a:prstClr val="black"/>
              </a:solidFill>
              <a:latin typeface="Open Sans"/>
            </a:endParaRPr>
          </a:p>
        </p:txBody>
      </p:sp>
      <p:pic>
        <p:nvPicPr>
          <p:cNvPr id="11268" name="Picture 37" descr="Logo_H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397" y="62626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799963"/>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842963" rtl="0" eaLnBrk="0" fontAlgn="base" hangingPunct="0">
        <a:spcBef>
          <a:spcPct val="0"/>
        </a:spcBef>
        <a:spcAft>
          <a:spcPct val="0"/>
        </a:spcAft>
        <a:defRPr sz="4000" kern="1200">
          <a:solidFill>
            <a:schemeClr val="tx1"/>
          </a:solidFill>
          <a:latin typeface="+mj-lt"/>
          <a:ea typeface="+mj-ea"/>
          <a:cs typeface="+mj-cs"/>
        </a:defRPr>
      </a:lvl1pPr>
      <a:lvl2pPr algn="ctr" defTabSz="842963" rtl="0" eaLnBrk="0" fontAlgn="base" hangingPunct="0">
        <a:spcBef>
          <a:spcPct val="0"/>
        </a:spcBef>
        <a:spcAft>
          <a:spcPct val="0"/>
        </a:spcAft>
        <a:defRPr sz="4000">
          <a:solidFill>
            <a:schemeClr val="tx1"/>
          </a:solidFill>
          <a:latin typeface="Open Sans Semibold"/>
        </a:defRPr>
      </a:lvl2pPr>
      <a:lvl3pPr algn="ctr" defTabSz="842963" rtl="0" eaLnBrk="0" fontAlgn="base" hangingPunct="0">
        <a:spcBef>
          <a:spcPct val="0"/>
        </a:spcBef>
        <a:spcAft>
          <a:spcPct val="0"/>
        </a:spcAft>
        <a:defRPr sz="4000">
          <a:solidFill>
            <a:schemeClr val="tx1"/>
          </a:solidFill>
          <a:latin typeface="Open Sans Semibold"/>
        </a:defRPr>
      </a:lvl3pPr>
      <a:lvl4pPr algn="ctr" defTabSz="842963" rtl="0" eaLnBrk="0" fontAlgn="base" hangingPunct="0">
        <a:spcBef>
          <a:spcPct val="0"/>
        </a:spcBef>
        <a:spcAft>
          <a:spcPct val="0"/>
        </a:spcAft>
        <a:defRPr sz="4000">
          <a:solidFill>
            <a:schemeClr val="tx1"/>
          </a:solidFill>
          <a:latin typeface="Open Sans Semibold"/>
        </a:defRPr>
      </a:lvl4pPr>
      <a:lvl5pPr algn="ctr" defTabSz="842963" rtl="0" eaLnBrk="0" fontAlgn="base" hangingPunct="0">
        <a:spcBef>
          <a:spcPct val="0"/>
        </a:spcBef>
        <a:spcAft>
          <a:spcPct val="0"/>
        </a:spcAft>
        <a:defRPr sz="4000">
          <a:solidFill>
            <a:schemeClr val="tx1"/>
          </a:solidFill>
          <a:latin typeface="Open Sans Semibold"/>
        </a:defRPr>
      </a:lvl5pPr>
      <a:lvl6pPr marL="457200" algn="ctr" defTabSz="842963" rtl="0" fontAlgn="base">
        <a:spcBef>
          <a:spcPct val="0"/>
        </a:spcBef>
        <a:spcAft>
          <a:spcPct val="0"/>
        </a:spcAft>
        <a:defRPr sz="4000">
          <a:solidFill>
            <a:schemeClr val="tx1"/>
          </a:solidFill>
          <a:latin typeface="Open Sans Semibold"/>
        </a:defRPr>
      </a:lvl6pPr>
      <a:lvl7pPr marL="914400" algn="ctr" defTabSz="842963" rtl="0" fontAlgn="base">
        <a:spcBef>
          <a:spcPct val="0"/>
        </a:spcBef>
        <a:spcAft>
          <a:spcPct val="0"/>
        </a:spcAft>
        <a:defRPr sz="4000">
          <a:solidFill>
            <a:schemeClr val="tx1"/>
          </a:solidFill>
          <a:latin typeface="Open Sans Semibold"/>
        </a:defRPr>
      </a:lvl7pPr>
      <a:lvl8pPr marL="1371600" algn="ctr" defTabSz="842963" rtl="0" fontAlgn="base">
        <a:spcBef>
          <a:spcPct val="0"/>
        </a:spcBef>
        <a:spcAft>
          <a:spcPct val="0"/>
        </a:spcAft>
        <a:defRPr sz="4000">
          <a:solidFill>
            <a:schemeClr val="tx1"/>
          </a:solidFill>
          <a:latin typeface="Open Sans Semibold"/>
        </a:defRPr>
      </a:lvl8pPr>
      <a:lvl9pPr marL="1828800" algn="ctr" defTabSz="842963" rtl="0" fontAlgn="base">
        <a:spcBef>
          <a:spcPct val="0"/>
        </a:spcBef>
        <a:spcAft>
          <a:spcPct val="0"/>
        </a:spcAft>
        <a:defRPr sz="4000">
          <a:solidFill>
            <a:schemeClr val="tx1"/>
          </a:solidFill>
          <a:latin typeface="Open Sans Semibold"/>
        </a:defRPr>
      </a:lvl9pPr>
    </p:titleStyle>
    <p:bodyStyle>
      <a:lvl1pPr marL="315913" indent="-315913" algn="l" defTabSz="84296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5800" indent="-263525" algn="l" defTabSz="84296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76375"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0" y="1152000"/>
            <a:ext cx="99060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19" name="Rectangle 18">
            <a:hlinkClick r:id="" action="ppaction://noaction"/>
          </p:cNvPr>
          <p:cNvSpPr/>
          <p:nvPr userDrawn="1"/>
        </p:nvSpPr>
        <p:spPr>
          <a:xfrm>
            <a:off x="801624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1" name="Rectangle 20">
            <a:hlinkClick r:id="" action="ppaction://noaction"/>
          </p:cNvPr>
          <p:cNvSpPr/>
          <p:nvPr userDrawn="1"/>
        </p:nvSpPr>
        <p:spPr>
          <a:xfrm>
            <a:off x="618744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3" name="Rectangle 22">
            <a:hlinkClick r:id="" action="ppaction://noaction"/>
          </p:cNvPr>
          <p:cNvSpPr/>
          <p:nvPr userDrawn="1"/>
        </p:nvSpPr>
        <p:spPr>
          <a:xfrm>
            <a:off x="710184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9" name="Rectangle 28">
            <a:hlinkClick r:id="" action="ppaction://noaction"/>
          </p:cNvPr>
          <p:cNvSpPr/>
          <p:nvPr userDrawn="1"/>
        </p:nvSpPr>
        <p:spPr>
          <a:xfrm>
            <a:off x="893064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35" name="Rectangle 34">
            <a:hlinkClick r:id="rId11" action="ppaction://hlinksldjump"/>
          </p:cNvPr>
          <p:cNvSpPr/>
          <p:nvPr userDrawn="1"/>
        </p:nvSpPr>
        <p:spPr>
          <a:xfrm>
            <a:off x="528828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0" name="Picture 9"/>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699" r:id="rId1"/>
    <p:sldLayoutId id="2147483719" r:id="rId2"/>
    <p:sldLayoutId id="2147483709" r:id="rId3"/>
    <p:sldLayoutId id="2147483710" r:id="rId4"/>
    <p:sldLayoutId id="2147483708" r:id="rId5"/>
    <p:sldLayoutId id="2147483711" r:id="rId6"/>
    <p:sldLayoutId id="2147483727" r:id="rId7"/>
    <p:sldLayoutId id="2147483729" r:id="rId8"/>
    <p:sldLayoutId id="2147483733"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1752600" y="1152000"/>
            <a:ext cx="8153400" cy="0"/>
          </a:xfrm>
          <a:prstGeom prst="line">
            <a:avLst/>
          </a:prstGeom>
          <a:ln>
            <a:solidFill>
              <a:srgbClr val="202661"/>
            </a:solidFill>
          </a:ln>
        </p:spPr>
        <p:style>
          <a:lnRef idx="1">
            <a:schemeClr val="accent1"/>
          </a:lnRef>
          <a:fillRef idx="0">
            <a:schemeClr val="accent1"/>
          </a:fillRef>
          <a:effectRef idx="0">
            <a:schemeClr val="accent1"/>
          </a:effectRef>
          <a:fontRef idx="minor">
            <a:schemeClr val="tx1"/>
          </a:fontRef>
        </p:style>
      </p:cxnSp>
      <p:sp>
        <p:nvSpPr>
          <p:cNvPr id="20" name="Rectangle 19">
            <a:hlinkClick r:id="" action="ppaction://noaction"/>
          </p:cNvPr>
          <p:cNvSpPr/>
          <p:nvPr userDrawn="1"/>
        </p:nvSpPr>
        <p:spPr>
          <a:xfrm>
            <a:off x="8001000" y="1152000"/>
            <a:ext cx="822960" cy="304800"/>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COUNTRY COMPARISONS</a:t>
            </a:r>
            <a:endParaRPr lang="en-US" sz="700" b="1" dirty="0">
              <a:ln>
                <a:noFill/>
              </a:ln>
            </a:endParaRPr>
          </a:p>
        </p:txBody>
      </p:sp>
      <p:sp>
        <p:nvSpPr>
          <p:cNvPr id="25" name="Rectangle 24">
            <a:hlinkClick r:id="" action="ppaction://noaction"/>
          </p:cNvPr>
          <p:cNvSpPr/>
          <p:nvPr userDrawn="1"/>
        </p:nvSpPr>
        <p:spPr>
          <a:xfrm>
            <a:off x="6172200" y="1152000"/>
            <a:ext cx="822960" cy="304800"/>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GLOBAL</a:t>
            </a:r>
          </a:p>
          <a:p>
            <a:pPr algn="ctr"/>
            <a:r>
              <a:rPr lang="en-US" sz="700" b="1" dirty="0" smtClean="0">
                <a:ln>
                  <a:noFill/>
                </a:ln>
              </a:rPr>
              <a:t>MEGATRENDS</a:t>
            </a:r>
            <a:endParaRPr lang="en-US" sz="700" b="1" dirty="0">
              <a:ln>
                <a:noFill/>
              </a:ln>
            </a:endParaRPr>
          </a:p>
        </p:txBody>
      </p:sp>
      <p:sp>
        <p:nvSpPr>
          <p:cNvPr id="26" name="Rectangle 25">
            <a:hlinkClick r:id="" action="ppaction://noaction"/>
          </p:cNvPr>
          <p:cNvSpPr/>
          <p:nvPr userDrawn="1"/>
        </p:nvSpPr>
        <p:spPr>
          <a:xfrm>
            <a:off x="7086600" y="1152000"/>
            <a:ext cx="822960" cy="304800"/>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EUROPEAN</a:t>
            </a:r>
          </a:p>
          <a:p>
            <a:pPr algn="ctr"/>
            <a:r>
              <a:rPr lang="en-US" sz="700" b="1" dirty="0" smtClean="0">
                <a:ln>
                  <a:noFill/>
                </a:ln>
              </a:rPr>
              <a:t>BRIEFINGS</a:t>
            </a:r>
            <a:endParaRPr lang="en-US" sz="700" b="1" dirty="0">
              <a:ln>
                <a:noFill/>
              </a:ln>
            </a:endParaRPr>
          </a:p>
        </p:txBody>
      </p:sp>
      <p:sp>
        <p:nvSpPr>
          <p:cNvPr id="27" name="Rectangle 26">
            <a:hlinkClick r:id="" action="ppaction://noaction"/>
          </p:cNvPr>
          <p:cNvSpPr/>
          <p:nvPr userDrawn="1"/>
        </p:nvSpPr>
        <p:spPr>
          <a:xfrm>
            <a:off x="8915400" y="1152000"/>
            <a:ext cx="822960" cy="304800"/>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COUNTRIES</a:t>
            </a:r>
            <a:r>
              <a:rPr lang="en-US" sz="700" b="1" baseline="0" dirty="0" smtClean="0">
                <a:ln>
                  <a:noFill/>
                </a:ln>
              </a:rPr>
              <a:t>  &amp; REGIONS</a:t>
            </a:r>
            <a:endParaRPr lang="en-US" sz="700" b="1" dirty="0">
              <a:ln>
                <a:noFill/>
              </a:ln>
            </a:endParaRPr>
          </a:p>
        </p:txBody>
      </p:sp>
      <p:sp>
        <p:nvSpPr>
          <p:cNvPr id="28" name="Rectangle 27">
            <a:hlinkClick r:id="rId8" action="ppaction://hlinksldjump"/>
          </p:cNvPr>
          <p:cNvSpPr/>
          <p:nvPr userDrawn="1"/>
        </p:nvSpPr>
        <p:spPr>
          <a:xfrm>
            <a:off x="5273040" y="1152000"/>
            <a:ext cx="822960" cy="304800"/>
          </a:xfrm>
          <a:prstGeom prst="rect">
            <a:avLst/>
          </a:prstGeom>
          <a:solidFill>
            <a:srgbClr val="20266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700" b="1" dirty="0" smtClean="0">
                <a:ln>
                  <a:noFill/>
                </a:ln>
              </a:rPr>
              <a:t>SYNTHESIS</a:t>
            </a:r>
          </a:p>
          <a:p>
            <a:pPr algn="ctr"/>
            <a:r>
              <a:rPr lang="en-US" sz="700" b="1" dirty="0" smtClean="0">
                <a:ln>
                  <a:noFill/>
                </a:ln>
              </a:rPr>
              <a:t>REPORT</a:t>
            </a:r>
            <a:endParaRPr lang="en-US" sz="700" b="1" dirty="0">
              <a:ln>
                <a:noFill/>
              </a:ln>
            </a:endParaRPr>
          </a:p>
        </p:txBody>
      </p:sp>
      <p:pic>
        <p:nvPicPr>
          <p:cNvPr id="11" name="Picture 10"/>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863000" y="6300751"/>
            <a:ext cx="1800000" cy="36202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693" r:id="rId1"/>
    <p:sldLayoutId id="2147483712" r:id="rId2"/>
    <p:sldLayoutId id="2147483718" r:id="rId3"/>
    <p:sldLayoutId id="2147483713" r:id="rId4"/>
    <p:sldLayoutId id="2147483714" r:id="rId5"/>
    <p:sldLayoutId id="214748371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82528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Global </a:t>
            </a:r>
          </a:p>
          <a:p>
            <a:r>
              <a:rPr lang="en-US" sz="6600" kern="1200" baseline="0" dirty="0" smtClean="0">
                <a:solidFill>
                  <a:schemeClr val="bg1"/>
                </a:solidFill>
                <a:latin typeface="+mn-lt"/>
                <a:ea typeface="+mn-ea"/>
                <a:cs typeface="+mn-cs"/>
              </a:rPr>
              <a:t>megatrends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5825067" y="609600"/>
            <a:ext cx="3318934" cy="2286000"/>
          </a:xfrm>
          <a:prstGeom prst="rect">
            <a:avLst/>
          </a:prstGeom>
        </p:spPr>
        <p:txBody>
          <a:bodyPr anchor="b">
            <a:noAutofit/>
          </a:bodyPr>
          <a:lstStyle/>
          <a:p>
            <a:endParaRPr lang="en-US" sz="16000" kern="1200" baseline="0" dirty="0" smtClean="0">
              <a:solidFill>
                <a:schemeClr val="tx1"/>
              </a:solidFill>
              <a:latin typeface="+mn-lt"/>
              <a:ea typeface="+mn-ea"/>
              <a:cs typeface="+mn-cs"/>
            </a:endParaRPr>
          </a:p>
          <a:p>
            <a:pPr algn="r"/>
            <a:r>
              <a:rPr kumimoji="0" lang="en-US" sz="16000" b="0" i="0" u="none" strike="noStrike" kern="1200" cap="none" spc="0" normalizeH="0" baseline="0" noProof="0" dirty="0" smtClean="0">
                <a:ln>
                  <a:noFill/>
                </a:ln>
                <a:solidFill>
                  <a:srgbClr val="BA74B5"/>
                </a:solidFill>
                <a:effectLst/>
                <a:uLnTx/>
                <a:uFillTx/>
                <a:latin typeface="Open Sans Extrabold" pitchFamily="34" charset="0"/>
                <a:ea typeface="Open Sans Extrabold" pitchFamily="34" charset="0"/>
                <a:cs typeface="Open Sans Extrabold" pitchFamily="34" charset="0"/>
              </a:rPr>
              <a:t>02</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9" name="Pentagon 18">
            <a:hlinkClick r:id="" action="ppaction://noaction"/>
          </p:cNvPr>
          <p:cNvSpPr/>
          <p:nvPr userDrawn="1"/>
        </p:nvSpPr>
        <p:spPr>
          <a:xfrm>
            <a:off x="685801"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3" name="Pentagon 22">
            <a:hlinkClick r:id="" action="ppaction://noaction"/>
          </p:cNvPr>
          <p:cNvSpPr/>
          <p:nvPr userDrawn="1"/>
        </p:nvSpPr>
        <p:spPr>
          <a:xfrm>
            <a:off x="685801" y="4191009"/>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4" name="Pentagon 23">
            <a:hlinkClick r:id="" action="ppaction://noaction"/>
          </p:cNvPr>
          <p:cNvSpPr/>
          <p:nvPr userDrawn="1"/>
        </p:nvSpPr>
        <p:spPr>
          <a:xfrm>
            <a:off x="685801" y="4639742"/>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6" name="Pentagon 25">
            <a:hlinkClick r:id="" action="ppaction://noaction"/>
          </p:cNvPr>
          <p:cNvSpPr/>
          <p:nvPr userDrawn="1"/>
        </p:nvSpPr>
        <p:spPr>
          <a:xfrm>
            <a:off x="685801" y="5088475"/>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8" name="Pentagon 27">
            <a:hlinkClick r:id="" action="ppaction://noaction"/>
          </p:cNvPr>
          <p:cNvSpPr/>
          <p:nvPr userDrawn="1"/>
        </p:nvSpPr>
        <p:spPr>
          <a:xfrm>
            <a:off x="685801" y="5537208"/>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9" name="Pentagon 28">
            <a:hlinkClick r:id="" action="ppaction://noaction"/>
          </p:cNvPr>
          <p:cNvSpPr/>
          <p:nvPr userDrawn="1"/>
        </p:nvSpPr>
        <p:spPr>
          <a:xfrm>
            <a:off x="685801" y="598594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7" name="Pentagon 36">
            <a:hlinkClick r:id="" action="ppaction://noaction"/>
          </p:cNvPr>
          <p:cNvSpPr/>
          <p:nvPr userDrawn="1"/>
        </p:nvSpPr>
        <p:spPr>
          <a:xfrm>
            <a:off x="4114800" y="37422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4114800" y="41613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4114800" y="45804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0" name="Pentagon 39">
            <a:hlinkClick r:id="" action="ppaction://noaction"/>
          </p:cNvPr>
          <p:cNvSpPr/>
          <p:nvPr userDrawn="1"/>
        </p:nvSpPr>
        <p:spPr>
          <a:xfrm>
            <a:off x="4114800" y="49995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1" name="Pentagon 40">
            <a:hlinkClick r:id="" action="ppaction://noaction"/>
          </p:cNvPr>
          <p:cNvSpPr/>
          <p:nvPr userDrawn="1"/>
        </p:nvSpPr>
        <p:spPr>
          <a:xfrm>
            <a:off x="4114800" y="5418676"/>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 name="TextBox 1"/>
          <p:cNvSpPr txBox="1"/>
          <p:nvPr userDrawn="1"/>
        </p:nvSpPr>
        <p:spPr>
          <a:xfrm>
            <a:off x="4495802" y="3733852"/>
            <a:ext cx="3781805" cy="1938992"/>
          </a:xfrm>
          <a:prstGeom prst="rect">
            <a:avLst/>
          </a:prstGeom>
          <a:noFill/>
        </p:spPr>
        <p:txBody>
          <a:bodyPr wrap="none" rtlCol="0">
            <a:spAutoFit/>
          </a:bodyPr>
          <a:lstStyle/>
          <a:p>
            <a:pPr marL="0" algn="l" defTabSz="914400" rtl="0" eaLnBrk="1" latinLnBrk="0" hangingPunct="1">
              <a:spcAft>
                <a:spcPts val="1800"/>
              </a:spcAft>
            </a:pPr>
            <a:r>
              <a:rPr lang="en-GB" sz="1200" kern="1200" baseline="0" dirty="0" smtClean="0">
                <a:solidFill>
                  <a:schemeClr val="bg1"/>
                </a:solidFill>
                <a:latin typeface="+mn-lt"/>
                <a:ea typeface="+mn-ea"/>
                <a:cs typeface="+mn-cs"/>
              </a:rPr>
              <a:t>Intensified global competition for resources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Growing pressures on ecosystems</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Increasingly severe consequences of climate change</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Increasing environmental pollution</a:t>
            </a:r>
          </a:p>
          <a:p>
            <a:pPr marL="0" algn="l" defTabSz="914400" rtl="0" eaLnBrk="1" latinLnBrk="0" hangingPunct="1">
              <a:spcAft>
                <a:spcPts val="1800"/>
              </a:spcAft>
            </a:pPr>
            <a:r>
              <a:rPr lang="en-GB" sz="1200" kern="1200" baseline="0" dirty="0" smtClean="0">
                <a:solidFill>
                  <a:schemeClr val="bg1"/>
                </a:solidFill>
                <a:latin typeface="+mn-lt"/>
                <a:ea typeface="+mn-ea"/>
                <a:cs typeface="+mn-cs"/>
              </a:rPr>
              <a:t>Diversifying approaches to governance</a:t>
            </a:r>
            <a:endParaRPr lang="en-US" sz="1200" kern="1200" baseline="0" dirty="0" smtClean="0">
              <a:solidFill>
                <a:schemeClr val="bg1"/>
              </a:solidFill>
              <a:latin typeface="+mn-lt"/>
              <a:ea typeface="+mn-ea"/>
              <a:cs typeface="+mn-cs"/>
            </a:endParaRPr>
          </a:p>
        </p:txBody>
      </p:sp>
      <p:sp>
        <p:nvSpPr>
          <p:cNvPr id="3" name="Rectangle 2"/>
          <p:cNvSpPr/>
          <p:nvPr userDrawn="1"/>
        </p:nvSpPr>
        <p:spPr>
          <a:xfrm>
            <a:off x="1058335" y="3734596"/>
            <a:ext cx="2904065" cy="2539157"/>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Diverging global population trends</a:t>
            </a:r>
          </a:p>
          <a:p>
            <a:pPr>
              <a:spcAft>
                <a:spcPts val="1800"/>
              </a:spcAft>
            </a:pPr>
            <a:r>
              <a:rPr lang="en-GB" sz="1200" kern="1200" baseline="0" dirty="0" smtClean="0">
                <a:solidFill>
                  <a:schemeClr val="bg1"/>
                </a:solidFill>
                <a:latin typeface="+mn-lt"/>
                <a:ea typeface="+mn-ea"/>
                <a:cs typeface="+mn-cs"/>
              </a:rPr>
              <a:t>Towards a more urban world</a:t>
            </a:r>
          </a:p>
          <a:p>
            <a:pPr>
              <a:spcAft>
                <a:spcPts val="1400"/>
              </a:spcAft>
            </a:pPr>
            <a:r>
              <a:rPr lang="en-GB" sz="1200" kern="1200" baseline="0" dirty="0" smtClean="0">
                <a:solidFill>
                  <a:schemeClr val="bg1"/>
                </a:solidFill>
                <a:latin typeface="+mn-lt"/>
                <a:ea typeface="+mn-ea"/>
                <a:cs typeface="+mn-cs"/>
              </a:rPr>
              <a:t>Changing disease burdens</a:t>
            </a:r>
            <a:br>
              <a:rPr lang="en-GB" sz="1200" kern="1200" baseline="0" dirty="0" smtClean="0">
                <a:solidFill>
                  <a:schemeClr val="bg1"/>
                </a:solidFill>
                <a:latin typeface="+mn-lt"/>
                <a:ea typeface="+mn-ea"/>
                <a:cs typeface="+mn-cs"/>
              </a:rPr>
            </a:br>
            <a:r>
              <a:rPr lang="en-GB" sz="1200" kern="1200" baseline="0" dirty="0" smtClean="0">
                <a:solidFill>
                  <a:schemeClr val="bg1"/>
                </a:solidFill>
                <a:latin typeface="+mn-lt"/>
                <a:ea typeface="+mn-ea"/>
                <a:cs typeface="+mn-cs"/>
              </a:rPr>
              <a:t>and risks of pandemics</a:t>
            </a:r>
          </a:p>
          <a:p>
            <a:pPr>
              <a:spcAft>
                <a:spcPts val="1800"/>
              </a:spcAft>
            </a:pPr>
            <a:r>
              <a:rPr lang="en-GB" sz="1200" kern="1200" baseline="0" dirty="0" smtClean="0">
                <a:solidFill>
                  <a:schemeClr val="bg1"/>
                </a:solidFill>
                <a:latin typeface="+mn-lt"/>
                <a:ea typeface="+mn-ea"/>
                <a:cs typeface="+mn-cs"/>
              </a:rPr>
              <a:t>Accelerating technological change</a:t>
            </a:r>
          </a:p>
          <a:p>
            <a:pPr>
              <a:spcAft>
                <a:spcPts val="1800"/>
              </a:spcAft>
            </a:pPr>
            <a:r>
              <a:rPr lang="en-GB" sz="1200" kern="1200" baseline="0" dirty="0" smtClean="0">
                <a:solidFill>
                  <a:schemeClr val="bg1"/>
                </a:solidFill>
                <a:latin typeface="+mn-lt"/>
                <a:ea typeface="+mn-ea"/>
                <a:cs typeface="+mn-cs"/>
              </a:rPr>
              <a:t>Continued economic growth?</a:t>
            </a:r>
          </a:p>
          <a:p>
            <a:pPr>
              <a:spcAft>
                <a:spcPts val="1800"/>
              </a:spcAft>
            </a:pPr>
            <a:r>
              <a:rPr lang="en-GB" sz="1200" kern="1200" baseline="0" dirty="0" smtClean="0">
                <a:solidFill>
                  <a:schemeClr val="bg1"/>
                </a:solidFill>
                <a:latin typeface="+mn-lt"/>
                <a:ea typeface="+mn-ea"/>
                <a:cs typeface="+mn-cs"/>
              </a:rPr>
              <a:t>An increasingly multipolar world</a:t>
            </a:r>
          </a:p>
        </p:txBody>
      </p:sp>
      <p:sp>
        <p:nvSpPr>
          <p:cNvPr id="21" name="Pentagon 20">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20" name="Pentagon 19">
            <a:hlinkClick r:id="" action="ppaction://noaction"/>
          </p:cNvPr>
          <p:cNvSpPr/>
          <p:nvPr userDrawn="1"/>
        </p:nvSpPr>
        <p:spPr>
          <a:xfrm>
            <a:off x="685802" y="3665285"/>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2" name="Pentagon 21">
            <a:hlinkClick r:id="" action="ppaction://noaction"/>
          </p:cNvPr>
          <p:cNvSpPr/>
          <p:nvPr userDrawn="1"/>
        </p:nvSpPr>
        <p:spPr>
          <a:xfrm>
            <a:off x="685802" y="4114018"/>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25" name="Pentagon 24">
            <a:hlinkClick r:id="" action="ppaction://noaction"/>
          </p:cNvPr>
          <p:cNvSpPr/>
          <p:nvPr userDrawn="1"/>
        </p:nvSpPr>
        <p:spPr>
          <a:xfrm>
            <a:off x="685802" y="4562751"/>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0" name="Pentagon 29">
            <a:hlinkClick r:id="" action="ppaction://noaction"/>
          </p:cNvPr>
          <p:cNvSpPr/>
          <p:nvPr userDrawn="1"/>
        </p:nvSpPr>
        <p:spPr>
          <a:xfrm>
            <a:off x="685802" y="5011484"/>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1" name="Pentagon 30">
            <a:hlinkClick r:id="" action="ppaction://noaction"/>
          </p:cNvPr>
          <p:cNvSpPr/>
          <p:nvPr userDrawn="1"/>
        </p:nvSpPr>
        <p:spPr>
          <a:xfrm>
            <a:off x="685802" y="5460217"/>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2" name="Pentagon 31">
            <a:hlinkClick r:id="" action="ppaction://noaction"/>
          </p:cNvPr>
          <p:cNvSpPr/>
          <p:nvPr userDrawn="1"/>
        </p:nvSpPr>
        <p:spPr>
          <a:xfrm>
            <a:off x="685802" y="590895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3" name="Pentagon 32">
            <a:hlinkClick r:id="" action="ppaction://noaction"/>
          </p:cNvPr>
          <p:cNvSpPr/>
          <p:nvPr userDrawn="1"/>
        </p:nvSpPr>
        <p:spPr>
          <a:xfrm>
            <a:off x="4114799" y="36577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4" name="Pentagon 33">
            <a:hlinkClick r:id="" action="ppaction://noaction"/>
          </p:cNvPr>
          <p:cNvSpPr/>
          <p:nvPr userDrawn="1"/>
        </p:nvSpPr>
        <p:spPr>
          <a:xfrm>
            <a:off x="4114799" y="40768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5" name="Pentagon 34">
            <a:hlinkClick r:id="" action="ppaction://noaction"/>
          </p:cNvPr>
          <p:cNvSpPr/>
          <p:nvPr userDrawn="1"/>
        </p:nvSpPr>
        <p:spPr>
          <a:xfrm>
            <a:off x="4114799" y="44959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a:off x="4114799" y="49150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2" name="Pentagon 41">
            <a:hlinkClick r:id="" action="ppaction://noaction"/>
          </p:cNvPr>
          <p:cNvSpPr/>
          <p:nvPr userDrawn="1"/>
        </p:nvSpPr>
        <p:spPr>
          <a:xfrm>
            <a:off x="4114799" y="5334130"/>
            <a:ext cx="4162807" cy="40627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5799" y="3133461"/>
            <a:ext cx="381000" cy="228600"/>
          </a:xfrm>
          <a:prstGeom prst="homePlate">
            <a:avLst/>
          </a:prstGeom>
          <a:solidFill>
            <a:srgbClr val="BA74B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4" name="Pentagon 43">
            <a:hlinkClick r:id="" action="ppaction://noaction"/>
          </p:cNvPr>
          <p:cNvSpPr/>
          <p:nvPr userDrawn="1"/>
        </p:nvSpPr>
        <p:spPr>
          <a:xfrm>
            <a:off x="685800" y="3056470"/>
            <a:ext cx="3022598" cy="36485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Rectangle 44"/>
          <p:cNvSpPr/>
          <p:nvPr userDrawn="1"/>
        </p:nvSpPr>
        <p:spPr>
          <a:xfrm>
            <a:off x="1049864" y="3115734"/>
            <a:ext cx="2904065" cy="276999"/>
          </a:xfrm>
          <a:prstGeom prst="rect">
            <a:avLst/>
          </a:prstGeom>
        </p:spPr>
        <p:txBody>
          <a:bodyPr wrap="square">
            <a:spAutoFit/>
          </a:bodyPr>
          <a:lstStyle/>
          <a:p>
            <a:pPr>
              <a:spcAft>
                <a:spcPts val="1800"/>
              </a:spcAft>
            </a:pPr>
            <a:r>
              <a:rPr lang="en-GB" sz="1200" kern="1200" baseline="0" dirty="0" smtClean="0">
                <a:solidFill>
                  <a:schemeClr val="bg1"/>
                </a:solidFill>
                <a:latin typeface="+mn-lt"/>
                <a:ea typeface="+mn-ea"/>
                <a:cs typeface="+mn-cs"/>
              </a:rPr>
              <a:t>Setting the scene</a:t>
            </a:r>
          </a:p>
        </p:txBody>
      </p:sp>
    </p:spTree>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7FA643"/>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kern="1200" baseline="0" dirty="0" smtClean="0">
              <a:solidFill>
                <a:schemeClr val="tx1"/>
              </a:solidFill>
              <a:latin typeface="+mn-lt"/>
              <a:ea typeface="+mn-ea"/>
              <a:cs typeface="+mn-cs"/>
            </a:endParaRPr>
          </a:p>
          <a:p>
            <a:r>
              <a:rPr lang="en-US" sz="6600" kern="1200" baseline="0" dirty="0" smtClean="0">
                <a:solidFill>
                  <a:schemeClr val="bg1"/>
                </a:solidFill>
                <a:latin typeface="+mn-lt"/>
                <a:ea typeface="+mn-ea"/>
                <a:cs typeface="+mn-cs"/>
              </a:rPr>
              <a:t>European</a:t>
            </a:r>
          </a:p>
          <a:p>
            <a:r>
              <a:rPr kumimoji="0" lang="en-US" sz="6600" b="0" i="0" u="none" strike="noStrike" kern="1200" cap="none" spc="0" normalizeH="0" baseline="0" noProof="0" dirty="0" smtClean="0">
                <a:ln>
                  <a:noFill/>
                </a:ln>
                <a:solidFill>
                  <a:schemeClr val="bg1"/>
                </a:solidFill>
                <a:effectLst/>
                <a:uLnTx/>
                <a:uFillTx/>
                <a:latin typeface="+mn-lt"/>
                <a:ea typeface="+mn-ea"/>
                <a:cs typeface="+mn-cs"/>
              </a:rPr>
              <a:t>briefings</a:t>
            </a:r>
            <a:endParaRPr kumimoji="0" lang="en-US" sz="66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 name="Title 1"/>
          <p:cNvSpPr txBox="1">
            <a:spLocks/>
          </p:cNvSpPr>
          <p:nvPr userDrawn="1"/>
        </p:nvSpPr>
        <p:spPr>
          <a:xfrm>
            <a:off x="6468533" y="609600"/>
            <a:ext cx="2675467" cy="2286000"/>
          </a:xfrm>
          <a:prstGeom prst="rect">
            <a:avLst/>
          </a:prstGeom>
        </p:spPr>
        <p:txBody>
          <a:bodyPr anchor="b">
            <a:noAutofit/>
          </a:bodyPr>
          <a:lstStyle/>
          <a:p>
            <a:pPr algn="r"/>
            <a:r>
              <a:rPr kumimoji="0" lang="en-US" sz="16000" b="0" i="0" u="none" strike="noStrike" kern="1200" cap="none" spc="0" normalizeH="0" baseline="0" noProof="0" dirty="0" smtClean="0">
                <a:ln>
                  <a:noFill/>
                </a:ln>
                <a:solidFill>
                  <a:srgbClr val="B2CF87"/>
                </a:solidFill>
                <a:effectLst/>
                <a:uLnTx/>
                <a:uFillTx/>
                <a:latin typeface="Open Sans Extrabold" pitchFamily="34" charset="0"/>
                <a:ea typeface="Open Sans Extrabold" pitchFamily="34" charset="0"/>
                <a:cs typeface="Open Sans Extrabold" pitchFamily="34" charset="0"/>
              </a:rPr>
              <a:t>03</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7229" y="3279338"/>
            <a:ext cx="2362199" cy="3393237"/>
          </a:xfrm>
          <a:prstGeom prst="rect">
            <a:avLst/>
          </a:prstGeom>
          <a:noFill/>
        </p:spPr>
        <p:txBody>
          <a:bodyPr wrap="square" numCol="1" spcCol="548640" rtlCol="0" anchor="t">
            <a:spAutoFit/>
          </a:bodyPr>
          <a:lstStyle/>
          <a:p>
            <a:pPr lvl="0">
              <a:spcAft>
                <a:spcPts val="1000"/>
              </a:spcAft>
            </a:pPr>
            <a:r>
              <a:rPr lang="en-GB" sz="1100" kern="1200" dirty="0" smtClean="0">
                <a:solidFill>
                  <a:schemeClr val="bg1"/>
                </a:solidFill>
                <a:latin typeface="+mn-lt"/>
                <a:ea typeface="+mn-ea"/>
                <a:cs typeface="+mn-cs"/>
              </a:rPr>
              <a:t>Air pollution</a:t>
            </a:r>
            <a:endParaRPr lang="en-US" sz="1100" dirty="0" smtClean="0">
              <a:solidFill>
                <a:schemeClr val="bg1"/>
              </a:solidFill>
            </a:endParaRPr>
          </a:p>
          <a:p>
            <a:pPr lvl="0">
              <a:spcAft>
                <a:spcPts val="800"/>
              </a:spcAft>
            </a:pPr>
            <a:r>
              <a:rPr lang="en-GB" sz="1100" kern="1200" dirty="0" smtClean="0">
                <a:solidFill>
                  <a:schemeClr val="bg1"/>
                </a:solidFill>
                <a:latin typeface="+mn-lt"/>
                <a:ea typeface="+mn-ea"/>
                <a:cs typeface="+mn-cs"/>
              </a:rPr>
              <a:t>Biodiversity</a:t>
            </a:r>
            <a:endParaRPr lang="en-US" sz="1100" dirty="0" smtClean="0">
              <a:solidFill>
                <a:schemeClr val="bg1"/>
              </a:solidFill>
            </a:endParaRPr>
          </a:p>
          <a:p>
            <a:pPr lvl="0">
              <a:spcAft>
                <a:spcPts val="400"/>
              </a:spcAft>
            </a:pPr>
            <a:r>
              <a:rPr lang="en-GB" sz="1100" kern="1200" dirty="0" smtClean="0">
                <a:solidFill>
                  <a:schemeClr val="bg1"/>
                </a:solidFill>
                <a:latin typeface="+mn-lt"/>
                <a:ea typeface="+mn-ea"/>
                <a:cs typeface="+mn-cs"/>
              </a:rPr>
              <a:t>Climate change impacts and adaptation</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Forests</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Freshwater quality</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Land systems</a:t>
            </a:r>
            <a:endParaRPr lang="en-US" sz="1100" dirty="0" smtClean="0">
              <a:solidFill>
                <a:schemeClr val="bg1"/>
              </a:solidFill>
            </a:endParaRPr>
          </a:p>
          <a:p>
            <a:pPr lvl="0">
              <a:spcAft>
                <a:spcPts val="1100"/>
              </a:spcAft>
            </a:pPr>
            <a:r>
              <a:rPr lang="en-GB" sz="1100" kern="1200" dirty="0" smtClean="0">
                <a:solidFill>
                  <a:schemeClr val="bg1"/>
                </a:solidFill>
                <a:latin typeface="+mn-lt"/>
                <a:ea typeface="+mn-ea"/>
                <a:cs typeface="+mn-cs"/>
              </a:rPr>
              <a:t>Marine environment</a:t>
            </a:r>
            <a:endParaRPr lang="en-US" sz="1100" dirty="0" smtClean="0">
              <a:solidFill>
                <a:schemeClr val="bg1"/>
              </a:solidFill>
            </a:endParaRPr>
          </a:p>
          <a:p>
            <a:pPr lvl="0">
              <a:spcAft>
                <a:spcPts val="1200"/>
              </a:spcAft>
            </a:pPr>
            <a:r>
              <a:rPr lang="en-GB" sz="1100" kern="1200" dirty="0" smtClean="0">
                <a:solidFill>
                  <a:schemeClr val="bg1"/>
                </a:solidFill>
                <a:latin typeface="+mn-lt"/>
                <a:ea typeface="+mn-ea"/>
                <a:cs typeface="+mn-cs"/>
              </a:rPr>
              <a:t>Mitigating climate change</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Noise</a:t>
            </a:r>
          </a:p>
          <a:p>
            <a:pPr lvl="0">
              <a:spcAft>
                <a:spcPts val="1000"/>
              </a:spcAft>
            </a:pPr>
            <a:r>
              <a:rPr lang="en-US" sz="1100" kern="1200" dirty="0" smtClean="0">
                <a:solidFill>
                  <a:schemeClr val="bg1"/>
                </a:solidFill>
                <a:latin typeface="+mn-lt"/>
                <a:ea typeface="+mn-ea"/>
                <a:cs typeface="+mn-cs"/>
              </a:rPr>
              <a:t>Soil</a:t>
            </a:r>
          </a:p>
          <a:p>
            <a:pPr lvl="0">
              <a:spcAft>
                <a:spcPts val="1000"/>
              </a:spcAft>
            </a:pPr>
            <a:r>
              <a:rPr lang="en-US" sz="1100" kern="1200" dirty="0" smtClean="0">
                <a:solidFill>
                  <a:schemeClr val="bg1"/>
                </a:solidFill>
                <a:latin typeface="+mn-lt"/>
                <a:ea typeface="+mn-ea"/>
                <a:cs typeface="+mn-cs"/>
              </a:rPr>
              <a:t>Waste</a:t>
            </a:r>
            <a:endParaRPr lang="en-US" sz="1100" dirty="0" smtClean="0">
              <a:solidFill>
                <a:schemeClr val="bg1"/>
              </a:solidFill>
            </a:endParaRPr>
          </a:p>
        </p:txBody>
      </p:sp>
      <p:sp>
        <p:nvSpPr>
          <p:cNvPr id="35" name="TextBox 34"/>
          <p:cNvSpPr txBox="1"/>
          <p:nvPr userDrawn="1"/>
        </p:nvSpPr>
        <p:spPr>
          <a:xfrm>
            <a:off x="3915833" y="3279338"/>
            <a:ext cx="2362200" cy="3516347"/>
          </a:xfrm>
          <a:prstGeom prst="rect">
            <a:avLst/>
          </a:prstGeom>
          <a:noFill/>
        </p:spPr>
        <p:txBody>
          <a:bodyPr wrap="square" numCol="1" spcCol="548640" rtlCol="0" anchor="t">
            <a:spAutoFit/>
          </a:bodyPr>
          <a:lstStyle/>
          <a:p>
            <a:pPr lvl="0">
              <a:spcAft>
                <a:spcPts val="1500"/>
              </a:spcAft>
            </a:pPr>
            <a:r>
              <a:rPr lang="en-GB" sz="1100" kern="1200" dirty="0" smtClean="0">
                <a:solidFill>
                  <a:schemeClr val="bg1"/>
                </a:solidFill>
                <a:latin typeface="+mn-lt"/>
                <a:ea typeface="+mn-ea"/>
                <a:cs typeface="+mn-cs"/>
              </a:rPr>
              <a:t>Agriculture</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Consumption</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Energy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Health and environment</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Industry</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Maritime activities </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Resource efficiency</a:t>
            </a:r>
          </a:p>
          <a:p>
            <a:pPr lvl="0">
              <a:spcAft>
                <a:spcPts val="1500"/>
              </a:spcAft>
            </a:pPr>
            <a:r>
              <a:rPr lang="en-GB" sz="1100" kern="1200" dirty="0" smtClean="0">
                <a:solidFill>
                  <a:schemeClr val="bg1"/>
                </a:solidFill>
                <a:latin typeface="+mn-lt"/>
                <a:ea typeface="+mn-ea"/>
                <a:cs typeface="+mn-cs"/>
              </a:rPr>
              <a:t>Tourism</a:t>
            </a:r>
          </a:p>
          <a:p>
            <a:pPr lvl="0">
              <a:spcAft>
                <a:spcPts val="1500"/>
              </a:spcAft>
            </a:pPr>
            <a:r>
              <a:rPr lang="en-GB" sz="1100" kern="1200" dirty="0" smtClean="0">
                <a:solidFill>
                  <a:schemeClr val="bg1"/>
                </a:solidFill>
                <a:latin typeface="+mn-lt"/>
                <a:ea typeface="+mn-ea"/>
                <a:cs typeface="+mn-cs"/>
              </a:rPr>
              <a:t>Transport</a:t>
            </a:r>
            <a:endParaRPr lang="en-US" sz="1100" dirty="0" smtClean="0">
              <a:solidFill>
                <a:schemeClr val="bg1"/>
              </a:solidFill>
            </a:endParaRPr>
          </a:p>
          <a:p>
            <a:pPr lvl="0">
              <a:spcAft>
                <a:spcPts val="1650"/>
              </a:spcAft>
            </a:pPr>
            <a:endParaRPr lang="en-US" sz="1100" dirty="0" smtClean="0">
              <a:solidFill>
                <a:schemeClr val="bg1"/>
              </a:solidFill>
            </a:endParaRPr>
          </a:p>
        </p:txBody>
      </p:sp>
      <p:sp>
        <p:nvSpPr>
          <p:cNvPr id="44" name="TextBox 43"/>
          <p:cNvSpPr txBox="1"/>
          <p:nvPr userDrawn="1"/>
        </p:nvSpPr>
        <p:spPr>
          <a:xfrm>
            <a:off x="6972922" y="3279338"/>
            <a:ext cx="2362200" cy="1880002"/>
          </a:xfrm>
          <a:prstGeom prst="rect">
            <a:avLst/>
          </a:prstGeom>
          <a:noFill/>
        </p:spPr>
        <p:txBody>
          <a:bodyPr wrap="square" numCol="1" spcCol="548640" rtlCol="0" anchor="t">
            <a:spAutoFit/>
          </a:bodyPr>
          <a:lstStyle/>
          <a:p>
            <a:pPr marL="0" marR="0" lvl="0" indent="0" algn="l" defTabSz="914400" rtl="0" eaLnBrk="1" fontAlgn="auto" latinLnBrk="0" hangingPunct="1">
              <a:lnSpc>
                <a:spcPct val="100000"/>
              </a:lnSpc>
              <a:spcBef>
                <a:spcPts val="0"/>
              </a:spcBef>
              <a:spcAft>
                <a:spcPts val="1500"/>
              </a:spcAft>
              <a:buClrTx/>
              <a:buSzTx/>
              <a:buFontTx/>
              <a:buNone/>
              <a:tabLst/>
              <a:defRPr/>
            </a:pPr>
            <a:r>
              <a:rPr lang="en-GB" sz="1100" kern="1200" dirty="0" smtClean="0">
                <a:solidFill>
                  <a:schemeClr val="bg1"/>
                </a:solidFill>
                <a:latin typeface="+mn-lt"/>
                <a:ea typeface="+mn-ea"/>
                <a:cs typeface="+mn-cs"/>
              </a:rPr>
              <a:t>The air and climate system</a:t>
            </a:r>
            <a:endParaRPr lang="en-US" sz="1100" dirty="0" smtClean="0">
              <a:solidFill>
                <a:schemeClr val="bg1"/>
              </a:solidFill>
            </a:endParaRPr>
          </a:p>
          <a:p>
            <a:pPr lvl="0">
              <a:spcAft>
                <a:spcPts val="1300"/>
              </a:spcAft>
            </a:pPr>
            <a:r>
              <a:rPr lang="en-GB" sz="1100" kern="1200" dirty="0" smtClean="0">
                <a:solidFill>
                  <a:schemeClr val="bg1"/>
                </a:solidFill>
                <a:latin typeface="+mn-lt"/>
                <a:ea typeface="+mn-ea"/>
                <a:cs typeface="+mn-cs"/>
              </a:rPr>
              <a:t>Green economy </a:t>
            </a:r>
            <a:endParaRPr lang="en-US" sz="1100" dirty="0" smtClean="0">
              <a:solidFill>
                <a:schemeClr val="bg1"/>
              </a:solidFill>
            </a:endParaRPr>
          </a:p>
          <a:p>
            <a:pPr lvl="0">
              <a:spcAft>
                <a:spcPts val="1000"/>
              </a:spcAft>
            </a:pPr>
            <a:r>
              <a:rPr lang="en-GB" sz="1100" kern="1200" dirty="0" smtClean="0">
                <a:solidFill>
                  <a:schemeClr val="bg1"/>
                </a:solidFill>
                <a:latin typeface="+mn-lt"/>
                <a:ea typeface="+mn-ea"/>
                <a:cs typeface="+mn-cs"/>
              </a:rPr>
              <a:t>Hydrological systems and sustainable water management</a:t>
            </a:r>
            <a:endParaRPr lang="en-US" sz="1100" dirty="0" smtClean="0">
              <a:solidFill>
                <a:schemeClr val="bg1"/>
              </a:solidFill>
            </a:endParaRPr>
          </a:p>
          <a:p>
            <a:pPr lvl="0">
              <a:spcAft>
                <a:spcPts val="900"/>
              </a:spcAft>
            </a:pPr>
            <a:r>
              <a:rPr lang="en-GB" sz="1100" kern="1200" dirty="0" smtClean="0">
                <a:solidFill>
                  <a:schemeClr val="bg1"/>
                </a:solidFill>
                <a:latin typeface="+mn-lt"/>
                <a:ea typeface="+mn-ea"/>
                <a:cs typeface="+mn-cs"/>
              </a:rPr>
              <a:t>Natural capital and ecosystem services</a:t>
            </a:r>
            <a:endParaRPr lang="en-US" sz="1100" dirty="0" smtClean="0">
              <a:solidFill>
                <a:schemeClr val="bg1"/>
              </a:solidFill>
            </a:endParaRPr>
          </a:p>
          <a:p>
            <a:pPr lvl="0">
              <a:spcAft>
                <a:spcPts val="1500"/>
              </a:spcAft>
            </a:pPr>
            <a:r>
              <a:rPr lang="en-GB" sz="1100" kern="1200" dirty="0" smtClean="0">
                <a:solidFill>
                  <a:schemeClr val="bg1"/>
                </a:solidFill>
                <a:latin typeface="+mn-lt"/>
                <a:ea typeface="+mn-ea"/>
                <a:cs typeface="+mn-cs"/>
              </a:rPr>
              <a:t>Urban systems</a:t>
            </a:r>
            <a:endParaRPr lang="en-US" sz="1100" dirty="0">
              <a:solidFill>
                <a:schemeClr val="bg1"/>
              </a:solidFill>
            </a:endParaRP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53" name="Pentagon 52">
            <a:hlinkClick r:id="" action="ppaction://noaction"/>
          </p:cNvPr>
          <p:cNvSpPr/>
          <p:nvPr userDrawn="1"/>
        </p:nvSpPr>
        <p:spPr>
          <a:xfrm>
            <a:off x="688793" y="330445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5" name="Pentagon 54">
            <a:hlinkClick r:id="" action="ppaction://noaction"/>
          </p:cNvPr>
          <p:cNvSpPr/>
          <p:nvPr userDrawn="1"/>
        </p:nvSpPr>
        <p:spPr>
          <a:xfrm>
            <a:off x="681896" y="360307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6" name="Pentagon 55">
            <a:hlinkClick r:id="" action="ppaction://noaction"/>
          </p:cNvPr>
          <p:cNvSpPr/>
          <p:nvPr userDrawn="1"/>
        </p:nvSpPr>
        <p:spPr>
          <a:xfrm>
            <a:off x="681896" y="3911926"/>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7" name="Pentagon 56">
            <a:hlinkClick r:id="" action="ppaction://noaction"/>
          </p:cNvPr>
          <p:cNvSpPr/>
          <p:nvPr userDrawn="1"/>
        </p:nvSpPr>
        <p:spPr>
          <a:xfrm>
            <a:off x="688793" y="422171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8" name="Pentagon 57">
            <a:hlinkClick r:id="" action="ppaction://noaction"/>
          </p:cNvPr>
          <p:cNvSpPr/>
          <p:nvPr userDrawn="1"/>
        </p:nvSpPr>
        <p:spPr>
          <a:xfrm>
            <a:off x="688793" y="4536765"/>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9" name="Pentagon 58">
            <a:hlinkClick r:id="" action="ppaction://noaction"/>
          </p:cNvPr>
          <p:cNvSpPr/>
          <p:nvPr userDrawn="1"/>
        </p:nvSpPr>
        <p:spPr>
          <a:xfrm>
            <a:off x="688793" y="4828349"/>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0" name="Pentagon 59">
            <a:hlinkClick r:id="" action="ppaction://noaction"/>
          </p:cNvPr>
          <p:cNvSpPr/>
          <p:nvPr userDrawn="1"/>
        </p:nvSpPr>
        <p:spPr>
          <a:xfrm>
            <a:off x="688793" y="514414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9" name="Pentagon 68">
            <a:hlinkClick r:id="" action="ppaction://noaction"/>
          </p:cNvPr>
          <p:cNvSpPr/>
          <p:nvPr userDrawn="1"/>
        </p:nvSpPr>
        <p:spPr>
          <a:xfrm>
            <a:off x="3534833" y="544830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0" name="Pentagon 69">
            <a:hlinkClick r:id="" action="ppaction://noaction"/>
          </p:cNvPr>
          <p:cNvSpPr/>
          <p:nvPr userDrawn="1"/>
        </p:nvSpPr>
        <p:spPr>
          <a:xfrm>
            <a:off x="3534833" y="58015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1" name="Pentagon 70">
            <a:hlinkClick r:id="" action="ppaction://noaction"/>
          </p:cNvPr>
          <p:cNvSpPr/>
          <p:nvPr userDrawn="1"/>
        </p:nvSpPr>
        <p:spPr>
          <a:xfrm>
            <a:off x="6567144" y="3288313"/>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2" name="Pentagon 71">
            <a:hlinkClick r:id="" action="ppaction://noaction"/>
          </p:cNvPr>
          <p:cNvSpPr/>
          <p:nvPr userDrawn="1"/>
        </p:nvSpPr>
        <p:spPr>
          <a:xfrm>
            <a:off x="6567144" y="369088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3" name="Pentagon 72">
            <a:hlinkClick r:id="" action="ppaction://noaction"/>
          </p:cNvPr>
          <p:cNvSpPr/>
          <p:nvPr userDrawn="1"/>
        </p:nvSpPr>
        <p:spPr>
          <a:xfrm>
            <a:off x="6567144" y="4093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4" name="Pentagon 73">
            <a:hlinkClick r:id="" action="ppaction://noaction"/>
          </p:cNvPr>
          <p:cNvSpPr/>
          <p:nvPr userDrawn="1"/>
        </p:nvSpPr>
        <p:spPr>
          <a:xfrm>
            <a:off x="6567144" y="449603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5" name="Pentagon 74">
            <a:hlinkClick r:id="" action="ppaction://noaction"/>
          </p:cNvPr>
          <p:cNvSpPr/>
          <p:nvPr userDrawn="1"/>
        </p:nvSpPr>
        <p:spPr>
          <a:xfrm>
            <a:off x="6567144" y="48986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6" name="Pentagon 35">
            <a:hlinkClick r:id="" action="ppaction://noaction"/>
          </p:cNvPr>
          <p:cNvSpPr/>
          <p:nvPr userDrawn="1"/>
        </p:nvSpPr>
        <p:spPr>
          <a:xfrm flipH="1">
            <a:off x="7162800" y="368300"/>
            <a:ext cx="1968500" cy="190500"/>
          </a:xfrm>
          <a:prstGeom prst="homePlat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b="0" dirty="0" smtClean="0">
                <a:ln>
                  <a:noFill/>
                </a:ln>
              </a:rPr>
              <a:t>BACK</a:t>
            </a:r>
            <a:r>
              <a:rPr lang="en-US" sz="800" b="0" baseline="0" dirty="0" smtClean="0">
                <a:ln>
                  <a:noFill/>
                </a:ln>
              </a:rPr>
              <a:t> TO TABLE OF CONTENTS</a:t>
            </a:r>
            <a:endParaRPr lang="en-US" sz="800" b="0" dirty="0">
              <a:ln>
                <a:noFill/>
              </a:ln>
            </a:endParaRPr>
          </a:p>
        </p:txBody>
      </p:sp>
      <p:sp>
        <p:nvSpPr>
          <p:cNvPr id="37" name="Pentagon 36">
            <a:hlinkClick r:id="" action="ppaction://noaction"/>
          </p:cNvPr>
          <p:cNvSpPr/>
          <p:nvPr userDrawn="1"/>
        </p:nvSpPr>
        <p:spPr>
          <a:xfrm>
            <a:off x="688793" y="5463000"/>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8" name="Pentagon 37">
            <a:hlinkClick r:id="" action="ppaction://noaction"/>
          </p:cNvPr>
          <p:cNvSpPr/>
          <p:nvPr userDrawn="1"/>
        </p:nvSpPr>
        <p:spPr>
          <a:xfrm>
            <a:off x="3534833" y="6154862"/>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 name="TextBox 2"/>
          <p:cNvSpPr txBox="1"/>
          <p:nvPr userDrawn="1"/>
        </p:nvSpPr>
        <p:spPr>
          <a:xfrm>
            <a:off x="609603" y="3022600"/>
            <a:ext cx="2675467" cy="261610"/>
          </a:xfrm>
          <a:prstGeom prst="rect">
            <a:avLst/>
          </a:prstGeom>
          <a:noFill/>
        </p:spPr>
        <p:txBody>
          <a:bodyPr wrap="square" rtlCol="0">
            <a:spAutoFit/>
          </a:bodyPr>
          <a:lstStyle/>
          <a:p>
            <a:r>
              <a:rPr lang="en-US" sz="1100" b="1" dirty="0" smtClean="0">
                <a:solidFill>
                  <a:schemeClr val="bg1"/>
                </a:solidFill>
              </a:rPr>
              <a:t>Environmental themes</a:t>
            </a:r>
            <a:endParaRPr lang="en-GB" sz="1100" b="1" dirty="0">
              <a:solidFill>
                <a:schemeClr val="bg1"/>
              </a:solidFill>
            </a:endParaRPr>
          </a:p>
        </p:txBody>
      </p:sp>
      <p:sp>
        <p:nvSpPr>
          <p:cNvPr id="40" name="TextBox 39"/>
          <p:cNvSpPr txBox="1"/>
          <p:nvPr userDrawn="1"/>
        </p:nvSpPr>
        <p:spPr>
          <a:xfrm>
            <a:off x="3451656" y="3022600"/>
            <a:ext cx="2675467" cy="261610"/>
          </a:xfrm>
          <a:prstGeom prst="rect">
            <a:avLst/>
          </a:prstGeom>
          <a:noFill/>
        </p:spPr>
        <p:txBody>
          <a:bodyPr wrap="square" rtlCol="0">
            <a:spAutoFit/>
          </a:bodyPr>
          <a:lstStyle/>
          <a:p>
            <a:r>
              <a:rPr lang="en-US" sz="1100" b="1" dirty="0" smtClean="0">
                <a:solidFill>
                  <a:schemeClr val="bg1"/>
                </a:solidFill>
              </a:rPr>
              <a:t>Socio-economic dimensions</a:t>
            </a:r>
            <a:endParaRPr lang="en-GB" sz="1100" b="1" dirty="0">
              <a:solidFill>
                <a:schemeClr val="bg1"/>
              </a:solidFill>
            </a:endParaRPr>
          </a:p>
        </p:txBody>
      </p:sp>
      <p:sp>
        <p:nvSpPr>
          <p:cNvPr id="41" name="TextBox 40"/>
          <p:cNvSpPr txBox="1"/>
          <p:nvPr userDrawn="1"/>
        </p:nvSpPr>
        <p:spPr>
          <a:xfrm>
            <a:off x="6468533" y="3022600"/>
            <a:ext cx="2675467" cy="261610"/>
          </a:xfrm>
          <a:prstGeom prst="rect">
            <a:avLst/>
          </a:prstGeom>
          <a:noFill/>
        </p:spPr>
        <p:txBody>
          <a:bodyPr wrap="square" rtlCol="0">
            <a:spAutoFit/>
          </a:bodyPr>
          <a:lstStyle/>
          <a:p>
            <a:r>
              <a:rPr lang="en-US" sz="1100" b="1" dirty="0" smtClean="0">
                <a:solidFill>
                  <a:schemeClr val="bg1"/>
                </a:solidFill>
              </a:rPr>
              <a:t>Systemic perspectives</a:t>
            </a:r>
            <a:endParaRPr lang="en-GB" sz="1100" b="1" dirty="0">
              <a:solidFill>
                <a:schemeClr val="bg1"/>
              </a:solidFill>
            </a:endParaRPr>
          </a:p>
        </p:txBody>
      </p:sp>
      <p:sp>
        <p:nvSpPr>
          <p:cNvPr id="42" name="Pentagon 41">
            <a:hlinkClick r:id="" action="ppaction://noaction"/>
          </p:cNvPr>
          <p:cNvSpPr/>
          <p:nvPr userDrawn="1"/>
        </p:nvSpPr>
        <p:spPr>
          <a:xfrm>
            <a:off x="688793" y="577987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3" name="Pentagon 42">
            <a:hlinkClick r:id="" action="ppaction://noaction"/>
          </p:cNvPr>
          <p:cNvSpPr/>
          <p:nvPr userDrawn="1"/>
        </p:nvSpPr>
        <p:spPr>
          <a:xfrm>
            <a:off x="688924" y="6077137"/>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5" name="Pentagon 44">
            <a:hlinkClick r:id="" action="ppaction://noaction"/>
          </p:cNvPr>
          <p:cNvSpPr/>
          <p:nvPr userDrawn="1"/>
        </p:nvSpPr>
        <p:spPr>
          <a:xfrm>
            <a:off x="688793" y="6376231"/>
            <a:ext cx="381600" cy="2304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6" name="Pentagon 45">
            <a:hlinkClick r:id="" action="ppaction://noaction"/>
          </p:cNvPr>
          <p:cNvSpPr/>
          <p:nvPr userDrawn="1"/>
        </p:nvSpPr>
        <p:spPr>
          <a:xfrm>
            <a:off x="3534833" y="330445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7" name="Pentagon 46">
            <a:hlinkClick r:id="" action="ppaction://noaction"/>
          </p:cNvPr>
          <p:cNvSpPr/>
          <p:nvPr userDrawn="1"/>
        </p:nvSpPr>
        <p:spPr>
          <a:xfrm>
            <a:off x="3534833" y="366287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8" name="Pentagon 47">
            <a:hlinkClick r:id="" action="ppaction://noaction"/>
          </p:cNvPr>
          <p:cNvSpPr/>
          <p:nvPr userDrawn="1"/>
        </p:nvSpPr>
        <p:spPr>
          <a:xfrm>
            <a:off x="3534833" y="4021281"/>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49" name="Pentagon 48">
            <a:hlinkClick r:id="" action="ppaction://noaction"/>
          </p:cNvPr>
          <p:cNvSpPr/>
          <p:nvPr userDrawn="1"/>
        </p:nvSpPr>
        <p:spPr>
          <a:xfrm>
            <a:off x="3534833" y="4383499"/>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0" name="Pentagon 49">
            <a:hlinkClick r:id="" action="ppaction://noaction"/>
          </p:cNvPr>
          <p:cNvSpPr/>
          <p:nvPr userDrawn="1"/>
        </p:nvSpPr>
        <p:spPr>
          <a:xfrm>
            <a:off x="3534833" y="4736780"/>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1" name="Pentagon 50">
            <a:hlinkClick r:id="" action="ppaction://noaction"/>
          </p:cNvPr>
          <p:cNvSpPr/>
          <p:nvPr userDrawn="1"/>
        </p:nvSpPr>
        <p:spPr>
          <a:xfrm>
            <a:off x="3534833" y="5093806"/>
            <a:ext cx="381000" cy="228600"/>
          </a:xfrm>
          <a:prstGeom prst="homePlate">
            <a:avLst/>
          </a:prstGeom>
          <a:solidFill>
            <a:srgbClr val="B2CF8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39" name="Pentagon 38">
            <a:hlinkClick r:id="" action="ppaction://noaction"/>
          </p:cNvPr>
          <p:cNvSpPr/>
          <p:nvPr userDrawn="1"/>
        </p:nvSpPr>
        <p:spPr>
          <a:xfrm>
            <a:off x="690985" y="327060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52" name="Pentagon 51">
            <a:hlinkClick r:id="" action="ppaction://noaction"/>
          </p:cNvPr>
          <p:cNvSpPr/>
          <p:nvPr userDrawn="1"/>
        </p:nvSpPr>
        <p:spPr>
          <a:xfrm>
            <a:off x="684088" y="356922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1" name="Pentagon 60">
            <a:hlinkClick r:id="" action="ppaction://noaction"/>
          </p:cNvPr>
          <p:cNvSpPr/>
          <p:nvPr userDrawn="1"/>
        </p:nvSpPr>
        <p:spPr>
          <a:xfrm>
            <a:off x="684088" y="3878075"/>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2" name="Pentagon 61">
            <a:hlinkClick r:id="" action="ppaction://noaction"/>
          </p:cNvPr>
          <p:cNvSpPr/>
          <p:nvPr userDrawn="1"/>
        </p:nvSpPr>
        <p:spPr>
          <a:xfrm>
            <a:off x="690985" y="418786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3" name="Pentagon 62">
            <a:hlinkClick r:id="" action="ppaction://noaction"/>
          </p:cNvPr>
          <p:cNvSpPr/>
          <p:nvPr userDrawn="1"/>
        </p:nvSpPr>
        <p:spPr>
          <a:xfrm>
            <a:off x="690985" y="4502914"/>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4" name="Pentagon 63">
            <a:hlinkClick r:id="" action="ppaction://noaction"/>
          </p:cNvPr>
          <p:cNvSpPr/>
          <p:nvPr userDrawn="1"/>
        </p:nvSpPr>
        <p:spPr>
          <a:xfrm>
            <a:off x="690985" y="4794498"/>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5" name="Pentagon 64">
            <a:hlinkClick r:id="" action="ppaction://noaction"/>
          </p:cNvPr>
          <p:cNvSpPr/>
          <p:nvPr userDrawn="1"/>
        </p:nvSpPr>
        <p:spPr>
          <a:xfrm>
            <a:off x="690985" y="511028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6" name="Pentagon 65">
            <a:hlinkClick r:id="" action="ppaction://noaction"/>
          </p:cNvPr>
          <p:cNvSpPr/>
          <p:nvPr userDrawn="1"/>
        </p:nvSpPr>
        <p:spPr>
          <a:xfrm>
            <a:off x="690985" y="5429149"/>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7" name="Pentagon 66">
            <a:hlinkClick r:id="" action="ppaction://noaction"/>
          </p:cNvPr>
          <p:cNvSpPr/>
          <p:nvPr userDrawn="1"/>
        </p:nvSpPr>
        <p:spPr>
          <a:xfrm>
            <a:off x="690985" y="574602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68" name="Pentagon 67">
            <a:hlinkClick r:id="" action="ppaction://noaction"/>
          </p:cNvPr>
          <p:cNvSpPr/>
          <p:nvPr userDrawn="1"/>
        </p:nvSpPr>
        <p:spPr>
          <a:xfrm>
            <a:off x="691116" y="6043286"/>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76" name="Pentagon 75">
            <a:hlinkClick r:id="" action="ppaction://noaction"/>
          </p:cNvPr>
          <p:cNvSpPr/>
          <p:nvPr userDrawn="1"/>
        </p:nvSpPr>
        <p:spPr>
          <a:xfrm>
            <a:off x="690985" y="6342380"/>
            <a:ext cx="2555203" cy="30479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6" name="Pentagon 85">
            <a:hlinkClick r:id="" action="ppaction://noaction"/>
          </p:cNvPr>
          <p:cNvSpPr/>
          <p:nvPr userDrawn="1"/>
        </p:nvSpPr>
        <p:spPr>
          <a:xfrm>
            <a:off x="3534833" y="539749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7" name="Pentagon 86">
            <a:hlinkClick r:id="" action="ppaction://noaction"/>
          </p:cNvPr>
          <p:cNvSpPr/>
          <p:nvPr userDrawn="1"/>
        </p:nvSpPr>
        <p:spPr>
          <a:xfrm>
            <a:off x="3534833" y="57507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8" name="Pentagon 87">
            <a:hlinkClick r:id="" action="ppaction://noaction"/>
          </p:cNvPr>
          <p:cNvSpPr/>
          <p:nvPr userDrawn="1"/>
        </p:nvSpPr>
        <p:spPr>
          <a:xfrm>
            <a:off x="3534833" y="6104059"/>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89" name="Pentagon 88">
            <a:hlinkClick r:id="" action="ppaction://noaction"/>
          </p:cNvPr>
          <p:cNvSpPr/>
          <p:nvPr userDrawn="1"/>
        </p:nvSpPr>
        <p:spPr>
          <a:xfrm>
            <a:off x="3534833" y="325365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0" name="Pentagon 89">
            <a:hlinkClick r:id="" action="ppaction://noaction"/>
          </p:cNvPr>
          <p:cNvSpPr/>
          <p:nvPr userDrawn="1"/>
        </p:nvSpPr>
        <p:spPr>
          <a:xfrm>
            <a:off x="3534833" y="361206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1" name="Pentagon 90">
            <a:hlinkClick r:id="" action="ppaction://noaction"/>
          </p:cNvPr>
          <p:cNvSpPr/>
          <p:nvPr userDrawn="1"/>
        </p:nvSpPr>
        <p:spPr>
          <a:xfrm>
            <a:off x="3534833" y="3970478"/>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2" name="Pentagon 91">
            <a:hlinkClick r:id="" action="ppaction://noaction"/>
          </p:cNvPr>
          <p:cNvSpPr/>
          <p:nvPr userDrawn="1"/>
        </p:nvSpPr>
        <p:spPr>
          <a:xfrm>
            <a:off x="3534833" y="4332696"/>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3" name="Pentagon 92">
            <a:hlinkClick r:id="" action="ppaction://noaction"/>
          </p:cNvPr>
          <p:cNvSpPr/>
          <p:nvPr userDrawn="1"/>
        </p:nvSpPr>
        <p:spPr>
          <a:xfrm>
            <a:off x="3534833" y="4685977"/>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4" name="Pentagon 93">
            <a:hlinkClick r:id="" action="ppaction://noaction"/>
          </p:cNvPr>
          <p:cNvSpPr/>
          <p:nvPr userDrawn="1"/>
        </p:nvSpPr>
        <p:spPr>
          <a:xfrm>
            <a:off x="3534833" y="5043003"/>
            <a:ext cx="2592290" cy="33060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5" name="Pentagon 94">
            <a:hlinkClick r:id="" action="ppaction://noaction"/>
          </p:cNvPr>
          <p:cNvSpPr/>
          <p:nvPr userDrawn="1"/>
        </p:nvSpPr>
        <p:spPr>
          <a:xfrm>
            <a:off x="6567144" y="3211602"/>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6" name="Pentagon 95">
            <a:hlinkClick r:id="" action="ppaction://noaction"/>
          </p:cNvPr>
          <p:cNvSpPr/>
          <p:nvPr userDrawn="1"/>
        </p:nvSpPr>
        <p:spPr>
          <a:xfrm>
            <a:off x="6567144" y="361417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7" name="Pentagon 96">
            <a:hlinkClick r:id="" action="ppaction://noaction"/>
          </p:cNvPr>
          <p:cNvSpPr/>
          <p:nvPr userDrawn="1"/>
        </p:nvSpPr>
        <p:spPr>
          <a:xfrm>
            <a:off x="6567144" y="4016748"/>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8" name="Pentagon 97">
            <a:hlinkClick r:id="" action="ppaction://noaction"/>
          </p:cNvPr>
          <p:cNvSpPr/>
          <p:nvPr userDrawn="1"/>
        </p:nvSpPr>
        <p:spPr>
          <a:xfrm>
            <a:off x="6567144" y="4419321"/>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
        <p:nvSpPr>
          <p:cNvPr id="99" name="Pentagon 98">
            <a:hlinkClick r:id="" action="ppaction://noaction"/>
          </p:cNvPr>
          <p:cNvSpPr/>
          <p:nvPr userDrawn="1"/>
        </p:nvSpPr>
        <p:spPr>
          <a:xfrm>
            <a:off x="6567144" y="4821895"/>
            <a:ext cx="2767978" cy="35970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eea.europa.eu/soer-2015/europe/green-econom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eea.europa.eu/soer-2015/europe/green-economy" TargetMode="Externa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eea.europa.eu/soer-2015/europe/green-econom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eea.europa.eu/soer-2015/europe/green-economy"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8296" y="5116946"/>
            <a:ext cx="3710017" cy="369332"/>
          </a:xfrm>
          <a:prstGeom prst="rect">
            <a:avLst/>
          </a:prstGeom>
          <a:noFill/>
        </p:spPr>
        <p:txBody>
          <a:bodyPr wrap="square" rtlCol="0">
            <a:spAutoFit/>
          </a:bodyPr>
          <a:lstStyle/>
          <a:p>
            <a:r>
              <a:rPr lang="en-GB" dirty="0" smtClean="0">
                <a:solidFill>
                  <a:schemeClr val="bg1"/>
                </a:solidFill>
              </a:rPr>
              <a:t>Green Economy at EEA</a:t>
            </a:r>
            <a:endParaRPr lang="en-GB" dirty="0">
              <a:solidFill>
                <a:schemeClr val="bg1"/>
              </a:solidFill>
            </a:endParaRPr>
          </a:p>
        </p:txBody>
      </p:sp>
    </p:spTree>
    <p:extLst>
      <p:ext uri="{BB962C8B-B14F-4D97-AF65-F5344CB8AC3E}">
        <p14:creationId xmlns:p14="http://schemas.microsoft.com/office/powerpoint/2010/main" val="12264124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1"/>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GB" altLang="en-US" sz="2800">
              <a:solidFill>
                <a:prstClr val="black"/>
              </a:solidFill>
              <a:latin typeface="Trebuchet MS" panose="020B0603020202020204" pitchFamily="34" charset="0"/>
            </a:endParaRPr>
          </a:p>
        </p:txBody>
      </p:sp>
      <p:sp>
        <p:nvSpPr>
          <p:cNvPr id="6154" name="Rectangle 2"/>
          <p:cNvSpPr>
            <a:spLocks noChangeArrowheads="1"/>
          </p:cNvSpPr>
          <p:nvPr/>
        </p:nvSpPr>
        <p:spPr bwMode="auto">
          <a:xfrm>
            <a:off x="381000" y="1"/>
            <a:ext cx="9144000" cy="1196975"/>
          </a:xfrm>
          <a:prstGeom prst="rect">
            <a:avLst/>
          </a:prstGeom>
          <a:noFill/>
          <a:ln>
            <a:noFill/>
          </a:ln>
          <a:extLst>
            <a:ext uri="{909E8E84-426E-40DD-AFC4-6F175D3DCCD1}">
              <a14:hiddenFill xmlns:a14="http://schemas.microsoft.com/office/drawing/2010/main">
                <a:solidFill>
                  <a:srgbClr val="6B7427"/>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indent="-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endParaRPr lang="en-GB" altLang="en-US" sz="2800">
              <a:solidFill>
                <a:prstClr val="black"/>
              </a:solidFill>
            </a:endParaRPr>
          </a:p>
        </p:txBody>
      </p:sp>
      <p:sp>
        <p:nvSpPr>
          <p:cNvPr id="6155" name="Rectangle 2"/>
          <p:cNvSpPr>
            <a:spLocks noChangeArrowheads="1"/>
          </p:cNvSpPr>
          <p:nvPr/>
        </p:nvSpPr>
        <p:spPr bwMode="auto">
          <a:xfrm>
            <a:off x="381000" y="1"/>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GB" altLang="en-US" sz="2800">
              <a:solidFill>
                <a:prstClr val="black"/>
              </a:solidFill>
              <a:latin typeface="Trebuchet MS" panose="020B0603020202020204" pitchFamily="34" charset="0"/>
            </a:endParaRPr>
          </a:p>
        </p:txBody>
      </p:sp>
      <p:sp>
        <p:nvSpPr>
          <p:cNvPr id="6156" name="Text Box 8"/>
          <p:cNvSpPr txBox="1">
            <a:spLocks noChangeArrowheads="1"/>
          </p:cNvSpPr>
          <p:nvPr/>
        </p:nvSpPr>
        <p:spPr bwMode="auto">
          <a:xfrm>
            <a:off x="631825" y="115889"/>
            <a:ext cx="8882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50000"/>
              </a:spcBef>
              <a:spcAft>
                <a:spcPct val="0"/>
              </a:spcAft>
            </a:pPr>
            <a:r>
              <a:rPr lang="en-GB" altLang="en-US" sz="2400" b="1" dirty="0">
                <a:solidFill>
                  <a:prstClr val="black"/>
                </a:solidFill>
                <a:latin typeface="Verdana" panose="020B0604030504040204" pitchFamily="34" charset="0"/>
              </a:rPr>
              <a:t>An integrated accounting and indicator framework for green economy assessment</a:t>
            </a:r>
            <a:endParaRPr lang="en-GB" altLang="en-US" sz="2000" b="1" dirty="0">
              <a:solidFill>
                <a:prstClr val="black"/>
              </a:solidFill>
              <a:latin typeface="Verdana" panose="020B060403050404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582423287"/>
              </p:ext>
            </p:extLst>
          </p:nvPr>
        </p:nvGraphicFramePr>
        <p:xfrm>
          <a:off x="1297817" y="1176178"/>
          <a:ext cx="8496944" cy="5647821"/>
        </p:xfrm>
        <a:graphic>
          <a:graphicData uri="http://schemas.openxmlformats.org/drawingml/2006/table">
            <a:tbl>
              <a:tblPr firstRow="1" bandRow="1">
                <a:tableStyleId>{5C22544A-7EE6-4342-B048-85BDC9FD1C3A}</a:tableStyleId>
              </a:tblPr>
              <a:tblGrid>
                <a:gridCol w="1213780"/>
                <a:gridCol w="1142381"/>
                <a:gridCol w="1356577"/>
                <a:gridCol w="999584"/>
                <a:gridCol w="928185"/>
                <a:gridCol w="2856437"/>
              </a:tblGrid>
              <a:tr h="588141">
                <a:tc>
                  <a:txBody>
                    <a:bodyPr/>
                    <a:lstStyle/>
                    <a:p>
                      <a:endParaRPr lang="en-GB" sz="1100" dirty="0"/>
                    </a:p>
                  </a:txBody>
                  <a:tcPr>
                    <a:solidFill>
                      <a:schemeClr val="bg1"/>
                    </a:solidFill>
                  </a:tcPr>
                </a:tc>
                <a:tc>
                  <a:txBody>
                    <a:bodyPr/>
                    <a:lstStyle/>
                    <a:p>
                      <a:pPr algn="ctr"/>
                      <a:r>
                        <a:rPr lang="en-GB" sz="1100" dirty="0" smtClean="0"/>
                        <a:t>Driving </a:t>
                      </a:r>
                    </a:p>
                    <a:p>
                      <a:pPr algn="ctr"/>
                      <a:r>
                        <a:rPr lang="en-GB" sz="1100" dirty="0" smtClean="0"/>
                        <a:t>forces</a:t>
                      </a:r>
                      <a:endParaRPr lang="en-GB" sz="1100" dirty="0"/>
                    </a:p>
                  </a:txBody>
                  <a:tcPr/>
                </a:tc>
                <a:tc>
                  <a:txBody>
                    <a:bodyPr/>
                    <a:lstStyle/>
                    <a:p>
                      <a:pPr algn="ctr"/>
                      <a:r>
                        <a:rPr lang="en-GB" sz="1100" dirty="0" smtClean="0"/>
                        <a:t>Pressures</a:t>
                      </a:r>
                      <a:endParaRPr lang="en-GB" sz="1100" dirty="0"/>
                    </a:p>
                  </a:txBody>
                  <a:tcPr>
                    <a:lnR w="28575" cap="flat" cmpd="sng" algn="ctr">
                      <a:solidFill>
                        <a:schemeClr val="bg1"/>
                      </a:solidFill>
                      <a:prstDash val="solid"/>
                      <a:round/>
                      <a:headEnd type="none" w="med" len="med"/>
                      <a:tailEnd type="none" w="med" len="med"/>
                    </a:lnR>
                  </a:tcPr>
                </a:tc>
                <a:tc>
                  <a:txBody>
                    <a:bodyPr/>
                    <a:lstStyle/>
                    <a:p>
                      <a:pPr algn="ctr"/>
                      <a:r>
                        <a:rPr lang="en-GB" sz="1100" dirty="0" smtClean="0"/>
                        <a:t>State</a:t>
                      </a:r>
                      <a:endParaRPr lang="en-GB" sz="1100" dirty="0"/>
                    </a:p>
                  </a:txBody>
                  <a:tcPr>
                    <a:lnL w="28575" cap="flat" cmpd="sng" algn="ctr">
                      <a:solidFill>
                        <a:schemeClr val="bg1"/>
                      </a:solidFill>
                      <a:prstDash val="solid"/>
                      <a:round/>
                      <a:headEnd type="none" w="med" len="med"/>
                      <a:tailEnd type="none" w="med" len="med"/>
                    </a:lnL>
                  </a:tcPr>
                </a:tc>
                <a:tc>
                  <a:txBody>
                    <a:bodyPr/>
                    <a:lstStyle/>
                    <a:p>
                      <a:pPr algn="ctr"/>
                      <a:r>
                        <a:rPr lang="en-GB" sz="1100" dirty="0" smtClean="0"/>
                        <a:t>Impacts</a:t>
                      </a:r>
                      <a:endParaRPr lang="en-GB" sz="1100" dirty="0"/>
                    </a:p>
                  </a:txBody>
                  <a:tcPr>
                    <a:lnR w="28575" cap="flat" cmpd="sng" algn="ctr">
                      <a:solidFill>
                        <a:schemeClr val="bg1"/>
                      </a:solidFill>
                      <a:prstDash val="solid"/>
                      <a:round/>
                      <a:headEnd type="none" w="med" len="med"/>
                      <a:tailEnd type="none" w="med" len="med"/>
                    </a:lnR>
                  </a:tcPr>
                </a:tc>
                <a:tc>
                  <a:txBody>
                    <a:bodyPr/>
                    <a:lstStyle/>
                    <a:p>
                      <a:pPr algn="ctr"/>
                      <a:r>
                        <a:rPr lang="en-GB" sz="1100" dirty="0" smtClean="0"/>
                        <a:t>Responses</a:t>
                      </a:r>
                      <a:endParaRPr lang="en-GB" sz="1100" dirty="0"/>
                    </a:p>
                  </a:txBody>
                  <a:tcPr>
                    <a:lnL w="28575" cap="flat" cmpd="sng" algn="ctr">
                      <a:solidFill>
                        <a:schemeClr val="bg1"/>
                      </a:solidFill>
                      <a:prstDash val="solid"/>
                      <a:round/>
                      <a:headEnd type="none" w="med" len="med"/>
                      <a:tailEnd type="none" w="med" len="med"/>
                    </a:lnL>
                  </a:tcPr>
                </a:tc>
              </a:tr>
              <a:tr h="1404114">
                <a:tc>
                  <a:txBody>
                    <a:bodyPr/>
                    <a:lstStyle/>
                    <a:p>
                      <a:r>
                        <a:rPr lang="en-GB" sz="1100" b="1" dirty="0" smtClean="0"/>
                        <a:t>Accounting frameworks</a:t>
                      </a:r>
                      <a:endParaRPr lang="en-GB" sz="1100" b="1" dirty="0"/>
                    </a:p>
                  </a:txBody>
                  <a:tcPr>
                    <a:lnR w="28575" cap="flat" cmpd="sng" algn="ctr">
                      <a:solidFill>
                        <a:schemeClr val="bg1"/>
                      </a:solidFill>
                      <a:prstDash val="solid"/>
                      <a:round/>
                      <a:headEnd type="none" w="med" len="med"/>
                      <a:tailEnd type="none" w="med" len="med"/>
                    </a:lnR>
                  </a:tcPr>
                </a:tc>
                <a:tc gridSpan="2">
                  <a:txBody>
                    <a:bodyPr/>
                    <a:lstStyle/>
                    <a:p>
                      <a:r>
                        <a:rPr lang="en-GB" sz="1100" dirty="0" smtClean="0"/>
                        <a:t>SEEA Central</a:t>
                      </a:r>
                      <a:r>
                        <a:rPr lang="en-GB" sz="1100" baseline="0" dirty="0" smtClean="0"/>
                        <a:t> Framework – physical </a:t>
                      </a:r>
                    </a:p>
                    <a:p>
                      <a:r>
                        <a:rPr lang="en-GB" sz="1100" baseline="0" dirty="0" smtClean="0"/>
                        <a:t>flow and asset accounts</a:t>
                      </a:r>
                    </a:p>
                    <a:p>
                      <a:endParaRPr lang="en-GB" sz="1100" baseline="0" dirty="0" smtClean="0"/>
                    </a:p>
                    <a:p>
                      <a:r>
                        <a:rPr lang="en-GB" sz="1100" baseline="0" dirty="0" smtClean="0"/>
                        <a:t>SNA 2008</a:t>
                      </a:r>
                    </a:p>
                    <a:p>
                      <a:endParaRPr lang="en-GB" sz="1100" baseline="0" dirty="0" smtClean="0"/>
                    </a:p>
                    <a:p>
                      <a:r>
                        <a:rPr lang="en-GB" sz="1100" baseline="0" dirty="0" smtClean="0"/>
                        <a:t>EU Regulation 691/2011 on </a:t>
                      </a:r>
                    </a:p>
                    <a:p>
                      <a:r>
                        <a:rPr lang="en-GB" sz="1100" baseline="0" dirty="0" smtClean="0"/>
                        <a:t>environmental economic accounts</a:t>
                      </a:r>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SEEA Central</a:t>
                      </a:r>
                      <a:r>
                        <a:rPr lang="en-GB" sz="1100" baseline="0" dirty="0" smtClean="0"/>
                        <a:t> Framework</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 –asset accounts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SEEA Vol.2 – experimental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ecosystem accounts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dirty="0" smtClean="0"/>
                        <a:t>Ecosystem capital accounts</a:t>
                      </a:r>
                    </a:p>
                    <a:p>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SEEA Central</a:t>
                      </a:r>
                      <a:r>
                        <a:rPr lang="en-GB" sz="1100" baseline="0" dirty="0" smtClean="0"/>
                        <a:t> Framework – monetary flow accounts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EU Regulation 691/2011 on environmental economic accounts</a:t>
                      </a:r>
                      <a:endParaRPr lang="en-GB" sz="1100" dirty="0" smtClean="0"/>
                    </a:p>
                  </a:txBody>
                  <a:tcPr>
                    <a:lnL w="28575" cap="flat" cmpd="sng" algn="ctr">
                      <a:solidFill>
                        <a:schemeClr val="bg1"/>
                      </a:solidFill>
                      <a:prstDash val="solid"/>
                      <a:round/>
                      <a:headEnd type="none" w="med" len="med"/>
                      <a:tailEnd type="none" w="med" len="med"/>
                    </a:lnL>
                  </a:tcPr>
                </a:tc>
              </a:tr>
              <a:tr h="1732736">
                <a:tc>
                  <a:txBody>
                    <a:bodyPr/>
                    <a:lstStyle/>
                    <a:p>
                      <a:r>
                        <a:rPr lang="en-GB" sz="1100" b="1" dirty="0" smtClean="0"/>
                        <a:t>Individual </a:t>
                      </a:r>
                    </a:p>
                    <a:p>
                      <a:r>
                        <a:rPr lang="en-GB" sz="1100" b="1" dirty="0" smtClean="0"/>
                        <a:t>accounts</a:t>
                      </a:r>
                      <a:endParaRPr lang="en-GB" sz="1100" b="1" dirty="0"/>
                    </a:p>
                  </a:txBody>
                  <a:tcPr>
                    <a:lnR w="28575" cap="flat" cmpd="sng" algn="ctr">
                      <a:solidFill>
                        <a:schemeClr val="bg1"/>
                      </a:solidFill>
                      <a:prstDash val="solid"/>
                      <a:round/>
                      <a:headEnd type="none" w="med" len="med"/>
                      <a:tailEnd type="none" w="med" len="med"/>
                    </a:lnR>
                  </a:tcPr>
                </a:tc>
                <a:tc gridSpan="2">
                  <a:txBody>
                    <a:bodyPr/>
                    <a:lstStyle/>
                    <a:p>
                      <a:r>
                        <a:rPr lang="en-GB" sz="1100" dirty="0" smtClean="0"/>
                        <a:t>Economy-wide</a:t>
                      </a:r>
                      <a:r>
                        <a:rPr lang="en-GB" sz="1100" baseline="0" dirty="0" smtClean="0"/>
                        <a:t> </a:t>
                      </a:r>
                      <a:r>
                        <a:rPr lang="en-GB" sz="1100" dirty="0" smtClean="0"/>
                        <a:t>Material</a:t>
                      </a:r>
                      <a:r>
                        <a:rPr lang="en-GB" sz="1100" baseline="0" dirty="0" smtClean="0"/>
                        <a:t> Flow Accounts</a:t>
                      </a:r>
                    </a:p>
                    <a:p>
                      <a:r>
                        <a:rPr lang="en-GB" sz="1100" baseline="0" dirty="0" smtClean="0"/>
                        <a:t>GHG/Air emissions</a:t>
                      </a:r>
                    </a:p>
                    <a:p>
                      <a:r>
                        <a:rPr lang="en-GB" sz="1100" baseline="0" dirty="0" smtClean="0"/>
                        <a:t>Products (raw material equivalents)</a:t>
                      </a:r>
                    </a:p>
                    <a:p>
                      <a:r>
                        <a:rPr lang="en-GB" sz="1100" baseline="0" dirty="0" smtClean="0"/>
                        <a:t>Energy (due 2017)</a:t>
                      </a:r>
                    </a:p>
                    <a:p>
                      <a:r>
                        <a:rPr lang="en-GB" sz="1100" baseline="0" dirty="0" smtClean="0"/>
                        <a:t>Water flow (SEEA methodology)</a:t>
                      </a:r>
                    </a:p>
                    <a:p>
                      <a:r>
                        <a:rPr lang="en-GB" sz="1100" baseline="0" dirty="0" smtClean="0"/>
                        <a:t>Waste (?)</a:t>
                      </a:r>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gridSpan="2">
                  <a:txBody>
                    <a:bodyPr/>
                    <a:lstStyle/>
                    <a:p>
                      <a:r>
                        <a:rPr lang="en-GB" sz="1100" b="0" dirty="0" err="1" smtClean="0"/>
                        <a:t>Corine</a:t>
                      </a:r>
                      <a:r>
                        <a:rPr lang="en-GB" sz="1100" b="0" dirty="0" smtClean="0"/>
                        <a:t> Land Cover</a:t>
                      </a:r>
                      <a:r>
                        <a:rPr lang="en-GB" sz="1100" b="0" baseline="0" dirty="0" smtClean="0"/>
                        <a:t> </a:t>
                      </a:r>
                      <a:endParaRPr lang="en-GB" sz="1100" b="0" dirty="0" smtClean="0"/>
                    </a:p>
                    <a:p>
                      <a:r>
                        <a:rPr lang="en-GB" sz="1100" b="0" dirty="0" smtClean="0"/>
                        <a:t>Biomass carbon</a:t>
                      </a:r>
                    </a:p>
                    <a:p>
                      <a:r>
                        <a:rPr lang="en-GB" sz="1100" b="0" dirty="0" smtClean="0"/>
                        <a:t>Water (EEA methodology)</a:t>
                      </a:r>
                    </a:p>
                    <a:p>
                      <a:r>
                        <a:rPr lang="en-GB" sz="1100" dirty="0" smtClean="0"/>
                        <a:t>Biodiversity </a:t>
                      </a:r>
                    </a:p>
                    <a:p>
                      <a:r>
                        <a:rPr lang="en-GB" sz="1100" dirty="0" smtClean="0"/>
                        <a:t>Forest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Nutrients</a:t>
                      </a:r>
                      <a:r>
                        <a:rPr lang="en-GB" sz="1100" baseline="0" dirty="0" smtClean="0"/>
                        <a:t> (?)</a:t>
                      </a:r>
                    </a:p>
                    <a:p>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a:txBody>
                    <a:bodyPr/>
                    <a:lstStyle/>
                    <a:p>
                      <a:r>
                        <a:rPr lang="en-GB" sz="1100" smtClean="0"/>
                        <a:t>Environmental taxes</a:t>
                      </a:r>
                      <a:endParaRPr lang="en-GB" sz="1100" dirty="0" smtClean="0"/>
                    </a:p>
                    <a:p>
                      <a:r>
                        <a:rPr lang="en-GB" sz="1100" dirty="0" smtClean="0"/>
                        <a:t>Environmental</a:t>
                      </a:r>
                      <a:r>
                        <a:rPr lang="en-GB" sz="1100" baseline="0" dirty="0" smtClean="0"/>
                        <a:t> protection expenditure (due 2017)</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Environmental goods and services (due 2017)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Environmental subsidies and </a:t>
                      </a:r>
                      <a:r>
                        <a:rPr lang="en-GB" sz="1100" baseline="0" smtClean="0"/>
                        <a:t>similar transfers</a:t>
                      </a:r>
                      <a:endParaRPr lang="en-GB"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Resource use and management expenditure</a:t>
                      </a:r>
                    </a:p>
                    <a:p>
                      <a:endParaRPr lang="en-GB" sz="1100" dirty="0"/>
                    </a:p>
                  </a:txBody>
                  <a:tcPr>
                    <a:lnL w="28575" cap="flat" cmpd="sng" algn="ctr">
                      <a:solidFill>
                        <a:schemeClr val="bg1"/>
                      </a:solidFill>
                      <a:prstDash val="solid"/>
                      <a:round/>
                      <a:headEnd type="none" w="med" len="med"/>
                      <a:tailEnd type="none" w="med" len="med"/>
                    </a:lnL>
                  </a:tcPr>
                </a:tc>
              </a:tr>
              <a:tr h="746869">
                <a:tc>
                  <a:txBody>
                    <a:bodyPr/>
                    <a:lstStyle/>
                    <a:p>
                      <a:r>
                        <a:rPr lang="en-GB" sz="1100" b="1" dirty="0" smtClean="0"/>
                        <a:t>Related</a:t>
                      </a:r>
                      <a:r>
                        <a:rPr lang="en-GB" sz="1100" b="1" baseline="0" dirty="0" smtClean="0"/>
                        <a:t> statistics </a:t>
                      </a:r>
                    </a:p>
                    <a:p>
                      <a:r>
                        <a:rPr lang="en-GB" sz="1100" b="1" baseline="0" dirty="0" smtClean="0"/>
                        <a:t>and Data</a:t>
                      </a:r>
                      <a:endParaRPr lang="en-GB" sz="1100" b="1" dirty="0"/>
                    </a:p>
                  </a:txBody>
                  <a:tcPr>
                    <a:lnR w="28575" cap="flat" cmpd="sng" algn="ctr">
                      <a:solidFill>
                        <a:schemeClr val="bg1"/>
                      </a:solidFill>
                      <a:prstDash val="solid"/>
                      <a:round/>
                      <a:headEnd type="none" w="med" len="med"/>
                      <a:tailEnd type="none" w="med" len="med"/>
                    </a:lnR>
                  </a:tcPr>
                </a:tc>
                <a:tc gridSpan="2">
                  <a:txBody>
                    <a:bodyPr/>
                    <a:lstStyle/>
                    <a:p>
                      <a:r>
                        <a:rPr lang="en-GB" sz="1100" dirty="0" smtClean="0"/>
                        <a:t>Population</a:t>
                      </a:r>
                    </a:p>
                    <a:p>
                      <a:r>
                        <a:rPr lang="en-GB" sz="1100" dirty="0" smtClean="0"/>
                        <a:t>Economic</a:t>
                      </a:r>
                      <a:r>
                        <a:rPr lang="en-GB" sz="1100" baseline="0" dirty="0" smtClean="0"/>
                        <a:t> growth</a:t>
                      </a:r>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gridSpan="2">
                  <a:txBody>
                    <a:bodyPr/>
                    <a:lstStyle/>
                    <a:p>
                      <a:r>
                        <a:rPr lang="en-GB" sz="1100" dirty="0" smtClean="0"/>
                        <a:t>Human health</a:t>
                      </a:r>
                      <a:r>
                        <a:rPr lang="en-GB" sz="1100" baseline="0" dirty="0" smtClean="0"/>
                        <a:t> and wellbeing</a:t>
                      </a:r>
                    </a:p>
                    <a:p>
                      <a:r>
                        <a:rPr lang="en-GB" sz="1100" baseline="0" dirty="0" smtClean="0"/>
                        <a:t>Air quality</a:t>
                      </a:r>
                    </a:p>
                    <a:p>
                      <a:r>
                        <a:rPr lang="en-GB" sz="1100" baseline="0" smtClean="0"/>
                        <a:t>Noise </a:t>
                      </a:r>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a:txBody>
                    <a:bodyPr/>
                    <a:lstStyle/>
                    <a:p>
                      <a:endParaRPr lang="en-GB" sz="1100" dirty="0"/>
                    </a:p>
                  </a:txBody>
                  <a:tcPr>
                    <a:lnL w="28575" cap="flat" cmpd="sng" algn="ctr">
                      <a:solidFill>
                        <a:schemeClr val="bg1"/>
                      </a:solidFill>
                      <a:prstDash val="solid"/>
                      <a:round/>
                      <a:headEnd type="none" w="med" len="med"/>
                      <a:tailEnd type="none" w="med" len="med"/>
                    </a:lnL>
                  </a:tcPr>
                </a:tc>
              </a:tr>
              <a:tr h="1075491">
                <a:tc>
                  <a:txBody>
                    <a:bodyPr/>
                    <a:lstStyle/>
                    <a:p>
                      <a:r>
                        <a:rPr lang="en-GB" sz="1100" b="1" dirty="0" smtClean="0"/>
                        <a:t>EU-27</a:t>
                      </a:r>
                      <a:r>
                        <a:rPr lang="en-GB" sz="1100" b="1" baseline="0" dirty="0" smtClean="0"/>
                        <a:t> Supply Use </a:t>
                      </a:r>
                    </a:p>
                    <a:p>
                      <a:r>
                        <a:rPr lang="en-GB" sz="1100" b="1" baseline="0" dirty="0" smtClean="0"/>
                        <a:t>Input-Output</a:t>
                      </a:r>
                    </a:p>
                    <a:p>
                      <a:r>
                        <a:rPr lang="en-GB" sz="1100" b="1" baseline="0" dirty="0" smtClean="0"/>
                        <a:t>Table extensions</a:t>
                      </a:r>
                      <a:endParaRPr lang="en-GB" sz="1100" b="1" dirty="0"/>
                    </a:p>
                  </a:txBody>
                  <a:tcPr>
                    <a:lnR w="28575" cap="flat" cmpd="sng" algn="ctr">
                      <a:solidFill>
                        <a:schemeClr val="bg1"/>
                      </a:solidFill>
                      <a:prstDash val="solid"/>
                      <a:round/>
                      <a:headEnd type="none" w="med" len="med"/>
                      <a:tailEnd type="none" w="med" len="med"/>
                    </a:lnR>
                  </a:tcPr>
                </a:tc>
                <a:tc gridSpan="2">
                  <a:txBody>
                    <a:bodyPr/>
                    <a:lstStyle/>
                    <a:p>
                      <a:r>
                        <a:rPr lang="en-GB" sz="1100" dirty="0" smtClean="0"/>
                        <a:t>Material</a:t>
                      </a:r>
                      <a:r>
                        <a:rPr lang="en-GB" sz="1100" baseline="0" dirty="0" smtClean="0"/>
                        <a:t> resources</a:t>
                      </a:r>
                    </a:p>
                    <a:p>
                      <a:r>
                        <a:rPr lang="en-GB" sz="1100" baseline="0" dirty="0" smtClean="0"/>
                        <a:t>GHG emissions</a:t>
                      </a:r>
                    </a:p>
                    <a:p>
                      <a:r>
                        <a:rPr lang="en-GB" sz="1100" baseline="0" dirty="0" smtClean="0"/>
                        <a:t>Air pollutant emissions</a:t>
                      </a:r>
                    </a:p>
                    <a:p>
                      <a:r>
                        <a:rPr lang="en-GB" sz="1100" baseline="0" dirty="0" smtClean="0"/>
                        <a:t>Energy (due 2014)</a:t>
                      </a:r>
                    </a:p>
                    <a:p>
                      <a:r>
                        <a:rPr lang="en-GB" sz="1100" baseline="0" dirty="0" smtClean="0"/>
                        <a:t>Water quantity (?)</a:t>
                      </a:r>
                    </a:p>
                    <a:p>
                      <a:r>
                        <a:rPr lang="en-GB" sz="1100" baseline="0" dirty="0" smtClean="0"/>
                        <a:t>Waste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a:p>
                  </a:txBody>
                  <a:tcPr/>
                </a:tc>
                <a:tc gridSpan="2">
                  <a:txBody>
                    <a:bodyPr/>
                    <a:lstStyle/>
                    <a:p>
                      <a:r>
                        <a:rPr lang="en-GB" sz="1100" dirty="0" smtClean="0"/>
                        <a:t>Land</a:t>
                      </a:r>
                      <a:r>
                        <a:rPr lang="en-GB" sz="1100" baseline="0" dirty="0" smtClean="0"/>
                        <a:t> </a:t>
                      </a:r>
                    </a:p>
                    <a:p>
                      <a:r>
                        <a:rPr lang="en-GB" sz="1100" baseline="0" dirty="0" smtClean="0"/>
                        <a:t>Carbon </a:t>
                      </a:r>
                    </a:p>
                    <a:p>
                      <a:r>
                        <a:rPr lang="en-GB" sz="1100" baseline="0" dirty="0" smtClean="0"/>
                        <a:t>Water</a:t>
                      </a:r>
                    </a:p>
                    <a:p>
                      <a:r>
                        <a:rPr lang="en-GB" sz="1100" baseline="0" dirty="0" smtClean="0"/>
                        <a:t>Nutrients (?)</a:t>
                      </a:r>
                      <a:endParaRPr lang="en-GB"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a:p>
                  </a:txBody>
                  <a:tcPr/>
                </a:tc>
                <a:tc>
                  <a:txBody>
                    <a:bodyPr/>
                    <a:lstStyle/>
                    <a:p>
                      <a:r>
                        <a:rPr lang="en-GB" sz="1100" dirty="0" smtClean="0"/>
                        <a:t>Linked</a:t>
                      </a:r>
                      <a:r>
                        <a:rPr lang="en-GB" sz="1100" baseline="0" dirty="0" smtClean="0"/>
                        <a:t> to labour, taxes, subsidies and expenditure</a:t>
                      </a:r>
                    </a:p>
                    <a:p>
                      <a:endParaRPr lang="en-GB" sz="1100" baseline="0" dirty="0" smtClean="0"/>
                    </a:p>
                    <a:p>
                      <a:endParaRPr lang="en-GB" sz="1100" dirty="0"/>
                    </a:p>
                  </a:txBody>
                  <a:tcPr>
                    <a:lnL w="28575"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044423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3999" y="180000"/>
            <a:ext cx="7776649" cy="838200"/>
          </a:xfrm>
        </p:spPr>
        <p:txBody>
          <a:bodyPr/>
          <a:lstStyle/>
          <a:p>
            <a:r>
              <a:rPr lang="da-DK" dirty="0" smtClean="0"/>
              <a:t>Efficiency standards have driven eco-industries that have </a:t>
            </a:r>
            <a:r>
              <a:rPr lang="da-DK" dirty="0"/>
              <a:t>prospered despite the recession in Europe</a:t>
            </a:r>
            <a:endParaRPr lang="en-GB" dirty="0"/>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Daniel </a:t>
            </a:r>
            <a:r>
              <a:rPr lang="en-GB" sz="800" dirty="0" err="1">
                <a:solidFill>
                  <a:schemeClr val="bg1"/>
                </a:solidFill>
              </a:rPr>
              <a:t>Danko</a:t>
            </a:r>
            <a:r>
              <a:rPr lang="en-GB" sz="800" dirty="0">
                <a:solidFill>
                  <a:schemeClr val="bg1"/>
                </a:solidFill>
              </a:rPr>
              <a:t>, Environment &amp; Me /EEA </a:t>
            </a:r>
          </a:p>
        </p:txBody>
      </p:sp>
      <p:graphicFrame>
        <p:nvGraphicFramePr>
          <p:cNvPr id="13" name="Chart 12"/>
          <p:cNvGraphicFramePr>
            <a:graphicFrameLocks/>
          </p:cNvGraphicFramePr>
          <p:nvPr>
            <p:extLst/>
          </p:nvPr>
        </p:nvGraphicFramePr>
        <p:xfrm>
          <a:off x="2180012" y="1731981"/>
          <a:ext cx="6378632" cy="423851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8442571" y="2029216"/>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Eco-industry value added</a:t>
            </a:r>
            <a:endParaRPr lang="en-GB" sz="1200" b="1" dirty="0">
              <a:solidFill>
                <a:schemeClr val="tx1"/>
              </a:solidFill>
            </a:endParaRPr>
          </a:p>
        </p:txBody>
      </p:sp>
      <p:sp>
        <p:nvSpPr>
          <p:cNvPr id="8" name="Rectangle 7"/>
          <p:cNvSpPr/>
          <p:nvPr/>
        </p:nvSpPr>
        <p:spPr>
          <a:xfrm>
            <a:off x="8442571" y="2642992"/>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Eco-industry employment</a:t>
            </a:r>
            <a:endParaRPr lang="en-GB" sz="1200" b="1" dirty="0">
              <a:solidFill>
                <a:schemeClr val="tx1"/>
              </a:solidFill>
            </a:endParaRPr>
          </a:p>
        </p:txBody>
      </p:sp>
      <p:sp>
        <p:nvSpPr>
          <p:cNvPr id="9" name="Rectangle 8"/>
          <p:cNvSpPr/>
          <p:nvPr/>
        </p:nvSpPr>
        <p:spPr>
          <a:xfrm>
            <a:off x="8442571" y="4096010"/>
            <a:ext cx="1041031"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Total EU GDP</a:t>
            </a:r>
            <a:endParaRPr lang="en-GB" sz="1200" b="1" dirty="0">
              <a:solidFill>
                <a:schemeClr val="tx1"/>
              </a:solidFill>
            </a:endParaRPr>
          </a:p>
        </p:txBody>
      </p:sp>
      <p:sp>
        <p:nvSpPr>
          <p:cNvPr id="10" name="Rectangle 9"/>
          <p:cNvSpPr/>
          <p:nvPr/>
        </p:nvSpPr>
        <p:spPr>
          <a:xfrm>
            <a:off x="8442571" y="4644000"/>
            <a:ext cx="1137845" cy="613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Total EU employment</a:t>
            </a:r>
            <a:endParaRPr lang="en-GB" sz="1200" b="1" dirty="0">
              <a:solidFill>
                <a:schemeClr val="tx1"/>
              </a:solidFill>
            </a:endParaRPr>
          </a:p>
        </p:txBody>
      </p:sp>
      <p:sp>
        <p:nvSpPr>
          <p:cNvPr id="11" name="Text Placeholder 4"/>
          <p:cNvSpPr txBox="1">
            <a:spLocks/>
          </p:cNvSpPr>
          <p:nvPr/>
        </p:nvSpPr>
        <p:spPr>
          <a:xfrm>
            <a:off x="2211616" y="6222585"/>
            <a:ext cx="9577191" cy="4825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900" dirty="0">
                <a:solidFill>
                  <a:schemeClr val="bg1">
                    <a:lumMod val="50000"/>
                  </a:schemeClr>
                </a:solidFill>
              </a:rPr>
              <a:t>Source: Eurostat, 2014.</a:t>
            </a:r>
          </a:p>
        </p:txBody>
      </p:sp>
    </p:spTree>
    <p:extLst>
      <p:ext uri="{BB962C8B-B14F-4D97-AF65-F5344CB8AC3E}">
        <p14:creationId xmlns:p14="http://schemas.microsoft.com/office/powerpoint/2010/main" val="351157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944000" y="180000"/>
            <a:ext cx="7627256" cy="838200"/>
          </a:xfrm>
        </p:spPr>
        <p:txBody>
          <a:bodyPr/>
          <a:lstStyle/>
          <a:p>
            <a:pPr>
              <a:defRPr/>
            </a:pPr>
            <a:r>
              <a:rPr lang="de-DE" altLang="en-US" sz="2800" dirty="0" smtClean="0">
                <a:latin typeface="Verdana" panose="020B0604030504040204" pitchFamily="34" charset="0"/>
                <a:ea typeface="Verdana" panose="020B0604030504040204" pitchFamily="34" charset="0"/>
                <a:cs typeface="Verdana" panose="020B0604030504040204" pitchFamily="34" charset="0"/>
              </a:rPr>
              <a:t>Fiscal policy signals have decoupled in wrong direction from GDP (EU27)</a:t>
            </a:r>
            <a:endParaRPr lang="en-GB" sz="2800" kern="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rot="16200000">
            <a:off x="-1288763" y="5349253"/>
            <a:ext cx="2802049" cy="215444"/>
          </a:xfrm>
          <a:prstGeom prst="rect">
            <a:avLst/>
          </a:prstGeom>
          <a:noFill/>
        </p:spPr>
        <p:txBody>
          <a:bodyPr wrap="square" rtlCol="0">
            <a:spAutoFit/>
          </a:bodyPr>
          <a:lstStyle/>
          <a:p>
            <a:r>
              <a:rPr lang="en-GB" sz="800" dirty="0">
                <a:solidFill>
                  <a:schemeClr val="bg1"/>
                </a:solidFill>
              </a:rPr>
              <a:t>© Daniel </a:t>
            </a:r>
            <a:r>
              <a:rPr lang="en-GB" sz="800" dirty="0" err="1">
                <a:solidFill>
                  <a:schemeClr val="bg1"/>
                </a:solidFill>
              </a:rPr>
              <a:t>Danko</a:t>
            </a:r>
            <a:r>
              <a:rPr lang="en-GB" sz="800" dirty="0">
                <a:solidFill>
                  <a:schemeClr val="bg1"/>
                </a:solidFill>
              </a:rPr>
              <a:t>, Environment &amp; Me /EEA </a:t>
            </a:r>
          </a:p>
        </p:txBody>
      </p:sp>
      <p:sp>
        <p:nvSpPr>
          <p:cNvPr id="11" name="Text Placeholder 4"/>
          <p:cNvSpPr txBox="1">
            <a:spLocks/>
          </p:cNvSpPr>
          <p:nvPr/>
        </p:nvSpPr>
        <p:spPr>
          <a:xfrm>
            <a:off x="2178665" y="6375401"/>
            <a:ext cx="9577191" cy="4825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900" dirty="0">
                <a:solidFill>
                  <a:schemeClr val="bg1">
                    <a:lumMod val="50000"/>
                  </a:schemeClr>
                </a:solidFill>
              </a:rPr>
              <a:t>Source: </a:t>
            </a:r>
            <a:r>
              <a:rPr lang="en-GB" sz="900" dirty="0" smtClean="0">
                <a:solidFill>
                  <a:schemeClr val="bg1">
                    <a:lumMod val="50000"/>
                  </a:schemeClr>
                </a:solidFill>
              </a:rPr>
              <a:t>EEA, 2015, based on Eurostat data.</a:t>
            </a:r>
            <a:endParaRPr lang="en-GB" sz="900" dirty="0">
              <a:solidFill>
                <a:schemeClr val="bg1">
                  <a:lumMod val="50000"/>
                </a:schemeClr>
              </a:solidFill>
            </a:endParaRPr>
          </a:p>
        </p:txBody>
      </p:sp>
      <p:graphicFrame>
        <p:nvGraphicFramePr>
          <p:cNvPr id="12" name="Chart 11"/>
          <p:cNvGraphicFramePr>
            <a:graphicFrameLocks/>
          </p:cNvGraphicFramePr>
          <p:nvPr>
            <p:extLst/>
          </p:nvPr>
        </p:nvGraphicFramePr>
        <p:xfrm>
          <a:off x="2444952" y="2688179"/>
          <a:ext cx="6264696" cy="368722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611395" y="1524000"/>
            <a:ext cx="6829168" cy="923330"/>
          </a:xfrm>
          <a:prstGeom prst="rect">
            <a:avLst/>
          </a:prstGeom>
          <a:noFill/>
        </p:spPr>
        <p:txBody>
          <a:bodyPr wrap="square" rtlCol="0">
            <a:spAutoFit/>
          </a:bodyPr>
          <a:lstStyle/>
          <a:p>
            <a:pPr marL="342900" indent="-342900">
              <a:buFont typeface="+mj-lt"/>
              <a:buAutoNum type="arabicPeriod"/>
            </a:pPr>
            <a:r>
              <a:rPr lang="de-DE" altLang="en-US" dirty="0"/>
              <a:t>L</a:t>
            </a:r>
            <a:r>
              <a:rPr lang="de-DE" altLang="en-US" dirty="0" smtClean="0"/>
              <a:t>ate 1990s similar growth </a:t>
            </a:r>
            <a:r>
              <a:rPr lang="de-DE" altLang="en-US" dirty="0"/>
              <a:t>rates of </a:t>
            </a:r>
            <a:r>
              <a:rPr lang="de-DE" altLang="en-US" dirty="0" smtClean="0"/>
              <a:t>GDP and tax </a:t>
            </a:r>
            <a:r>
              <a:rPr lang="de-DE" altLang="en-US" dirty="0"/>
              <a:t>revenues </a:t>
            </a:r>
            <a:endParaRPr lang="de-DE" altLang="en-US" dirty="0" smtClean="0"/>
          </a:p>
          <a:p>
            <a:pPr marL="342900" indent="-342900">
              <a:buFont typeface="+mj-lt"/>
              <a:buAutoNum type="arabicPeriod"/>
            </a:pPr>
            <a:r>
              <a:rPr lang="de-DE" altLang="en-US" dirty="0" smtClean="0"/>
              <a:t>Since </a:t>
            </a:r>
            <a:r>
              <a:rPr lang="de-DE" altLang="en-US" dirty="0"/>
              <a:t>2003 </a:t>
            </a:r>
            <a:r>
              <a:rPr lang="de-DE" altLang="en-US" dirty="0" smtClean="0"/>
              <a:t>energy and environment </a:t>
            </a:r>
            <a:r>
              <a:rPr lang="de-DE" altLang="en-US" dirty="0"/>
              <a:t>tax revenues </a:t>
            </a:r>
            <a:r>
              <a:rPr lang="de-DE" altLang="en-US" dirty="0" smtClean="0"/>
              <a:t>growth flat</a:t>
            </a:r>
          </a:p>
          <a:p>
            <a:pPr marL="342900" indent="-342900">
              <a:buFont typeface="+mj-lt"/>
              <a:buAutoNum type="arabicPeriod"/>
            </a:pPr>
            <a:r>
              <a:rPr lang="de-DE" altLang="en-US" dirty="0" smtClean="0"/>
              <a:t>Large differences between Member States – see EEA paper</a:t>
            </a:r>
            <a:endParaRPr lang="en-GB" dirty="0"/>
          </a:p>
        </p:txBody>
      </p:sp>
    </p:spTree>
    <p:extLst>
      <p:ext uri="{BB962C8B-B14F-4D97-AF65-F5344CB8AC3E}">
        <p14:creationId xmlns:p14="http://schemas.microsoft.com/office/powerpoint/2010/main" val="335815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een-economy.jpg"/>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0"/>
            <a:ext cx="1752600" cy="6858000"/>
          </a:xfrm>
        </p:spPr>
      </p:pic>
      <p:sp>
        <p:nvSpPr>
          <p:cNvPr id="7" name="Text Placeholder 6"/>
          <p:cNvSpPr>
            <a:spLocks noGrp="1"/>
          </p:cNvSpPr>
          <p:nvPr>
            <p:ph type="body" sz="quarter" idx="11"/>
          </p:nvPr>
        </p:nvSpPr>
        <p:spPr/>
        <p:txBody>
          <a:bodyPr/>
          <a:lstStyle/>
          <a:p>
            <a:r>
              <a:rPr/>
              <a:t>Green economy</a:t>
            </a:r>
            <a:endParaRPr lang="en-US" dirty="0"/>
          </a:p>
        </p:txBody>
      </p:sp>
      <p:sp>
        <p:nvSpPr>
          <p:cNvPr id="8" name="Text Placeholder 7"/>
          <p:cNvSpPr>
            <a:spLocks noGrp="1"/>
          </p:cNvSpPr>
          <p:nvPr>
            <p:ph type="body" sz="quarter" idx="14"/>
          </p:nvPr>
        </p:nvSpPr>
        <p:spPr>
          <a:xfrm>
            <a:off x="2090736" y="511969"/>
            <a:ext cx="7672387" cy="838200"/>
          </a:xfrm>
        </p:spPr>
        <p:txBody>
          <a:bodyPr/>
          <a:lstStyle/>
          <a:p>
            <a:r>
              <a:rPr sz="2800" dirty="0" smtClean="0">
                <a:solidFill>
                  <a:srgbClr val="202661"/>
                </a:solidFill>
              </a:rPr>
              <a:t>Enabling factor: joined up indicators</a:t>
            </a:r>
            <a:endParaRPr lang="en-US" sz="2800" dirty="0">
              <a:solidFill>
                <a:srgbClr val="202661"/>
              </a:solidFill>
            </a:endParaRPr>
          </a:p>
        </p:txBody>
      </p:sp>
      <p:sp>
        <p:nvSpPr>
          <p:cNvPr id="14" name="TextBox 13"/>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Steve </a:t>
            </a:r>
            <a:r>
              <a:rPr lang="fr-FR" sz="800" dirty="0" err="1">
                <a:solidFill>
                  <a:schemeClr val="bg1"/>
                </a:solidFill>
              </a:rPr>
              <a:t>Mynhardt</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
        <p:nvSpPr>
          <p:cNvPr id="15" name="Pentagon 14">
            <a:hlinkClick r:id="rId4"/>
          </p:cNvPr>
          <p:cNvSpPr/>
          <p:nvPr/>
        </p:nvSpPr>
        <p:spPr>
          <a:xfrm>
            <a:off x="8039099" y="185737"/>
            <a:ext cx="1724025" cy="161925"/>
          </a:xfrm>
          <a:prstGeom prst="homePlate">
            <a:avLst/>
          </a:prstGeom>
          <a:noFill/>
          <a:ln w="6350">
            <a:solidFill>
              <a:srgbClr val="548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54803A"/>
                </a:solidFill>
              </a:rPr>
              <a:t>GO TO ONLINE BRIEFING</a:t>
            </a:r>
            <a:endParaRPr lang="en-US" sz="800" dirty="0">
              <a:solidFill>
                <a:srgbClr val="54803A"/>
              </a:solidFill>
            </a:endParaRPr>
          </a:p>
        </p:txBody>
      </p:sp>
      <p:pic>
        <p:nvPicPr>
          <p:cNvPr id="4" name="Picture 3"/>
          <p:cNvPicPr>
            <a:picLocks noChangeAspect="1"/>
          </p:cNvPicPr>
          <p:nvPr/>
        </p:nvPicPr>
        <p:blipFill>
          <a:blip r:embed="rId5"/>
          <a:stretch>
            <a:fillRect/>
          </a:stretch>
        </p:blipFill>
        <p:spPr>
          <a:xfrm>
            <a:off x="1754799" y="1554407"/>
            <a:ext cx="5810250" cy="5038725"/>
          </a:xfrm>
          <a:prstGeom prst="rect">
            <a:avLst/>
          </a:prstGeom>
        </p:spPr>
      </p:pic>
      <p:pic>
        <p:nvPicPr>
          <p:cNvPr id="11" name="Picture 10"/>
          <p:cNvPicPr>
            <a:picLocks noChangeAspect="1"/>
          </p:cNvPicPr>
          <p:nvPr/>
        </p:nvPicPr>
        <p:blipFill>
          <a:blip r:embed="rId6"/>
          <a:stretch>
            <a:fillRect/>
          </a:stretch>
        </p:blipFill>
        <p:spPr>
          <a:xfrm>
            <a:off x="2090736" y="1667791"/>
            <a:ext cx="5581650" cy="5057775"/>
          </a:xfrm>
          <a:prstGeom prst="rect">
            <a:avLst/>
          </a:prstGeom>
        </p:spPr>
      </p:pic>
    </p:spTree>
    <p:extLst>
      <p:ext uri="{BB962C8B-B14F-4D97-AF65-F5344CB8AC3E}">
        <p14:creationId xmlns:p14="http://schemas.microsoft.com/office/powerpoint/2010/main" val="2051063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een-economy.jpg"/>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752600" cy="6858000"/>
          </a:xfrm>
        </p:spPr>
      </p:pic>
      <p:sp>
        <p:nvSpPr>
          <p:cNvPr id="7" name="Text Placeholder 6"/>
          <p:cNvSpPr>
            <a:spLocks noGrp="1"/>
          </p:cNvSpPr>
          <p:nvPr>
            <p:ph type="body" sz="quarter" idx="11"/>
          </p:nvPr>
        </p:nvSpPr>
        <p:spPr/>
        <p:txBody>
          <a:bodyPr/>
          <a:lstStyle/>
          <a:p>
            <a:r>
              <a:rPr/>
              <a:t>Green economy</a:t>
            </a:r>
            <a:endParaRPr lang="en-US" dirty="0"/>
          </a:p>
        </p:txBody>
      </p:sp>
      <p:sp>
        <p:nvSpPr>
          <p:cNvPr id="8" name="Text Placeholder 7"/>
          <p:cNvSpPr>
            <a:spLocks noGrp="1"/>
          </p:cNvSpPr>
          <p:nvPr>
            <p:ph type="body" sz="quarter" idx="14"/>
          </p:nvPr>
        </p:nvSpPr>
        <p:spPr>
          <a:xfrm>
            <a:off x="2090736" y="511969"/>
            <a:ext cx="7672387" cy="838200"/>
          </a:xfrm>
        </p:spPr>
        <p:txBody>
          <a:bodyPr/>
          <a:lstStyle/>
          <a:p>
            <a:r>
              <a:rPr sz="2800" dirty="0">
                <a:solidFill>
                  <a:srgbClr val="202661"/>
                </a:solidFill>
              </a:rPr>
              <a:t>Green </a:t>
            </a:r>
            <a:r>
              <a:rPr sz="2800" dirty="0" smtClean="0">
                <a:solidFill>
                  <a:srgbClr val="202661"/>
                </a:solidFill>
              </a:rPr>
              <a:t>economy: four dimensions</a:t>
            </a:r>
            <a:endParaRPr lang="en-US" sz="2800" dirty="0">
              <a:solidFill>
                <a:srgbClr val="202661"/>
              </a:solidFill>
            </a:endParaRPr>
          </a:p>
        </p:txBody>
      </p:sp>
      <p:sp>
        <p:nvSpPr>
          <p:cNvPr id="9" name="Text Placeholder 8"/>
          <p:cNvSpPr>
            <a:spLocks noGrp="1"/>
          </p:cNvSpPr>
          <p:nvPr>
            <p:ph type="body" sz="quarter" idx="15"/>
          </p:nvPr>
        </p:nvSpPr>
        <p:spPr>
          <a:xfrm>
            <a:off x="2005913" y="1787611"/>
            <a:ext cx="7620000" cy="3581400"/>
          </a:xfrm>
        </p:spPr>
        <p:txBody>
          <a:bodyPr/>
          <a:lstStyle/>
          <a:p>
            <a:r>
              <a:rPr lang="en-GB" sz="2800" dirty="0" smtClean="0">
                <a:solidFill>
                  <a:srgbClr val="202661"/>
                </a:solidFill>
              </a:rPr>
              <a:t>Resource-use efficiency</a:t>
            </a:r>
          </a:p>
          <a:p>
            <a:r>
              <a:rPr lang="da-DK" sz="2800" dirty="0" smtClean="0">
                <a:solidFill>
                  <a:srgbClr val="202661"/>
                </a:solidFill>
              </a:rPr>
              <a:t>Ecosystem resilience</a:t>
            </a:r>
          </a:p>
          <a:p>
            <a:r>
              <a:rPr lang="da-DK" sz="2800" dirty="0" smtClean="0">
                <a:solidFill>
                  <a:srgbClr val="202661"/>
                </a:solidFill>
              </a:rPr>
              <a:t>Human well-being</a:t>
            </a:r>
          </a:p>
          <a:p>
            <a:r>
              <a:rPr lang="da-DK" sz="2800" i="1" dirty="0" smtClean="0">
                <a:solidFill>
                  <a:srgbClr val="202661"/>
                </a:solidFill>
              </a:rPr>
              <a:t>Societal equity</a:t>
            </a:r>
          </a:p>
          <a:p>
            <a:endParaRPr lang="da-DK" dirty="0"/>
          </a:p>
          <a:p>
            <a:pPr marL="0" indent="0">
              <a:buNone/>
            </a:pPr>
            <a:endParaRPr lang="en-GB" dirty="0"/>
          </a:p>
          <a:p>
            <a:pPr marL="0" indent="0">
              <a:buNone/>
            </a:pPr>
            <a:endParaRPr lang="en-US" dirty="0"/>
          </a:p>
        </p:txBody>
      </p:sp>
      <p:sp>
        <p:nvSpPr>
          <p:cNvPr id="14" name="TextBox 13"/>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Steve </a:t>
            </a:r>
            <a:r>
              <a:rPr lang="fr-FR" sz="800" dirty="0" err="1">
                <a:solidFill>
                  <a:schemeClr val="bg1"/>
                </a:solidFill>
              </a:rPr>
              <a:t>Mynhardt</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
        <p:nvSpPr>
          <p:cNvPr id="15" name="Pentagon 14">
            <a:hlinkClick r:id="rId3"/>
          </p:cNvPr>
          <p:cNvSpPr/>
          <p:nvPr/>
        </p:nvSpPr>
        <p:spPr>
          <a:xfrm>
            <a:off x="8039099" y="185737"/>
            <a:ext cx="1724025" cy="161925"/>
          </a:xfrm>
          <a:prstGeom prst="homePlate">
            <a:avLst/>
          </a:prstGeom>
          <a:noFill/>
          <a:ln w="6350">
            <a:solidFill>
              <a:srgbClr val="548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54803A"/>
                </a:solidFill>
              </a:rPr>
              <a:t>GO TO ONLINE BRIEFING</a:t>
            </a:r>
            <a:endParaRPr lang="en-US" sz="800" dirty="0">
              <a:solidFill>
                <a:srgbClr val="54803A"/>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900" y="5040397"/>
            <a:ext cx="1036400" cy="7660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534" y="4952150"/>
            <a:ext cx="1009650" cy="100965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9674" y="4978487"/>
            <a:ext cx="1030492" cy="110560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5497" y="4994496"/>
            <a:ext cx="1210630" cy="1050709"/>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9273" y="4989626"/>
            <a:ext cx="1181971" cy="1083328"/>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7474" y="5040397"/>
            <a:ext cx="1209729" cy="921403"/>
          </a:xfrm>
          <a:prstGeom prst="rect">
            <a:avLst/>
          </a:prstGeom>
        </p:spPr>
      </p:pic>
    </p:spTree>
    <p:extLst>
      <p:ext uri="{BB962C8B-B14F-4D97-AF65-F5344CB8AC3E}">
        <p14:creationId xmlns:p14="http://schemas.microsoft.com/office/powerpoint/2010/main" val="485363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5830432"/>
            <a:ext cx="1367073" cy="31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0"/>
          </p:nvPr>
        </p:nvSpPr>
        <p:spPr>
          <a:xfrm>
            <a:off x="180000" y="540000"/>
            <a:ext cx="9054616" cy="605059"/>
          </a:xfrm>
        </p:spPr>
        <p:txBody>
          <a:bodyPr/>
          <a:lstStyle/>
          <a:p>
            <a:r>
              <a:rPr lang="de-DE" altLang="en-US" sz="2800" dirty="0" smtClean="0"/>
              <a:t>7th EAP vision </a:t>
            </a:r>
            <a:r>
              <a:rPr lang="de-DE" altLang="en-US" sz="3200" dirty="0" smtClean="0">
                <a:latin typeface="Times New Roman" panose="02020603050405020304" pitchFamily="18" charset="0"/>
                <a:cs typeface="Times New Roman" panose="02020603050405020304" pitchFamily="18" charset="0"/>
              </a:rPr>
              <a:t>→ </a:t>
            </a:r>
            <a:r>
              <a:rPr lang="de-DE" altLang="en-US" sz="2800" dirty="0" smtClean="0">
                <a:latin typeface="Open Sans Extrabold"/>
                <a:cs typeface="Times New Roman" panose="02020603050405020304" pitchFamily="18" charset="0"/>
              </a:rPr>
              <a:t>long-term green economy transition</a:t>
            </a:r>
            <a:endParaRPr lang="en-GB" altLang="en-US" sz="2800" dirty="0">
              <a:latin typeface="Open Sans Extrabold"/>
            </a:endParaRPr>
          </a:p>
        </p:txBody>
      </p:sp>
      <p:sp>
        <p:nvSpPr>
          <p:cNvPr id="7" name="Text Placeholder 5"/>
          <p:cNvSpPr txBox="1">
            <a:spLocks/>
          </p:cNvSpPr>
          <p:nvPr/>
        </p:nvSpPr>
        <p:spPr>
          <a:xfrm>
            <a:off x="948267" y="1855718"/>
            <a:ext cx="7974677" cy="35814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en-GB" altLang="en-US" sz="2000" dirty="0">
                <a:solidFill>
                  <a:srgbClr val="202661"/>
                </a:solidFill>
              </a:rPr>
              <a:t>‘</a:t>
            </a:r>
            <a:r>
              <a:rPr lang="en-GB" altLang="en-US" sz="2000" b="1" dirty="0">
                <a:solidFill>
                  <a:srgbClr val="202661"/>
                </a:solidFill>
              </a:rPr>
              <a:t>In 2050, we live well, within the planet's ecological </a:t>
            </a:r>
            <a:r>
              <a:rPr lang="en-GB" altLang="en-US" sz="2000" b="1" dirty="0" smtClean="0">
                <a:solidFill>
                  <a:srgbClr val="202661"/>
                </a:solidFill>
              </a:rPr>
              <a:t>limits</a:t>
            </a:r>
            <a:r>
              <a:rPr lang="en-GB" altLang="en-US" sz="2000" dirty="0" smtClean="0">
                <a:solidFill>
                  <a:srgbClr val="202661"/>
                </a:solidFill>
              </a:rPr>
              <a:t>. </a:t>
            </a:r>
          </a:p>
          <a:p>
            <a:pPr marL="0" indent="0">
              <a:lnSpc>
                <a:spcPct val="130000"/>
              </a:lnSpc>
              <a:buNone/>
            </a:pPr>
            <a:r>
              <a:rPr lang="en-GB" altLang="en-US" sz="2000" dirty="0" smtClean="0">
                <a:solidFill>
                  <a:srgbClr val="202661"/>
                </a:solidFill>
              </a:rPr>
              <a:t>Our </a:t>
            </a:r>
            <a:r>
              <a:rPr lang="en-GB" altLang="en-US" sz="2000" dirty="0">
                <a:solidFill>
                  <a:srgbClr val="202661"/>
                </a:solidFill>
              </a:rPr>
              <a:t>prosperity and healthy environment stem from an </a:t>
            </a:r>
            <a:r>
              <a:rPr lang="en-GB" altLang="en-US" sz="2000" b="1" i="1" dirty="0">
                <a:solidFill>
                  <a:srgbClr val="202661"/>
                </a:solidFill>
              </a:rPr>
              <a:t>innovative</a:t>
            </a:r>
            <a:r>
              <a:rPr lang="en-GB" altLang="en-US" sz="2000" dirty="0">
                <a:solidFill>
                  <a:srgbClr val="202661"/>
                </a:solidFill>
              </a:rPr>
              <a:t>, </a:t>
            </a:r>
            <a:r>
              <a:rPr lang="en-GB" altLang="en-US" sz="2000" b="1" i="1" dirty="0">
                <a:solidFill>
                  <a:srgbClr val="202661"/>
                </a:solidFill>
              </a:rPr>
              <a:t>circular economy </a:t>
            </a:r>
            <a:r>
              <a:rPr lang="en-GB" altLang="en-US" sz="2000" dirty="0">
                <a:solidFill>
                  <a:srgbClr val="202661"/>
                </a:solidFill>
              </a:rPr>
              <a:t>where nothing is wasted and where natural resources are managed sustainably, and </a:t>
            </a:r>
            <a:r>
              <a:rPr lang="en-GB" altLang="en-US" sz="2000" b="1" i="1" dirty="0">
                <a:solidFill>
                  <a:srgbClr val="202661"/>
                </a:solidFill>
              </a:rPr>
              <a:t>biodiversity is protected</a:t>
            </a:r>
            <a:r>
              <a:rPr lang="en-GB" altLang="en-US" sz="2000" dirty="0">
                <a:solidFill>
                  <a:srgbClr val="202661"/>
                </a:solidFill>
              </a:rPr>
              <a:t>, valued and restored in ways that enhance our </a:t>
            </a:r>
            <a:r>
              <a:rPr lang="en-GB" altLang="en-US" sz="2000" b="1" i="1" dirty="0">
                <a:solidFill>
                  <a:srgbClr val="202661"/>
                </a:solidFill>
              </a:rPr>
              <a:t>society's </a:t>
            </a:r>
            <a:r>
              <a:rPr lang="en-GB" altLang="en-US" sz="2000" b="1" i="1" dirty="0" smtClean="0">
                <a:solidFill>
                  <a:srgbClr val="202661"/>
                </a:solidFill>
              </a:rPr>
              <a:t>resilience</a:t>
            </a:r>
            <a:r>
              <a:rPr lang="en-GB" altLang="en-US" sz="2000" dirty="0" smtClean="0">
                <a:solidFill>
                  <a:srgbClr val="202661"/>
                </a:solidFill>
              </a:rPr>
              <a:t>. Our </a:t>
            </a:r>
            <a:r>
              <a:rPr lang="en-GB" altLang="en-US" sz="2000" b="1" i="1" dirty="0">
                <a:solidFill>
                  <a:srgbClr val="202661"/>
                </a:solidFill>
              </a:rPr>
              <a:t>low-carbon growth </a:t>
            </a:r>
            <a:r>
              <a:rPr lang="en-GB" altLang="en-US" sz="2000" dirty="0">
                <a:solidFill>
                  <a:srgbClr val="202661"/>
                </a:solidFill>
              </a:rPr>
              <a:t>has long been </a:t>
            </a:r>
            <a:r>
              <a:rPr lang="en-GB" altLang="en-US" sz="2000" b="1" i="1" dirty="0">
                <a:solidFill>
                  <a:srgbClr val="202661"/>
                </a:solidFill>
              </a:rPr>
              <a:t>decoupled</a:t>
            </a:r>
            <a:r>
              <a:rPr lang="en-GB" altLang="en-US" sz="2000" dirty="0">
                <a:solidFill>
                  <a:srgbClr val="202661"/>
                </a:solidFill>
              </a:rPr>
              <a:t> from resource use, setting the pace for a global safe and </a:t>
            </a:r>
            <a:r>
              <a:rPr lang="en-GB" altLang="en-US" sz="2000" b="1" i="1" dirty="0">
                <a:solidFill>
                  <a:srgbClr val="202661"/>
                </a:solidFill>
              </a:rPr>
              <a:t>sustainable society</a:t>
            </a:r>
            <a:r>
              <a:rPr lang="en-GB" altLang="en-US" sz="2000" dirty="0">
                <a:solidFill>
                  <a:srgbClr val="202661"/>
                </a:solidFill>
              </a:rPr>
              <a:t>.</a:t>
            </a:r>
            <a:r>
              <a:rPr lang="en-GB" altLang="en-US" sz="2400" dirty="0">
                <a:solidFill>
                  <a:srgbClr val="202661"/>
                </a:solidFill>
              </a:rPr>
              <a:t>’</a:t>
            </a:r>
          </a:p>
          <a:p>
            <a:pPr marL="0" indent="0" algn="r">
              <a:lnSpc>
                <a:spcPct val="130000"/>
              </a:lnSpc>
              <a:buNone/>
            </a:pPr>
            <a:endParaRPr lang="en-GB" altLang="en-US" sz="1400" dirty="0">
              <a:solidFill>
                <a:srgbClr val="202661"/>
              </a:solidFill>
            </a:endParaRPr>
          </a:p>
          <a:p>
            <a:pPr marL="0" indent="0" algn="r">
              <a:lnSpc>
                <a:spcPct val="130000"/>
              </a:lnSpc>
              <a:buNone/>
            </a:pPr>
            <a:r>
              <a:rPr lang="en-GB" altLang="en-US" sz="1400" dirty="0">
                <a:solidFill>
                  <a:srgbClr val="202661"/>
                </a:solidFill>
              </a:rPr>
              <a:t>Source: 7th </a:t>
            </a:r>
            <a:r>
              <a:rPr lang="en-GB" altLang="en-US" sz="1400" dirty="0" smtClean="0">
                <a:solidFill>
                  <a:srgbClr val="202661"/>
                </a:solidFill>
              </a:rPr>
              <a:t>EU Environment </a:t>
            </a:r>
            <a:r>
              <a:rPr lang="en-GB" altLang="en-US" sz="1400" dirty="0">
                <a:solidFill>
                  <a:srgbClr val="202661"/>
                </a:solidFill>
              </a:rPr>
              <a:t>Action Programme</a:t>
            </a:r>
          </a:p>
        </p:txBody>
      </p:sp>
    </p:spTree>
    <p:extLst>
      <p:ext uri="{BB962C8B-B14F-4D97-AF65-F5344CB8AC3E}">
        <p14:creationId xmlns:p14="http://schemas.microsoft.com/office/powerpoint/2010/main" val="312281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6063" y="494270"/>
            <a:ext cx="9103290" cy="292274"/>
          </a:xfrm>
        </p:spPr>
        <p:txBody>
          <a:bodyPr/>
          <a:lstStyle/>
          <a:p>
            <a:r>
              <a:rPr lang="en-GB" sz="2800" dirty="0" smtClean="0">
                <a:solidFill>
                  <a:srgbClr val="202661"/>
                </a:solidFill>
              </a:rPr>
              <a:t>Green economy and circular economy</a:t>
            </a:r>
            <a:endParaRPr lang="en-US" sz="2800" dirty="0">
              <a:solidFill>
                <a:srgbClr val="202661"/>
              </a:solidFill>
            </a:endParaRPr>
          </a:p>
        </p:txBody>
      </p:sp>
      <p:sp>
        <p:nvSpPr>
          <p:cNvPr id="3" name="Text Placeholder 2"/>
          <p:cNvSpPr>
            <a:spLocks noGrp="1"/>
          </p:cNvSpPr>
          <p:nvPr>
            <p:ph type="body" sz="quarter" idx="11"/>
          </p:nvPr>
        </p:nvSpPr>
        <p:spPr/>
        <p:txBody>
          <a:bodyPr/>
          <a:lstStyle/>
          <a:p>
            <a:r>
              <a:rPr lang="en-GB" dirty="0" smtClean="0"/>
              <a:t>Green economy</a:t>
            </a:r>
            <a:endParaRPr lang="en-US" dirty="0"/>
          </a:p>
        </p:txBody>
      </p:sp>
      <p:sp>
        <p:nvSpPr>
          <p:cNvPr id="10" name="Text Placeholder 9"/>
          <p:cNvSpPr>
            <a:spLocks noGrp="1"/>
          </p:cNvSpPr>
          <p:nvPr>
            <p:ph type="body" sz="quarter" idx="12"/>
          </p:nvPr>
        </p:nvSpPr>
        <p:spPr/>
        <p:txBody>
          <a:bodyPr/>
          <a:lstStyle/>
          <a:p>
            <a:r>
              <a:rPr lang="en-GB" dirty="0" smtClean="0"/>
              <a:t>Source: EEA.</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070" b="12523"/>
          <a:stretch/>
        </p:blipFill>
        <p:spPr>
          <a:xfrm>
            <a:off x="903742" y="1934648"/>
            <a:ext cx="8114896" cy="3663754"/>
          </a:xfrm>
          <a:prstGeom prst="rect">
            <a:avLst/>
          </a:prstGeom>
        </p:spPr>
      </p:pic>
      <p:sp>
        <p:nvSpPr>
          <p:cNvPr id="11" name="TextBox 10"/>
          <p:cNvSpPr txBox="1"/>
          <p:nvPr/>
        </p:nvSpPr>
        <p:spPr>
          <a:xfrm>
            <a:off x="246063" y="5935132"/>
            <a:ext cx="973137"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78720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478398" y="6275500"/>
            <a:ext cx="917864" cy="230114"/>
          </a:xfrm>
          <a:noFill/>
        </p:spPr>
        <p:txBody>
          <a:bodyPr wrap="square" rtlCol="0">
            <a:spAutoFit/>
          </a:bodyPr>
          <a:lstStyle/>
          <a:p>
            <a:pPr algn="l"/>
            <a:r>
              <a:rPr lang="en-GB" sz="900" dirty="0">
                <a:solidFill>
                  <a:schemeClr val="bg1">
                    <a:lumMod val="50000"/>
                  </a:schemeClr>
                </a:solidFill>
              </a:rPr>
              <a:t>Source: EEA.</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3637" y="1529613"/>
            <a:ext cx="48863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6"/>
          <p:cNvSpPr/>
          <p:nvPr/>
        </p:nvSpPr>
        <p:spPr bwMode="auto">
          <a:xfrm>
            <a:off x="571869" y="1647828"/>
            <a:ext cx="2089150" cy="1279525"/>
          </a:xfrm>
          <a:prstGeom prst="wedgeRoundRectCallout">
            <a:avLst>
              <a:gd name="adj1" fmla="val 101559"/>
              <a:gd name="adj2" fmla="val 67658"/>
              <a:gd name="adj3" fmla="val 16667"/>
            </a:avLst>
          </a:prstGeom>
          <a:solidFill>
            <a:schemeClr val="bg1"/>
          </a:solidFill>
          <a:ln w="12700">
            <a:solidFill>
              <a:schemeClr val="tx1">
                <a:lumMod val="50000"/>
                <a:lumOff val="50000"/>
              </a:schemeClr>
            </a:solidFill>
          </a:ln>
          <a:extLst/>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a:solidFill>
                  <a:srgbClr val="202661"/>
                </a:solidFill>
              </a:rPr>
              <a:t>Reducing environmental pressures or offsetting harmful effects</a:t>
            </a:r>
          </a:p>
        </p:txBody>
      </p:sp>
      <p:sp>
        <p:nvSpPr>
          <p:cNvPr id="12" name="Rectangle à coins arrondis 19"/>
          <p:cNvSpPr/>
          <p:nvPr/>
        </p:nvSpPr>
        <p:spPr bwMode="auto">
          <a:xfrm>
            <a:off x="7001950" y="1647828"/>
            <a:ext cx="2368550" cy="1601787"/>
          </a:xfrm>
          <a:prstGeom prst="wedgeRoundRectCallout">
            <a:avLst>
              <a:gd name="adj1" fmla="val -95852"/>
              <a:gd name="adj2" fmla="val 45912"/>
              <a:gd name="adj3" fmla="val 16667"/>
            </a:avLst>
          </a:prstGeom>
          <a:solidFill>
            <a:schemeClr val="bg1"/>
          </a:solidFill>
          <a:ln w="12700">
            <a:solidFill>
              <a:schemeClr val="tx1">
                <a:lumMod val="50000"/>
                <a:lumOff val="50000"/>
              </a:schemeClr>
            </a:solidFill>
          </a:ln>
          <a:extLst/>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a:solidFill>
                  <a:srgbClr val="202661"/>
                </a:solidFill>
              </a:rPr>
              <a:t>Precautionary principle: avoid potential harm (or counter-productive actions) in highly complex and uncertain situations</a:t>
            </a:r>
          </a:p>
        </p:txBody>
      </p:sp>
      <p:sp>
        <p:nvSpPr>
          <p:cNvPr id="13" name="Rectangle à coins arrondis 17"/>
          <p:cNvSpPr/>
          <p:nvPr/>
        </p:nvSpPr>
        <p:spPr bwMode="auto">
          <a:xfrm>
            <a:off x="571869" y="4339900"/>
            <a:ext cx="2089150" cy="1473200"/>
          </a:xfrm>
          <a:prstGeom prst="wedgeRoundRectCallout">
            <a:avLst>
              <a:gd name="adj1" fmla="val 102025"/>
              <a:gd name="adj2" fmla="val -41671"/>
              <a:gd name="adj3" fmla="val 16667"/>
            </a:avLst>
          </a:prstGeom>
          <a:solidFill>
            <a:schemeClr val="bg1"/>
          </a:solidFill>
          <a:ln w="12700">
            <a:solidFill>
              <a:schemeClr val="tx1">
                <a:lumMod val="50000"/>
                <a:lumOff val="50000"/>
              </a:schemeClr>
            </a:solidFill>
          </a:ln>
          <a:extLst/>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a:solidFill>
                  <a:srgbClr val="202661"/>
                </a:solidFill>
              </a:rPr>
              <a:t>Remediating environmental degradation (where possible) or other costs imposed on society</a:t>
            </a:r>
          </a:p>
        </p:txBody>
      </p:sp>
      <p:sp>
        <p:nvSpPr>
          <p:cNvPr id="14" name="Rectangle à coins arrondis 18"/>
          <p:cNvSpPr/>
          <p:nvPr/>
        </p:nvSpPr>
        <p:spPr bwMode="auto">
          <a:xfrm>
            <a:off x="6999966" y="4307838"/>
            <a:ext cx="2362200" cy="1443038"/>
          </a:xfrm>
          <a:prstGeom prst="wedgeRoundRectCallout">
            <a:avLst>
              <a:gd name="adj1" fmla="val -94958"/>
              <a:gd name="adj2" fmla="val -37087"/>
              <a:gd name="adj3" fmla="val 16667"/>
            </a:avLst>
          </a:prstGeom>
          <a:solidFill>
            <a:schemeClr val="bg1"/>
          </a:solidFill>
          <a:ln w="12700">
            <a:solidFill>
              <a:schemeClr val="tx1">
                <a:lumMod val="50000"/>
                <a:lumOff val="50000"/>
              </a:schemeClr>
            </a:solidFill>
          </a:ln>
          <a:extLst/>
        </p:spPr>
        <p:style>
          <a:lnRef idx="2">
            <a:schemeClr val="accent1"/>
          </a:lnRef>
          <a:fillRef idx="1">
            <a:schemeClr val="lt1"/>
          </a:fillRef>
          <a:effectRef idx="0">
            <a:schemeClr val="accent1"/>
          </a:effectRef>
          <a:fontRef idx="minor">
            <a:schemeClr val="dk1"/>
          </a:fontRef>
        </p:style>
        <p:txBody>
          <a:bodyPr anchor="ctr"/>
          <a:lstStyle/>
          <a:p>
            <a:pPr>
              <a:defRPr/>
            </a:pPr>
            <a:r>
              <a:rPr lang="en-GB" sz="1400" dirty="0">
                <a:solidFill>
                  <a:srgbClr val="202661"/>
                </a:solidFill>
              </a:rPr>
              <a:t>Some environmental change inevitable: anticipate adverse effects of specific environmental changes </a:t>
            </a:r>
          </a:p>
        </p:txBody>
      </p:sp>
      <p:sp>
        <p:nvSpPr>
          <p:cNvPr id="16" name="Text Placeholder 2"/>
          <p:cNvSpPr>
            <a:spLocks noGrp="1"/>
          </p:cNvSpPr>
          <p:nvPr>
            <p:ph type="body" sz="quarter" idx="10"/>
          </p:nvPr>
        </p:nvSpPr>
        <p:spPr>
          <a:xfrm>
            <a:off x="381000" y="144415"/>
            <a:ext cx="9525000" cy="712319"/>
          </a:xfrm>
        </p:spPr>
        <p:txBody>
          <a:bodyPr/>
          <a:lstStyle/>
          <a:p>
            <a:r>
              <a:rPr lang="en-GB" sz="2600" dirty="0" smtClean="0"/>
              <a:t>Enabling factor:  joined-up policy responses</a:t>
            </a:r>
            <a:endParaRPr lang="en-GB" sz="2600" dirty="0"/>
          </a:p>
        </p:txBody>
      </p:sp>
    </p:spTree>
    <p:extLst>
      <p:ext uri="{BB962C8B-B14F-4D97-AF65-F5344CB8AC3E}">
        <p14:creationId xmlns:p14="http://schemas.microsoft.com/office/powerpoint/2010/main" val="159835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4"/>
          </p:nvPr>
        </p:nvSpPr>
        <p:spPr>
          <a:xfrm>
            <a:off x="1752600" y="540000"/>
            <a:ext cx="8153400" cy="838200"/>
          </a:xfrm>
        </p:spPr>
        <p:txBody>
          <a:bodyPr/>
          <a:lstStyle/>
          <a:p>
            <a:r>
              <a:rPr lang="en-GB" sz="2400" dirty="0" smtClean="0"/>
              <a:t>Planetary boundaries and </a:t>
            </a:r>
            <a:r>
              <a:rPr lang="en-GB" sz="2400" dirty="0"/>
              <a:t>g</a:t>
            </a:r>
            <a:r>
              <a:rPr lang="en-GB" sz="2400" dirty="0" smtClean="0"/>
              <a:t>reen </a:t>
            </a:r>
            <a:r>
              <a:rPr lang="en-GB" sz="2400" dirty="0"/>
              <a:t>e</a:t>
            </a:r>
            <a:r>
              <a:rPr lang="en-GB" sz="2400" dirty="0" smtClean="0"/>
              <a:t>conomy</a:t>
            </a:r>
            <a:endParaRPr lang="en-GB" sz="2400" dirty="0"/>
          </a:p>
        </p:txBody>
      </p:sp>
      <p:pic>
        <p:nvPicPr>
          <p:cNvPr id="2" name="Picture 1"/>
          <p:cNvPicPr>
            <a:picLocks noChangeAspect="1"/>
          </p:cNvPicPr>
          <p:nvPr/>
        </p:nvPicPr>
        <p:blipFill>
          <a:blip r:embed="rId3"/>
          <a:stretch>
            <a:fillRect/>
          </a:stretch>
        </p:blipFill>
        <p:spPr>
          <a:xfrm>
            <a:off x="7842421" y="5923005"/>
            <a:ext cx="2816596" cy="323116"/>
          </a:xfrm>
          <a:prstGeom prst="rect">
            <a:avLst/>
          </a:prstGeom>
        </p:spPr>
      </p:pic>
      <p:sp>
        <p:nvSpPr>
          <p:cNvPr id="6" name="Text Placeholder 5"/>
          <p:cNvSpPr>
            <a:spLocks noGrp="1"/>
          </p:cNvSpPr>
          <p:nvPr>
            <p:ph type="body" sz="quarter" idx="15"/>
          </p:nvPr>
        </p:nvSpPr>
        <p:spPr>
          <a:xfrm>
            <a:off x="2160716" y="2147197"/>
            <a:ext cx="7835900" cy="5099221"/>
          </a:xfrm>
        </p:spPr>
        <p:txBody>
          <a:bodyPr anchor="t"/>
          <a:lstStyle/>
          <a:p>
            <a:pPr marL="342900" lvl="1" indent="-342900">
              <a:spcBef>
                <a:spcPts val="0"/>
              </a:spcBef>
              <a:spcAft>
                <a:spcPts val="600"/>
              </a:spcAft>
              <a:buFont typeface="Arial" pitchFamily="34" charset="0"/>
              <a:buChar char="•"/>
            </a:pPr>
            <a:endParaRPr lang="fr-BE" sz="1800" dirty="0"/>
          </a:p>
        </p:txBody>
      </p:sp>
      <p:sp>
        <p:nvSpPr>
          <p:cNvPr id="9" name="TextBox 8"/>
          <p:cNvSpPr txBox="1"/>
          <p:nvPr/>
        </p:nvSpPr>
        <p:spPr>
          <a:xfrm rot="16200000">
            <a:off x="-1288763" y="5349253"/>
            <a:ext cx="2802049" cy="215444"/>
          </a:xfrm>
          <a:prstGeom prst="rect">
            <a:avLst/>
          </a:prstGeom>
          <a:noFill/>
        </p:spPr>
        <p:txBody>
          <a:bodyPr wrap="square" rtlCol="0">
            <a:spAutoFit/>
          </a:bodyPr>
          <a:lstStyle/>
          <a:p>
            <a:r>
              <a:rPr lang="es-ES" sz="800" dirty="0">
                <a:solidFill>
                  <a:schemeClr val="bg1"/>
                </a:solidFill>
              </a:rPr>
              <a:t>© Ana </a:t>
            </a:r>
            <a:r>
              <a:rPr lang="es-ES" sz="800" dirty="0" err="1">
                <a:solidFill>
                  <a:schemeClr val="bg1"/>
                </a:solidFill>
              </a:rPr>
              <a:t>Skobe</a:t>
            </a:r>
            <a:r>
              <a:rPr lang="es-ES" sz="800" dirty="0">
                <a:solidFill>
                  <a:schemeClr val="bg1"/>
                </a:solidFill>
              </a:rPr>
              <a:t>, </a:t>
            </a:r>
            <a:r>
              <a:rPr lang="es-ES" sz="800" dirty="0" err="1">
                <a:solidFill>
                  <a:schemeClr val="bg1"/>
                </a:solidFill>
              </a:rPr>
              <a:t>Environment</a:t>
            </a:r>
            <a:r>
              <a:rPr lang="es-ES" sz="800" dirty="0">
                <a:solidFill>
                  <a:schemeClr val="bg1"/>
                </a:solidFill>
              </a:rPr>
              <a:t> &amp; Me /EEA </a:t>
            </a:r>
            <a:endParaRPr lang="en-GB" sz="800" dirty="0">
              <a:solidFill>
                <a:schemeClr val="bg1"/>
              </a:solidFill>
            </a:endParaRPr>
          </a:p>
        </p:txBody>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l="8977" t="24522" r="55472" b="13058"/>
          <a:stretch>
            <a:fillRect/>
          </a:stretch>
        </p:blipFill>
        <p:spPr bwMode="auto">
          <a:xfrm>
            <a:off x="2228464" y="2147197"/>
            <a:ext cx="5832475" cy="35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28463" y="1693682"/>
            <a:ext cx="7591039" cy="338554"/>
          </a:xfrm>
          <a:prstGeom prst="rect">
            <a:avLst/>
          </a:prstGeom>
          <a:noFill/>
        </p:spPr>
        <p:txBody>
          <a:bodyPr wrap="square" rtlCol="0">
            <a:spAutoFit/>
          </a:bodyPr>
          <a:lstStyle/>
          <a:p>
            <a:pPr marL="285750" indent="-285750">
              <a:buFont typeface="Arial" panose="020B0604020202020204" pitchFamily="34" charset="0"/>
              <a:buChar char="•"/>
            </a:pPr>
            <a:r>
              <a:rPr lang="da-DK" sz="1600" dirty="0" smtClean="0"/>
              <a:t>PB – ”framework for resilience, growth, poverty eradication and human health”</a:t>
            </a:r>
            <a:endParaRPr lang="en-GB" sz="1600" dirty="0"/>
          </a:p>
        </p:txBody>
      </p:sp>
    </p:spTree>
    <p:extLst>
      <p:ext uri="{BB962C8B-B14F-4D97-AF65-F5344CB8AC3E}">
        <p14:creationId xmlns:p14="http://schemas.microsoft.com/office/powerpoint/2010/main" val="77804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een-economy.jpg"/>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0"/>
            <a:ext cx="1752600" cy="6858000"/>
          </a:xfrm>
        </p:spPr>
      </p:pic>
      <p:sp>
        <p:nvSpPr>
          <p:cNvPr id="7" name="Text Placeholder 6"/>
          <p:cNvSpPr>
            <a:spLocks noGrp="1"/>
          </p:cNvSpPr>
          <p:nvPr>
            <p:ph type="body" sz="quarter" idx="11"/>
          </p:nvPr>
        </p:nvSpPr>
        <p:spPr/>
        <p:txBody>
          <a:bodyPr/>
          <a:lstStyle/>
          <a:p>
            <a:r>
              <a:rPr/>
              <a:t>Green economy</a:t>
            </a:r>
            <a:endParaRPr lang="en-US" dirty="0"/>
          </a:p>
        </p:txBody>
      </p:sp>
      <p:sp>
        <p:nvSpPr>
          <p:cNvPr id="8" name="Text Placeholder 7"/>
          <p:cNvSpPr>
            <a:spLocks noGrp="1"/>
          </p:cNvSpPr>
          <p:nvPr>
            <p:ph type="body" sz="quarter" idx="14"/>
          </p:nvPr>
        </p:nvSpPr>
        <p:spPr>
          <a:xfrm>
            <a:off x="2090736" y="511969"/>
            <a:ext cx="7672387" cy="838200"/>
          </a:xfrm>
        </p:spPr>
        <p:txBody>
          <a:bodyPr/>
          <a:lstStyle/>
          <a:p>
            <a:r>
              <a:rPr sz="2800" dirty="0" smtClean="0">
                <a:solidFill>
                  <a:srgbClr val="202661"/>
                </a:solidFill>
              </a:rPr>
              <a:t>Enabling factor: joined up indicators</a:t>
            </a:r>
            <a:endParaRPr lang="en-US" sz="2800" dirty="0">
              <a:solidFill>
                <a:srgbClr val="202661"/>
              </a:solidFill>
            </a:endParaRPr>
          </a:p>
        </p:txBody>
      </p:sp>
      <p:sp>
        <p:nvSpPr>
          <p:cNvPr id="14" name="TextBox 13"/>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Steve </a:t>
            </a:r>
            <a:r>
              <a:rPr lang="fr-FR" sz="800" dirty="0" err="1">
                <a:solidFill>
                  <a:schemeClr val="bg1"/>
                </a:solidFill>
              </a:rPr>
              <a:t>Mynhardt</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
        <p:nvSpPr>
          <p:cNvPr id="15" name="Pentagon 14">
            <a:hlinkClick r:id="rId4"/>
          </p:cNvPr>
          <p:cNvSpPr/>
          <p:nvPr/>
        </p:nvSpPr>
        <p:spPr>
          <a:xfrm>
            <a:off x="8039099" y="185737"/>
            <a:ext cx="1724025" cy="161925"/>
          </a:xfrm>
          <a:prstGeom prst="homePlate">
            <a:avLst/>
          </a:prstGeom>
          <a:noFill/>
          <a:ln w="6350">
            <a:solidFill>
              <a:srgbClr val="548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54803A"/>
                </a:solidFill>
              </a:rPr>
              <a:t>GO TO ONLINE BRIEFING</a:t>
            </a:r>
            <a:endParaRPr lang="en-US" sz="800" dirty="0">
              <a:solidFill>
                <a:srgbClr val="54803A"/>
              </a:solidFill>
            </a:endParaRPr>
          </a:p>
        </p:txBody>
      </p:sp>
      <p:pic>
        <p:nvPicPr>
          <p:cNvPr id="4" name="Picture 3"/>
          <p:cNvPicPr>
            <a:picLocks noChangeAspect="1"/>
          </p:cNvPicPr>
          <p:nvPr/>
        </p:nvPicPr>
        <p:blipFill>
          <a:blip r:embed="rId5"/>
          <a:stretch>
            <a:fillRect/>
          </a:stretch>
        </p:blipFill>
        <p:spPr>
          <a:xfrm>
            <a:off x="1754799" y="1554407"/>
            <a:ext cx="5810250" cy="5038725"/>
          </a:xfrm>
          <a:prstGeom prst="rect">
            <a:avLst/>
          </a:prstGeom>
        </p:spPr>
      </p:pic>
      <p:pic>
        <p:nvPicPr>
          <p:cNvPr id="11" name="Picture 10"/>
          <p:cNvPicPr>
            <a:picLocks noChangeAspect="1"/>
          </p:cNvPicPr>
          <p:nvPr/>
        </p:nvPicPr>
        <p:blipFill>
          <a:blip r:embed="rId6"/>
          <a:stretch>
            <a:fillRect/>
          </a:stretch>
        </p:blipFill>
        <p:spPr>
          <a:xfrm>
            <a:off x="2090736" y="1667791"/>
            <a:ext cx="5581650" cy="5057775"/>
          </a:xfrm>
          <a:prstGeom prst="rect">
            <a:avLst/>
          </a:prstGeom>
        </p:spPr>
      </p:pic>
    </p:spTree>
    <p:extLst>
      <p:ext uri="{BB962C8B-B14F-4D97-AF65-F5344CB8AC3E}">
        <p14:creationId xmlns:p14="http://schemas.microsoft.com/office/powerpoint/2010/main" val="1446189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1"/>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GB" altLang="en-US" sz="2800">
              <a:solidFill>
                <a:prstClr val="black"/>
              </a:solidFill>
              <a:latin typeface="Trebuchet MS" panose="020B0603020202020204" pitchFamily="34" charset="0"/>
            </a:endParaRPr>
          </a:p>
        </p:txBody>
      </p:sp>
      <p:sp>
        <p:nvSpPr>
          <p:cNvPr id="6154" name="Rectangle 2"/>
          <p:cNvSpPr>
            <a:spLocks noChangeArrowheads="1"/>
          </p:cNvSpPr>
          <p:nvPr/>
        </p:nvSpPr>
        <p:spPr bwMode="auto">
          <a:xfrm>
            <a:off x="381000" y="1"/>
            <a:ext cx="9144000" cy="1196975"/>
          </a:xfrm>
          <a:prstGeom prst="rect">
            <a:avLst/>
          </a:prstGeom>
          <a:noFill/>
          <a:ln>
            <a:noFill/>
          </a:ln>
          <a:extLst>
            <a:ext uri="{909E8E84-426E-40DD-AFC4-6F175D3DCCD1}">
              <a14:hiddenFill xmlns:a14="http://schemas.microsoft.com/office/drawing/2010/main">
                <a:solidFill>
                  <a:srgbClr val="6B7427"/>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indent="-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endParaRPr lang="en-GB" altLang="en-US" sz="2800">
              <a:solidFill>
                <a:prstClr val="black"/>
              </a:solidFill>
            </a:endParaRPr>
          </a:p>
        </p:txBody>
      </p:sp>
      <p:sp>
        <p:nvSpPr>
          <p:cNvPr id="6155" name="Rectangle 2"/>
          <p:cNvSpPr>
            <a:spLocks noChangeArrowheads="1"/>
          </p:cNvSpPr>
          <p:nvPr/>
        </p:nvSpPr>
        <p:spPr bwMode="auto">
          <a:xfrm>
            <a:off x="381000" y="1"/>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b"/>
          <a:lstStyle>
            <a:lvl1pPr marL="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GB" altLang="en-US" sz="2800">
              <a:solidFill>
                <a:prstClr val="black"/>
              </a:solidFill>
              <a:latin typeface="Trebuchet MS" panose="020B0603020202020204" pitchFamily="34" charset="0"/>
            </a:endParaRPr>
          </a:p>
        </p:txBody>
      </p:sp>
      <p:sp>
        <p:nvSpPr>
          <p:cNvPr id="6156" name="Text Box 8"/>
          <p:cNvSpPr txBox="1">
            <a:spLocks noChangeArrowheads="1"/>
          </p:cNvSpPr>
          <p:nvPr/>
        </p:nvSpPr>
        <p:spPr bwMode="auto">
          <a:xfrm>
            <a:off x="631825" y="115889"/>
            <a:ext cx="8882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50000"/>
              </a:spcBef>
              <a:spcAft>
                <a:spcPct val="0"/>
              </a:spcAft>
            </a:pPr>
            <a:r>
              <a:rPr lang="en-GB" altLang="en-US" sz="2400" b="1" dirty="0">
                <a:solidFill>
                  <a:prstClr val="black"/>
                </a:solidFill>
                <a:latin typeface="Verdana" panose="020B0604030504040204" pitchFamily="34" charset="0"/>
              </a:rPr>
              <a:t>An integrated accounting and indicator framework for green economy assessment</a:t>
            </a:r>
            <a:endParaRPr lang="en-GB" altLang="en-US" sz="2000" b="1" dirty="0">
              <a:solidFill>
                <a:prstClr val="black"/>
              </a:solidFill>
              <a:latin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3522892"/>
              </p:ext>
            </p:extLst>
          </p:nvPr>
        </p:nvGraphicFramePr>
        <p:xfrm>
          <a:off x="174812" y="1747401"/>
          <a:ext cx="5579823" cy="4344116"/>
        </p:xfrm>
        <a:graphic>
          <a:graphicData uri="http://schemas.openxmlformats.org/drawingml/2006/table">
            <a:tbl>
              <a:tblPr firstRow="1" firstCol="1" bandRow="1">
                <a:tableStyleId>{5C22544A-7EE6-4342-B048-85BDC9FD1C3A}</a:tableStyleId>
              </a:tblPr>
              <a:tblGrid>
                <a:gridCol w="2240331"/>
                <a:gridCol w="877027"/>
                <a:gridCol w="877027"/>
                <a:gridCol w="822356"/>
                <a:gridCol w="763082"/>
              </a:tblGrid>
              <a:tr h="620588">
                <a:tc rowSpan="2">
                  <a:txBody>
                    <a:bodyPr/>
                    <a:lstStyle/>
                    <a:p>
                      <a:pPr algn="just">
                        <a:lnSpc>
                          <a:spcPct val="115000"/>
                        </a:lnSpc>
                        <a:spcAft>
                          <a:spcPts val="0"/>
                        </a:spcAft>
                      </a:pPr>
                      <a:r>
                        <a:rPr lang="en-GB" sz="1100" dirty="0">
                          <a:effectLst/>
                        </a:rPr>
                        <a:t>Resources/capital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algn="ctr">
                        <a:lnSpc>
                          <a:spcPct val="115000"/>
                        </a:lnSpc>
                        <a:spcAft>
                          <a:spcPts val="0"/>
                        </a:spcAft>
                      </a:pPr>
                      <a:r>
                        <a:rPr lang="en-GB" sz="1100">
                          <a:effectLst/>
                        </a:rPr>
                        <a:t>Green economy dimension</a:t>
                      </a:r>
                      <a:endParaRPr lang="en-GB"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620588">
                <a:tc vMerge="1">
                  <a:txBody>
                    <a:bodyPr/>
                    <a:lstStyle/>
                    <a:p>
                      <a:endParaRPr lang="en-GB"/>
                    </a:p>
                  </a:txBody>
                  <a:tcPr/>
                </a:tc>
                <a:tc>
                  <a:txBody>
                    <a:bodyPr/>
                    <a:lstStyle/>
                    <a:p>
                      <a:pPr algn="ctr">
                        <a:lnSpc>
                          <a:spcPct val="115000"/>
                        </a:lnSpc>
                        <a:spcAft>
                          <a:spcPts val="0"/>
                        </a:spcAft>
                      </a:pPr>
                      <a:r>
                        <a:rPr lang="en-GB" sz="1100">
                          <a:effectLst/>
                        </a:rPr>
                        <a:t>Efficiency</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Resilience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Well-being</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Equity</a:t>
                      </a:r>
                      <a:endParaRPr lang="en-GB" sz="1200">
                        <a:effectLst/>
                        <a:latin typeface="Times New Roman" panose="02020603050405020304" pitchFamily="18" charset="0"/>
                        <a:ea typeface="Times New Roman" panose="02020603050405020304" pitchFamily="18" charset="0"/>
                      </a:endParaRPr>
                    </a:p>
                  </a:txBody>
                  <a:tcPr marL="68580" marR="68580" marT="0" marB="0"/>
                </a:tc>
              </a:tr>
              <a:tr h="620588">
                <a:tc>
                  <a:txBody>
                    <a:bodyPr/>
                    <a:lstStyle/>
                    <a:p>
                      <a:pPr algn="just">
                        <a:lnSpc>
                          <a:spcPct val="115000"/>
                        </a:lnSpc>
                        <a:spcAft>
                          <a:spcPts val="0"/>
                        </a:spcAft>
                      </a:pPr>
                      <a:r>
                        <a:rPr lang="en-GB" sz="1100" dirty="0" smtClean="0">
                          <a:effectLst/>
                        </a:rPr>
                        <a:t>Financial </a:t>
                      </a:r>
                      <a:r>
                        <a:rPr lang="en-GB" sz="1100" dirty="0">
                          <a:effectLst/>
                        </a:rPr>
                        <a:t>resources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r>
              <a:tr h="620588">
                <a:tc>
                  <a:txBody>
                    <a:bodyPr/>
                    <a:lstStyle/>
                    <a:p>
                      <a:pPr algn="just">
                        <a:lnSpc>
                          <a:spcPct val="115000"/>
                        </a:lnSpc>
                        <a:spcAft>
                          <a:spcPts val="0"/>
                        </a:spcAft>
                      </a:pPr>
                      <a:r>
                        <a:rPr lang="en-GB" sz="1100" dirty="0">
                          <a:effectLst/>
                        </a:rPr>
                        <a:t>Manufactured resources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r>
              <a:tr h="620588">
                <a:tc>
                  <a:txBody>
                    <a:bodyPr/>
                    <a:lstStyle/>
                    <a:p>
                      <a:pPr algn="just">
                        <a:lnSpc>
                          <a:spcPct val="115000"/>
                        </a:lnSpc>
                        <a:spcAft>
                          <a:spcPts val="0"/>
                        </a:spcAft>
                      </a:pPr>
                      <a:r>
                        <a:rPr lang="en-GB" sz="1100" dirty="0">
                          <a:effectLst/>
                        </a:rPr>
                        <a:t>Natural resources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tr>
              <a:tr h="620588">
                <a:tc>
                  <a:txBody>
                    <a:bodyPr/>
                    <a:lstStyle/>
                    <a:p>
                      <a:pPr algn="just">
                        <a:lnSpc>
                          <a:spcPct val="115000"/>
                        </a:lnSpc>
                        <a:spcAft>
                          <a:spcPts val="0"/>
                        </a:spcAft>
                      </a:pPr>
                      <a:r>
                        <a:rPr lang="en-GB" sz="1100">
                          <a:effectLst/>
                        </a:rPr>
                        <a:t>Human resources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r>
              <a:tr h="620588">
                <a:tc>
                  <a:txBody>
                    <a:bodyPr/>
                    <a:lstStyle/>
                    <a:p>
                      <a:pPr algn="just">
                        <a:lnSpc>
                          <a:spcPct val="115000"/>
                        </a:lnSpc>
                        <a:spcAft>
                          <a:spcPts val="0"/>
                        </a:spcAft>
                      </a:pPr>
                      <a:r>
                        <a:rPr lang="en-GB" sz="1100">
                          <a:effectLst/>
                        </a:rPr>
                        <a:t>Social resources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TextBox 2"/>
          <p:cNvSpPr txBox="1"/>
          <p:nvPr/>
        </p:nvSpPr>
        <p:spPr>
          <a:xfrm>
            <a:off x="6206977" y="1513554"/>
            <a:ext cx="3318023" cy="4801314"/>
          </a:xfrm>
          <a:prstGeom prst="rect">
            <a:avLst/>
          </a:prstGeom>
          <a:noFill/>
        </p:spPr>
        <p:txBody>
          <a:bodyPr wrap="square" rtlCol="0">
            <a:spAutoFit/>
          </a:bodyPr>
          <a:lstStyle/>
          <a:p>
            <a:r>
              <a:rPr lang="en-GB" dirty="0"/>
              <a:t>Aim is to develop a small indicator set that can be used to measure progress and inform policy and decision making</a:t>
            </a:r>
          </a:p>
          <a:p>
            <a:endParaRPr lang="en-GB" dirty="0"/>
          </a:p>
          <a:p>
            <a:r>
              <a:rPr lang="en-GB" dirty="0"/>
              <a:t>Conceptual framework now under development</a:t>
            </a:r>
          </a:p>
          <a:p>
            <a:endParaRPr lang="en-GB" dirty="0"/>
          </a:p>
          <a:p>
            <a:r>
              <a:rPr lang="en-GB" dirty="0"/>
              <a:t>Builds on the UNECE conference of European statisticians recommendations on measuring sustainable development</a:t>
            </a:r>
          </a:p>
          <a:p>
            <a:endParaRPr lang="en-GB" dirty="0"/>
          </a:p>
          <a:p>
            <a:r>
              <a:rPr lang="en-GB" dirty="0"/>
              <a:t>Preference given to accounting derived indicators</a:t>
            </a:r>
          </a:p>
        </p:txBody>
      </p:sp>
    </p:spTree>
    <p:extLst>
      <p:ext uri="{BB962C8B-B14F-4D97-AF65-F5344CB8AC3E}">
        <p14:creationId xmlns:p14="http://schemas.microsoft.com/office/powerpoint/2010/main" val="10386324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Green-economy.jpg"/>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752600" cy="6858000"/>
          </a:xfrm>
        </p:spPr>
      </p:pic>
      <p:sp>
        <p:nvSpPr>
          <p:cNvPr id="7" name="Text Placeholder 6"/>
          <p:cNvSpPr>
            <a:spLocks noGrp="1"/>
          </p:cNvSpPr>
          <p:nvPr>
            <p:ph type="body" sz="quarter" idx="11"/>
          </p:nvPr>
        </p:nvSpPr>
        <p:spPr/>
        <p:txBody>
          <a:bodyPr/>
          <a:lstStyle/>
          <a:p>
            <a:r>
              <a:rPr/>
              <a:t>Green economy</a:t>
            </a:r>
            <a:endParaRPr lang="en-US" dirty="0"/>
          </a:p>
        </p:txBody>
      </p:sp>
      <p:sp>
        <p:nvSpPr>
          <p:cNvPr id="8" name="Text Placeholder 7"/>
          <p:cNvSpPr>
            <a:spLocks noGrp="1"/>
          </p:cNvSpPr>
          <p:nvPr>
            <p:ph type="body" sz="quarter" idx="14"/>
          </p:nvPr>
        </p:nvSpPr>
        <p:spPr>
          <a:xfrm>
            <a:off x="2090736" y="511969"/>
            <a:ext cx="7672387" cy="838200"/>
          </a:xfrm>
        </p:spPr>
        <p:txBody>
          <a:bodyPr/>
          <a:lstStyle/>
          <a:p>
            <a:r>
              <a:rPr sz="2400" dirty="0" smtClean="0">
                <a:solidFill>
                  <a:srgbClr val="202661"/>
                </a:solidFill>
              </a:rPr>
              <a:t>Societal inequity: a growing issue in Europe</a:t>
            </a:r>
            <a:endParaRPr lang="en-US" sz="2400" dirty="0">
              <a:solidFill>
                <a:srgbClr val="202661"/>
              </a:solidFill>
            </a:endParaRPr>
          </a:p>
        </p:txBody>
      </p:sp>
      <p:sp>
        <p:nvSpPr>
          <p:cNvPr id="14" name="TextBox 13"/>
          <p:cNvSpPr txBox="1"/>
          <p:nvPr/>
        </p:nvSpPr>
        <p:spPr>
          <a:xfrm rot="16200000">
            <a:off x="-1288763" y="5349253"/>
            <a:ext cx="2802049" cy="215444"/>
          </a:xfrm>
          <a:prstGeom prst="rect">
            <a:avLst/>
          </a:prstGeom>
          <a:noFill/>
        </p:spPr>
        <p:txBody>
          <a:bodyPr wrap="square" rtlCol="0">
            <a:spAutoFit/>
          </a:bodyPr>
          <a:lstStyle/>
          <a:p>
            <a:r>
              <a:rPr lang="fr-FR" sz="800" dirty="0">
                <a:solidFill>
                  <a:schemeClr val="bg1"/>
                </a:solidFill>
              </a:rPr>
              <a:t>© Steve </a:t>
            </a:r>
            <a:r>
              <a:rPr lang="fr-FR" sz="800" dirty="0" err="1">
                <a:solidFill>
                  <a:schemeClr val="bg1"/>
                </a:solidFill>
              </a:rPr>
              <a:t>Mynhardt</a:t>
            </a:r>
            <a:r>
              <a:rPr lang="fr-FR" sz="800" dirty="0">
                <a:solidFill>
                  <a:schemeClr val="bg1"/>
                </a:solidFill>
              </a:rPr>
              <a:t>, </a:t>
            </a:r>
            <a:r>
              <a:rPr lang="fr-FR" sz="800" dirty="0" err="1">
                <a:solidFill>
                  <a:schemeClr val="bg1"/>
                </a:solidFill>
              </a:rPr>
              <a:t>Environment</a:t>
            </a:r>
            <a:r>
              <a:rPr lang="fr-FR" sz="800" dirty="0">
                <a:solidFill>
                  <a:schemeClr val="bg1"/>
                </a:solidFill>
              </a:rPr>
              <a:t> &amp; Me /EEA</a:t>
            </a:r>
            <a:endParaRPr lang="en-GB" sz="800" dirty="0">
              <a:solidFill>
                <a:schemeClr val="bg1"/>
              </a:solidFill>
            </a:endParaRPr>
          </a:p>
        </p:txBody>
      </p:sp>
      <p:sp>
        <p:nvSpPr>
          <p:cNvPr id="15" name="Pentagon 14">
            <a:hlinkClick r:id="rId3"/>
          </p:cNvPr>
          <p:cNvSpPr/>
          <p:nvPr/>
        </p:nvSpPr>
        <p:spPr>
          <a:xfrm>
            <a:off x="8039099" y="185737"/>
            <a:ext cx="1724025" cy="161925"/>
          </a:xfrm>
          <a:prstGeom prst="homePlate">
            <a:avLst/>
          </a:prstGeom>
          <a:noFill/>
          <a:ln w="6350">
            <a:solidFill>
              <a:srgbClr val="548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54803A"/>
                </a:solidFill>
              </a:rPr>
              <a:t>GO TO ONLINE BRIEFING</a:t>
            </a:r>
            <a:endParaRPr lang="en-US" sz="800" dirty="0">
              <a:solidFill>
                <a:srgbClr val="54803A"/>
              </a:solidFill>
            </a:endParaRPr>
          </a:p>
        </p:txBody>
      </p:sp>
      <p:sp>
        <p:nvSpPr>
          <p:cNvPr id="3" name="Text Placeholder 2"/>
          <p:cNvSpPr>
            <a:spLocks noGrp="1"/>
          </p:cNvSpPr>
          <p:nvPr>
            <p:ph type="body" sz="quarter" idx="15"/>
          </p:nvPr>
        </p:nvSpPr>
        <p:spPr/>
        <p:txBody>
          <a:bodyPr/>
          <a:lstStyle/>
          <a:p>
            <a:endParaRPr lang="en-GB" dirty="0"/>
          </a:p>
        </p:txBody>
      </p:sp>
      <p:pic>
        <p:nvPicPr>
          <p:cNvPr id="19" name="Picture 18"/>
          <p:cNvPicPr/>
          <p:nvPr/>
        </p:nvPicPr>
        <p:blipFill>
          <a:blip r:embed="rId4"/>
          <a:stretch>
            <a:fillRect/>
          </a:stretch>
        </p:blipFill>
        <p:spPr>
          <a:xfrm>
            <a:off x="1981200" y="1650364"/>
            <a:ext cx="7891190" cy="4560966"/>
          </a:xfrm>
          <a:prstGeom prst="rect">
            <a:avLst/>
          </a:prstGeom>
        </p:spPr>
      </p:pic>
      <p:sp>
        <p:nvSpPr>
          <p:cNvPr id="21" name="Rectangle 1"/>
          <p:cNvSpPr>
            <a:spLocks noChangeArrowheads="1"/>
          </p:cNvSpPr>
          <p:nvPr/>
        </p:nvSpPr>
        <p:spPr bwMode="auto">
          <a:xfrm>
            <a:off x="1819985" y="6511525"/>
            <a:ext cx="8642350" cy="2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30000"/>
              </a:lnSpc>
            </a:pPr>
            <a:r>
              <a:rPr lang="en-GB" altLang="en-US" sz="1000" dirty="0" smtClean="0">
                <a:latin typeface="Calibri" pitchFamily="34" charset="0"/>
              </a:rPr>
              <a:t>Source: Stefano </a:t>
            </a:r>
            <a:r>
              <a:rPr lang="en-GB" altLang="en-US" sz="1000" dirty="0" err="1" smtClean="0">
                <a:latin typeface="Calibri" pitchFamily="34" charset="0"/>
              </a:rPr>
              <a:t>Scarpetta</a:t>
            </a:r>
            <a:r>
              <a:rPr lang="en-GB" altLang="en-US" sz="1000" dirty="0" smtClean="0">
                <a:latin typeface="Calibri" pitchFamily="34" charset="0"/>
              </a:rPr>
              <a:t>, presentation at the OECD Green Growth and Sustainable Development Forum, 13.11.2014</a:t>
            </a:r>
          </a:p>
        </p:txBody>
      </p:sp>
    </p:spTree>
    <p:extLst>
      <p:ext uri="{BB962C8B-B14F-4D97-AF65-F5344CB8AC3E}">
        <p14:creationId xmlns:p14="http://schemas.microsoft.com/office/powerpoint/2010/main" val="3265842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002B13-1332-4A41-98C2-C503F802CCB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11638</TotalTime>
  <Words>808</Words>
  <Application>Microsoft Office PowerPoint</Application>
  <PresentationFormat>A4 Paper (210x297 mm)</PresentationFormat>
  <Paragraphs>179</Paragraphs>
  <Slides>13</Slides>
  <Notes>7</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13</vt:i4>
      </vt:variant>
    </vt:vector>
  </HeadingPairs>
  <TitlesOfParts>
    <vt:vector size="33" baseType="lpstr">
      <vt:lpstr>ＭＳ Ｐゴシック</vt:lpstr>
      <vt:lpstr>Arial</vt:lpstr>
      <vt:lpstr>Calibri</vt:lpstr>
      <vt:lpstr>Open Sans</vt:lpstr>
      <vt:lpstr>Open Sans Extrabold</vt:lpstr>
      <vt:lpstr>Open Sans Semibold</vt:lpstr>
      <vt:lpstr>Times New Roman</vt:lpstr>
      <vt:lpstr>Trebuchet MS</vt:lpstr>
      <vt:lpstr>Verdana</vt:lpstr>
      <vt:lpstr>Cover</vt:lpstr>
      <vt:lpstr>1_Cover</vt:lpstr>
      <vt:lpstr>5_Sections</vt:lpstr>
      <vt:lpstr>12_Sections</vt:lpstr>
      <vt:lpstr>13_Sections</vt:lpstr>
      <vt:lpstr>19_Sections</vt:lpstr>
      <vt:lpstr>16_Sections</vt:lpstr>
      <vt:lpstr>2_Sections</vt:lpstr>
      <vt:lpstr>3_Sections</vt:lpstr>
      <vt:lpstr>6_Sections</vt:lpstr>
      <vt:lpstr>8_Sections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Antti Kaartinen</dc:creator>
  <cp:lastModifiedBy>Administrator</cp:lastModifiedBy>
  <cp:revision>1144</cp:revision>
  <cp:lastPrinted>2015-02-27T09:26:05Z</cp:lastPrinted>
  <dcterms:created xsi:type="dcterms:W3CDTF">2014-11-24T09:14:05Z</dcterms:created>
  <dcterms:modified xsi:type="dcterms:W3CDTF">2015-06-05T10:31:47Z</dcterms:modified>
</cp:coreProperties>
</file>