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theme/theme7.xml" ContentType="application/vnd.openxmlformats-officedocument.theme+xml"/>
  <Override PartName="/ppt/slideLayouts/slideLayout22.xml" ContentType="application/vnd.openxmlformats-officedocument.presentationml.slideLayout+xml"/>
  <Override PartName="/ppt/theme/theme8.xml" ContentType="application/vnd.openxmlformats-officedocument.theme+xml"/>
  <Override PartName="/ppt/slideLayouts/slideLayout23.xml" ContentType="application/vnd.openxmlformats-officedocument.presentationml.slideLayout+xml"/>
  <Override PartName="/ppt/theme/theme9.xml" ContentType="application/vnd.openxmlformats-officedocument.theme+xml"/>
  <Override PartName="/ppt/slideLayouts/slideLayout2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716" r:id="rId2"/>
    <p:sldMasterId id="2147483665" r:id="rId3"/>
    <p:sldMasterId id="2147483660" r:id="rId4"/>
    <p:sldMasterId id="2147483698" r:id="rId5"/>
    <p:sldMasterId id="2147483692" r:id="rId6"/>
    <p:sldMasterId id="2147483662" r:id="rId7"/>
    <p:sldMasterId id="2147483663" r:id="rId8"/>
    <p:sldMasterId id="2147483666" r:id="rId9"/>
    <p:sldMasterId id="2147483668" r:id="rId10"/>
  </p:sldMasterIdLst>
  <p:notesMasterIdLst>
    <p:notesMasterId r:id="rId35"/>
  </p:notesMasterIdLst>
  <p:handoutMasterIdLst>
    <p:handoutMasterId r:id="rId36"/>
  </p:handoutMasterIdLst>
  <p:sldIdLst>
    <p:sldId id="616" r:id="rId11"/>
    <p:sldId id="256" r:id="rId12"/>
    <p:sldId id="640" r:id="rId13"/>
    <p:sldId id="647" r:id="rId14"/>
    <p:sldId id="644" r:id="rId15"/>
    <p:sldId id="593" r:id="rId16"/>
    <p:sldId id="396" r:id="rId17"/>
    <p:sldId id="649" r:id="rId18"/>
    <p:sldId id="653" r:id="rId19"/>
    <p:sldId id="645" r:id="rId20"/>
    <p:sldId id="655" r:id="rId21"/>
    <p:sldId id="580" r:id="rId22"/>
    <p:sldId id="646" r:id="rId23"/>
    <p:sldId id="408" r:id="rId24"/>
    <p:sldId id="634" r:id="rId25"/>
    <p:sldId id="657" r:id="rId26"/>
    <p:sldId id="654" r:id="rId27"/>
    <p:sldId id="656" r:id="rId28"/>
    <p:sldId id="650" r:id="rId29"/>
    <p:sldId id="599" r:id="rId30"/>
    <p:sldId id="549" r:id="rId31"/>
    <p:sldId id="587" r:id="rId32"/>
    <p:sldId id="658" r:id="rId33"/>
    <p:sldId id="532" r:id="rId34"/>
  </p:sldIdLst>
  <p:sldSz cx="9906000" cy="6858000" type="A4"/>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40A4"/>
    <a:srgbClr val="825283"/>
    <a:srgbClr val="202661"/>
    <a:srgbClr val="833A88"/>
    <a:srgbClr val="D63D27"/>
    <a:srgbClr val="C7C9D7"/>
    <a:srgbClr val="FFC000"/>
    <a:srgbClr val="007A88"/>
    <a:srgbClr val="54803A"/>
    <a:srgbClr val="8787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04" autoAdjust="0"/>
    <p:restoredTop sz="58803" autoAdjust="0"/>
  </p:normalViewPr>
  <p:slideViewPr>
    <p:cSldViewPr snapToGrid="0">
      <p:cViewPr varScale="1">
        <p:scale>
          <a:sx n="65" d="100"/>
          <a:sy n="65" d="100"/>
        </p:scale>
        <p:origin x="2070" y="60"/>
      </p:cViewPr>
      <p:guideLst>
        <p:guide orient="horz" pos="2160"/>
        <p:guide pos="3120"/>
      </p:guideLst>
    </p:cSldViewPr>
  </p:slideViewPr>
  <p:outlineViewPr>
    <p:cViewPr>
      <p:scale>
        <a:sx n="33" d="100"/>
        <a:sy n="33" d="100"/>
      </p:scale>
      <p:origin x="0" y="13572"/>
    </p:cViewPr>
  </p:outlineViewPr>
  <p:notesTextViewPr>
    <p:cViewPr>
      <p:scale>
        <a:sx n="3" d="2"/>
        <a:sy n="3" d="2"/>
      </p:scale>
      <p:origin x="0" y="0"/>
    </p:cViewPr>
  </p:notesTextViewPr>
  <p:sorterViewPr>
    <p:cViewPr varScale="1">
      <p:scale>
        <a:sx n="1" d="1"/>
        <a:sy n="1" d="1"/>
      </p:scale>
      <p:origin x="0" y="-468"/>
    </p:cViewPr>
  </p:sorterViewPr>
  <p:notesViewPr>
    <p:cSldViewPr snapToGrid="0">
      <p:cViewPr varScale="1">
        <p:scale>
          <a:sx n="79" d="100"/>
          <a:sy n="79" d="100"/>
        </p:scale>
        <p:origin x="395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41064"/>
          </a:xfrm>
          <a:prstGeom prst="rect">
            <a:avLst/>
          </a:prstGeom>
        </p:spPr>
        <p:txBody>
          <a:bodyPr vert="horz" lIns="92830" tIns="46415" rIns="92830" bIns="46415" rtlCol="0"/>
          <a:lstStyle>
            <a:lvl1pPr algn="l">
              <a:defRPr sz="1200"/>
            </a:lvl1pPr>
          </a:lstStyle>
          <a:p>
            <a:endParaRPr lang="en-GB"/>
          </a:p>
        </p:txBody>
      </p:sp>
      <p:sp>
        <p:nvSpPr>
          <p:cNvPr id="3" name="Date Placeholder 2"/>
          <p:cNvSpPr>
            <a:spLocks noGrp="1"/>
          </p:cNvSpPr>
          <p:nvPr>
            <p:ph type="dt" sz="quarter" idx="1"/>
          </p:nvPr>
        </p:nvSpPr>
        <p:spPr>
          <a:xfrm>
            <a:off x="5622800" y="0"/>
            <a:ext cx="4301543" cy="341064"/>
          </a:xfrm>
          <a:prstGeom prst="rect">
            <a:avLst/>
          </a:prstGeom>
        </p:spPr>
        <p:txBody>
          <a:bodyPr vert="horz" lIns="92830" tIns="46415" rIns="92830" bIns="46415" rtlCol="0"/>
          <a:lstStyle>
            <a:lvl1pPr algn="r">
              <a:defRPr sz="1200"/>
            </a:lvl1pPr>
          </a:lstStyle>
          <a:p>
            <a:fld id="{2A3EE131-D7AE-47FD-A14B-A4590389E309}" type="datetimeFigureOut">
              <a:rPr lang="en-GB" smtClean="0"/>
              <a:pPr/>
              <a:t>01/06/2015</a:t>
            </a:fld>
            <a:endParaRPr lang="en-GB"/>
          </a:p>
        </p:txBody>
      </p:sp>
      <p:sp>
        <p:nvSpPr>
          <p:cNvPr id="4" name="Footer Placeholder 3"/>
          <p:cNvSpPr>
            <a:spLocks noGrp="1"/>
          </p:cNvSpPr>
          <p:nvPr>
            <p:ph type="ftr" sz="quarter" idx="2"/>
          </p:nvPr>
        </p:nvSpPr>
        <p:spPr>
          <a:xfrm>
            <a:off x="1" y="6456614"/>
            <a:ext cx="4301543" cy="341064"/>
          </a:xfrm>
          <a:prstGeom prst="rect">
            <a:avLst/>
          </a:prstGeom>
        </p:spPr>
        <p:txBody>
          <a:bodyPr vert="horz" lIns="92830" tIns="46415" rIns="92830" bIns="46415" rtlCol="0" anchor="b"/>
          <a:lstStyle>
            <a:lvl1pPr algn="l">
              <a:defRPr sz="1200"/>
            </a:lvl1pPr>
          </a:lstStyle>
          <a:p>
            <a:endParaRPr lang="en-GB"/>
          </a:p>
        </p:txBody>
      </p:sp>
      <p:sp>
        <p:nvSpPr>
          <p:cNvPr id="5" name="Slide Number Placeholder 4"/>
          <p:cNvSpPr>
            <a:spLocks noGrp="1"/>
          </p:cNvSpPr>
          <p:nvPr>
            <p:ph type="sldNum" sz="quarter" idx="3"/>
          </p:nvPr>
        </p:nvSpPr>
        <p:spPr>
          <a:xfrm>
            <a:off x="5622800" y="6456614"/>
            <a:ext cx="4301543" cy="341064"/>
          </a:xfrm>
          <a:prstGeom prst="rect">
            <a:avLst/>
          </a:prstGeom>
        </p:spPr>
        <p:txBody>
          <a:bodyPr vert="horz" lIns="92830" tIns="46415" rIns="92830" bIns="46415" rtlCol="0" anchor="b"/>
          <a:lstStyle>
            <a:lvl1pPr algn="r">
              <a:defRPr sz="1200"/>
            </a:lvl1pPr>
          </a:lstStyle>
          <a:p>
            <a:fld id="{AE2E2C6C-1A46-49B2-95A1-874E5B60CA1F}" type="slidenum">
              <a:rPr lang="en-GB" smtClean="0"/>
              <a:pPr/>
              <a:t>‹#›</a:t>
            </a:fld>
            <a:endParaRPr lang="en-GB"/>
          </a:p>
        </p:txBody>
      </p:sp>
    </p:spTree>
    <p:extLst>
      <p:ext uri="{BB962C8B-B14F-4D97-AF65-F5344CB8AC3E}">
        <p14:creationId xmlns:p14="http://schemas.microsoft.com/office/powerpoint/2010/main" val="1254716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625" cy="340265"/>
          </a:xfrm>
          <a:prstGeom prst="rect">
            <a:avLst/>
          </a:prstGeom>
        </p:spPr>
        <p:txBody>
          <a:bodyPr vert="horz" lIns="92830" tIns="46415" rIns="92830" bIns="46415" rtlCol="0"/>
          <a:lstStyle>
            <a:lvl1pPr algn="l">
              <a:defRPr sz="1200"/>
            </a:lvl1pPr>
          </a:lstStyle>
          <a:p>
            <a:endParaRPr lang="en-GB"/>
          </a:p>
        </p:txBody>
      </p:sp>
      <p:sp>
        <p:nvSpPr>
          <p:cNvPr id="3" name="Date Placeholder 2"/>
          <p:cNvSpPr>
            <a:spLocks noGrp="1"/>
          </p:cNvSpPr>
          <p:nvPr>
            <p:ph type="dt" idx="1"/>
          </p:nvPr>
        </p:nvSpPr>
        <p:spPr>
          <a:xfrm>
            <a:off x="5621697" y="0"/>
            <a:ext cx="4302625" cy="340265"/>
          </a:xfrm>
          <a:prstGeom prst="rect">
            <a:avLst/>
          </a:prstGeom>
        </p:spPr>
        <p:txBody>
          <a:bodyPr vert="horz" lIns="92830" tIns="46415" rIns="92830" bIns="46415" rtlCol="0"/>
          <a:lstStyle>
            <a:lvl1pPr algn="r">
              <a:defRPr sz="1200"/>
            </a:lvl1pPr>
          </a:lstStyle>
          <a:p>
            <a:fld id="{54F6B5D3-2AB1-4063-BA50-FEBA813E0814}" type="datetimeFigureOut">
              <a:rPr lang="en-GB" smtClean="0"/>
              <a:pPr/>
              <a:t>01/06/2015</a:t>
            </a:fld>
            <a:endParaRPr lang="en-GB"/>
          </a:p>
        </p:txBody>
      </p:sp>
      <p:sp>
        <p:nvSpPr>
          <p:cNvPr id="4" name="Slide Image Placeholder 3"/>
          <p:cNvSpPr>
            <a:spLocks noGrp="1" noRot="1" noChangeAspect="1"/>
          </p:cNvSpPr>
          <p:nvPr>
            <p:ph type="sldImg" idx="2"/>
          </p:nvPr>
        </p:nvSpPr>
        <p:spPr>
          <a:xfrm>
            <a:off x="3306763" y="849313"/>
            <a:ext cx="3313112" cy="2293937"/>
          </a:xfrm>
          <a:prstGeom prst="rect">
            <a:avLst/>
          </a:prstGeom>
          <a:noFill/>
          <a:ln w="12700">
            <a:solidFill>
              <a:prstClr val="black"/>
            </a:solidFill>
          </a:ln>
        </p:spPr>
        <p:txBody>
          <a:bodyPr vert="horz" lIns="92830" tIns="46415" rIns="92830" bIns="46415" rtlCol="0" anchor="ctr"/>
          <a:lstStyle/>
          <a:p>
            <a:endParaRPr lang="en-GB"/>
          </a:p>
        </p:txBody>
      </p:sp>
      <p:sp>
        <p:nvSpPr>
          <p:cNvPr id="5" name="Notes Placeholder 4"/>
          <p:cNvSpPr>
            <a:spLocks noGrp="1"/>
          </p:cNvSpPr>
          <p:nvPr>
            <p:ph type="body" sz="quarter" idx="3"/>
          </p:nvPr>
        </p:nvSpPr>
        <p:spPr>
          <a:xfrm>
            <a:off x="992204" y="3271104"/>
            <a:ext cx="7942238" cy="2676455"/>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457411"/>
            <a:ext cx="4302625" cy="340265"/>
          </a:xfrm>
          <a:prstGeom prst="rect">
            <a:avLst/>
          </a:prstGeom>
        </p:spPr>
        <p:txBody>
          <a:bodyPr vert="horz" lIns="92830" tIns="46415" rIns="92830" bIns="46415" rtlCol="0" anchor="b"/>
          <a:lstStyle>
            <a:lvl1pPr algn="l">
              <a:defRPr sz="1200"/>
            </a:lvl1pPr>
          </a:lstStyle>
          <a:p>
            <a:endParaRPr lang="en-GB"/>
          </a:p>
        </p:txBody>
      </p:sp>
      <p:sp>
        <p:nvSpPr>
          <p:cNvPr id="7" name="Slide Number Placeholder 6"/>
          <p:cNvSpPr>
            <a:spLocks noGrp="1"/>
          </p:cNvSpPr>
          <p:nvPr>
            <p:ph type="sldNum" sz="quarter" idx="5"/>
          </p:nvPr>
        </p:nvSpPr>
        <p:spPr>
          <a:xfrm>
            <a:off x="5621697" y="6457411"/>
            <a:ext cx="4302625" cy="340265"/>
          </a:xfrm>
          <a:prstGeom prst="rect">
            <a:avLst/>
          </a:prstGeom>
        </p:spPr>
        <p:txBody>
          <a:bodyPr vert="horz" lIns="92830" tIns="46415" rIns="92830" bIns="46415" rtlCol="0" anchor="b"/>
          <a:lstStyle>
            <a:lvl1pPr algn="r">
              <a:defRPr sz="1200"/>
            </a:lvl1pPr>
          </a:lstStyle>
          <a:p>
            <a:fld id="{777201BC-94E4-4101-962D-54511777D224}" type="slidenum">
              <a:rPr lang="en-GB" smtClean="0"/>
              <a:pPr/>
              <a:t>‹#›</a:t>
            </a:fld>
            <a:endParaRPr lang="en-GB"/>
          </a:p>
        </p:txBody>
      </p:sp>
    </p:spTree>
    <p:extLst>
      <p:ext uri="{BB962C8B-B14F-4D97-AF65-F5344CB8AC3E}">
        <p14:creationId xmlns:p14="http://schemas.microsoft.com/office/powerpoint/2010/main" val="3247234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77201BC-94E4-4101-962D-54511777D224}" type="slidenum">
              <a:rPr lang="en-GB" smtClean="0"/>
              <a:pPr/>
              <a:t>1</a:t>
            </a:fld>
            <a:endParaRPr lang="en-GB"/>
          </a:p>
        </p:txBody>
      </p:sp>
    </p:spTree>
    <p:extLst>
      <p:ext uri="{BB962C8B-B14F-4D97-AF65-F5344CB8AC3E}">
        <p14:creationId xmlns:p14="http://schemas.microsoft.com/office/powerpoint/2010/main" val="814421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Nadaljna</a:t>
            </a:r>
            <a:r>
              <a:rPr lang="en-GB" dirty="0" smtClean="0"/>
              <a:t> </a:t>
            </a:r>
            <a:r>
              <a:rPr lang="en-GB" dirty="0" err="1" smtClean="0"/>
              <a:t>gospodarska</a:t>
            </a:r>
            <a:r>
              <a:rPr lang="en-GB" dirty="0" smtClean="0"/>
              <a:t> </a:t>
            </a:r>
            <a:r>
              <a:rPr lang="en-GB" dirty="0" err="1" smtClean="0"/>
              <a:t>rast</a:t>
            </a:r>
            <a:r>
              <a:rPr lang="en-GB" dirty="0" smtClean="0"/>
              <a:t>?</a:t>
            </a:r>
          </a:p>
          <a:p>
            <a:r>
              <a:rPr lang="en-GB" dirty="0" err="1" smtClean="0"/>
              <a:t>Cedalje</a:t>
            </a:r>
            <a:r>
              <a:rPr lang="en-GB" dirty="0" smtClean="0"/>
              <a:t> </a:t>
            </a:r>
            <a:r>
              <a:rPr lang="en-GB" dirty="0" err="1" smtClean="0"/>
              <a:t>bolj</a:t>
            </a:r>
            <a:r>
              <a:rPr lang="en-GB" dirty="0" smtClean="0"/>
              <a:t> </a:t>
            </a:r>
            <a:r>
              <a:rPr lang="en-GB" dirty="0" err="1" smtClean="0"/>
              <a:t>vecpolaren</a:t>
            </a:r>
            <a:r>
              <a:rPr lang="en-GB" dirty="0" smtClean="0"/>
              <a:t> </a:t>
            </a:r>
            <a:r>
              <a:rPr lang="en-GB" dirty="0" err="1" smtClean="0"/>
              <a:t>svetr</a:t>
            </a:r>
            <a:endParaRPr lang="en-GB" dirty="0" smtClean="0"/>
          </a:p>
          <a:p>
            <a:r>
              <a:rPr lang="en-GB" dirty="0" err="1" smtClean="0"/>
              <a:t>Okrepljeno</a:t>
            </a:r>
            <a:r>
              <a:rPr lang="en-GB" dirty="0" smtClean="0"/>
              <a:t> </a:t>
            </a:r>
            <a:r>
              <a:rPr lang="en-GB" dirty="0" err="1" smtClean="0"/>
              <a:t>svetovno</a:t>
            </a:r>
            <a:r>
              <a:rPr lang="en-GB" baseline="0" dirty="0" smtClean="0"/>
              <a:t> </a:t>
            </a:r>
            <a:r>
              <a:rPr lang="en-GB" baseline="0" dirty="0" err="1" smtClean="0"/>
              <a:t>tekmovanje</a:t>
            </a:r>
            <a:r>
              <a:rPr lang="en-GB" baseline="0" dirty="0" smtClean="0"/>
              <a:t> </a:t>
            </a:r>
            <a:r>
              <a:rPr lang="en-GB" baseline="0" dirty="0" err="1" smtClean="0"/>
              <a:t>za</a:t>
            </a:r>
            <a:r>
              <a:rPr lang="en-GB" baseline="0" dirty="0" smtClean="0"/>
              <a:t> </a:t>
            </a:r>
            <a:r>
              <a:rPr lang="en-GB" baseline="0" dirty="0" err="1" smtClean="0"/>
              <a:t>vire</a:t>
            </a:r>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10</a:t>
            </a:fld>
            <a:endParaRPr lang="en-GB"/>
          </a:p>
        </p:txBody>
      </p:sp>
    </p:spTree>
    <p:extLst>
      <p:ext uri="{BB962C8B-B14F-4D97-AF65-F5344CB8AC3E}">
        <p14:creationId xmlns:p14="http://schemas.microsoft.com/office/powerpoint/2010/main" val="1739689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err="1" smtClean="0"/>
              <a:t>Nadaljna</a:t>
            </a:r>
            <a:r>
              <a:rPr lang="en-GB" b="1" dirty="0" smtClean="0"/>
              <a:t> </a:t>
            </a:r>
            <a:r>
              <a:rPr lang="en-GB" b="1" dirty="0" err="1" smtClean="0"/>
              <a:t>gospodarska</a:t>
            </a:r>
            <a:r>
              <a:rPr lang="en-GB" b="1" dirty="0" smtClean="0"/>
              <a:t> </a:t>
            </a:r>
            <a:r>
              <a:rPr lang="en-GB" b="1" dirty="0" err="1" smtClean="0"/>
              <a:t>rast</a:t>
            </a:r>
            <a:r>
              <a:rPr lang="en-GB" b="1" dirty="0" smtClean="0"/>
              <a:t>?</a:t>
            </a:r>
          </a:p>
          <a:p>
            <a:endParaRPr lang="en-GB" dirty="0" smtClean="0"/>
          </a:p>
          <a:p>
            <a:r>
              <a:rPr lang="en-GB" dirty="0" err="1" smtClean="0"/>
              <a:t>Gospodarski</a:t>
            </a:r>
            <a:r>
              <a:rPr lang="en-GB" baseline="0" dirty="0" smtClean="0"/>
              <a:t> capital </a:t>
            </a:r>
            <a:r>
              <a:rPr lang="en-GB" baseline="0" dirty="0" err="1" smtClean="0"/>
              <a:t>porast</a:t>
            </a:r>
            <a:endParaRPr lang="en-GB" baseline="0" dirty="0" smtClean="0"/>
          </a:p>
          <a:p>
            <a:r>
              <a:rPr lang="en-GB" baseline="0" dirty="0" err="1" smtClean="0"/>
              <a:t>Porast</a:t>
            </a:r>
            <a:r>
              <a:rPr lang="en-GB" baseline="0" dirty="0" smtClean="0"/>
              <a:t> </a:t>
            </a:r>
            <a:r>
              <a:rPr lang="en-GB" baseline="0" dirty="0" err="1" smtClean="0"/>
              <a:t>srednjega</a:t>
            </a:r>
            <a:r>
              <a:rPr lang="en-GB" baseline="0" dirty="0" smtClean="0"/>
              <a:t> </a:t>
            </a:r>
            <a:r>
              <a:rPr lang="en-GB" baseline="0" dirty="0" err="1" smtClean="0"/>
              <a:t>porabniskega</a:t>
            </a:r>
            <a:r>
              <a:rPr lang="en-GB" baseline="0" dirty="0" smtClean="0"/>
              <a:t> </a:t>
            </a:r>
            <a:r>
              <a:rPr lang="en-GB" baseline="0" dirty="0" err="1" smtClean="0"/>
              <a:t>razreda</a:t>
            </a:r>
            <a:r>
              <a:rPr lang="en-GB" baseline="0" dirty="0" smtClean="0"/>
              <a:t>.</a:t>
            </a:r>
          </a:p>
          <a:p>
            <a:endParaRPr lang="en-GB" dirty="0" smtClean="0"/>
          </a:p>
          <a:p>
            <a:r>
              <a:rPr lang="en-GB" dirty="0" smtClean="0"/>
              <a:t>Continued </a:t>
            </a:r>
            <a:r>
              <a:rPr lang="en-GB" b="1" dirty="0" smtClean="0"/>
              <a:t>acceleration of global consumption, mobility and resource use </a:t>
            </a:r>
            <a:r>
              <a:rPr lang="en-GB" dirty="0" smtClean="0"/>
              <a:t>could undermine future living standards, including in Europe. However, there is some positive evidence suggesting that the decoupling of economic growth from natural resource use is possible. </a:t>
            </a:r>
          </a:p>
          <a:p>
            <a:endParaRPr lang="en-GB" b="1" dirty="0" smtClean="0"/>
          </a:p>
          <a:p>
            <a:r>
              <a:rPr lang="en-GB" b="1" dirty="0" smtClean="0"/>
              <a:t>International efforts to introduce environmental and natural resource considerations into systems of national accounts are underway. </a:t>
            </a:r>
            <a:r>
              <a:rPr lang="en-GB" dirty="0" smtClean="0"/>
              <a:t>Without these, economic and environmental considerations will continue to be applied separately and inequitably for the planet and its people.</a:t>
            </a:r>
          </a:p>
          <a:p>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11</a:t>
            </a:fld>
            <a:endParaRPr lang="en-GB"/>
          </a:p>
        </p:txBody>
      </p:sp>
    </p:spTree>
    <p:extLst>
      <p:ext uri="{BB962C8B-B14F-4D97-AF65-F5344CB8AC3E}">
        <p14:creationId xmlns:p14="http://schemas.microsoft.com/office/powerpoint/2010/main" val="3532744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err="1" smtClean="0"/>
              <a:t>Okrepljeno</a:t>
            </a:r>
            <a:r>
              <a:rPr lang="en-GB" b="1" dirty="0" smtClean="0"/>
              <a:t> </a:t>
            </a:r>
            <a:r>
              <a:rPr lang="en-GB" b="1" dirty="0" err="1" smtClean="0"/>
              <a:t>svetovno</a:t>
            </a:r>
            <a:r>
              <a:rPr lang="en-GB" b="1" dirty="0" smtClean="0"/>
              <a:t> </a:t>
            </a:r>
            <a:r>
              <a:rPr lang="en-GB" b="1" dirty="0" err="1" smtClean="0"/>
              <a:t>tekomovanje</a:t>
            </a:r>
            <a:r>
              <a:rPr lang="en-GB" b="1" dirty="0" smtClean="0"/>
              <a:t> </a:t>
            </a:r>
            <a:r>
              <a:rPr lang="en-GB" b="1" dirty="0" err="1" smtClean="0"/>
              <a:t>za</a:t>
            </a:r>
            <a:r>
              <a:rPr lang="en-GB" b="1" dirty="0" smtClean="0"/>
              <a:t> </a:t>
            </a:r>
            <a:r>
              <a:rPr lang="en-GB" b="1" dirty="0" err="1" smtClean="0"/>
              <a:t>vire</a:t>
            </a:r>
            <a:r>
              <a:rPr lang="en-GB" b="1" dirty="0" smtClean="0"/>
              <a:t>.</a:t>
            </a:r>
          </a:p>
          <a:p>
            <a:endParaRPr lang="en-GB" dirty="0" smtClean="0"/>
          </a:p>
          <a:p>
            <a:r>
              <a:rPr lang="en-GB" dirty="0" err="1" smtClean="0"/>
              <a:t>Gospodarstva</a:t>
            </a:r>
            <a:r>
              <a:rPr lang="en-GB" dirty="0" smtClean="0"/>
              <a:t> v</a:t>
            </a:r>
            <a:r>
              <a:rPr lang="en-GB" baseline="0" dirty="0" smtClean="0"/>
              <a:t> </a:t>
            </a:r>
            <a:r>
              <a:rPr lang="en-GB" baseline="0" dirty="0" err="1" smtClean="0"/>
              <a:t>razvoju</a:t>
            </a:r>
            <a:r>
              <a:rPr lang="en-GB" baseline="0" dirty="0" smtClean="0"/>
              <a:t> </a:t>
            </a:r>
            <a:r>
              <a:rPr lang="en-GB" baseline="0" dirty="0" err="1" smtClean="0"/>
              <a:t>porabijo</a:t>
            </a:r>
            <a:r>
              <a:rPr lang="en-GB" baseline="0" dirty="0" smtClean="0"/>
              <a:t> </a:t>
            </a:r>
            <a:r>
              <a:rPr lang="en-GB" baseline="0" dirty="0" err="1" smtClean="0"/>
              <a:t>vec</a:t>
            </a:r>
            <a:r>
              <a:rPr lang="en-GB" baseline="0" dirty="0" smtClean="0"/>
              <a:t> </a:t>
            </a:r>
            <a:r>
              <a:rPr lang="en-GB" baseline="0" dirty="0" err="1" smtClean="0"/>
              <a:t>obnovljivih</a:t>
            </a:r>
            <a:r>
              <a:rPr lang="en-GB" baseline="0" dirty="0" smtClean="0"/>
              <a:t> in </a:t>
            </a:r>
            <a:r>
              <a:rPr lang="en-GB" baseline="0" dirty="0" err="1" smtClean="0"/>
              <a:t>neobnovljivih</a:t>
            </a:r>
            <a:r>
              <a:rPr lang="en-GB" baseline="0" dirty="0" smtClean="0"/>
              <a:t> </a:t>
            </a:r>
            <a:r>
              <a:rPr lang="en-GB" baseline="0" dirty="0" err="1" smtClean="0"/>
              <a:t>virov</a:t>
            </a:r>
            <a:r>
              <a:rPr lang="en-GB" baseline="0" dirty="0" smtClean="0"/>
              <a:t> (</a:t>
            </a:r>
            <a:r>
              <a:rPr lang="en-GB" baseline="0" dirty="0" err="1" smtClean="0"/>
              <a:t>indistrijski</a:t>
            </a:r>
            <a:r>
              <a:rPr lang="en-GB" baseline="0" dirty="0" smtClean="0"/>
              <a:t> </a:t>
            </a:r>
            <a:r>
              <a:rPr lang="en-GB" baseline="0" dirty="0" err="1" smtClean="0"/>
              <a:t>razvoj</a:t>
            </a:r>
            <a:r>
              <a:rPr lang="en-GB" baseline="0" dirty="0" smtClean="0"/>
              <a:t> in </a:t>
            </a:r>
            <a:r>
              <a:rPr lang="en-GB" baseline="0" dirty="0" err="1" smtClean="0"/>
              <a:t>vzorci</a:t>
            </a:r>
            <a:r>
              <a:rPr lang="en-GB" baseline="0" dirty="0" smtClean="0"/>
              <a:t> </a:t>
            </a:r>
            <a:r>
              <a:rPr lang="en-GB" baseline="0" dirty="0" err="1" smtClean="0"/>
              <a:t>potrosnje</a:t>
            </a:r>
            <a:r>
              <a:rPr lang="en-GB" baseline="0" dirty="0" smtClean="0"/>
              <a:t>).</a:t>
            </a:r>
            <a:endParaRPr lang="en-GB" dirty="0" smtClean="0"/>
          </a:p>
          <a:p>
            <a:r>
              <a:rPr lang="en-GB" b="1" dirty="0" err="1" smtClean="0"/>
              <a:t>Neenakomerna</a:t>
            </a:r>
            <a:r>
              <a:rPr lang="en-GB" b="1" baseline="0" dirty="0" smtClean="0"/>
              <a:t> </a:t>
            </a:r>
            <a:r>
              <a:rPr lang="en-GB" b="1" baseline="0" dirty="0" err="1" smtClean="0"/>
              <a:t>razporeditev</a:t>
            </a:r>
            <a:r>
              <a:rPr lang="en-GB" b="1" baseline="0" dirty="0" smtClean="0"/>
              <a:t> </a:t>
            </a:r>
            <a:r>
              <a:rPr lang="en-GB" b="1" baseline="0" dirty="0" err="1" smtClean="0"/>
              <a:t>zalog</a:t>
            </a:r>
            <a:r>
              <a:rPr lang="en-GB" b="1" baseline="0" dirty="0" smtClean="0"/>
              <a:t> </a:t>
            </a:r>
            <a:r>
              <a:rPr lang="en-GB" b="1" baseline="0" dirty="0" err="1" smtClean="0"/>
              <a:t>virov</a:t>
            </a:r>
            <a:r>
              <a:rPr lang="en-GB" b="1" baseline="0" dirty="0" smtClean="0"/>
              <a:t> </a:t>
            </a:r>
            <a:r>
              <a:rPr lang="en-GB" baseline="0" dirty="0" err="1" smtClean="0"/>
              <a:t>predtavlja</a:t>
            </a:r>
            <a:r>
              <a:rPr lang="en-GB" baseline="0" dirty="0" smtClean="0"/>
              <a:t> </a:t>
            </a:r>
            <a:r>
              <a:rPr lang="en-GB" baseline="0" dirty="0" err="1" smtClean="0"/>
              <a:t>prihodnje</a:t>
            </a:r>
            <a:r>
              <a:rPr lang="en-GB" baseline="0" dirty="0" smtClean="0"/>
              <a:t> </a:t>
            </a:r>
            <a:r>
              <a:rPr lang="en-GB" b="1" baseline="0" dirty="0" err="1" smtClean="0"/>
              <a:t>tveganje</a:t>
            </a:r>
            <a:r>
              <a:rPr lang="en-GB" b="1" baseline="0" dirty="0" smtClean="0"/>
              <a:t>  </a:t>
            </a:r>
            <a:r>
              <a:rPr lang="en-GB" b="1" baseline="0" dirty="0" err="1" smtClean="0"/>
              <a:t>za</a:t>
            </a:r>
            <a:r>
              <a:rPr lang="en-GB" b="1" baseline="0" dirty="0" smtClean="0"/>
              <a:t> </a:t>
            </a:r>
            <a:r>
              <a:rPr lang="en-GB" b="1" baseline="0" dirty="0" err="1" smtClean="0"/>
              <a:t>zagotovljen</a:t>
            </a:r>
            <a:r>
              <a:rPr lang="en-GB" b="1" baseline="0" dirty="0" smtClean="0"/>
              <a:t> </a:t>
            </a:r>
            <a:r>
              <a:rPr lang="en-GB" b="1" baseline="0" dirty="0" err="1" smtClean="0"/>
              <a:t>dostop</a:t>
            </a:r>
            <a:r>
              <a:rPr lang="en-GB" b="1" baseline="0" dirty="0" smtClean="0"/>
              <a:t> </a:t>
            </a:r>
            <a:r>
              <a:rPr lang="en-GB" baseline="0" dirty="0" smtClean="0"/>
              <a:t>do </a:t>
            </a:r>
            <a:r>
              <a:rPr lang="en-GB" baseline="0" dirty="0" err="1" smtClean="0"/>
              <a:t>osnovnih</a:t>
            </a:r>
            <a:r>
              <a:rPr lang="en-GB" baseline="0" dirty="0" smtClean="0"/>
              <a:t> </a:t>
            </a:r>
            <a:r>
              <a:rPr lang="en-GB" baseline="0" dirty="0" err="1" smtClean="0"/>
              <a:t>virov</a:t>
            </a:r>
            <a:r>
              <a:rPr lang="en-GB" baseline="0" dirty="0" smtClean="0"/>
              <a:t>, </a:t>
            </a:r>
          </a:p>
          <a:p>
            <a:r>
              <a:rPr lang="en-GB" baseline="0" dirty="0" err="1" smtClean="0"/>
              <a:t>Kar</a:t>
            </a:r>
            <a:r>
              <a:rPr lang="en-GB" baseline="0" dirty="0" smtClean="0"/>
              <a:t> </a:t>
            </a:r>
            <a:r>
              <a:rPr lang="en-GB" baseline="0" dirty="0" err="1" smtClean="0"/>
              <a:t>lahko</a:t>
            </a:r>
            <a:r>
              <a:rPr lang="en-GB" baseline="0" dirty="0" smtClean="0"/>
              <a:t>  </a:t>
            </a:r>
            <a:r>
              <a:rPr lang="en-GB" baseline="0" dirty="0" err="1" smtClean="0"/>
              <a:t>povzroca</a:t>
            </a:r>
            <a:r>
              <a:rPr lang="en-GB" baseline="0" dirty="0" smtClean="0"/>
              <a:t> </a:t>
            </a:r>
            <a:r>
              <a:rPr lang="en-GB" baseline="0" dirty="0" err="1" smtClean="0"/>
              <a:t>restrikcije</a:t>
            </a:r>
            <a:r>
              <a:rPr lang="en-GB" baseline="0" dirty="0" smtClean="0"/>
              <a:t> v </a:t>
            </a:r>
            <a:r>
              <a:rPr lang="en-GB" baseline="0" dirty="0" err="1" smtClean="0"/>
              <a:t>dobavi</a:t>
            </a:r>
            <a:r>
              <a:rPr lang="en-GB" baseline="0" dirty="0" smtClean="0"/>
              <a:t>, </a:t>
            </a:r>
            <a:r>
              <a:rPr lang="en-GB" baseline="0" dirty="0" err="1" smtClean="0"/>
              <a:t>nizanje</a:t>
            </a:r>
            <a:r>
              <a:rPr lang="en-GB" baseline="0" dirty="0" smtClean="0"/>
              <a:t> </a:t>
            </a:r>
            <a:r>
              <a:rPr lang="en-GB" baseline="0" dirty="0" err="1" smtClean="0"/>
              <a:t>kvalitete</a:t>
            </a:r>
            <a:r>
              <a:rPr lang="en-GB" baseline="0" dirty="0" smtClean="0"/>
              <a:t> </a:t>
            </a:r>
            <a:r>
              <a:rPr lang="en-GB" baseline="0" dirty="0" err="1" smtClean="0"/>
              <a:t>zivljenja</a:t>
            </a:r>
            <a:r>
              <a:rPr lang="en-GB" baseline="0" dirty="0" smtClean="0"/>
              <a:t> in </a:t>
            </a:r>
            <a:r>
              <a:rPr lang="en-GB" baseline="0" dirty="0" err="1" smtClean="0"/>
              <a:t>celo</a:t>
            </a:r>
            <a:r>
              <a:rPr lang="en-GB" baseline="0" dirty="0" smtClean="0"/>
              <a:t> </a:t>
            </a:r>
            <a:r>
              <a:rPr lang="en-GB" baseline="0" dirty="0" err="1" smtClean="0"/>
              <a:t>geopoliticne</a:t>
            </a:r>
            <a:r>
              <a:rPr lang="en-GB" baseline="0" dirty="0" smtClean="0"/>
              <a:t> </a:t>
            </a:r>
            <a:r>
              <a:rPr lang="en-GB" baseline="0" dirty="0" err="1" smtClean="0"/>
              <a:t>konflikte</a:t>
            </a:r>
            <a:r>
              <a:rPr lang="en-GB" baseline="0" dirty="0" smtClean="0"/>
              <a:t>.</a:t>
            </a:r>
          </a:p>
          <a:p>
            <a:r>
              <a:rPr lang="en-GB" baseline="0" dirty="0" smtClean="0"/>
              <a:t>  </a:t>
            </a:r>
          </a:p>
          <a:p>
            <a:r>
              <a:rPr lang="en-GB" baseline="0" dirty="0" err="1" smtClean="0"/>
              <a:t>Povecano</a:t>
            </a:r>
            <a:r>
              <a:rPr lang="en-GB" baseline="0" dirty="0" smtClean="0"/>
              <a:t> </a:t>
            </a:r>
            <a:r>
              <a:rPr lang="en-GB" b="1" baseline="0" dirty="0" err="1" smtClean="0"/>
              <a:t>pomanjkanje</a:t>
            </a:r>
            <a:r>
              <a:rPr lang="en-GB" b="1" baseline="0" dirty="0" smtClean="0"/>
              <a:t> </a:t>
            </a:r>
            <a:r>
              <a:rPr lang="en-GB" b="1" baseline="0" dirty="0" err="1" smtClean="0"/>
              <a:t>virov</a:t>
            </a:r>
            <a:r>
              <a:rPr lang="en-GB" b="1" baseline="0" dirty="0" smtClean="0"/>
              <a:t> in </a:t>
            </a:r>
            <a:r>
              <a:rPr lang="en-GB" b="1" baseline="0" dirty="0" err="1" smtClean="0"/>
              <a:t>porst</a:t>
            </a:r>
            <a:r>
              <a:rPr lang="en-GB" b="1" baseline="0" dirty="0" smtClean="0"/>
              <a:t> </a:t>
            </a:r>
            <a:r>
              <a:rPr lang="en-GB" b="1" baseline="0" dirty="0" err="1" smtClean="0"/>
              <a:t>cen</a:t>
            </a:r>
            <a:r>
              <a:rPr lang="en-GB" b="1" baseline="0" dirty="0" smtClean="0"/>
              <a:t> </a:t>
            </a:r>
            <a:r>
              <a:rPr lang="en-GB" baseline="0" dirty="0" smtClean="0"/>
              <a:t>bi </a:t>
            </a:r>
            <a:r>
              <a:rPr lang="en-GB" baseline="0" dirty="0" err="1" smtClean="0"/>
              <a:t>lahko</a:t>
            </a:r>
            <a:r>
              <a:rPr lang="en-GB" baseline="0" dirty="0" smtClean="0"/>
              <a:t> </a:t>
            </a:r>
            <a:r>
              <a:rPr lang="en-GB" baseline="0" dirty="0" err="1" smtClean="0"/>
              <a:t>vzpodbudila</a:t>
            </a:r>
            <a:r>
              <a:rPr lang="en-GB" baseline="0" dirty="0" smtClean="0"/>
              <a:t> </a:t>
            </a:r>
            <a:r>
              <a:rPr lang="en-GB" baseline="0" dirty="0" err="1" smtClean="0"/>
              <a:t>vlade</a:t>
            </a:r>
            <a:r>
              <a:rPr lang="en-GB" baseline="0" dirty="0" smtClean="0"/>
              <a:t> da </a:t>
            </a:r>
            <a:r>
              <a:rPr lang="en-GB" baseline="0" dirty="0" err="1" smtClean="0"/>
              <a:t>investirajo</a:t>
            </a:r>
            <a:r>
              <a:rPr lang="en-GB" baseline="0" dirty="0" smtClean="0"/>
              <a:t> v </a:t>
            </a:r>
            <a:r>
              <a:rPr lang="en-GB" baseline="0" dirty="0" err="1" smtClean="0"/>
              <a:t>znanost</a:t>
            </a:r>
            <a:r>
              <a:rPr lang="en-GB" baseline="0" dirty="0" smtClean="0"/>
              <a:t> in </a:t>
            </a:r>
            <a:r>
              <a:rPr lang="en-GB" baseline="0" dirty="0" err="1" smtClean="0"/>
              <a:t>inovacije</a:t>
            </a:r>
            <a:r>
              <a:rPr lang="en-GB" baseline="0" dirty="0" smtClean="0"/>
              <a:t>.</a:t>
            </a:r>
          </a:p>
          <a:p>
            <a:r>
              <a:rPr lang="en-GB" dirty="0" smtClean="0"/>
              <a:t>--------------------------------------------------------------</a:t>
            </a:r>
          </a:p>
          <a:p>
            <a:r>
              <a:rPr lang="en-GB" dirty="0" smtClean="0"/>
              <a:t>Alongside rising environmental burdens, their </a:t>
            </a:r>
            <a:r>
              <a:rPr lang="en-GB" b="1" dirty="0" smtClean="0"/>
              <a:t>uneven geographic distribution</a:t>
            </a:r>
            <a:r>
              <a:rPr lang="en-GB" dirty="0" smtClean="0"/>
              <a:t> implies increasingly insecure access to some essential resources, fostering supply restrictions, loss of standards of living, and even geopolitical conflict.</a:t>
            </a:r>
          </a:p>
          <a:p>
            <a:r>
              <a:rPr lang="en-US" dirty="0" smtClean="0"/>
              <a:t>Growing scarcity and rising prices should create incentives, encouraged by governments, for investment in research and innovation, for example, in mining and reducing waste streams.</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12</a:t>
            </a:fld>
            <a:endParaRPr lang="en-GB"/>
          </a:p>
        </p:txBody>
      </p:sp>
    </p:spTree>
    <p:extLst>
      <p:ext uri="{BB962C8B-B14F-4D97-AF65-F5344CB8AC3E}">
        <p14:creationId xmlns:p14="http://schemas.microsoft.com/office/powerpoint/2010/main" val="4037368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Vse</a:t>
            </a:r>
            <a:r>
              <a:rPr lang="en-GB" dirty="0" smtClean="0"/>
              <a:t> </a:t>
            </a:r>
            <a:r>
              <a:rPr lang="en-GB" dirty="0" err="1" smtClean="0"/>
              <a:t>vecji</a:t>
            </a:r>
            <a:r>
              <a:rPr lang="en-GB" dirty="0" smtClean="0"/>
              <a:t> </a:t>
            </a:r>
            <a:r>
              <a:rPr lang="en-GB" dirty="0" err="1" smtClean="0"/>
              <a:t>pritiski</a:t>
            </a:r>
            <a:r>
              <a:rPr lang="en-GB" dirty="0" smtClean="0"/>
              <a:t> </a:t>
            </a:r>
            <a:r>
              <a:rPr lang="en-GB" dirty="0" err="1" smtClean="0"/>
              <a:t>na</a:t>
            </a:r>
            <a:r>
              <a:rPr lang="en-GB" dirty="0" smtClean="0"/>
              <a:t> </a:t>
            </a:r>
            <a:r>
              <a:rPr lang="en-GB" dirty="0" err="1" smtClean="0"/>
              <a:t>ekositeme</a:t>
            </a:r>
            <a:endParaRPr lang="en-GB" dirty="0" smtClean="0"/>
          </a:p>
          <a:p>
            <a:r>
              <a:rPr lang="en-GB" dirty="0" err="1" smtClean="0"/>
              <a:t>Onesnazenje</a:t>
            </a:r>
            <a:r>
              <a:rPr lang="en-GB" dirty="0" smtClean="0"/>
              <a:t> </a:t>
            </a:r>
            <a:r>
              <a:rPr lang="en-GB" dirty="0" err="1" smtClean="0"/>
              <a:t>ekositemov</a:t>
            </a:r>
            <a:endParaRPr lang="en-GB" dirty="0" smtClean="0"/>
          </a:p>
          <a:p>
            <a:r>
              <a:rPr lang="en-GB" dirty="0" err="1" smtClean="0"/>
              <a:t>Vplivi</a:t>
            </a:r>
            <a:r>
              <a:rPr lang="en-GB" dirty="0" smtClean="0"/>
              <a:t> </a:t>
            </a:r>
            <a:r>
              <a:rPr lang="en-GB" dirty="0" err="1" smtClean="0"/>
              <a:t>klimatskih</a:t>
            </a:r>
            <a:r>
              <a:rPr lang="en-GB" dirty="0" smtClean="0"/>
              <a:t> </a:t>
            </a:r>
            <a:r>
              <a:rPr lang="en-GB" dirty="0" err="1" smtClean="0"/>
              <a:t>sprememb</a:t>
            </a:r>
            <a:r>
              <a:rPr lang="en-GB" dirty="0" smtClean="0"/>
              <a:t>?</a:t>
            </a:r>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13</a:t>
            </a:fld>
            <a:endParaRPr lang="en-GB"/>
          </a:p>
        </p:txBody>
      </p:sp>
    </p:spTree>
    <p:extLst>
      <p:ext uri="{BB962C8B-B14F-4D97-AF65-F5344CB8AC3E}">
        <p14:creationId xmlns:p14="http://schemas.microsoft.com/office/powerpoint/2010/main" val="292396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err="1" smtClean="0"/>
              <a:t>Vse</a:t>
            </a:r>
            <a:r>
              <a:rPr lang="en-GB" dirty="0" smtClean="0"/>
              <a:t> </a:t>
            </a:r>
            <a:r>
              <a:rPr lang="en-GB" dirty="0" err="1" smtClean="0"/>
              <a:t>vecji</a:t>
            </a:r>
            <a:r>
              <a:rPr lang="en-GB" dirty="0" smtClean="0"/>
              <a:t> </a:t>
            </a:r>
            <a:r>
              <a:rPr lang="en-GB" dirty="0" err="1" smtClean="0"/>
              <a:t>pritiski</a:t>
            </a:r>
            <a:r>
              <a:rPr lang="en-GB" dirty="0" smtClean="0"/>
              <a:t> </a:t>
            </a:r>
            <a:r>
              <a:rPr lang="en-GB" dirty="0" err="1" smtClean="0"/>
              <a:t>na</a:t>
            </a:r>
            <a:r>
              <a:rPr lang="en-GB" dirty="0" smtClean="0"/>
              <a:t> </a:t>
            </a:r>
            <a:r>
              <a:rPr lang="en-GB" dirty="0" err="1" smtClean="0"/>
              <a:t>ekosisteme</a:t>
            </a:r>
            <a:endParaRPr lang="en-GB" dirty="0" smtClean="0"/>
          </a:p>
          <a:p>
            <a:r>
              <a:rPr lang="en-GB" dirty="0" err="1" smtClean="0"/>
              <a:t>Porast</a:t>
            </a:r>
            <a:r>
              <a:rPr lang="en-GB" dirty="0" smtClean="0"/>
              <a:t> </a:t>
            </a:r>
            <a:r>
              <a:rPr lang="en-GB" dirty="0" err="1" smtClean="0"/>
              <a:t>potreb</a:t>
            </a:r>
            <a:r>
              <a:rPr lang="en-GB" dirty="0" smtClean="0"/>
              <a:t> </a:t>
            </a:r>
            <a:r>
              <a:rPr lang="en-GB" dirty="0" err="1" smtClean="0"/>
              <a:t>po</a:t>
            </a:r>
            <a:r>
              <a:rPr lang="en-GB" dirty="0" smtClean="0"/>
              <a:t> </a:t>
            </a:r>
            <a:r>
              <a:rPr lang="en-GB" dirty="0" err="1" smtClean="0"/>
              <a:t>hrani</a:t>
            </a:r>
            <a:r>
              <a:rPr lang="en-GB" dirty="0" smtClean="0"/>
              <a:t> in </a:t>
            </a:r>
            <a:r>
              <a:rPr lang="en-GB" dirty="0" err="1" smtClean="0"/>
              <a:t>energiji</a:t>
            </a:r>
            <a:r>
              <a:rPr lang="en-GB" dirty="0" smtClean="0"/>
              <a:t> in </a:t>
            </a:r>
            <a:r>
              <a:rPr lang="en-GB" dirty="0" err="1" smtClean="0"/>
              <a:t>hitro</a:t>
            </a:r>
            <a:r>
              <a:rPr lang="en-GB" dirty="0" smtClean="0"/>
              <a:t> se </a:t>
            </a:r>
            <a:r>
              <a:rPr lang="en-GB" dirty="0" err="1" smtClean="0"/>
              <a:t>razvijajoci</a:t>
            </a:r>
            <a:r>
              <a:rPr lang="en-GB" dirty="0" smtClean="0"/>
              <a:t> </a:t>
            </a:r>
            <a:r>
              <a:rPr lang="en-GB" dirty="0" err="1" smtClean="0"/>
              <a:t>vzorci</a:t>
            </a:r>
            <a:r>
              <a:rPr lang="en-GB" dirty="0" smtClean="0"/>
              <a:t> </a:t>
            </a:r>
            <a:r>
              <a:rPr lang="en-GB" dirty="0" err="1" smtClean="0"/>
              <a:t>potrosnje</a:t>
            </a:r>
            <a:r>
              <a:rPr lang="en-GB" dirty="0" smtClean="0"/>
              <a:t> </a:t>
            </a:r>
            <a:r>
              <a:rPr lang="en-GB" dirty="0" err="1" smtClean="0"/>
              <a:t>bodo</a:t>
            </a:r>
            <a:r>
              <a:rPr lang="en-GB" dirty="0" smtClean="0"/>
              <a:t> se </a:t>
            </a:r>
            <a:r>
              <a:rPr lang="en-GB" dirty="0" err="1" smtClean="0"/>
              <a:t>naprej</a:t>
            </a:r>
            <a:r>
              <a:rPr lang="en-GB" dirty="0" smtClean="0"/>
              <a:t> </a:t>
            </a:r>
            <a:r>
              <a:rPr lang="en-GB" dirty="0" err="1" smtClean="0"/>
              <a:t>povzrocali</a:t>
            </a:r>
            <a:r>
              <a:rPr lang="en-GB" dirty="0" smtClean="0"/>
              <a:t> pad </a:t>
            </a:r>
            <a:r>
              <a:rPr lang="en-GB" dirty="0" err="1" smtClean="0"/>
              <a:t>bioioiverzitete</a:t>
            </a:r>
            <a:r>
              <a:rPr lang="en-GB" dirty="0" smtClean="0"/>
              <a:t>,</a:t>
            </a:r>
            <a:r>
              <a:rPr lang="en-GB" baseline="0" dirty="0" smtClean="0"/>
              <a:t> in </a:t>
            </a:r>
            <a:r>
              <a:rPr lang="en-GB" baseline="0" dirty="0" err="1" smtClean="0"/>
              <a:t>zivljenski</a:t>
            </a:r>
            <a:r>
              <a:rPr lang="en-GB" baseline="0" dirty="0" smtClean="0"/>
              <a:t> standard/</a:t>
            </a:r>
            <a:r>
              <a:rPr lang="en-GB" baseline="0" dirty="0" err="1" smtClean="0"/>
              <a:t>ekksistenco</a:t>
            </a:r>
            <a:r>
              <a:rPr lang="en-GB" baseline="0" dirty="0" smtClean="0"/>
              <a:t> </a:t>
            </a:r>
            <a:r>
              <a:rPr lang="en-GB" baseline="0" dirty="0" err="1" smtClean="0"/>
              <a:t>predvsem</a:t>
            </a:r>
            <a:r>
              <a:rPr lang="en-GB" baseline="0" dirty="0" smtClean="0"/>
              <a:t> </a:t>
            </a:r>
            <a:r>
              <a:rPr lang="en-GB" baseline="0" dirty="0" err="1" smtClean="0"/>
              <a:t>ogrozenih</a:t>
            </a:r>
            <a:r>
              <a:rPr lang="en-GB" baseline="0" dirty="0" smtClean="0"/>
              <a:t> </a:t>
            </a:r>
            <a:r>
              <a:rPr lang="en-GB" baseline="0" dirty="0" err="1" smtClean="0"/>
              <a:t>ljudi</a:t>
            </a:r>
            <a:r>
              <a:rPr lang="en-GB" baseline="0" dirty="0" smtClean="0"/>
              <a:t> in </a:t>
            </a:r>
            <a:r>
              <a:rPr lang="en-GB" baseline="0" dirty="0" err="1" smtClean="0"/>
              <a:t>narodnosti</a:t>
            </a:r>
            <a:r>
              <a:rPr lang="en-GB" baseline="0" dirty="0" smtClean="0"/>
              <a:t>.</a:t>
            </a:r>
          </a:p>
          <a:p>
            <a:endParaRPr lang="en-GB" baseline="0" dirty="0" smtClean="0"/>
          </a:p>
          <a:p>
            <a:r>
              <a:rPr lang="en-GB" baseline="0" dirty="0" smtClean="0"/>
              <a:t>S tem </a:t>
            </a:r>
            <a:r>
              <a:rPr lang="en-GB" baseline="0" dirty="0" err="1" smtClean="0"/>
              <a:t>povezan</a:t>
            </a:r>
            <a:r>
              <a:rPr lang="en-GB" baseline="0" dirty="0" smtClean="0"/>
              <a:t> je </a:t>
            </a:r>
            <a:r>
              <a:rPr lang="en-GB" baseline="0" dirty="0" err="1" smtClean="0"/>
              <a:t>tudi</a:t>
            </a:r>
            <a:r>
              <a:rPr lang="en-GB" baseline="0" dirty="0" smtClean="0"/>
              <a:t> </a:t>
            </a:r>
            <a:r>
              <a:rPr lang="en-GB" baseline="0" dirty="0" err="1" smtClean="0"/>
              <a:t>pojav</a:t>
            </a:r>
            <a:r>
              <a:rPr lang="en-GB" baseline="0" dirty="0" smtClean="0"/>
              <a:t> land grab- </a:t>
            </a:r>
            <a:r>
              <a:rPr lang="en-GB" b="1" baseline="0" dirty="0" err="1" smtClean="0"/>
              <a:t>prisvajanje</a:t>
            </a:r>
            <a:r>
              <a:rPr lang="en-GB" b="1" baseline="0" dirty="0" smtClean="0"/>
              <a:t> </a:t>
            </a:r>
            <a:r>
              <a:rPr lang="en-GB" b="1" baseline="0" dirty="0" err="1" smtClean="0"/>
              <a:t>zemljisc</a:t>
            </a:r>
            <a:r>
              <a:rPr lang="en-GB" baseline="0" dirty="0" smtClean="0"/>
              <a:t>:</a:t>
            </a:r>
          </a:p>
          <a:p>
            <a:r>
              <a:rPr lang="en-GB" baseline="0" dirty="0" err="1" smtClean="0"/>
              <a:t>Modri</a:t>
            </a:r>
            <a:r>
              <a:rPr lang="en-GB" baseline="0" dirty="0" smtClean="0"/>
              <a:t> </a:t>
            </a:r>
            <a:r>
              <a:rPr lang="en-GB" baseline="0" dirty="0" err="1" smtClean="0"/>
              <a:t>krogi</a:t>
            </a:r>
            <a:r>
              <a:rPr lang="en-GB" baseline="0" dirty="0" smtClean="0"/>
              <a:t> </a:t>
            </a:r>
            <a:r>
              <a:rPr lang="en-GB" baseline="0" dirty="0" err="1" smtClean="0"/>
              <a:t>drzave</a:t>
            </a:r>
            <a:r>
              <a:rPr lang="en-GB" baseline="0" dirty="0" smtClean="0"/>
              <a:t>, </a:t>
            </a:r>
            <a:r>
              <a:rPr lang="en-GB" baseline="0" dirty="0" err="1" smtClean="0"/>
              <a:t>ki</a:t>
            </a:r>
            <a:r>
              <a:rPr lang="en-GB" baseline="0" dirty="0" smtClean="0"/>
              <a:t> </a:t>
            </a:r>
            <a:r>
              <a:rPr lang="en-GB" baseline="0" dirty="0" err="1" smtClean="0"/>
              <a:t>si</a:t>
            </a:r>
            <a:r>
              <a:rPr lang="en-GB" baseline="0" dirty="0" smtClean="0"/>
              <a:t> </a:t>
            </a:r>
            <a:r>
              <a:rPr lang="en-GB" baseline="0" dirty="0" err="1" smtClean="0"/>
              <a:t>prisvajajo</a:t>
            </a:r>
            <a:r>
              <a:rPr lang="en-GB" baseline="0" dirty="0" smtClean="0"/>
              <a:t> </a:t>
            </a:r>
            <a:r>
              <a:rPr lang="en-GB" baseline="0" dirty="0" err="1" smtClean="0"/>
              <a:t>zemljo</a:t>
            </a:r>
            <a:r>
              <a:rPr lang="en-GB" baseline="0" dirty="0" smtClean="0"/>
              <a:t>, </a:t>
            </a:r>
            <a:r>
              <a:rPr lang="en-GB" baseline="0" dirty="0" err="1" smtClean="0"/>
              <a:t>drzava</a:t>
            </a:r>
            <a:r>
              <a:rPr lang="en-GB" baseline="0" dirty="0" smtClean="0"/>
              <a:t> </a:t>
            </a:r>
            <a:r>
              <a:rPr lang="en-GB" baseline="0" dirty="0" err="1" smtClean="0"/>
              <a:t>vlagateljica</a:t>
            </a:r>
            <a:endParaRPr lang="en-GB" baseline="0" dirty="0" smtClean="0"/>
          </a:p>
          <a:p>
            <a:r>
              <a:rPr lang="en-GB" baseline="0" dirty="0" err="1" smtClean="0"/>
              <a:t>Rumeno</a:t>
            </a:r>
            <a:r>
              <a:rPr lang="en-GB" baseline="0" dirty="0" smtClean="0"/>
              <a:t> </a:t>
            </a:r>
            <a:r>
              <a:rPr lang="en-GB" baseline="0" dirty="0" err="1" smtClean="0"/>
              <a:t>prisvojena</a:t>
            </a:r>
            <a:r>
              <a:rPr lang="en-GB" baseline="0" dirty="0" smtClean="0"/>
              <a:t>/</a:t>
            </a:r>
            <a:r>
              <a:rPr lang="en-GB" baseline="0" dirty="0" err="1" smtClean="0"/>
              <a:t>kupljena</a:t>
            </a:r>
            <a:r>
              <a:rPr lang="en-GB" baseline="0" dirty="0" smtClean="0"/>
              <a:t> </a:t>
            </a:r>
            <a:r>
              <a:rPr lang="en-GB" baseline="0" dirty="0" err="1" smtClean="0"/>
              <a:t>zemlja</a:t>
            </a:r>
            <a:endParaRPr lang="en-GB" baseline="0" dirty="0" smtClean="0"/>
          </a:p>
          <a:p>
            <a:r>
              <a:rPr lang="en-GB" baseline="0" dirty="0" smtClean="0"/>
              <a:t>-------------------------------------------------</a:t>
            </a:r>
            <a:r>
              <a:rPr lang="en-GB" dirty="0" smtClean="0"/>
              <a:t> </a:t>
            </a:r>
          </a:p>
          <a:p>
            <a:endParaRPr lang="en-GB" dirty="0" smtClean="0"/>
          </a:p>
          <a:p>
            <a:endParaRPr lang="en-GB" dirty="0" smtClean="0"/>
          </a:p>
          <a:p>
            <a:r>
              <a:rPr lang="en-GB" dirty="0" smtClean="0"/>
              <a:t>The demands of a growing global population with evolving consumption patterns for food, mobility and energy are exerting </a:t>
            </a:r>
            <a:r>
              <a:rPr lang="en-GB" b="1" dirty="0" smtClean="0"/>
              <a:t>ever-increasing pressure on the Earth's ecosystems and their life-supporting services. </a:t>
            </a:r>
            <a:r>
              <a:rPr lang="en-GB" dirty="0" smtClean="0"/>
              <a:t>Current trends also challenge existing meat-heavy consumption patterns and strategies for bioenergy production.</a:t>
            </a:r>
          </a:p>
          <a:p>
            <a:endParaRPr lang="en-GB" dirty="0" smtClean="0"/>
          </a:p>
          <a:p>
            <a:r>
              <a:rPr lang="en-GB" dirty="0" smtClean="0"/>
              <a:t>Exacerbated by climate change and continued pollution, </a:t>
            </a:r>
            <a:r>
              <a:rPr lang="en-GB" b="1" dirty="0" smtClean="0"/>
              <a:t>rates of global habitat destruction and biodiversity loss are predicted to increase, including in Europe</a:t>
            </a:r>
            <a:r>
              <a:rPr lang="en-GB" dirty="0" smtClean="0"/>
              <a:t>.</a:t>
            </a:r>
          </a:p>
          <a:p>
            <a:r>
              <a:rPr lang="en-GB" dirty="0" smtClean="0"/>
              <a:t>The effects of continued ecosystem degradation on poverty and inequality in regions outside Europe </a:t>
            </a:r>
            <a:r>
              <a:rPr lang="en-GB" b="1" dirty="0" smtClean="0"/>
              <a:t>may lead to increased immigration to Europe</a:t>
            </a:r>
            <a:r>
              <a:rPr lang="en-GB" dirty="0" smtClean="0"/>
              <a:t>.</a:t>
            </a:r>
          </a:p>
          <a:p>
            <a:endParaRPr lang="en-GB" dirty="0" smtClean="0"/>
          </a:p>
          <a:p>
            <a:r>
              <a:rPr lang="en-GB" dirty="0" smtClean="0"/>
              <a:t>Grabbing countries – blue circles</a:t>
            </a:r>
          </a:p>
          <a:p>
            <a:r>
              <a:rPr lang="en-GB" dirty="0" smtClean="0"/>
              <a:t>Grabbed</a:t>
            </a:r>
            <a:r>
              <a:rPr lang="en-GB" baseline="0" dirty="0" smtClean="0"/>
              <a:t> countries - </a:t>
            </a:r>
            <a:r>
              <a:rPr lang="en-GB" baseline="0" dirty="0" err="1" smtClean="0"/>
              <a:t>coulors</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14</a:t>
            </a:fld>
            <a:endParaRPr lang="en-GB"/>
          </a:p>
        </p:txBody>
      </p:sp>
    </p:spTree>
    <p:extLst>
      <p:ext uri="{BB962C8B-B14F-4D97-AF65-F5344CB8AC3E}">
        <p14:creationId xmlns:p14="http://schemas.microsoft.com/office/powerpoint/2010/main" val="1740312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Nedavne</a:t>
            </a:r>
            <a:r>
              <a:rPr lang="en-GB" dirty="0" smtClean="0"/>
              <a:t> </a:t>
            </a:r>
            <a:r>
              <a:rPr lang="en-GB" dirty="0" err="1" smtClean="0"/>
              <a:t>klimatske</a:t>
            </a:r>
            <a:r>
              <a:rPr lang="en-GB" dirty="0" smtClean="0"/>
              <a:t> </a:t>
            </a:r>
            <a:r>
              <a:rPr lang="en-GB" dirty="0" err="1" smtClean="0"/>
              <a:t>spremembe</a:t>
            </a:r>
            <a:r>
              <a:rPr lang="en-GB" dirty="0" smtClean="0"/>
              <a:t> so </a:t>
            </a:r>
            <a:r>
              <a:rPr lang="en-GB" dirty="0" err="1" smtClean="0"/>
              <a:t>rekordnega</a:t>
            </a:r>
            <a:r>
              <a:rPr lang="en-GB" dirty="0" smtClean="0"/>
              <a:t> </a:t>
            </a:r>
            <a:r>
              <a:rPr lang="en-GB" dirty="0" err="1" smtClean="0"/>
              <a:t>znacaja</a:t>
            </a:r>
            <a:r>
              <a:rPr lang="en-GB" baseline="0" dirty="0" smtClean="0"/>
              <a:t> </a:t>
            </a:r>
            <a:r>
              <a:rPr lang="en-GB" baseline="0" dirty="0" err="1" smtClean="0"/>
              <a:t>skozi</a:t>
            </a:r>
            <a:r>
              <a:rPr lang="en-GB" baseline="0" dirty="0" smtClean="0"/>
              <a:t> </a:t>
            </a:r>
            <a:r>
              <a:rPr lang="en-GB" baseline="0" dirty="0" err="1" smtClean="0"/>
              <a:t>stoletja</a:t>
            </a:r>
            <a:r>
              <a:rPr lang="en-GB" baseline="0" dirty="0" smtClean="0"/>
              <a:t> in se </a:t>
            </a:r>
            <a:r>
              <a:rPr lang="en-GB" baseline="0" dirty="0" err="1" smtClean="0"/>
              <a:t>bodo</a:t>
            </a:r>
            <a:r>
              <a:rPr lang="en-GB" baseline="0" dirty="0" smtClean="0"/>
              <a:t> </a:t>
            </a:r>
            <a:r>
              <a:rPr lang="en-GB" baseline="0" dirty="0" err="1" smtClean="0"/>
              <a:t>nadaljevale</a:t>
            </a:r>
            <a:r>
              <a:rPr lang="en-GB" baseline="0" dirty="0" smtClean="0"/>
              <a:t>.</a:t>
            </a:r>
            <a:endParaRPr lang="en-GB" dirty="0" smtClean="0"/>
          </a:p>
          <a:p>
            <a:endParaRPr lang="en-GB" dirty="0" smtClean="0"/>
          </a:p>
          <a:p>
            <a:r>
              <a:rPr lang="en-GB" dirty="0" err="1" smtClean="0"/>
              <a:t>Povezan</a:t>
            </a:r>
            <a:r>
              <a:rPr lang="en-GB" dirty="0" smtClean="0"/>
              <a:t> je z </a:t>
            </a:r>
            <a:r>
              <a:rPr lang="en-GB" dirty="0" err="1" smtClean="0"/>
              <a:t>drugimi</a:t>
            </a:r>
            <a:r>
              <a:rPr lang="en-GB" dirty="0" smtClean="0"/>
              <a:t> GMT,</a:t>
            </a:r>
            <a:r>
              <a:rPr lang="en-GB" baseline="0" dirty="0" smtClean="0"/>
              <a:t> </a:t>
            </a:r>
            <a:r>
              <a:rPr lang="en-GB" baseline="0" dirty="0" err="1" smtClean="0"/>
              <a:t>ki</a:t>
            </a:r>
            <a:r>
              <a:rPr lang="en-GB" baseline="0" dirty="0" smtClean="0"/>
              <a:t> </a:t>
            </a:r>
            <a:r>
              <a:rPr lang="en-GB" baseline="0" dirty="0" err="1" smtClean="0"/>
              <a:t>predstavljajo</a:t>
            </a:r>
            <a:r>
              <a:rPr lang="en-GB" baseline="0" dirty="0" smtClean="0"/>
              <a:t> </a:t>
            </a:r>
            <a:r>
              <a:rPr lang="en-GB" baseline="0" dirty="0" err="1" smtClean="0"/>
              <a:t>gonilne</a:t>
            </a:r>
            <a:r>
              <a:rPr lang="en-GB" baseline="0" dirty="0" smtClean="0"/>
              <a:t> sile </a:t>
            </a:r>
            <a:r>
              <a:rPr lang="en-GB" baseline="0" dirty="0" err="1" smtClean="0"/>
              <a:t>klimatskih</a:t>
            </a:r>
            <a:r>
              <a:rPr lang="en-GB" baseline="0" dirty="0" smtClean="0"/>
              <a:t> </a:t>
            </a:r>
            <a:r>
              <a:rPr lang="en-GB" baseline="0" dirty="0" err="1" smtClean="0"/>
              <a:t>spremembe</a:t>
            </a:r>
            <a:r>
              <a:rPr lang="en-GB" baseline="0" dirty="0" smtClean="0"/>
              <a:t> (</a:t>
            </a:r>
            <a:r>
              <a:rPr lang="en-GB" baseline="0" dirty="0" err="1" smtClean="0"/>
              <a:t>prebivalstvo</a:t>
            </a:r>
            <a:r>
              <a:rPr lang="en-GB" baseline="0" dirty="0" smtClean="0"/>
              <a:t>, </a:t>
            </a:r>
            <a:r>
              <a:rPr lang="en-GB" baseline="0" dirty="0" err="1" smtClean="0"/>
              <a:t>urbanizaija</a:t>
            </a:r>
            <a:r>
              <a:rPr lang="en-GB" baseline="0" dirty="0" smtClean="0"/>
              <a:t>, </a:t>
            </a:r>
            <a:r>
              <a:rPr lang="en-GB" baseline="0" dirty="0" err="1" smtClean="0"/>
              <a:t>tehnoloske</a:t>
            </a:r>
            <a:r>
              <a:rPr lang="en-GB" baseline="0" dirty="0" smtClean="0"/>
              <a:t> </a:t>
            </a:r>
            <a:r>
              <a:rPr lang="en-GB" baseline="0" dirty="0" err="1" smtClean="0"/>
              <a:t>spremembe</a:t>
            </a:r>
            <a:r>
              <a:rPr lang="en-GB" baseline="0" dirty="0" smtClean="0"/>
              <a:t>..), </a:t>
            </a:r>
            <a:r>
              <a:rPr lang="en-GB" baseline="0" dirty="0" err="1" smtClean="0"/>
              <a:t>kakor</a:t>
            </a:r>
            <a:r>
              <a:rPr lang="en-GB" baseline="0" dirty="0" smtClean="0"/>
              <a:t> je </a:t>
            </a:r>
            <a:r>
              <a:rPr lang="en-GB" baseline="0" dirty="0" err="1" smtClean="0"/>
              <a:t>tudi</a:t>
            </a:r>
            <a:r>
              <a:rPr lang="en-GB" baseline="0" dirty="0" smtClean="0"/>
              <a:t> </a:t>
            </a:r>
            <a:r>
              <a:rPr lang="en-GB" baseline="0" dirty="0" err="1" smtClean="0"/>
              <a:t>sam</a:t>
            </a:r>
            <a:r>
              <a:rPr lang="en-GB" baseline="0" dirty="0" smtClean="0"/>
              <a:t> </a:t>
            </a:r>
            <a:r>
              <a:rPr lang="en-GB" baseline="0" dirty="0" err="1" smtClean="0"/>
              <a:t>po</a:t>
            </a:r>
            <a:r>
              <a:rPr lang="en-GB" baseline="0" dirty="0" smtClean="0"/>
              <a:t> </a:t>
            </a:r>
            <a:r>
              <a:rPr lang="en-GB" baseline="0" dirty="0" err="1" smtClean="0"/>
              <a:t>sebi</a:t>
            </a:r>
            <a:r>
              <a:rPr lang="en-GB" baseline="0" dirty="0" smtClean="0"/>
              <a:t> ta </a:t>
            </a:r>
            <a:r>
              <a:rPr lang="en-GB" baseline="0" dirty="0" err="1" smtClean="0"/>
              <a:t>gmt</a:t>
            </a:r>
            <a:r>
              <a:rPr lang="en-GB" baseline="0" dirty="0" smtClean="0"/>
              <a:t> </a:t>
            </a:r>
            <a:r>
              <a:rPr lang="en-GB" baseline="0" dirty="0" err="1" smtClean="0"/>
              <a:t>gonilan</a:t>
            </a:r>
            <a:r>
              <a:rPr lang="en-GB" baseline="0" dirty="0" smtClean="0"/>
              <a:t> </a:t>
            </a:r>
            <a:r>
              <a:rPr lang="en-GB" baseline="0" dirty="0" err="1" smtClean="0"/>
              <a:t>sila</a:t>
            </a:r>
            <a:r>
              <a:rPr lang="en-GB" baseline="0" dirty="0" smtClean="0"/>
              <a:t> </a:t>
            </a:r>
            <a:r>
              <a:rPr lang="en-GB" baseline="0" dirty="0" err="1" smtClean="0"/>
              <a:t>prihodnjih</a:t>
            </a:r>
            <a:r>
              <a:rPr lang="en-GB" baseline="0" dirty="0" smtClean="0"/>
              <a:t> </a:t>
            </a:r>
            <a:r>
              <a:rPr lang="en-GB" baseline="0" dirty="0" err="1" smtClean="0"/>
              <a:t>okoljskih</a:t>
            </a:r>
            <a:r>
              <a:rPr lang="en-GB" baseline="0" dirty="0" smtClean="0"/>
              <a:t> </a:t>
            </a:r>
            <a:r>
              <a:rPr lang="en-GB" baseline="0" dirty="0" err="1" smtClean="0"/>
              <a:t>sprememb</a:t>
            </a:r>
            <a:r>
              <a:rPr lang="en-GB" baseline="0" dirty="0" smtClean="0"/>
              <a:t>. </a:t>
            </a:r>
            <a:r>
              <a:rPr lang="en-GB" baseline="0" dirty="0" err="1" smtClean="0"/>
              <a:t>Ti</a:t>
            </a:r>
            <a:r>
              <a:rPr lang="en-GB" baseline="0" dirty="0" smtClean="0"/>
              <a:t> </a:t>
            </a:r>
            <a:r>
              <a:rPr lang="en-GB" baseline="0" dirty="0" err="1" smtClean="0"/>
              <a:t>spiralni</a:t>
            </a:r>
            <a:r>
              <a:rPr lang="en-GB" baseline="0" dirty="0" smtClean="0"/>
              <a:t> feedback </a:t>
            </a:r>
            <a:r>
              <a:rPr lang="en-GB" baseline="0" dirty="0" err="1" smtClean="0"/>
              <a:t>mehanismi</a:t>
            </a:r>
            <a:r>
              <a:rPr lang="en-GB" baseline="0" dirty="0" smtClean="0"/>
              <a:t> </a:t>
            </a:r>
            <a:r>
              <a:rPr lang="en-GB" baseline="0" dirty="0" err="1" smtClean="0"/>
              <a:t>pridajajo</a:t>
            </a:r>
            <a:r>
              <a:rPr lang="en-GB" baseline="0" dirty="0" smtClean="0"/>
              <a:t> k </a:t>
            </a:r>
            <a:r>
              <a:rPr lang="en-GB" baseline="0" dirty="0" err="1" smtClean="0"/>
              <a:t>zapletenosti</a:t>
            </a:r>
            <a:r>
              <a:rPr lang="en-GB" baseline="0" dirty="0" smtClean="0"/>
              <a:t> </a:t>
            </a:r>
            <a:r>
              <a:rPr lang="en-GB" baseline="0" dirty="0" err="1" smtClean="0"/>
              <a:t>problemov</a:t>
            </a:r>
            <a:r>
              <a:rPr lang="en-GB" baseline="0" dirty="0" smtClean="0"/>
              <a:t> in </a:t>
            </a:r>
            <a:r>
              <a:rPr lang="en-GB" baseline="0" dirty="0" err="1" smtClean="0"/>
              <a:t>stopnjujenjo</a:t>
            </a:r>
            <a:r>
              <a:rPr lang="en-GB" baseline="0" dirty="0" smtClean="0"/>
              <a:t> </a:t>
            </a:r>
            <a:r>
              <a:rPr lang="en-GB" baseline="0" dirty="0" err="1" smtClean="0"/>
              <a:t>njihove</a:t>
            </a:r>
            <a:r>
              <a:rPr lang="en-GB" baseline="0" dirty="0" smtClean="0"/>
              <a:t> </a:t>
            </a:r>
            <a:r>
              <a:rPr lang="en-GB" baseline="0" dirty="0" err="1" smtClean="0"/>
              <a:t>uinke</a:t>
            </a:r>
            <a:r>
              <a:rPr lang="en-GB" baseline="0" dirty="0" smtClean="0"/>
              <a:t> </a:t>
            </a:r>
            <a:r>
              <a:rPr lang="en-GB" baseline="0" dirty="0" err="1" smtClean="0"/>
              <a:t>na</a:t>
            </a:r>
            <a:r>
              <a:rPr lang="en-GB" baseline="0" dirty="0" smtClean="0"/>
              <a:t> </a:t>
            </a:r>
            <a:r>
              <a:rPr lang="en-GB" baseline="0" dirty="0" err="1" smtClean="0"/>
              <a:t>okolje</a:t>
            </a:r>
            <a:r>
              <a:rPr lang="en-GB" baseline="0" dirty="0" smtClean="0"/>
              <a:t> in </a:t>
            </a:r>
            <a:r>
              <a:rPr lang="en-GB" baseline="0" dirty="0" err="1" smtClean="0"/>
              <a:t>druzbo</a:t>
            </a:r>
            <a:r>
              <a:rPr lang="en-GB" baseline="0" dirty="0" smtClean="0"/>
              <a:t>.</a:t>
            </a:r>
          </a:p>
          <a:p>
            <a:endParaRPr lang="en-GB" dirty="0" smtClean="0"/>
          </a:p>
          <a:p>
            <a:r>
              <a:rPr lang="en-GB" dirty="0" err="1" smtClean="0"/>
              <a:t>Vplivi</a:t>
            </a:r>
            <a:r>
              <a:rPr lang="en-GB" dirty="0" smtClean="0"/>
              <a:t> so </a:t>
            </a:r>
            <a:r>
              <a:rPr lang="en-GB" dirty="0" err="1" smtClean="0"/>
              <a:t>stresni</a:t>
            </a:r>
            <a:r>
              <a:rPr lang="en-GB" dirty="0" smtClean="0"/>
              <a:t> </a:t>
            </a:r>
            <a:r>
              <a:rPr lang="en-GB" dirty="0" err="1" smtClean="0"/>
              <a:t>za</a:t>
            </a:r>
            <a:r>
              <a:rPr lang="en-GB" dirty="0" smtClean="0"/>
              <a:t> </a:t>
            </a:r>
            <a:r>
              <a:rPr lang="en-GB" dirty="0" err="1" smtClean="0"/>
              <a:t>ekosisteme</a:t>
            </a:r>
            <a:r>
              <a:rPr lang="en-GB" dirty="0" smtClean="0"/>
              <a:t>, </a:t>
            </a:r>
            <a:r>
              <a:rPr lang="en-GB" dirty="0" err="1" smtClean="0"/>
              <a:t>zmanjsujejo</a:t>
            </a:r>
            <a:r>
              <a:rPr lang="en-GB" dirty="0" smtClean="0"/>
              <a:t> </a:t>
            </a:r>
            <a:r>
              <a:rPr lang="en-GB" dirty="0" err="1" smtClean="0"/>
              <a:t>njihovo</a:t>
            </a:r>
            <a:r>
              <a:rPr lang="en-GB" dirty="0" smtClean="0"/>
              <a:t> </a:t>
            </a:r>
            <a:r>
              <a:rPr lang="en-GB" dirty="0" err="1" smtClean="0"/>
              <a:t>odpornost</a:t>
            </a:r>
            <a:r>
              <a:rPr lang="en-GB" dirty="0" smtClean="0"/>
              <a:t> </a:t>
            </a:r>
            <a:r>
              <a:rPr lang="en-GB" dirty="0" err="1" smtClean="0"/>
              <a:t>proti</a:t>
            </a:r>
            <a:r>
              <a:rPr lang="en-GB" dirty="0" smtClean="0"/>
              <a:t> </a:t>
            </a:r>
            <a:r>
              <a:rPr lang="en-GB" dirty="0" err="1" smtClean="0"/>
              <a:t>drugim</a:t>
            </a:r>
            <a:r>
              <a:rPr lang="en-GB" dirty="0" smtClean="0"/>
              <a:t> </a:t>
            </a:r>
            <a:r>
              <a:rPr lang="en-GB" dirty="0" err="1" smtClean="0"/>
              <a:t>pritiskom</a:t>
            </a:r>
            <a:endParaRPr lang="en-GB" dirty="0" smtClean="0"/>
          </a:p>
          <a:p>
            <a:endParaRPr lang="en-GB" dirty="0" smtClean="0"/>
          </a:p>
          <a:p>
            <a:r>
              <a:rPr lang="en-GB" dirty="0" err="1" smtClean="0"/>
              <a:t>Tudi</a:t>
            </a:r>
            <a:r>
              <a:rPr lang="en-GB" dirty="0" smtClean="0"/>
              <a:t> </a:t>
            </a:r>
            <a:r>
              <a:rPr lang="en-GB" dirty="0" err="1" smtClean="0"/>
              <a:t>ce</a:t>
            </a:r>
            <a:r>
              <a:rPr lang="en-GB" dirty="0" smtClean="0"/>
              <a:t> bi </a:t>
            </a:r>
            <a:r>
              <a:rPr lang="en-GB" dirty="0" err="1" smtClean="0"/>
              <a:t>izpuste</a:t>
            </a:r>
            <a:r>
              <a:rPr lang="en-GB" dirty="0" smtClean="0"/>
              <a:t> </a:t>
            </a:r>
            <a:r>
              <a:rPr lang="en-GB" dirty="0" err="1" smtClean="0"/>
              <a:t>toplogrednih</a:t>
            </a:r>
            <a:r>
              <a:rPr lang="en-GB" dirty="0" smtClean="0"/>
              <a:t> </a:t>
            </a:r>
            <a:r>
              <a:rPr lang="en-GB" dirty="0" err="1" smtClean="0"/>
              <a:t>plinov</a:t>
            </a:r>
            <a:r>
              <a:rPr lang="en-GB" dirty="0" smtClean="0"/>
              <a:t> </a:t>
            </a:r>
            <a:r>
              <a:rPr lang="en-GB" dirty="0" err="1" smtClean="0"/>
              <a:t>danes</a:t>
            </a:r>
            <a:r>
              <a:rPr lang="en-GB" baseline="0" dirty="0" smtClean="0"/>
              <a:t> </a:t>
            </a:r>
            <a:r>
              <a:rPr lang="en-GB" baseline="0" dirty="0" err="1" smtClean="0"/>
              <a:t>ustavili</a:t>
            </a:r>
            <a:r>
              <a:rPr lang="en-GB" baseline="0" dirty="0" smtClean="0"/>
              <a:t>, bi se </a:t>
            </a:r>
            <a:r>
              <a:rPr lang="en-GB" baseline="0" dirty="0" err="1" smtClean="0"/>
              <a:t>podnebne</a:t>
            </a:r>
            <a:r>
              <a:rPr lang="en-GB" baseline="0" dirty="0" smtClean="0"/>
              <a:t> </a:t>
            </a:r>
            <a:r>
              <a:rPr lang="en-GB" baseline="0" dirty="0" err="1" smtClean="0"/>
              <a:t>spremembe</a:t>
            </a:r>
            <a:r>
              <a:rPr lang="en-GB" baseline="0" dirty="0" smtClean="0"/>
              <a:t> </a:t>
            </a:r>
            <a:r>
              <a:rPr lang="en-GB" baseline="0" dirty="0" err="1" smtClean="0"/>
              <a:t>nadaljevala</a:t>
            </a:r>
            <a:r>
              <a:rPr lang="en-GB" baseline="0" dirty="0" smtClean="0"/>
              <a:t> se </a:t>
            </a:r>
            <a:r>
              <a:rPr lang="en-GB" baseline="0" dirty="0" err="1" smtClean="0"/>
              <a:t>veliko</a:t>
            </a:r>
            <a:r>
              <a:rPr lang="en-GB" baseline="0" dirty="0" smtClean="0"/>
              <a:t> </a:t>
            </a:r>
            <a:r>
              <a:rPr lang="en-GB" baseline="0" dirty="0" err="1" smtClean="0"/>
              <a:t>desetletij</a:t>
            </a:r>
            <a:r>
              <a:rPr lang="en-GB" baseline="0" dirty="0" smtClean="0"/>
              <a:t> </a:t>
            </a:r>
            <a:r>
              <a:rPr lang="en-GB" baseline="0" dirty="0" err="1" smtClean="0"/>
              <a:t>zaradi</a:t>
            </a:r>
            <a:r>
              <a:rPr lang="en-GB" baseline="0" dirty="0" smtClean="0"/>
              <a:t> </a:t>
            </a:r>
            <a:r>
              <a:rPr lang="en-GB" baseline="0" dirty="0" err="1" smtClean="0"/>
              <a:t>preteklih</a:t>
            </a:r>
            <a:r>
              <a:rPr lang="en-GB" baseline="0" dirty="0" smtClean="0"/>
              <a:t> </a:t>
            </a:r>
            <a:r>
              <a:rPr lang="en-GB" baseline="0" dirty="0" err="1" smtClean="0"/>
              <a:t>izpustov</a:t>
            </a:r>
            <a:r>
              <a:rPr lang="en-GB" baseline="0" dirty="0" smtClean="0"/>
              <a:t> in </a:t>
            </a:r>
            <a:r>
              <a:rPr lang="en-GB" baseline="0" dirty="0" err="1" smtClean="0"/>
              <a:t>inercije</a:t>
            </a:r>
            <a:r>
              <a:rPr lang="en-GB" baseline="0" dirty="0" smtClean="0"/>
              <a:t> </a:t>
            </a:r>
            <a:r>
              <a:rPr lang="en-GB" baseline="0" dirty="0" err="1" smtClean="0"/>
              <a:t>podnebnega</a:t>
            </a:r>
            <a:r>
              <a:rPr lang="en-GB" baseline="0" dirty="0" smtClean="0"/>
              <a:t> </a:t>
            </a:r>
            <a:r>
              <a:rPr lang="en-GB" baseline="0" dirty="0" err="1" smtClean="0"/>
              <a:t>sistema</a:t>
            </a:r>
            <a:r>
              <a:rPr lang="en-GB" baseline="0" dirty="0" smtClean="0"/>
              <a:t> (IPPCC2013)</a:t>
            </a:r>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15</a:t>
            </a:fld>
            <a:endParaRPr lang="en-GB"/>
          </a:p>
        </p:txBody>
      </p:sp>
    </p:spTree>
    <p:extLst>
      <p:ext uri="{BB962C8B-B14F-4D97-AF65-F5344CB8AC3E}">
        <p14:creationId xmlns:p14="http://schemas.microsoft.com/office/powerpoint/2010/main" val="3654820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 </a:t>
            </a:r>
            <a:r>
              <a:rPr lang="en-GB" dirty="0" err="1" smtClean="0"/>
              <a:t>splosno</a:t>
            </a:r>
            <a:r>
              <a:rPr lang="en-GB" dirty="0" smtClean="0"/>
              <a:t> je </a:t>
            </a:r>
            <a:r>
              <a:rPr lang="en-GB" b="1" dirty="0" err="1" smtClean="0"/>
              <a:t>sposobnost</a:t>
            </a:r>
            <a:r>
              <a:rPr lang="en-GB" b="1" dirty="0" smtClean="0"/>
              <a:t> </a:t>
            </a:r>
            <a:r>
              <a:rPr lang="en-GB" b="1" dirty="0" err="1" smtClean="0"/>
              <a:t>prilagajanja</a:t>
            </a:r>
            <a:r>
              <a:rPr lang="en-GB" b="1" dirty="0" smtClean="0"/>
              <a:t> </a:t>
            </a:r>
            <a:r>
              <a:rPr lang="en-GB" b="1" dirty="0" err="1" smtClean="0"/>
              <a:t>Evrope</a:t>
            </a:r>
            <a:r>
              <a:rPr lang="en-GB" b="1" dirty="0" smtClean="0"/>
              <a:t> </a:t>
            </a:r>
            <a:r>
              <a:rPr lang="en-GB" b="1" dirty="0" err="1" smtClean="0"/>
              <a:t>relativno</a:t>
            </a:r>
            <a:r>
              <a:rPr lang="en-GB" b="1" dirty="0" smtClean="0"/>
              <a:t> </a:t>
            </a:r>
            <a:r>
              <a:rPr lang="en-GB" b="1" dirty="0" err="1" smtClean="0"/>
              <a:t>visoka</a:t>
            </a:r>
            <a:r>
              <a:rPr lang="en-GB" dirty="0" smtClean="0"/>
              <a:t>,</a:t>
            </a:r>
            <a:r>
              <a:rPr lang="en-GB" baseline="0" dirty="0" smtClean="0"/>
              <a:t> </a:t>
            </a:r>
            <a:r>
              <a:rPr lang="en-GB" baseline="0" dirty="0" err="1" smtClean="0"/>
              <a:t>vendar</a:t>
            </a:r>
            <a:r>
              <a:rPr lang="en-GB" baseline="0" dirty="0" smtClean="0"/>
              <a:t> </a:t>
            </a:r>
            <a:r>
              <a:rPr lang="en-GB" baseline="0" dirty="0" err="1" smtClean="0"/>
              <a:t>obstajajo</a:t>
            </a:r>
            <a:r>
              <a:rPr lang="en-GB" baseline="0" dirty="0" smtClean="0"/>
              <a:t> </a:t>
            </a:r>
            <a:r>
              <a:rPr lang="en-GB" b="1" baseline="0" dirty="0" err="1" smtClean="0"/>
              <a:t>obutne</a:t>
            </a:r>
            <a:r>
              <a:rPr lang="en-GB" b="1" baseline="0" dirty="0" smtClean="0"/>
              <a:t> </a:t>
            </a:r>
            <a:r>
              <a:rPr lang="en-GB" b="1" baseline="0" dirty="0" err="1" smtClean="0"/>
              <a:t>razlike</a:t>
            </a:r>
            <a:r>
              <a:rPr lang="en-GB" b="1" baseline="0" dirty="0" smtClean="0"/>
              <a:t> </a:t>
            </a:r>
            <a:r>
              <a:rPr lang="en-GB" baseline="0" dirty="0" smtClean="0"/>
              <a:t>med </a:t>
            </a:r>
            <a:r>
              <a:rPr lang="en-GB" baseline="0" dirty="0" err="1" smtClean="0"/>
              <a:t>razlicnimi</a:t>
            </a:r>
            <a:r>
              <a:rPr lang="en-GB" baseline="0" dirty="0" smtClean="0"/>
              <a:t> deli </a:t>
            </a:r>
            <a:r>
              <a:rPr lang="en-GB" baseline="0" dirty="0" err="1" smtClean="0"/>
              <a:t>Evrope</a:t>
            </a:r>
            <a:r>
              <a:rPr lang="en-GB" baseline="0" dirty="0" smtClean="0"/>
              <a:t> </a:t>
            </a:r>
            <a:r>
              <a:rPr lang="en-GB" baseline="0" dirty="0" err="1" smtClean="0"/>
              <a:t>glede</a:t>
            </a:r>
            <a:r>
              <a:rPr lang="en-GB" baseline="0" dirty="0" smtClean="0"/>
              <a:t> </a:t>
            </a:r>
            <a:r>
              <a:rPr lang="en-GB" baseline="0" dirty="0" err="1" smtClean="0"/>
              <a:t>vplivov</a:t>
            </a:r>
            <a:r>
              <a:rPr lang="en-GB" baseline="0" dirty="0" smtClean="0"/>
              <a:t>, </a:t>
            </a:r>
            <a:r>
              <a:rPr lang="en-GB" baseline="0" dirty="0" err="1" smtClean="0"/>
              <a:t>ki</a:t>
            </a:r>
            <a:r>
              <a:rPr lang="en-GB" baseline="0" dirty="0" smtClean="0"/>
              <a:t> </a:t>
            </a:r>
            <a:r>
              <a:rPr lang="en-GB" baseline="0" dirty="0" err="1" smtClean="0"/>
              <a:t>jim</a:t>
            </a:r>
            <a:r>
              <a:rPr lang="en-GB" baseline="0" dirty="0" smtClean="0"/>
              <a:t> </a:t>
            </a:r>
            <a:r>
              <a:rPr lang="en-GB" baseline="0" dirty="0" err="1" smtClean="0"/>
              <a:t>bodo</a:t>
            </a:r>
            <a:r>
              <a:rPr lang="en-GB" baseline="0" dirty="0" smtClean="0"/>
              <a:t> </a:t>
            </a:r>
            <a:r>
              <a:rPr lang="en-GB" baseline="0" dirty="0" err="1" smtClean="0"/>
              <a:t>izpostavljeni</a:t>
            </a:r>
            <a:r>
              <a:rPr lang="en-GB" baseline="0" dirty="0" smtClean="0"/>
              <a:t> in </a:t>
            </a:r>
            <a:r>
              <a:rPr lang="en-GB" baseline="0" dirty="0" err="1" smtClean="0"/>
              <a:t>njihove</a:t>
            </a:r>
            <a:r>
              <a:rPr lang="en-GB" baseline="0" dirty="0" smtClean="0"/>
              <a:t> </a:t>
            </a:r>
            <a:r>
              <a:rPr lang="en-GB" baseline="0" dirty="0" err="1" smtClean="0"/>
              <a:t>sposobnosti</a:t>
            </a:r>
            <a:r>
              <a:rPr lang="en-GB" baseline="0" dirty="0" smtClean="0"/>
              <a:t> </a:t>
            </a:r>
            <a:r>
              <a:rPr lang="en-GB" baseline="0" dirty="0" err="1" smtClean="0"/>
              <a:t>prilagajanja</a:t>
            </a:r>
            <a:r>
              <a:rPr lang="en-GB" baseline="0" dirty="0" smtClean="0"/>
              <a:t>.</a:t>
            </a:r>
          </a:p>
          <a:p>
            <a:r>
              <a:rPr lang="en-GB" baseline="0" dirty="0" err="1" smtClean="0"/>
              <a:t>Morja-zakisljevanje</a:t>
            </a:r>
            <a:endParaRPr lang="en-GB" baseline="0" dirty="0" smtClean="0"/>
          </a:p>
          <a:p>
            <a:r>
              <a:rPr lang="en-GB" baseline="0" dirty="0" err="1" smtClean="0"/>
              <a:t>Obale</a:t>
            </a:r>
            <a:r>
              <a:rPr lang="en-GB" baseline="0" dirty="0" smtClean="0"/>
              <a:t> –</a:t>
            </a:r>
            <a:r>
              <a:rPr lang="en-GB" baseline="0" dirty="0" err="1" smtClean="0"/>
              <a:t>erozija</a:t>
            </a:r>
            <a:r>
              <a:rPr lang="en-GB" baseline="0" dirty="0" smtClean="0"/>
              <a:t> in </a:t>
            </a:r>
            <a:r>
              <a:rPr lang="en-GB" baseline="0" dirty="0" err="1" smtClean="0"/>
              <a:t>dvig</a:t>
            </a:r>
            <a:r>
              <a:rPr lang="en-GB" baseline="0" dirty="0" smtClean="0"/>
              <a:t> </a:t>
            </a:r>
            <a:r>
              <a:rPr lang="en-GB" baseline="0" dirty="0" err="1" smtClean="0"/>
              <a:t>morske</a:t>
            </a:r>
            <a:r>
              <a:rPr lang="en-GB" baseline="0" dirty="0" smtClean="0"/>
              <a:t> </a:t>
            </a:r>
            <a:r>
              <a:rPr lang="en-GB" baseline="0" dirty="0" err="1" smtClean="0"/>
              <a:t>gladine</a:t>
            </a:r>
            <a:endParaRPr lang="en-GB" baseline="0" dirty="0" smtClean="0"/>
          </a:p>
          <a:p>
            <a:r>
              <a:rPr lang="en-GB" baseline="0" dirty="0" err="1" smtClean="0"/>
              <a:t>Pretoki</a:t>
            </a:r>
            <a:r>
              <a:rPr lang="en-GB" baseline="0" dirty="0" smtClean="0"/>
              <a:t> </a:t>
            </a:r>
            <a:r>
              <a:rPr lang="en-GB" baseline="0" dirty="0" err="1" smtClean="0"/>
              <a:t>rek-manjsi</a:t>
            </a:r>
            <a:r>
              <a:rPr lang="en-GB" baseline="0" dirty="0" smtClean="0"/>
              <a:t>, </a:t>
            </a:r>
            <a:r>
              <a:rPr lang="en-GB" baseline="0" dirty="0" err="1" smtClean="0"/>
              <a:t>intenzivnost</a:t>
            </a:r>
            <a:r>
              <a:rPr lang="en-GB" baseline="0" dirty="0" smtClean="0"/>
              <a:t> sus, </a:t>
            </a:r>
            <a:r>
              <a:rPr lang="en-GB" baseline="0" dirty="0" err="1" smtClean="0"/>
              <a:t>visje</a:t>
            </a:r>
            <a:r>
              <a:rPr lang="en-GB" baseline="0" dirty="0" smtClean="0"/>
              <a:t> T </a:t>
            </a:r>
            <a:r>
              <a:rPr lang="en-GB" baseline="0" dirty="0" err="1" smtClean="0"/>
              <a:t>vode</a:t>
            </a:r>
            <a:endParaRPr lang="en-GB" baseline="0" dirty="0" smtClean="0"/>
          </a:p>
          <a:p>
            <a:r>
              <a:rPr lang="en-GB" baseline="0" dirty="0" err="1" smtClean="0"/>
              <a:t>Tujerodne</a:t>
            </a:r>
            <a:r>
              <a:rPr lang="en-GB" baseline="0" dirty="0" smtClean="0"/>
              <a:t> </a:t>
            </a:r>
            <a:r>
              <a:rPr lang="en-GB" baseline="0" dirty="0" err="1" smtClean="0"/>
              <a:t>vrste</a:t>
            </a:r>
            <a:endParaRPr lang="en-GB" baseline="0" dirty="0" smtClean="0"/>
          </a:p>
          <a:p>
            <a:r>
              <a:rPr lang="en-GB" baseline="0" dirty="0" err="1" smtClean="0"/>
              <a:t>Kmetijstvo</a:t>
            </a:r>
            <a:r>
              <a:rPr lang="en-GB" baseline="0" dirty="0" smtClean="0"/>
              <a:t>: </a:t>
            </a:r>
            <a:r>
              <a:rPr lang="en-GB" baseline="0" dirty="0" err="1" smtClean="0"/>
              <a:t>spremenjene</a:t>
            </a:r>
            <a:r>
              <a:rPr lang="en-GB" baseline="0" dirty="0" smtClean="0"/>
              <a:t> </a:t>
            </a:r>
            <a:r>
              <a:rPr lang="en-GB" baseline="0" dirty="0" err="1" smtClean="0"/>
              <a:t>fenoloske</a:t>
            </a:r>
            <a:r>
              <a:rPr lang="en-GB" baseline="0" dirty="0" smtClean="0"/>
              <a:t> </a:t>
            </a:r>
            <a:r>
              <a:rPr lang="en-GB" baseline="0" dirty="0" err="1" smtClean="0"/>
              <a:t>razmere</a:t>
            </a:r>
            <a:r>
              <a:rPr lang="en-GB" baseline="0" dirty="0" smtClean="0"/>
              <a:t> </a:t>
            </a:r>
            <a:r>
              <a:rPr lang="en-GB" baseline="0" dirty="0" err="1" smtClean="0"/>
              <a:t>za</a:t>
            </a:r>
            <a:r>
              <a:rPr lang="en-GB" baseline="0" dirty="0" smtClean="0"/>
              <a:t> </a:t>
            </a:r>
            <a:r>
              <a:rPr lang="en-GB" baseline="0" dirty="0" err="1" smtClean="0"/>
              <a:t>poljscine</a:t>
            </a:r>
            <a:r>
              <a:rPr lang="en-GB" baseline="0" dirty="0" smtClean="0"/>
              <a:t>, </a:t>
            </a:r>
            <a:r>
              <a:rPr lang="en-GB" baseline="0" dirty="0" err="1" smtClean="0"/>
              <a:t>spremenjen</a:t>
            </a:r>
            <a:r>
              <a:rPr lang="en-GB" baseline="0" dirty="0" smtClean="0"/>
              <a:t>  </a:t>
            </a:r>
            <a:r>
              <a:rPr lang="en-GB" baseline="0" dirty="0" err="1" smtClean="0"/>
              <a:t>obseg</a:t>
            </a:r>
            <a:r>
              <a:rPr lang="en-GB" baseline="0" dirty="0" smtClean="0"/>
              <a:t> in </a:t>
            </a:r>
            <a:r>
              <a:rPr lang="en-GB" baseline="0" dirty="0" err="1" smtClean="0"/>
              <a:t>razporeditev</a:t>
            </a:r>
            <a:r>
              <a:rPr lang="en-GB" baseline="0" dirty="0" smtClean="0"/>
              <a:t> </a:t>
            </a:r>
            <a:r>
              <a:rPr lang="en-GB" baseline="0" dirty="0" err="1" smtClean="0"/>
              <a:t>poljscin</a:t>
            </a:r>
            <a:endParaRPr lang="en-GB" baseline="0" dirty="0" smtClean="0"/>
          </a:p>
          <a:p>
            <a:r>
              <a:rPr lang="en-GB" baseline="0" dirty="0" err="1" smtClean="0"/>
              <a:t>Spremenjeni</a:t>
            </a:r>
            <a:r>
              <a:rPr lang="en-GB" baseline="0" dirty="0" smtClean="0"/>
              <a:t> </a:t>
            </a:r>
            <a:r>
              <a:rPr lang="en-GB" baseline="0" dirty="0" err="1" smtClean="0"/>
              <a:t>donosi</a:t>
            </a:r>
            <a:endParaRPr lang="en-GB" baseline="0" dirty="0" smtClean="0"/>
          </a:p>
          <a:p>
            <a:r>
              <a:rPr lang="en-GB" baseline="0" dirty="0" err="1" smtClean="0"/>
              <a:t>Povecana</a:t>
            </a:r>
            <a:r>
              <a:rPr lang="en-GB" baseline="0" dirty="0" smtClean="0"/>
              <a:t> </a:t>
            </a:r>
            <a:r>
              <a:rPr lang="en-GB" baseline="0" dirty="0" err="1" smtClean="0"/>
              <a:t>potreba</a:t>
            </a:r>
            <a:r>
              <a:rPr lang="en-GB" baseline="0" dirty="0" smtClean="0"/>
              <a:t> </a:t>
            </a:r>
            <a:r>
              <a:rPr lang="en-GB" baseline="0" dirty="0" err="1" smtClean="0"/>
              <a:t>po</a:t>
            </a:r>
            <a:r>
              <a:rPr lang="en-GB" baseline="0" dirty="0" smtClean="0"/>
              <a:t> </a:t>
            </a:r>
            <a:r>
              <a:rPr lang="en-GB" baseline="0" dirty="0" err="1" smtClean="0"/>
              <a:t>namakanju</a:t>
            </a:r>
            <a:endParaRPr lang="en-GB" baseline="0" dirty="0" smtClean="0"/>
          </a:p>
          <a:p>
            <a:r>
              <a:rPr lang="en-GB" baseline="0" dirty="0" smtClean="0"/>
              <a:t>Gore v </a:t>
            </a:r>
            <a:r>
              <a:rPr lang="en-GB" baseline="0" dirty="0" err="1" smtClean="0"/>
              <a:t>Sredozemlju</a:t>
            </a:r>
            <a:r>
              <a:rPr lang="en-GB" baseline="0" dirty="0" smtClean="0"/>
              <a:t>: </a:t>
            </a:r>
            <a:r>
              <a:rPr lang="en-GB" baseline="0" dirty="0" err="1" smtClean="0"/>
              <a:t>okrnjeni</a:t>
            </a:r>
            <a:r>
              <a:rPr lang="en-GB" baseline="0" dirty="0" smtClean="0"/>
              <a:t> </a:t>
            </a:r>
            <a:r>
              <a:rPr lang="en-GB" baseline="0" dirty="0" err="1" smtClean="0"/>
              <a:t>ekosistemske</a:t>
            </a:r>
            <a:r>
              <a:rPr lang="en-GB" baseline="0" dirty="0" smtClean="0"/>
              <a:t> </a:t>
            </a:r>
            <a:r>
              <a:rPr lang="en-GB" baseline="0" dirty="0" err="1" smtClean="0"/>
              <a:t>storitve</a:t>
            </a:r>
            <a:endParaRPr lang="en-GB" baseline="0" dirty="0" smtClean="0"/>
          </a:p>
          <a:p>
            <a:endParaRPr lang="en-GB" baseline="0" dirty="0" smtClean="0"/>
          </a:p>
          <a:p>
            <a:r>
              <a:rPr lang="en-GB" b="1" baseline="0" dirty="0" err="1" smtClean="0"/>
              <a:t>Ocene</a:t>
            </a:r>
            <a:r>
              <a:rPr lang="en-GB" b="1" baseline="0" dirty="0" smtClean="0"/>
              <a:t> </a:t>
            </a:r>
            <a:r>
              <a:rPr lang="en-GB" b="1" baseline="0" dirty="0" err="1" smtClean="0"/>
              <a:t>tveganj</a:t>
            </a:r>
            <a:r>
              <a:rPr lang="en-GB" b="1" baseline="0" dirty="0" smtClean="0"/>
              <a:t> in </a:t>
            </a:r>
            <a:r>
              <a:rPr lang="en-GB" b="1" baseline="0" dirty="0" err="1" smtClean="0"/>
              <a:t>obcutljivosti</a:t>
            </a:r>
            <a:r>
              <a:rPr lang="en-GB" b="1" baseline="0" dirty="0" smtClean="0"/>
              <a:t> </a:t>
            </a:r>
            <a:r>
              <a:rPr lang="en-GB" baseline="0" dirty="0" smtClean="0"/>
              <a:t>so </a:t>
            </a:r>
            <a:r>
              <a:rPr lang="en-GB" baseline="0" dirty="0" err="1" smtClean="0"/>
              <a:t>narejene</a:t>
            </a:r>
            <a:r>
              <a:rPr lang="en-GB" baseline="0" dirty="0" smtClean="0"/>
              <a:t> </a:t>
            </a:r>
            <a:r>
              <a:rPr lang="en-GB" baseline="0" dirty="0" err="1" smtClean="0"/>
              <a:t>za</a:t>
            </a:r>
            <a:r>
              <a:rPr lang="en-GB" baseline="0" dirty="0" smtClean="0"/>
              <a:t> 22 </a:t>
            </a:r>
            <a:r>
              <a:rPr lang="en-GB" baseline="0" dirty="0" err="1" smtClean="0"/>
              <a:t>drzav</a:t>
            </a:r>
            <a:r>
              <a:rPr lang="en-GB" baseline="0" dirty="0" smtClean="0"/>
              <a:t>, </a:t>
            </a:r>
            <a:r>
              <a:rPr lang="en-GB" baseline="0" dirty="0" err="1" smtClean="0"/>
              <a:t>vendar</a:t>
            </a:r>
            <a:r>
              <a:rPr lang="en-GB" baseline="0" dirty="0" smtClean="0"/>
              <a:t> </a:t>
            </a:r>
            <a:r>
              <a:rPr lang="en-GB" baseline="0" dirty="0" err="1" smtClean="0"/>
              <a:t>pogosto</a:t>
            </a:r>
            <a:r>
              <a:rPr lang="en-GB" baseline="0" dirty="0" smtClean="0"/>
              <a:t> </a:t>
            </a:r>
            <a:r>
              <a:rPr lang="en-GB" b="1" baseline="0" dirty="0" err="1" smtClean="0"/>
              <a:t>ni</a:t>
            </a:r>
            <a:r>
              <a:rPr lang="en-GB" b="1" baseline="0" dirty="0" smtClean="0"/>
              <a:t> </a:t>
            </a:r>
            <a:r>
              <a:rPr lang="en-GB" b="1" baseline="0" dirty="0" err="1" smtClean="0"/>
              <a:t>podatkov</a:t>
            </a:r>
            <a:r>
              <a:rPr lang="en-GB" b="1" baseline="0" dirty="0" smtClean="0"/>
              <a:t> o </a:t>
            </a:r>
            <a:r>
              <a:rPr lang="en-GB" b="1" baseline="0" dirty="0" err="1" smtClean="0"/>
              <a:t>stroskih</a:t>
            </a:r>
            <a:r>
              <a:rPr lang="en-GB" b="1" baseline="0" dirty="0" smtClean="0"/>
              <a:t> in </a:t>
            </a:r>
            <a:r>
              <a:rPr lang="en-GB" b="1" baseline="0" dirty="0" err="1" smtClean="0"/>
              <a:t>koristih</a:t>
            </a:r>
            <a:r>
              <a:rPr lang="en-GB" b="1" baseline="0" dirty="0" smtClean="0"/>
              <a:t> </a:t>
            </a:r>
            <a:r>
              <a:rPr lang="en-GB" baseline="0" dirty="0" err="1" smtClean="0"/>
              <a:t>prilagajanja</a:t>
            </a:r>
            <a:r>
              <a:rPr lang="en-GB" baseline="0" dirty="0" smtClean="0"/>
              <a:t>  in </a:t>
            </a:r>
            <a:r>
              <a:rPr lang="en-GB" baseline="0" dirty="0" err="1" smtClean="0"/>
              <a:t>tudi</a:t>
            </a:r>
            <a:r>
              <a:rPr lang="en-GB" baseline="0" dirty="0" smtClean="0"/>
              <a:t> </a:t>
            </a:r>
            <a:r>
              <a:rPr lang="en-GB" baseline="0" dirty="0" err="1" smtClean="0"/>
              <a:t>vplivov</a:t>
            </a:r>
            <a:r>
              <a:rPr lang="en-GB" baseline="0" dirty="0" smtClean="0"/>
              <a:t> </a:t>
            </a:r>
            <a:r>
              <a:rPr lang="en-GB" baseline="0" dirty="0" err="1" smtClean="0"/>
              <a:t>na</a:t>
            </a:r>
            <a:r>
              <a:rPr lang="en-GB" baseline="0" dirty="0" smtClean="0"/>
              <a:t> </a:t>
            </a:r>
            <a:r>
              <a:rPr lang="en-GB" baseline="0" dirty="0" err="1" smtClean="0"/>
              <a:t>biodiverziteto</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16</a:t>
            </a:fld>
            <a:endParaRPr lang="en-GB"/>
          </a:p>
        </p:txBody>
      </p:sp>
    </p:spTree>
    <p:extLst>
      <p:ext uri="{BB962C8B-B14F-4D97-AF65-F5344CB8AC3E}">
        <p14:creationId xmlns:p14="http://schemas.microsoft.com/office/powerpoint/2010/main" val="3240375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Ekosistemi</a:t>
            </a:r>
            <a:r>
              <a:rPr lang="en-GB" dirty="0" smtClean="0"/>
              <a:t> so </a:t>
            </a:r>
            <a:r>
              <a:rPr lang="en-GB" dirty="0" err="1" smtClean="0"/>
              <a:t>po</a:t>
            </a:r>
            <a:r>
              <a:rPr lang="en-GB" dirty="0" smtClean="0"/>
              <a:t> </a:t>
            </a:r>
            <a:r>
              <a:rPr lang="en-GB" dirty="0" err="1" smtClean="0"/>
              <a:t>svetu</a:t>
            </a:r>
            <a:r>
              <a:rPr lang="en-GB" dirty="0" smtClean="0"/>
              <a:t> </a:t>
            </a:r>
            <a:r>
              <a:rPr lang="en-GB" dirty="0" err="1" smtClean="0"/>
              <a:t>izpostavljeni</a:t>
            </a:r>
            <a:r>
              <a:rPr lang="en-GB" dirty="0" smtClean="0"/>
              <a:t> </a:t>
            </a:r>
            <a:r>
              <a:rPr lang="en-GB" dirty="0" err="1" smtClean="0"/>
              <a:t>kriticnemu</a:t>
            </a:r>
            <a:r>
              <a:rPr lang="en-GB" baseline="0" dirty="0" smtClean="0"/>
              <a:t> </a:t>
            </a:r>
            <a:r>
              <a:rPr lang="en-GB" baseline="0" dirty="0" err="1" smtClean="0"/>
              <a:t>onesznazenju</a:t>
            </a:r>
            <a:r>
              <a:rPr lang="en-GB" baseline="0" dirty="0" smtClean="0"/>
              <a:t> z </a:t>
            </a:r>
            <a:r>
              <a:rPr lang="en-GB" baseline="0" dirty="0" err="1" smtClean="0"/>
              <a:t>vse</a:t>
            </a:r>
            <a:r>
              <a:rPr lang="en-GB" baseline="0" dirty="0" smtClean="0"/>
              <a:t> </a:t>
            </a:r>
            <a:r>
              <a:rPr lang="en-GB" baseline="0" dirty="0" err="1" smtClean="0"/>
              <a:t>bolj</a:t>
            </a:r>
            <a:r>
              <a:rPr lang="en-GB" baseline="0" dirty="0" smtClean="0"/>
              <a:t> </a:t>
            </a:r>
            <a:r>
              <a:rPr lang="en-GB" baseline="0" dirty="0" err="1" smtClean="0"/>
              <a:t>kompleksnimi</a:t>
            </a:r>
            <a:r>
              <a:rPr lang="en-GB" baseline="0" dirty="0" smtClean="0"/>
              <a:t> </a:t>
            </a:r>
            <a:r>
              <a:rPr lang="en-GB" baseline="0" dirty="0" err="1" smtClean="0"/>
              <a:t>mesanicami</a:t>
            </a:r>
            <a:r>
              <a:rPr lang="en-GB" baseline="0" dirty="0" smtClean="0"/>
              <a:t> </a:t>
            </a:r>
            <a:r>
              <a:rPr lang="en-GB" baseline="0" dirty="0" err="1" smtClean="0"/>
              <a:t>onesnazeval</a:t>
            </a:r>
            <a:r>
              <a:rPr lang="en-GB" baseline="0" dirty="0" smtClean="0"/>
              <a:t>. </a:t>
            </a:r>
          </a:p>
          <a:p>
            <a:r>
              <a:rPr lang="en-GB" baseline="0" dirty="0" err="1" smtClean="0"/>
              <a:t>Onesnazenje</a:t>
            </a:r>
            <a:r>
              <a:rPr lang="en-GB" baseline="0" dirty="0" smtClean="0"/>
              <a:t> s </a:t>
            </a:r>
            <a:r>
              <a:rPr lang="en-GB" baseline="0" dirty="0" err="1" smtClean="0"/>
              <a:t>hranili</a:t>
            </a:r>
            <a:r>
              <a:rPr lang="en-GB" baseline="0" dirty="0" smtClean="0"/>
              <a:t> – del </a:t>
            </a:r>
            <a:r>
              <a:rPr lang="en-GB" baseline="0" dirty="0" err="1" smtClean="0"/>
              <a:t>dusikovega</a:t>
            </a:r>
            <a:r>
              <a:rPr lang="en-GB" baseline="0" dirty="0" smtClean="0"/>
              <a:t> </a:t>
            </a:r>
            <a:r>
              <a:rPr lang="en-GB" baseline="0" dirty="0" err="1" smtClean="0"/>
              <a:t>globalnega</a:t>
            </a:r>
            <a:r>
              <a:rPr lang="en-GB" baseline="0" dirty="0" smtClean="0"/>
              <a:t> </a:t>
            </a:r>
            <a:r>
              <a:rPr lang="en-GB" baseline="0" dirty="0" err="1" smtClean="0"/>
              <a:t>kroznega</a:t>
            </a:r>
            <a:r>
              <a:rPr lang="en-GB" baseline="0" dirty="0" smtClean="0"/>
              <a:t> </a:t>
            </a:r>
            <a:r>
              <a:rPr lang="en-GB" baseline="0" dirty="0" err="1" smtClean="0"/>
              <a:t>toka</a:t>
            </a:r>
            <a:r>
              <a:rPr lang="en-GB" baseline="0" dirty="0" smtClean="0"/>
              <a:t> -</a:t>
            </a:r>
            <a:r>
              <a:rPr lang="en-GB" baseline="0" dirty="0" err="1" smtClean="0"/>
              <a:t>zakisljevanje</a:t>
            </a:r>
            <a:endParaRPr lang="en-GB" baseline="0" dirty="0" smtClean="0"/>
          </a:p>
          <a:p>
            <a:r>
              <a:rPr lang="en-GB" baseline="0" dirty="0" err="1" smtClean="0"/>
              <a:t>Prekomejno</a:t>
            </a:r>
            <a:r>
              <a:rPr lang="en-GB" baseline="0" dirty="0" smtClean="0"/>
              <a:t> </a:t>
            </a:r>
            <a:r>
              <a:rPr lang="en-GB" baseline="0" dirty="0" err="1" smtClean="0"/>
              <a:t>onesnazenje</a:t>
            </a:r>
            <a:endParaRPr lang="en-GB" dirty="0" smtClean="0"/>
          </a:p>
          <a:p>
            <a:r>
              <a:rPr lang="en-GB" dirty="0" smtClean="0"/>
              <a:t>------------------------------</a:t>
            </a:r>
          </a:p>
          <a:p>
            <a:r>
              <a:rPr lang="en-GB" dirty="0" smtClean="0"/>
              <a:t>Recent </a:t>
            </a:r>
            <a:r>
              <a:rPr lang="en-GB" dirty="0" smtClean="0"/>
              <a:t>changes in the </a:t>
            </a:r>
            <a:r>
              <a:rPr lang="en-GB" b="1" dirty="0" smtClean="0"/>
              <a:t>global climate are unprecedented over millennia and will continue</a:t>
            </a:r>
            <a:r>
              <a:rPr lang="en-GB" dirty="0" smtClean="0"/>
              <a:t>. Climate change is expected to </a:t>
            </a:r>
            <a:r>
              <a:rPr lang="en-GB" b="1" dirty="0" smtClean="0"/>
              <a:t>increasingly threaten natural ecosystems </a:t>
            </a:r>
            <a:r>
              <a:rPr lang="en-GB" dirty="0" smtClean="0"/>
              <a:t>and their biodiversity, slow economic growth, erode global food security, threaten human health and increase inequality. </a:t>
            </a:r>
          </a:p>
          <a:p>
            <a:r>
              <a:rPr lang="en-GB" dirty="0" smtClean="0"/>
              <a:t>The risk of pervasive and irreversible impacts is expected to increase. They could, however, be reduced by </a:t>
            </a:r>
            <a:r>
              <a:rPr lang="en-GB" b="1" dirty="0" smtClean="0"/>
              <a:t>emissions abatement and adaptation measures, both in Europe and internationally.</a:t>
            </a:r>
          </a:p>
          <a:p>
            <a:r>
              <a:rPr lang="en-GB" dirty="0" smtClean="0"/>
              <a:t>Key risks for Europe include flood events, droughts and other weather extremes, threatening human well-being and infrastructure as well as ecosystems and biodiversity.</a:t>
            </a:r>
          </a:p>
          <a:p>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17</a:t>
            </a:fld>
            <a:endParaRPr lang="en-GB"/>
          </a:p>
        </p:txBody>
      </p:sp>
    </p:spTree>
    <p:extLst>
      <p:ext uri="{BB962C8B-B14F-4D97-AF65-F5344CB8AC3E}">
        <p14:creationId xmlns:p14="http://schemas.microsoft.com/office/powerpoint/2010/main" val="4260995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Raznovrstnost</a:t>
            </a:r>
            <a:r>
              <a:rPr lang="en-GB" baseline="0" dirty="0" smtClean="0"/>
              <a:t> </a:t>
            </a:r>
            <a:r>
              <a:rPr lang="en-GB" baseline="0" dirty="0" err="1" smtClean="0"/>
              <a:t>pristopov</a:t>
            </a:r>
            <a:r>
              <a:rPr lang="en-GB" baseline="0" dirty="0" smtClean="0"/>
              <a:t> k </a:t>
            </a:r>
            <a:r>
              <a:rPr lang="en-GB" baseline="0" dirty="0" err="1" smtClean="0"/>
              <a:t>upravljanju</a:t>
            </a:r>
            <a:endParaRPr lang="en-GB" baseline="0" dirty="0" smtClean="0"/>
          </a:p>
          <a:p>
            <a:endParaRPr lang="en-GB" baseline="0" dirty="0" smtClean="0"/>
          </a:p>
          <a:p>
            <a:r>
              <a:rPr lang="en-GB" baseline="0" dirty="0" err="1" smtClean="0"/>
              <a:t>Nevladni</a:t>
            </a:r>
            <a:r>
              <a:rPr lang="en-GB" baseline="0" dirty="0" smtClean="0"/>
              <a:t> </a:t>
            </a:r>
            <a:r>
              <a:rPr lang="en-GB" baseline="0" dirty="0" err="1" smtClean="0"/>
              <a:t>delezniki</a:t>
            </a:r>
            <a:r>
              <a:rPr lang="en-GB" baseline="0" dirty="0" smtClean="0"/>
              <a:t> </a:t>
            </a:r>
            <a:r>
              <a:rPr lang="en-GB" baseline="0" dirty="0" err="1" smtClean="0"/>
              <a:t>imajo</a:t>
            </a:r>
            <a:r>
              <a:rPr lang="en-GB" baseline="0" dirty="0" smtClean="0"/>
              <a:t> </a:t>
            </a:r>
            <a:r>
              <a:rPr lang="en-GB" baseline="0" dirty="0" err="1" smtClean="0"/>
              <a:t>vse</a:t>
            </a:r>
            <a:r>
              <a:rPr lang="en-GB" baseline="0" dirty="0" smtClean="0"/>
              <a:t> </a:t>
            </a:r>
            <a:r>
              <a:rPr lang="en-GB" baseline="0" dirty="0" err="1" smtClean="0"/>
              <a:t>vecjo</a:t>
            </a:r>
            <a:r>
              <a:rPr lang="en-GB" baseline="0" dirty="0" smtClean="0"/>
              <a:t> </a:t>
            </a:r>
            <a:r>
              <a:rPr lang="en-GB" baseline="0" dirty="0" err="1" smtClean="0"/>
              <a:t>vlogo</a:t>
            </a:r>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18</a:t>
            </a:fld>
            <a:endParaRPr lang="en-GB"/>
          </a:p>
        </p:txBody>
      </p:sp>
    </p:spTree>
    <p:extLst>
      <p:ext uri="{BB962C8B-B14F-4D97-AF65-F5344CB8AC3E}">
        <p14:creationId xmlns:p14="http://schemas.microsoft.com/office/powerpoint/2010/main" val="12487704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1179505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Evropski</a:t>
            </a:r>
            <a:r>
              <a:rPr lang="en-GB" baseline="0" dirty="0" smtClean="0"/>
              <a:t> </a:t>
            </a:r>
            <a:r>
              <a:rPr lang="en-GB" baseline="0" dirty="0" err="1" smtClean="0"/>
              <a:t>izziv</a:t>
            </a:r>
            <a:r>
              <a:rPr lang="en-GB" baseline="0" dirty="0" smtClean="0"/>
              <a:t> in </a:t>
            </a:r>
            <a:r>
              <a:rPr lang="en-GB" baseline="0" dirty="0" err="1" smtClean="0"/>
              <a:t>priloznost</a:t>
            </a:r>
            <a:r>
              <a:rPr lang="en-GB" baseline="0" dirty="0" smtClean="0"/>
              <a:t> da </a:t>
            </a:r>
            <a:r>
              <a:rPr lang="en-GB" baseline="0" dirty="0" err="1" smtClean="0"/>
              <a:t>upravlja</a:t>
            </a:r>
            <a:r>
              <a:rPr lang="en-GB" baseline="0" dirty="0" smtClean="0"/>
              <a:t> z </a:t>
            </a:r>
            <a:r>
              <a:rPr lang="en-GB" baseline="0" dirty="0" err="1" smtClean="0"/>
              <a:t>glbalnimi</a:t>
            </a:r>
            <a:r>
              <a:rPr lang="en-GB" baseline="0" dirty="0" smtClean="0"/>
              <a:t> </a:t>
            </a:r>
            <a:r>
              <a:rPr lang="en-GB" baseline="0" dirty="0" err="1" smtClean="0"/>
              <a:t>groznjami</a:t>
            </a:r>
            <a:r>
              <a:rPr lang="en-GB" baseline="0" dirty="0" smtClean="0"/>
              <a:t> in </a:t>
            </a:r>
            <a:r>
              <a:rPr lang="en-GB" baseline="0" dirty="0" err="1" smtClean="0"/>
              <a:t>negotovotimi</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2</a:t>
            </a:fld>
            <a:endParaRPr lang="en-GB"/>
          </a:p>
        </p:txBody>
      </p:sp>
    </p:spTree>
    <p:extLst>
      <p:ext uri="{BB962C8B-B14F-4D97-AF65-F5344CB8AC3E}">
        <p14:creationId xmlns:p14="http://schemas.microsoft.com/office/powerpoint/2010/main" val="17729909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20</a:t>
            </a:fld>
            <a:endParaRPr lang="en-GB"/>
          </a:p>
        </p:txBody>
      </p:sp>
    </p:spTree>
    <p:extLst>
      <p:ext uri="{BB962C8B-B14F-4D97-AF65-F5344CB8AC3E}">
        <p14:creationId xmlns:p14="http://schemas.microsoft.com/office/powerpoint/2010/main" val="41478773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Dolgorocna</a:t>
            </a:r>
            <a:r>
              <a:rPr lang="en-GB" baseline="0" dirty="0" smtClean="0"/>
              <a:t> </a:t>
            </a:r>
            <a:r>
              <a:rPr lang="en-GB" baseline="0" dirty="0" err="1" smtClean="0"/>
              <a:t>oskrba</a:t>
            </a:r>
            <a:r>
              <a:rPr lang="en-GB" baseline="0" dirty="0" smtClean="0"/>
              <a:t> s </a:t>
            </a:r>
            <a:r>
              <a:rPr lang="en-GB" baseline="0" dirty="0" err="1" smtClean="0"/>
              <a:t>hrano</a:t>
            </a:r>
            <a:r>
              <a:rPr lang="en-GB" baseline="0" dirty="0" smtClean="0"/>
              <a:t>, </a:t>
            </a:r>
            <a:r>
              <a:rPr lang="en-GB" baseline="0" dirty="0" err="1" smtClean="0"/>
              <a:t>vodo</a:t>
            </a:r>
            <a:r>
              <a:rPr lang="en-GB" baseline="0" dirty="0" smtClean="0"/>
              <a:t>, </a:t>
            </a:r>
            <a:r>
              <a:rPr lang="en-GB" baseline="0" dirty="0" err="1" smtClean="0"/>
              <a:t>energijo</a:t>
            </a:r>
            <a:r>
              <a:rPr lang="en-GB" baseline="0" dirty="0" smtClean="0"/>
              <a:t>, </a:t>
            </a:r>
            <a:r>
              <a:rPr lang="en-GB" baseline="0" dirty="0" err="1" smtClean="0"/>
              <a:t>surovinami</a:t>
            </a:r>
            <a:r>
              <a:rPr lang="en-GB" baseline="0" dirty="0" smtClean="0"/>
              <a:t> </a:t>
            </a:r>
            <a:r>
              <a:rPr lang="en-GB" baseline="0" dirty="0" err="1" smtClean="0"/>
              <a:t>ni</a:t>
            </a:r>
            <a:r>
              <a:rPr lang="en-GB" baseline="0" dirty="0" smtClean="0"/>
              <a:t> </a:t>
            </a:r>
            <a:r>
              <a:rPr lang="en-GB" baseline="0" dirty="0" err="1" smtClean="0"/>
              <a:t>odvisna</a:t>
            </a:r>
            <a:r>
              <a:rPr lang="en-GB" baseline="0" dirty="0" smtClean="0"/>
              <a:t> le od </a:t>
            </a:r>
            <a:r>
              <a:rPr lang="en-GB" baseline="0" dirty="0" err="1" smtClean="0"/>
              <a:t>izboljsane</a:t>
            </a:r>
            <a:r>
              <a:rPr lang="en-GB" baseline="0" dirty="0" smtClean="0"/>
              <a:t> </a:t>
            </a:r>
            <a:r>
              <a:rPr lang="en-GB" baseline="0" dirty="0" err="1" smtClean="0"/>
              <a:t>ucinkovitosti</a:t>
            </a:r>
            <a:r>
              <a:rPr lang="en-GB" baseline="0" dirty="0" smtClean="0"/>
              <a:t> </a:t>
            </a:r>
            <a:r>
              <a:rPr lang="en-GB" baseline="0" dirty="0" err="1" smtClean="0"/>
              <a:t>njihove</a:t>
            </a:r>
            <a:r>
              <a:rPr lang="en-GB" baseline="0" dirty="0" smtClean="0"/>
              <a:t> </a:t>
            </a:r>
            <a:r>
              <a:rPr lang="en-GB" baseline="0" dirty="0" err="1" smtClean="0"/>
              <a:t>rabe</a:t>
            </a:r>
            <a:r>
              <a:rPr lang="en-GB" baseline="0" dirty="0" smtClean="0"/>
              <a:t> in </a:t>
            </a:r>
            <a:r>
              <a:rPr lang="en-GB" baseline="0" dirty="0" err="1" smtClean="0"/>
              <a:t>povecevanja</a:t>
            </a:r>
            <a:r>
              <a:rPr lang="en-GB" baseline="0" dirty="0" smtClean="0"/>
              <a:t> </a:t>
            </a:r>
            <a:r>
              <a:rPr lang="en-GB" baseline="0" dirty="0" err="1" smtClean="0"/>
              <a:t>odpornosti</a:t>
            </a:r>
            <a:r>
              <a:rPr lang="en-GB" baseline="0" dirty="0" smtClean="0"/>
              <a:t> </a:t>
            </a:r>
            <a:r>
              <a:rPr lang="en-GB" baseline="0" dirty="0" err="1" smtClean="0"/>
              <a:t>ekositemov</a:t>
            </a:r>
            <a:r>
              <a:rPr lang="en-GB" baseline="0" dirty="0" smtClean="0"/>
              <a:t>, </a:t>
            </a:r>
            <a:r>
              <a:rPr lang="en-GB" baseline="0" dirty="0" err="1" smtClean="0"/>
              <a:t>temvec</a:t>
            </a:r>
            <a:r>
              <a:rPr lang="en-GB" baseline="0" dirty="0" smtClean="0"/>
              <a:t>  je </a:t>
            </a:r>
            <a:r>
              <a:rPr lang="en-GB" baseline="0" dirty="0" err="1" smtClean="0"/>
              <a:t>tudi</a:t>
            </a:r>
            <a:r>
              <a:rPr lang="en-GB" baseline="0" dirty="0" smtClean="0"/>
              <a:t> </a:t>
            </a:r>
            <a:r>
              <a:rPr lang="en-GB" baseline="0" dirty="0" err="1" smtClean="0"/>
              <a:t>odvisna</a:t>
            </a:r>
            <a:r>
              <a:rPr lang="en-GB" baseline="0" dirty="0" smtClean="0"/>
              <a:t> od </a:t>
            </a:r>
            <a:r>
              <a:rPr lang="en-GB" baseline="0" dirty="0" err="1" smtClean="0"/>
              <a:t>svetovne</a:t>
            </a:r>
            <a:r>
              <a:rPr lang="en-GB" baseline="0" dirty="0" smtClean="0"/>
              <a:t> </a:t>
            </a:r>
            <a:r>
              <a:rPr lang="en-GB" baseline="0" dirty="0" err="1" smtClean="0"/>
              <a:t>dinamike</a:t>
            </a:r>
            <a:r>
              <a:rPr lang="en-GB" baseline="0" dirty="0" smtClean="0"/>
              <a:t> </a:t>
            </a:r>
            <a:r>
              <a:rPr lang="en-GB" baseline="0" dirty="0" err="1" smtClean="0"/>
              <a:t>nad</a:t>
            </a:r>
            <a:r>
              <a:rPr lang="en-GB" baseline="0" dirty="0" smtClean="0"/>
              <a:t> </a:t>
            </a:r>
            <a:r>
              <a:rPr lang="en-GB" baseline="0" dirty="0" err="1" smtClean="0"/>
              <a:t>katero</a:t>
            </a:r>
            <a:r>
              <a:rPr lang="en-GB" baseline="0" dirty="0" smtClean="0"/>
              <a:t> </a:t>
            </a:r>
            <a:r>
              <a:rPr lang="en-GB" baseline="0" dirty="0" err="1" smtClean="0"/>
              <a:t>Evropa</a:t>
            </a:r>
            <a:r>
              <a:rPr lang="en-GB" baseline="0" dirty="0" smtClean="0"/>
              <a:t> </a:t>
            </a:r>
            <a:r>
              <a:rPr lang="en-GB" baseline="0" dirty="0" err="1" smtClean="0"/>
              <a:t>nima</a:t>
            </a:r>
            <a:r>
              <a:rPr lang="en-GB" baseline="0" dirty="0" smtClean="0"/>
              <a:t> </a:t>
            </a:r>
            <a:r>
              <a:rPr lang="en-GB" baseline="0" dirty="0" err="1" smtClean="0"/>
              <a:t>nadzora</a:t>
            </a:r>
            <a:r>
              <a:rPr lang="en-GB" baseline="0" dirty="0" smtClean="0"/>
              <a:t>, </a:t>
            </a:r>
            <a:r>
              <a:rPr lang="en-GB" baseline="0" dirty="0" err="1" smtClean="0"/>
              <a:t>ali</a:t>
            </a:r>
            <a:r>
              <a:rPr lang="en-GB" baseline="0" dirty="0" smtClean="0"/>
              <a:t> le v </a:t>
            </a:r>
            <a:r>
              <a:rPr lang="en-GB" baseline="0" dirty="0" err="1" smtClean="0"/>
              <a:t>omeji</a:t>
            </a:r>
            <a:r>
              <a:rPr lang="en-GB" baseline="0" dirty="0" smtClean="0"/>
              <a:t> </a:t>
            </a:r>
            <a:r>
              <a:rPr lang="en-GB" baseline="0" dirty="0" err="1" smtClean="0"/>
              <a:t>meri</a:t>
            </a:r>
            <a:r>
              <a:rPr lang="en-GB" baseline="0" dirty="0" smtClean="0"/>
              <a:t>. </a:t>
            </a:r>
            <a:r>
              <a:rPr lang="en-GB" baseline="0" dirty="0" err="1" smtClean="0"/>
              <a:t>Evropska</a:t>
            </a:r>
            <a:r>
              <a:rPr lang="en-GB" baseline="0" dirty="0" smtClean="0"/>
              <a:t> </a:t>
            </a:r>
            <a:r>
              <a:rPr lang="en-GB" baseline="0" dirty="0" err="1" smtClean="0"/>
              <a:t>prizadevanja</a:t>
            </a:r>
            <a:r>
              <a:rPr lang="en-GB" baseline="0" dirty="0" smtClean="0"/>
              <a:t> </a:t>
            </a:r>
            <a:r>
              <a:rPr lang="en-GB" baseline="0" dirty="0" err="1" smtClean="0"/>
              <a:t>za</a:t>
            </a:r>
            <a:r>
              <a:rPr lang="en-GB" baseline="0" dirty="0" smtClean="0"/>
              <a:t> </a:t>
            </a:r>
            <a:r>
              <a:rPr lang="en-GB" baseline="0" dirty="0" err="1" smtClean="0"/>
              <a:t>amanjsanje</a:t>
            </a:r>
            <a:r>
              <a:rPr lang="en-GB" baseline="0" dirty="0" smtClean="0"/>
              <a:t> </a:t>
            </a:r>
            <a:r>
              <a:rPr lang="en-GB" baseline="0" dirty="0" err="1" smtClean="0"/>
              <a:t>pritiskov</a:t>
            </a:r>
            <a:r>
              <a:rPr lang="en-GB" baseline="0" dirty="0" smtClean="0"/>
              <a:t> </a:t>
            </a:r>
            <a:r>
              <a:rPr lang="en-GB" baseline="0" dirty="0" err="1" smtClean="0"/>
              <a:t>na</a:t>
            </a:r>
            <a:r>
              <a:rPr lang="en-GB" baseline="0" dirty="0" smtClean="0"/>
              <a:t> </a:t>
            </a:r>
            <a:r>
              <a:rPr lang="en-GB" baseline="0" dirty="0" err="1" smtClean="0"/>
              <a:t>okolje</a:t>
            </a:r>
            <a:r>
              <a:rPr lang="en-GB" baseline="0" dirty="0" smtClean="0"/>
              <a:t> </a:t>
            </a:r>
            <a:r>
              <a:rPr lang="en-GB" baseline="0" dirty="0" err="1" smtClean="0"/>
              <a:t>imajo</a:t>
            </a:r>
            <a:r>
              <a:rPr lang="en-GB" baseline="0" dirty="0" smtClean="0"/>
              <a:t> </a:t>
            </a:r>
            <a:r>
              <a:rPr lang="en-GB" baseline="0" dirty="0" err="1" smtClean="0"/>
              <a:t>vse</a:t>
            </a:r>
            <a:r>
              <a:rPr lang="en-GB" baseline="0" dirty="0" smtClean="0"/>
              <a:t> </a:t>
            </a:r>
            <a:r>
              <a:rPr lang="en-GB" baseline="0" dirty="0" err="1" smtClean="0"/>
              <a:t>manjsi</a:t>
            </a:r>
            <a:r>
              <a:rPr lang="en-GB" baseline="0" dirty="0" smtClean="0"/>
              <a:t> </a:t>
            </a:r>
            <a:r>
              <a:rPr lang="en-GB" baseline="0" dirty="0" err="1" smtClean="0"/>
              <a:t>ucinek</a:t>
            </a:r>
            <a:r>
              <a:rPr lang="en-GB" baseline="0" dirty="0" smtClean="0"/>
              <a:t> </a:t>
            </a:r>
            <a:r>
              <a:rPr lang="en-GB" baseline="0" dirty="0" err="1" smtClean="0"/>
              <a:t>zaradi</a:t>
            </a:r>
            <a:r>
              <a:rPr lang="en-GB" baseline="0" dirty="0" smtClean="0"/>
              <a:t> </a:t>
            </a:r>
            <a:r>
              <a:rPr lang="en-GB" baseline="0" dirty="0" err="1" smtClean="0"/>
              <a:t>neustavljivih</a:t>
            </a:r>
            <a:r>
              <a:rPr lang="en-GB" baseline="0" dirty="0" smtClean="0"/>
              <a:t> </a:t>
            </a:r>
            <a:r>
              <a:rPr lang="en-GB" baseline="0" dirty="0" err="1" smtClean="0"/>
              <a:t>trendov</a:t>
            </a:r>
            <a:r>
              <a:rPr lang="en-GB" baseline="0" dirty="0" smtClean="0"/>
              <a:t> v </a:t>
            </a:r>
            <a:r>
              <a:rPr lang="en-GB" baseline="0" dirty="0" err="1" smtClean="0"/>
              <a:t>drugih</a:t>
            </a:r>
            <a:r>
              <a:rPr lang="en-GB" baseline="0" dirty="0" smtClean="0"/>
              <a:t> </a:t>
            </a:r>
            <a:r>
              <a:rPr lang="en-GB" baseline="0" dirty="0" err="1" smtClean="0"/>
              <a:t>delih</a:t>
            </a:r>
            <a:r>
              <a:rPr lang="en-GB" baseline="0" dirty="0" smtClean="0"/>
              <a:t> </a:t>
            </a:r>
            <a:r>
              <a:rPr lang="en-GB" baseline="0" dirty="0" err="1" smtClean="0"/>
              <a:t>sveta</a:t>
            </a:r>
            <a:r>
              <a:rPr lang="en-GB" baseline="0" dirty="0" smtClean="0"/>
              <a:t>.. </a:t>
            </a:r>
            <a:r>
              <a:rPr lang="en-GB" baseline="0" dirty="0" err="1" smtClean="0"/>
              <a:t>Zato</a:t>
            </a:r>
            <a:r>
              <a:rPr lang="en-GB" baseline="0" dirty="0" smtClean="0"/>
              <a:t> bi </a:t>
            </a:r>
            <a:r>
              <a:rPr lang="en-GB" baseline="0" dirty="0" err="1" smtClean="0"/>
              <a:t>bilo</a:t>
            </a:r>
            <a:r>
              <a:rPr lang="en-GB" baseline="0" dirty="0" smtClean="0"/>
              <a:t> </a:t>
            </a:r>
            <a:r>
              <a:rPr lang="en-GB" baseline="0" dirty="0" err="1" smtClean="0"/>
              <a:t>potrebno</a:t>
            </a:r>
            <a:r>
              <a:rPr lang="en-GB" baseline="0" dirty="0" smtClean="0"/>
              <a:t> </a:t>
            </a:r>
            <a:r>
              <a:rPr lang="en-GB" baseline="0" dirty="0" err="1" smtClean="0"/>
              <a:t>izkoristiti</a:t>
            </a:r>
            <a:r>
              <a:rPr lang="en-GB" baseline="0" dirty="0" smtClean="0"/>
              <a:t> </a:t>
            </a:r>
            <a:r>
              <a:rPr lang="en-GB" baseline="0" dirty="0" err="1" smtClean="0"/>
              <a:t>vse</a:t>
            </a:r>
            <a:r>
              <a:rPr lang="en-GB" baseline="0" dirty="0" smtClean="0"/>
              <a:t> </a:t>
            </a:r>
            <a:r>
              <a:rPr lang="en-GB" baseline="0" dirty="0" err="1" smtClean="0"/>
              <a:t>mozne</a:t>
            </a:r>
            <a:r>
              <a:rPr lang="en-GB" baseline="0" dirty="0" smtClean="0"/>
              <a:t> </a:t>
            </a:r>
            <a:r>
              <a:rPr lang="en-GB" baseline="0" dirty="0" err="1" smtClean="0"/>
              <a:t>priloznosti</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21</a:t>
            </a:fld>
            <a:endParaRPr lang="en-GB"/>
          </a:p>
        </p:txBody>
      </p:sp>
    </p:spTree>
    <p:extLst>
      <p:ext uri="{BB962C8B-B14F-4D97-AF65-F5344CB8AC3E}">
        <p14:creationId xmlns:p14="http://schemas.microsoft.com/office/powerpoint/2010/main" val="512401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22</a:t>
            </a:fld>
            <a:endParaRPr lang="en-GB"/>
          </a:p>
        </p:txBody>
      </p:sp>
    </p:spTree>
    <p:extLst>
      <p:ext uri="{BB962C8B-B14F-4D97-AF65-F5344CB8AC3E}">
        <p14:creationId xmlns:p14="http://schemas.microsoft.com/office/powerpoint/2010/main" val="23472785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23</a:t>
            </a:fld>
            <a:endParaRPr lang="en-GB"/>
          </a:p>
        </p:txBody>
      </p:sp>
    </p:spTree>
    <p:extLst>
      <p:ext uri="{BB962C8B-B14F-4D97-AF65-F5344CB8AC3E}">
        <p14:creationId xmlns:p14="http://schemas.microsoft.com/office/powerpoint/2010/main" val="2567019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77201BC-94E4-4101-962D-54511777D224}" type="slidenum">
              <a:rPr lang="en-GB" smtClean="0"/>
              <a:pPr/>
              <a:t>24</a:t>
            </a:fld>
            <a:endParaRPr lang="en-GB"/>
          </a:p>
        </p:txBody>
      </p:sp>
    </p:spTree>
    <p:extLst>
      <p:ext uri="{BB962C8B-B14F-4D97-AF65-F5344CB8AC3E}">
        <p14:creationId xmlns:p14="http://schemas.microsoft.com/office/powerpoint/2010/main" val="3346648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err="1" smtClean="0"/>
              <a:t>Evropa</a:t>
            </a:r>
            <a:r>
              <a:rPr lang="en-GB" dirty="0" smtClean="0"/>
              <a:t> je </a:t>
            </a:r>
            <a:r>
              <a:rPr lang="en-GB" dirty="0" err="1" smtClean="0"/>
              <a:t>povezana</a:t>
            </a:r>
            <a:r>
              <a:rPr lang="en-GB" dirty="0" smtClean="0"/>
              <a:t> z </a:t>
            </a:r>
            <a:r>
              <a:rPr lang="en-GB" dirty="0" err="1" smtClean="0"/>
              <a:t>ostalim</a:t>
            </a:r>
            <a:r>
              <a:rPr lang="en-GB" dirty="0" smtClean="0"/>
              <a:t> </a:t>
            </a:r>
            <a:r>
              <a:rPr lang="en-GB" dirty="0" err="1" smtClean="0"/>
              <a:t>svetom</a:t>
            </a:r>
            <a:r>
              <a:rPr lang="en-GB" dirty="0" smtClean="0"/>
              <a:t> </a:t>
            </a:r>
            <a:r>
              <a:rPr lang="en-GB" dirty="0" err="1" smtClean="0"/>
              <a:t>skozi</a:t>
            </a:r>
            <a:r>
              <a:rPr lang="en-GB" dirty="0" smtClean="0"/>
              <a:t> </a:t>
            </a:r>
            <a:r>
              <a:rPr lang="en-GB" dirty="0" err="1" smtClean="0"/>
              <a:t>vecplastne</a:t>
            </a:r>
            <a:r>
              <a:rPr lang="en-GB" dirty="0" smtClean="0"/>
              <a:t> </a:t>
            </a:r>
            <a:r>
              <a:rPr lang="en-GB" dirty="0" err="1" smtClean="0"/>
              <a:t>sistemske</a:t>
            </a:r>
            <a:r>
              <a:rPr lang="en-GB" dirty="0" smtClean="0"/>
              <a:t> </a:t>
            </a:r>
            <a:r>
              <a:rPr lang="en-GB" dirty="0" err="1" smtClean="0"/>
              <a:t>kompleksne</a:t>
            </a:r>
            <a:r>
              <a:rPr lang="en-GB" dirty="0" smtClean="0"/>
              <a:t> </a:t>
            </a:r>
            <a:r>
              <a:rPr lang="en-GB" dirty="0" err="1" smtClean="0"/>
              <a:t>povezave</a:t>
            </a:r>
            <a:r>
              <a:rPr lang="en-GB" dirty="0" smtClean="0"/>
              <a:t>, </a:t>
            </a:r>
            <a:r>
              <a:rPr lang="en-GB" dirty="0" err="1" smtClean="0"/>
              <a:t>ki</a:t>
            </a:r>
            <a:r>
              <a:rPr lang="en-GB" dirty="0" smtClean="0"/>
              <a:t> </a:t>
            </a:r>
            <a:r>
              <a:rPr lang="en-GB" dirty="0" err="1" smtClean="0"/>
              <a:t>smo</a:t>
            </a:r>
            <a:r>
              <a:rPr lang="en-GB" dirty="0" smtClean="0"/>
              <a:t> </a:t>
            </a:r>
            <a:r>
              <a:rPr lang="en-GB" dirty="0" err="1" smtClean="0"/>
              <a:t>jih</a:t>
            </a:r>
            <a:r>
              <a:rPr lang="en-GB" dirty="0" smtClean="0"/>
              <a:t> </a:t>
            </a:r>
            <a:r>
              <a:rPr lang="en-GB" dirty="0" err="1" smtClean="0"/>
              <a:t>ilustrirali</a:t>
            </a:r>
            <a:r>
              <a:rPr lang="en-GB" dirty="0" smtClean="0"/>
              <a:t> z</a:t>
            </a:r>
            <a:r>
              <a:rPr lang="en-GB" baseline="0" dirty="0" smtClean="0"/>
              <a:t> 11 GMT.</a:t>
            </a:r>
            <a:endParaRPr lang="en-GB" dirty="0" smtClean="0"/>
          </a:p>
          <a:p>
            <a:endParaRPr lang="en-GB" dirty="0" smtClean="0"/>
          </a:p>
          <a:p>
            <a:r>
              <a:rPr lang="en-GB" dirty="0" err="1" smtClean="0"/>
              <a:t>Morda</a:t>
            </a:r>
            <a:r>
              <a:rPr lang="en-GB" dirty="0" smtClean="0"/>
              <a:t> je </a:t>
            </a:r>
            <a:r>
              <a:rPr lang="en-GB" dirty="0" err="1" smtClean="0"/>
              <a:t>najvecja</a:t>
            </a:r>
            <a:r>
              <a:rPr lang="en-GB" dirty="0" smtClean="0"/>
              <a:t> </a:t>
            </a:r>
            <a:r>
              <a:rPr lang="en-GB" dirty="0" err="1" smtClean="0"/>
              <a:t>tezava</a:t>
            </a:r>
            <a:r>
              <a:rPr lang="en-GB" dirty="0" smtClean="0"/>
              <a:t> </a:t>
            </a:r>
            <a:r>
              <a:rPr lang="en-GB" dirty="0" err="1" smtClean="0"/>
              <a:t>za</a:t>
            </a:r>
            <a:r>
              <a:rPr lang="en-GB" dirty="0" smtClean="0"/>
              <a:t> </a:t>
            </a:r>
            <a:r>
              <a:rPr lang="en-GB" dirty="0" err="1" smtClean="0"/>
              <a:t>evropsko</a:t>
            </a:r>
            <a:r>
              <a:rPr lang="en-GB" dirty="0" smtClean="0"/>
              <a:t> </a:t>
            </a:r>
            <a:r>
              <a:rPr lang="en-GB" dirty="0" err="1" smtClean="0"/>
              <a:t>okoljsko</a:t>
            </a:r>
            <a:r>
              <a:rPr lang="en-GB" dirty="0" smtClean="0"/>
              <a:t> </a:t>
            </a:r>
            <a:r>
              <a:rPr lang="en-GB" dirty="0" err="1" smtClean="0"/>
              <a:t>upravljanje</a:t>
            </a:r>
            <a:r>
              <a:rPr lang="en-GB" dirty="0" smtClean="0"/>
              <a:t> </a:t>
            </a:r>
            <a:r>
              <a:rPr lang="en-GB" dirty="0" err="1" smtClean="0"/>
              <a:t>izhaja</a:t>
            </a:r>
            <a:r>
              <a:rPr lang="en-GB" dirty="0" smtClean="0"/>
              <a:t> </a:t>
            </a:r>
            <a:r>
              <a:rPr lang="en-GB" dirty="0" err="1" smtClean="0"/>
              <a:t>iz</a:t>
            </a:r>
            <a:r>
              <a:rPr lang="en-GB" dirty="0" smtClean="0"/>
              <a:t> </a:t>
            </a:r>
            <a:r>
              <a:rPr lang="en-GB" dirty="0" err="1" smtClean="0"/>
              <a:t>dejstva</a:t>
            </a:r>
            <a:r>
              <a:rPr lang="en-GB" dirty="0" smtClean="0"/>
              <a:t> da so </a:t>
            </a:r>
            <a:r>
              <a:rPr lang="en-GB" dirty="0" err="1" smtClean="0"/>
              <a:t>gonila</a:t>
            </a:r>
            <a:r>
              <a:rPr lang="en-GB" dirty="0" smtClean="0"/>
              <a:t>, </a:t>
            </a:r>
            <a:r>
              <a:rPr lang="en-GB" dirty="0" err="1" smtClean="0"/>
              <a:t>trendi</a:t>
            </a:r>
            <a:r>
              <a:rPr lang="en-GB" dirty="0" smtClean="0"/>
              <a:t> in </a:t>
            </a:r>
            <a:r>
              <a:rPr lang="en-GB" dirty="0" err="1" smtClean="0"/>
              <a:t>vplivi</a:t>
            </a:r>
            <a:r>
              <a:rPr lang="en-GB" dirty="0" smtClean="0"/>
              <a:t> </a:t>
            </a:r>
            <a:r>
              <a:rPr lang="en-GB" dirty="0" err="1" smtClean="0"/>
              <a:t>ki</a:t>
            </a:r>
            <a:r>
              <a:rPr lang="en-GB" dirty="0" smtClean="0"/>
              <a:t> se </a:t>
            </a:r>
            <a:r>
              <a:rPr lang="en-GB" dirty="0" err="1" smtClean="0"/>
              <a:t>nanasajo</a:t>
            </a:r>
            <a:r>
              <a:rPr lang="en-GB" dirty="0" smtClean="0"/>
              <a:t> </a:t>
            </a:r>
            <a:r>
              <a:rPr lang="en-GB" dirty="0" err="1" smtClean="0"/>
              <a:t>na</a:t>
            </a:r>
            <a:r>
              <a:rPr lang="en-GB" dirty="0" smtClean="0"/>
              <a:t> </a:t>
            </a:r>
            <a:r>
              <a:rPr lang="en-GB" dirty="0" err="1" smtClean="0"/>
              <a:t>okolje</a:t>
            </a:r>
            <a:r>
              <a:rPr lang="en-GB" dirty="0" smtClean="0"/>
              <a:t> </a:t>
            </a:r>
            <a:r>
              <a:rPr lang="en-GB" dirty="0" err="1" smtClean="0"/>
              <a:t>vse</a:t>
            </a:r>
            <a:r>
              <a:rPr lang="en-GB" dirty="0" smtClean="0"/>
              <a:t> </a:t>
            </a:r>
            <a:r>
              <a:rPr lang="en-GB" dirty="0" err="1" smtClean="0"/>
              <a:t>bolj</a:t>
            </a:r>
            <a:r>
              <a:rPr lang="en-GB" dirty="0" smtClean="0"/>
              <a:t> </a:t>
            </a:r>
            <a:r>
              <a:rPr lang="en-GB" dirty="0" err="1" smtClean="0"/>
              <a:t>globalizirani</a:t>
            </a:r>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3</a:t>
            </a:fld>
            <a:endParaRPr lang="en-GB"/>
          </a:p>
        </p:txBody>
      </p:sp>
    </p:spTree>
    <p:extLst>
      <p:ext uri="{BB962C8B-B14F-4D97-AF65-F5344CB8AC3E}">
        <p14:creationId xmlns:p14="http://schemas.microsoft.com/office/powerpoint/2010/main" val="2259865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dirty="0" smtClean="0">
                <a:solidFill>
                  <a:schemeClr val="tx1"/>
                </a:solidFill>
                <a:latin typeface="+mn-lt"/>
                <a:ea typeface="+mn-ea"/>
                <a:cs typeface="+mn-cs"/>
              </a:rPr>
              <a:t>1 </a:t>
            </a:r>
            <a:r>
              <a:rPr lang="en-GB" sz="1200" b="1" i="0" u="none" strike="noStrike" kern="1200" baseline="0" dirty="0" err="1" smtClean="0">
                <a:solidFill>
                  <a:schemeClr val="tx1"/>
                </a:solidFill>
                <a:latin typeface="+mn-lt"/>
                <a:ea typeface="+mn-ea"/>
                <a:cs typeface="+mn-cs"/>
              </a:rPr>
              <a:t>Razhajanje</a:t>
            </a:r>
            <a:r>
              <a:rPr lang="en-GB" sz="1200" b="1" i="0" u="none" strike="noStrike" kern="1200" baseline="0" dirty="0" smtClean="0">
                <a:solidFill>
                  <a:schemeClr val="tx1"/>
                </a:solidFill>
                <a:latin typeface="+mn-lt"/>
                <a:ea typeface="+mn-ea"/>
                <a:cs typeface="+mn-cs"/>
              </a:rPr>
              <a:t> v </a:t>
            </a:r>
            <a:r>
              <a:rPr lang="en-GB" sz="1200" b="1" i="0" u="none" strike="noStrike" kern="1200" baseline="0" dirty="0" err="1" smtClean="0">
                <a:solidFill>
                  <a:schemeClr val="tx1"/>
                </a:solidFill>
                <a:latin typeface="+mn-lt"/>
                <a:ea typeface="+mn-ea"/>
                <a:cs typeface="+mn-cs"/>
              </a:rPr>
              <a:t>svetovnih</a:t>
            </a:r>
            <a:r>
              <a:rPr lang="en-GB" sz="1200" b="1" i="0" u="none" strike="noStrike" kern="1200" baseline="0" dirty="0" smtClean="0">
                <a:solidFill>
                  <a:schemeClr val="tx1"/>
                </a:solidFill>
                <a:latin typeface="+mn-lt"/>
                <a:ea typeface="+mn-ea"/>
                <a:cs typeface="+mn-cs"/>
              </a:rPr>
              <a:t> </a:t>
            </a:r>
            <a:r>
              <a:rPr lang="en-GB" sz="1200" b="1" i="0" u="none" strike="noStrike" kern="1200" baseline="0" dirty="0" err="1" smtClean="0">
                <a:solidFill>
                  <a:schemeClr val="tx1"/>
                </a:solidFill>
                <a:latin typeface="+mn-lt"/>
                <a:ea typeface="+mn-ea"/>
                <a:cs typeface="+mn-cs"/>
              </a:rPr>
              <a:t>prebivalstvenih</a:t>
            </a:r>
            <a:r>
              <a:rPr lang="en-GB" sz="1200" b="1" i="0" u="none" strike="noStrike" kern="1200" baseline="0" dirty="0" smtClean="0">
                <a:solidFill>
                  <a:schemeClr val="tx1"/>
                </a:solidFill>
                <a:latin typeface="+mn-lt"/>
                <a:ea typeface="+mn-ea"/>
                <a:cs typeface="+mn-cs"/>
              </a:rPr>
              <a:t> </a:t>
            </a:r>
            <a:r>
              <a:rPr lang="en-GB" sz="1200" b="1" i="0" u="none" strike="noStrike" kern="1200" baseline="0" dirty="0" err="1" smtClean="0">
                <a:solidFill>
                  <a:schemeClr val="tx1"/>
                </a:solidFill>
                <a:latin typeface="+mn-lt"/>
                <a:ea typeface="+mn-ea"/>
                <a:cs typeface="+mn-cs"/>
              </a:rPr>
              <a:t>trendih</a:t>
            </a:r>
            <a:r>
              <a:rPr lang="en-GB" sz="1200" b="1" i="0" u="none" strike="noStrike" kern="1200" baseline="0" dirty="0" smtClean="0">
                <a:solidFill>
                  <a:schemeClr val="tx1"/>
                </a:solidFill>
                <a:latin typeface="+mn-lt"/>
                <a:ea typeface="+mn-ea"/>
                <a:cs typeface="+mn-cs"/>
              </a:rPr>
              <a:t>: </a:t>
            </a:r>
          </a:p>
          <a:p>
            <a:r>
              <a:rPr lang="en-GB" sz="1200" b="1" i="0" u="none" strike="noStrike" kern="1200" baseline="0" dirty="0" smtClean="0">
                <a:solidFill>
                  <a:schemeClr val="tx1"/>
                </a:solidFill>
                <a:latin typeface="+mn-lt"/>
                <a:ea typeface="+mn-ea"/>
                <a:cs typeface="+mn-cs"/>
              </a:rPr>
              <a:t>2 Na </a:t>
            </a:r>
            <a:r>
              <a:rPr lang="en-GB" sz="1200" b="1" i="0" u="none" strike="noStrike" kern="1200" baseline="0" dirty="0" err="1" smtClean="0">
                <a:solidFill>
                  <a:schemeClr val="tx1"/>
                </a:solidFill>
                <a:latin typeface="+mn-lt"/>
                <a:ea typeface="+mn-ea"/>
                <a:cs typeface="+mn-cs"/>
              </a:rPr>
              <a:t>poti</a:t>
            </a:r>
            <a:r>
              <a:rPr lang="en-GB" sz="1200" b="1" i="0" u="none" strike="noStrike" kern="1200" baseline="0" dirty="0" smtClean="0">
                <a:solidFill>
                  <a:schemeClr val="tx1"/>
                </a:solidFill>
                <a:latin typeface="+mn-lt"/>
                <a:ea typeface="+mn-ea"/>
                <a:cs typeface="+mn-cs"/>
              </a:rPr>
              <a:t> k </a:t>
            </a:r>
            <a:r>
              <a:rPr lang="en-GB" sz="1200" b="1" i="0" u="none" strike="noStrike" kern="1200" baseline="0" dirty="0" err="1" smtClean="0">
                <a:solidFill>
                  <a:schemeClr val="tx1"/>
                </a:solidFill>
                <a:latin typeface="+mn-lt"/>
                <a:ea typeface="+mn-ea"/>
                <a:cs typeface="+mn-cs"/>
              </a:rPr>
              <a:t>bolj</a:t>
            </a:r>
            <a:r>
              <a:rPr lang="en-GB" sz="1200" b="1" i="0" u="none" strike="noStrike" kern="1200" baseline="0" dirty="0" smtClean="0">
                <a:solidFill>
                  <a:schemeClr val="tx1"/>
                </a:solidFill>
                <a:latin typeface="+mn-lt"/>
                <a:ea typeface="+mn-ea"/>
                <a:cs typeface="+mn-cs"/>
              </a:rPr>
              <a:t> </a:t>
            </a:r>
            <a:r>
              <a:rPr lang="en-GB" sz="1200" b="1" i="0" u="none" strike="noStrike" kern="1200" baseline="0" dirty="0" err="1" smtClean="0">
                <a:solidFill>
                  <a:schemeClr val="tx1"/>
                </a:solidFill>
                <a:latin typeface="+mn-lt"/>
                <a:ea typeface="+mn-ea"/>
                <a:cs typeface="+mn-cs"/>
              </a:rPr>
              <a:t>urbaniziranemu</a:t>
            </a:r>
            <a:r>
              <a:rPr lang="en-GB" sz="1200" b="1" i="0" u="none" strike="noStrike" kern="1200" baseline="0" dirty="0" smtClean="0">
                <a:solidFill>
                  <a:schemeClr val="tx1"/>
                </a:solidFill>
                <a:latin typeface="+mn-lt"/>
                <a:ea typeface="+mn-ea"/>
                <a:cs typeface="+mn-cs"/>
              </a:rPr>
              <a:t> </a:t>
            </a:r>
            <a:r>
              <a:rPr lang="en-GB" sz="1200" b="1" i="0" u="none" strike="noStrike" kern="1200" baseline="0" dirty="0" err="1" smtClean="0">
                <a:solidFill>
                  <a:schemeClr val="tx1"/>
                </a:solidFill>
                <a:latin typeface="+mn-lt"/>
                <a:ea typeface="+mn-ea"/>
                <a:cs typeface="+mn-cs"/>
              </a:rPr>
              <a:t>svetu</a:t>
            </a:r>
            <a:r>
              <a:rPr lang="en-GB" sz="1200" b="1" i="0" u="none" strike="noStrike" kern="1200" baseline="0" dirty="0" smtClean="0">
                <a:solidFill>
                  <a:schemeClr val="tx1"/>
                </a:solidFill>
                <a:latin typeface="+mn-lt"/>
                <a:ea typeface="+mn-ea"/>
                <a:cs typeface="+mn-cs"/>
              </a:rPr>
              <a:t>: </a:t>
            </a:r>
          </a:p>
          <a:p>
            <a:r>
              <a:rPr lang="en-GB" sz="1200" b="1" i="0" u="none" strike="noStrike" kern="1200" baseline="0" dirty="0" smtClean="0">
                <a:solidFill>
                  <a:schemeClr val="tx1"/>
                </a:solidFill>
                <a:latin typeface="+mn-lt"/>
                <a:ea typeface="+mn-ea"/>
                <a:cs typeface="+mn-cs"/>
              </a:rPr>
              <a:t>3 </a:t>
            </a:r>
            <a:r>
              <a:rPr lang="en-GB" sz="1200" b="1" i="0" u="none" strike="noStrike" kern="1200" baseline="0" dirty="0" err="1" smtClean="0">
                <a:solidFill>
                  <a:schemeClr val="tx1"/>
                </a:solidFill>
                <a:latin typeface="+mn-lt"/>
                <a:ea typeface="+mn-ea"/>
                <a:cs typeface="+mn-cs"/>
              </a:rPr>
              <a:t>Spreminjajoča</a:t>
            </a:r>
            <a:r>
              <a:rPr lang="en-GB" sz="1200" b="1" i="0" u="none" strike="noStrike" kern="1200" baseline="0" dirty="0" smtClean="0">
                <a:solidFill>
                  <a:schemeClr val="tx1"/>
                </a:solidFill>
                <a:latin typeface="+mn-lt"/>
                <a:ea typeface="+mn-ea"/>
                <a:cs typeface="+mn-cs"/>
              </a:rPr>
              <a:t> se </a:t>
            </a:r>
            <a:r>
              <a:rPr lang="en-GB" sz="1200" b="1" i="0" u="none" strike="noStrike" kern="1200" baseline="0" dirty="0" err="1" smtClean="0">
                <a:solidFill>
                  <a:schemeClr val="tx1"/>
                </a:solidFill>
                <a:latin typeface="+mn-lt"/>
                <a:ea typeface="+mn-ea"/>
                <a:cs typeface="+mn-cs"/>
              </a:rPr>
              <a:t>bremena</a:t>
            </a:r>
            <a:r>
              <a:rPr lang="en-GB" sz="1200" b="1" i="0" u="none" strike="noStrike" kern="1200" baseline="0" dirty="0" smtClean="0">
                <a:solidFill>
                  <a:schemeClr val="tx1"/>
                </a:solidFill>
                <a:latin typeface="+mn-lt"/>
                <a:ea typeface="+mn-ea"/>
                <a:cs typeface="+mn-cs"/>
              </a:rPr>
              <a:t> </a:t>
            </a:r>
            <a:r>
              <a:rPr lang="en-GB" sz="1200" b="1" i="0" u="none" strike="noStrike" kern="1200" baseline="0" dirty="0" err="1" smtClean="0">
                <a:solidFill>
                  <a:schemeClr val="tx1"/>
                </a:solidFill>
                <a:latin typeface="+mn-lt"/>
                <a:ea typeface="+mn-ea"/>
                <a:cs typeface="+mn-cs"/>
              </a:rPr>
              <a:t>bolezni</a:t>
            </a:r>
            <a:r>
              <a:rPr lang="en-GB" sz="1200" b="1" i="0" u="none" strike="noStrike" kern="1200" baseline="0" dirty="0" smtClean="0">
                <a:solidFill>
                  <a:schemeClr val="tx1"/>
                </a:solidFill>
                <a:latin typeface="+mn-lt"/>
                <a:ea typeface="+mn-ea"/>
                <a:cs typeface="+mn-cs"/>
              </a:rPr>
              <a:t> in </a:t>
            </a:r>
            <a:r>
              <a:rPr lang="en-GB" sz="1200" b="1" i="0" u="none" strike="noStrike" kern="1200" baseline="0" dirty="0" err="1" smtClean="0">
                <a:solidFill>
                  <a:schemeClr val="tx1"/>
                </a:solidFill>
                <a:latin typeface="+mn-lt"/>
                <a:ea typeface="+mn-ea"/>
                <a:cs typeface="+mn-cs"/>
              </a:rPr>
              <a:t>nevarnost</a:t>
            </a:r>
            <a:r>
              <a:rPr lang="en-GB" sz="1200" b="1" i="0" u="none" strike="noStrike" kern="1200" baseline="0" dirty="0" smtClean="0">
                <a:solidFill>
                  <a:schemeClr val="tx1"/>
                </a:solidFill>
                <a:latin typeface="+mn-lt"/>
                <a:ea typeface="+mn-ea"/>
                <a:cs typeface="+mn-cs"/>
              </a:rPr>
              <a:t> </a:t>
            </a:r>
            <a:r>
              <a:rPr lang="en-GB" sz="1200" b="1" i="0" u="none" strike="noStrike" kern="1200" baseline="0" dirty="0" err="1" smtClean="0">
                <a:solidFill>
                  <a:schemeClr val="tx1"/>
                </a:solidFill>
                <a:latin typeface="+mn-lt"/>
                <a:ea typeface="+mn-ea"/>
                <a:cs typeface="+mn-cs"/>
              </a:rPr>
              <a:t>pandemij</a:t>
            </a:r>
            <a:r>
              <a:rPr lang="en-GB" sz="1200" b="1" i="0" u="none" strike="noStrike" kern="1200" baseline="0" dirty="0" smtClean="0">
                <a:solidFill>
                  <a:schemeClr val="tx1"/>
                </a:solidFill>
                <a:latin typeface="+mn-lt"/>
                <a:ea typeface="+mn-ea"/>
                <a:cs typeface="+mn-cs"/>
              </a:rPr>
              <a:t>: </a:t>
            </a:r>
          </a:p>
          <a:p>
            <a:r>
              <a:rPr lang="en-GB" sz="1200" b="1" i="0" u="none" strike="noStrike" kern="1200" baseline="0" dirty="0" smtClean="0">
                <a:solidFill>
                  <a:schemeClr val="tx1"/>
                </a:solidFill>
                <a:latin typeface="+mn-lt"/>
                <a:ea typeface="+mn-ea"/>
                <a:cs typeface="+mn-cs"/>
              </a:rPr>
              <a:t>4 </a:t>
            </a:r>
            <a:r>
              <a:rPr lang="en-GB" sz="1200" b="1" i="0" u="none" strike="noStrike" kern="1200" baseline="0" dirty="0" err="1" smtClean="0">
                <a:solidFill>
                  <a:schemeClr val="tx1"/>
                </a:solidFill>
                <a:latin typeface="+mn-lt"/>
                <a:ea typeface="+mn-ea"/>
                <a:cs typeface="+mn-cs"/>
              </a:rPr>
              <a:t>Pospešene</a:t>
            </a:r>
            <a:r>
              <a:rPr lang="en-GB" sz="1200" b="1" i="0" u="none" strike="noStrike" kern="1200" baseline="0" dirty="0" smtClean="0">
                <a:solidFill>
                  <a:schemeClr val="tx1"/>
                </a:solidFill>
                <a:latin typeface="+mn-lt"/>
                <a:ea typeface="+mn-ea"/>
                <a:cs typeface="+mn-cs"/>
              </a:rPr>
              <a:t> </a:t>
            </a:r>
            <a:r>
              <a:rPr lang="en-GB" sz="1200" b="1" i="0" u="none" strike="noStrike" kern="1200" baseline="0" dirty="0" err="1" smtClean="0">
                <a:solidFill>
                  <a:schemeClr val="tx1"/>
                </a:solidFill>
                <a:latin typeface="+mn-lt"/>
                <a:ea typeface="+mn-ea"/>
                <a:cs typeface="+mn-cs"/>
              </a:rPr>
              <a:t>tehnološke</a:t>
            </a:r>
            <a:r>
              <a:rPr lang="en-GB" sz="1200" b="1" i="0" u="none" strike="noStrike" kern="1200" baseline="0" dirty="0" smtClean="0">
                <a:solidFill>
                  <a:schemeClr val="tx1"/>
                </a:solidFill>
                <a:latin typeface="+mn-lt"/>
                <a:ea typeface="+mn-ea"/>
                <a:cs typeface="+mn-cs"/>
              </a:rPr>
              <a:t> </a:t>
            </a:r>
            <a:r>
              <a:rPr lang="en-GB" sz="1200" b="1" i="0" u="none" strike="noStrike" kern="1200" baseline="0" dirty="0" err="1" smtClean="0">
                <a:solidFill>
                  <a:schemeClr val="tx1"/>
                </a:solidFill>
                <a:latin typeface="+mn-lt"/>
                <a:ea typeface="+mn-ea"/>
                <a:cs typeface="+mn-cs"/>
              </a:rPr>
              <a:t>spremembe</a:t>
            </a:r>
            <a:r>
              <a:rPr lang="en-GB" sz="1200" b="1" i="0" u="none" strike="noStrike" kern="1200" baseline="0" dirty="0" smtClean="0">
                <a:solidFill>
                  <a:schemeClr val="tx1"/>
                </a:solidFill>
                <a:latin typeface="+mn-lt"/>
                <a:ea typeface="+mn-ea"/>
                <a:cs typeface="+mn-cs"/>
              </a:rPr>
              <a:t>:</a:t>
            </a:r>
            <a:r>
              <a:rPr lang="en-GB" sz="1200" b="0" i="0" u="none" strike="noStrike" kern="1200" baseline="0" dirty="0" smtClean="0">
                <a:solidFill>
                  <a:schemeClr val="tx1"/>
                </a:solidFill>
                <a:latin typeface="+mn-lt"/>
                <a:ea typeface="+mn-ea"/>
                <a:cs typeface="+mn-cs"/>
              </a:rPr>
              <a:t>.</a:t>
            </a:r>
          </a:p>
          <a:p>
            <a:r>
              <a:rPr lang="en-GB" sz="1200" b="1" i="0" u="none" strike="noStrike" kern="1200" baseline="0" dirty="0" smtClean="0">
                <a:solidFill>
                  <a:schemeClr val="tx1"/>
                </a:solidFill>
                <a:latin typeface="+mn-lt"/>
                <a:ea typeface="+mn-ea"/>
                <a:cs typeface="+mn-cs"/>
              </a:rPr>
              <a:t>5 </a:t>
            </a:r>
            <a:r>
              <a:rPr lang="en-GB" sz="1200" b="1" i="0" u="none" strike="noStrike" kern="1200" baseline="0" dirty="0" err="1" smtClean="0">
                <a:solidFill>
                  <a:schemeClr val="tx1"/>
                </a:solidFill>
                <a:latin typeface="+mn-lt"/>
                <a:ea typeface="+mn-ea"/>
                <a:cs typeface="+mn-cs"/>
              </a:rPr>
              <a:t>Nadaljnja</a:t>
            </a:r>
            <a:r>
              <a:rPr lang="en-GB" sz="1200" b="1" i="0" u="none" strike="noStrike" kern="1200" baseline="0" dirty="0" smtClean="0">
                <a:solidFill>
                  <a:schemeClr val="tx1"/>
                </a:solidFill>
                <a:latin typeface="+mn-lt"/>
                <a:ea typeface="+mn-ea"/>
                <a:cs typeface="+mn-cs"/>
              </a:rPr>
              <a:t> </a:t>
            </a:r>
            <a:r>
              <a:rPr lang="en-GB" sz="1200" b="1" i="0" u="none" strike="noStrike" kern="1200" baseline="0" dirty="0" err="1" smtClean="0">
                <a:solidFill>
                  <a:schemeClr val="tx1"/>
                </a:solidFill>
                <a:latin typeface="+mn-lt"/>
                <a:ea typeface="+mn-ea"/>
                <a:cs typeface="+mn-cs"/>
              </a:rPr>
              <a:t>gospodarska</a:t>
            </a:r>
            <a:r>
              <a:rPr lang="en-GB" sz="1200" b="1" i="0" u="none" strike="noStrike" kern="1200" baseline="0" dirty="0" smtClean="0">
                <a:solidFill>
                  <a:schemeClr val="tx1"/>
                </a:solidFill>
                <a:latin typeface="+mn-lt"/>
                <a:ea typeface="+mn-ea"/>
                <a:cs typeface="+mn-cs"/>
              </a:rPr>
              <a:t> </a:t>
            </a:r>
            <a:r>
              <a:rPr lang="en-GB" sz="1200" b="1" i="0" u="none" strike="noStrike" kern="1200" baseline="0" dirty="0" err="1" smtClean="0">
                <a:solidFill>
                  <a:schemeClr val="tx1"/>
                </a:solidFill>
                <a:latin typeface="+mn-lt"/>
                <a:ea typeface="+mn-ea"/>
                <a:cs typeface="+mn-cs"/>
              </a:rPr>
              <a:t>rast</a:t>
            </a:r>
            <a:r>
              <a:rPr lang="en-GB" sz="1200" b="1" i="0" u="none" strike="noStrike" kern="1200" baseline="0" dirty="0" smtClean="0">
                <a:solidFill>
                  <a:schemeClr val="tx1"/>
                </a:solidFill>
                <a:latin typeface="+mn-lt"/>
                <a:ea typeface="+mn-ea"/>
                <a:cs typeface="+mn-cs"/>
              </a:rPr>
              <a:t>?: </a:t>
            </a:r>
          </a:p>
          <a:p>
            <a:r>
              <a:rPr lang="en-GB" sz="1200" b="1" i="0" u="none" strike="noStrike" kern="1200" baseline="0" dirty="0" smtClean="0">
                <a:solidFill>
                  <a:schemeClr val="tx1"/>
                </a:solidFill>
                <a:latin typeface="+mn-lt"/>
                <a:ea typeface="+mn-ea"/>
                <a:cs typeface="+mn-cs"/>
              </a:rPr>
              <a:t>6 </a:t>
            </a:r>
            <a:r>
              <a:rPr lang="en-GB" sz="1200" b="1" i="0" u="none" strike="noStrike" kern="1200" baseline="0" dirty="0" err="1" smtClean="0">
                <a:solidFill>
                  <a:schemeClr val="tx1"/>
                </a:solidFill>
                <a:latin typeface="+mn-lt"/>
                <a:ea typeface="+mn-ea"/>
                <a:cs typeface="+mn-cs"/>
              </a:rPr>
              <a:t>Čedalje</a:t>
            </a:r>
            <a:r>
              <a:rPr lang="en-GB" sz="1200" b="1" i="0" u="none" strike="noStrike" kern="1200" baseline="0" dirty="0" smtClean="0">
                <a:solidFill>
                  <a:schemeClr val="tx1"/>
                </a:solidFill>
                <a:latin typeface="+mn-lt"/>
                <a:ea typeface="+mn-ea"/>
                <a:cs typeface="+mn-cs"/>
              </a:rPr>
              <a:t> </a:t>
            </a:r>
            <a:r>
              <a:rPr lang="en-GB" sz="1200" b="1" i="0" u="none" strike="noStrike" kern="1200" baseline="0" dirty="0" err="1" smtClean="0">
                <a:solidFill>
                  <a:schemeClr val="tx1"/>
                </a:solidFill>
                <a:latin typeface="+mn-lt"/>
                <a:ea typeface="+mn-ea"/>
                <a:cs typeface="+mn-cs"/>
              </a:rPr>
              <a:t>bolj</a:t>
            </a:r>
            <a:r>
              <a:rPr lang="en-GB" sz="1200" b="1" i="0" u="none" strike="noStrike" kern="1200" baseline="0" dirty="0" smtClean="0">
                <a:solidFill>
                  <a:schemeClr val="tx1"/>
                </a:solidFill>
                <a:latin typeface="+mn-lt"/>
                <a:ea typeface="+mn-ea"/>
                <a:cs typeface="+mn-cs"/>
              </a:rPr>
              <a:t> </a:t>
            </a:r>
            <a:r>
              <a:rPr lang="en-GB" sz="1200" b="1" i="0" u="none" strike="noStrike" kern="1200" baseline="0" dirty="0" err="1" smtClean="0">
                <a:solidFill>
                  <a:schemeClr val="tx1"/>
                </a:solidFill>
                <a:latin typeface="+mn-lt"/>
                <a:ea typeface="+mn-ea"/>
                <a:cs typeface="+mn-cs"/>
              </a:rPr>
              <a:t>večpolarni</a:t>
            </a:r>
            <a:r>
              <a:rPr lang="en-GB" sz="1200" b="1" i="0" u="none" strike="noStrike" kern="1200" baseline="0" dirty="0" smtClean="0">
                <a:solidFill>
                  <a:schemeClr val="tx1"/>
                </a:solidFill>
                <a:latin typeface="+mn-lt"/>
                <a:ea typeface="+mn-ea"/>
                <a:cs typeface="+mn-cs"/>
              </a:rPr>
              <a:t> </a:t>
            </a:r>
            <a:r>
              <a:rPr lang="en-GB" sz="1200" b="1" i="0" u="none" strike="noStrike" kern="1200" baseline="0" dirty="0" err="1" smtClean="0">
                <a:solidFill>
                  <a:schemeClr val="tx1"/>
                </a:solidFill>
                <a:latin typeface="+mn-lt"/>
                <a:ea typeface="+mn-ea"/>
                <a:cs typeface="+mn-cs"/>
              </a:rPr>
              <a:t>svet</a:t>
            </a:r>
            <a:r>
              <a:rPr lang="en-GB" sz="1200" b="1" i="0" u="none" strike="noStrike" kern="1200" baseline="0" dirty="0" smtClean="0">
                <a:solidFill>
                  <a:schemeClr val="tx1"/>
                </a:solidFill>
                <a:latin typeface="+mn-lt"/>
                <a:ea typeface="+mn-ea"/>
                <a:cs typeface="+mn-cs"/>
              </a:rPr>
              <a:t>: </a:t>
            </a:r>
          </a:p>
          <a:p>
            <a:r>
              <a:rPr lang="en-GB" sz="1200" b="1" i="0" u="none" strike="noStrike" kern="1200" baseline="0" dirty="0" smtClean="0">
                <a:solidFill>
                  <a:schemeClr val="tx1"/>
                </a:solidFill>
                <a:latin typeface="+mn-lt"/>
                <a:ea typeface="+mn-ea"/>
                <a:cs typeface="+mn-cs"/>
              </a:rPr>
              <a:t>7 </a:t>
            </a:r>
            <a:r>
              <a:rPr lang="en-GB" sz="1200" b="1" i="0" u="none" strike="noStrike" kern="1200" baseline="0" dirty="0" err="1" smtClean="0">
                <a:solidFill>
                  <a:schemeClr val="tx1"/>
                </a:solidFill>
                <a:latin typeface="+mn-lt"/>
                <a:ea typeface="+mn-ea"/>
                <a:cs typeface="+mn-cs"/>
              </a:rPr>
              <a:t>Okrepljeno</a:t>
            </a:r>
            <a:r>
              <a:rPr lang="en-GB" sz="1200" b="1" i="0" u="none" strike="noStrike" kern="1200" baseline="0" dirty="0" smtClean="0">
                <a:solidFill>
                  <a:schemeClr val="tx1"/>
                </a:solidFill>
                <a:latin typeface="+mn-lt"/>
                <a:ea typeface="+mn-ea"/>
                <a:cs typeface="+mn-cs"/>
              </a:rPr>
              <a:t> </a:t>
            </a:r>
            <a:r>
              <a:rPr lang="en-GB" sz="1200" b="1" i="0" u="none" strike="noStrike" kern="1200" baseline="0" dirty="0" err="1" smtClean="0">
                <a:solidFill>
                  <a:schemeClr val="tx1"/>
                </a:solidFill>
                <a:latin typeface="+mn-lt"/>
                <a:ea typeface="+mn-ea"/>
                <a:cs typeface="+mn-cs"/>
              </a:rPr>
              <a:t>svetovno</a:t>
            </a:r>
            <a:r>
              <a:rPr lang="en-GB" sz="1200" b="1" i="0" u="none" strike="noStrike" kern="1200" baseline="0" dirty="0" smtClean="0">
                <a:solidFill>
                  <a:schemeClr val="tx1"/>
                </a:solidFill>
                <a:latin typeface="+mn-lt"/>
                <a:ea typeface="+mn-ea"/>
                <a:cs typeface="+mn-cs"/>
              </a:rPr>
              <a:t> </a:t>
            </a:r>
            <a:r>
              <a:rPr lang="en-GB" sz="1200" b="1" i="0" u="none" strike="noStrike" kern="1200" baseline="0" dirty="0" err="1" smtClean="0">
                <a:solidFill>
                  <a:schemeClr val="tx1"/>
                </a:solidFill>
                <a:latin typeface="+mn-lt"/>
                <a:ea typeface="+mn-ea"/>
                <a:cs typeface="+mn-cs"/>
              </a:rPr>
              <a:t>tekmovanje</a:t>
            </a:r>
            <a:r>
              <a:rPr lang="en-GB" sz="1200" b="1" i="0" u="none" strike="noStrike" kern="1200" baseline="0" dirty="0" smtClean="0">
                <a:solidFill>
                  <a:schemeClr val="tx1"/>
                </a:solidFill>
                <a:latin typeface="+mn-lt"/>
                <a:ea typeface="+mn-ea"/>
                <a:cs typeface="+mn-cs"/>
              </a:rPr>
              <a:t> </a:t>
            </a:r>
            <a:r>
              <a:rPr lang="en-GB" sz="1200" b="1" i="0" u="none" strike="noStrike" kern="1200" baseline="0" dirty="0" err="1" smtClean="0">
                <a:solidFill>
                  <a:schemeClr val="tx1"/>
                </a:solidFill>
                <a:latin typeface="+mn-lt"/>
                <a:ea typeface="+mn-ea"/>
                <a:cs typeface="+mn-cs"/>
              </a:rPr>
              <a:t>za</a:t>
            </a:r>
            <a:r>
              <a:rPr lang="en-GB" sz="1200" b="1" i="0" u="none" strike="noStrike" kern="1200" baseline="0" dirty="0" smtClean="0">
                <a:solidFill>
                  <a:schemeClr val="tx1"/>
                </a:solidFill>
                <a:latin typeface="+mn-lt"/>
                <a:ea typeface="+mn-ea"/>
                <a:cs typeface="+mn-cs"/>
              </a:rPr>
              <a:t> </a:t>
            </a:r>
            <a:r>
              <a:rPr lang="en-GB" sz="1200" b="1" i="0" u="none" strike="noStrike" kern="1200" baseline="0" dirty="0" err="1" smtClean="0">
                <a:solidFill>
                  <a:schemeClr val="tx1"/>
                </a:solidFill>
                <a:latin typeface="+mn-lt"/>
                <a:ea typeface="+mn-ea"/>
                <a:cs typeface="+mn-cs"/>
              </a:rPr>
              <a:t>vire</a:t>
            </a:r>
            <a:r>
              <a:rPr lang="en-GB" sz="1200" b="1" i="0" u="none" strike="noStrike" kern="1200" baseline="0" dirty="0" smtClean="0">
                <a:solidFill>
                  <a:schemeClr val="tx1"/>
                </a:solidFill>
                <a:latin typeface="+mn-lt"/>
                <a:ea typeface="+mn-ea"/>
                <a:cs typeface="+mn-cs"/>
              </a:rPr>
              <a:t>: </a:t>
            </a:r>
          </a:p>
          <a:p>
            <a:r>
              <a:rPr lang="en-GB" sz="1200" b="1" i="0" u="none" strike="noStrike" kern="1200" baseline="0" dirty="0" smtClean="0">
                <a:solidFill>
                  <a:schemeClr val="tx1"/>
                </a:solidFill>
                <a:latin typeface="+mn-lt"/>
                <a:ea typeface="+mn-ea"/>
                <a:cs typeface="+mn-cs"/>
              </a:rPr>
              <a:t>8 </a:t>
            </a:r>
            <a:r>
              <a:rPr lang="en-GB" sz="1200" b="1" i="0" u="none" strike="noStrike" kern="1200" baseline="0" dirty="0" err="1" smtClean="0">
                <a:solidFill>
                  <a:schemeClr val="tx1"/>
                </a:solidFill>
                <a:latin typeface="+mn-lt"/>
                <a:ea typeface="+mn-ea"/>
                <a:cs typeface="+mn-cs"/>
              </a:rPr>
              <a:t>Vse</a:t>
            </a:r>
            <a:r>
              <a:rPr lang="en-GB" sz="1200" b="1" i="0" u="none" strike="noStrike" kern="1200" baseline="0" dirty="0" smtClean="0">
                <a:solidFill>
                  <a:schemeClr val="tx1"/>
                </a:solidFill>
                <a:latin typeface="+mn-lt"/>
                <a:ea typeface="+mn-ea"/>
                <a:cs typeface="+mn-cs"/>
              </a:rPr>
              <a:t> </a:t>
            </a:r>
            <a:r>
              <a:rPr lang="en-GB" sz="1200" b="1" i="0" u="none" strike="noStrike" kern="1200" baseline="0" dirty="0" err="1" smtClean="0">
                <a:solidFill>
                  <a:schemeClr val="tx1"/>
                </a:solidFill>
                <a:latin typeface="+mn-lt"/>
                <a:ea typeface="+mn-ea"/>
                <a:cs typeface="+mn-cs"/>
              </a:rPr>
              <a:t>večji</a:t>
            </a:r>
            <a:r>
              <a:rPr lang="en-GB" sz="1200" b="1" i="0" u="none" strike="noStrike" kern="1200" baseline="0" dirty="0" smtClean="0">
                <a:solidFill>
                  <a:schemeClr val="tx1"/>
                </a:solidFill>
                <a:latin typeface="+mn-lt"/>
                <a:ea typeface="+mn-ea"/>
                <a:cs typeface="+mn-cs"/>
              </a:rPr>
              <a:t> </a:t>
            </a:r>
            <a:r>
              <a:rPr lang="en-GB" sz="1200" b="1" i="0" u="none" strike="noStrike" kern="1200" baseline="0" dirty="0" err="1" smtClean="0">
                <a:solidFill>
                  <a:schemeClr val="tx1"/>
                </a:solidFill>
                <a:latin typeface="+mn-lt"/>
                <a:ea typeface="+mn-ea"/>
                <a:cs typeface="+mn-cs"/>
              </a:rPr>
              <a:t>pritiski</a:t>
            </a:r>
            <a:r>
              <a:rPr lang="en-GB" sz="1200" b="1" i="0" u="none" strike="noStrike" kern="1200" baseline="0" dirty="0" smtClean="0">
                <a:solidFill>
                  <a:schemeClr val="tx1"/>
                </a:solidFill>
                <a:latin typeface="+mn-lt"/>
                <a:ea typeface="+mn-ea"/>
                <a:cs typeface="+mn-cs"/>
              </a:rPr>
              <a:t> </a:t>
            </a:r>
            <a:r>
              <a:rPr lang="en-GB" sz="1200" b="1" i="0" u="none" strike="noStrike" kern="1200" baseline="0" dirty="0" err="1" smtClean="0">
                <a:solidFill>
                  <a:schemeClr val="tx1"/>
                </a:solidFill>
                <a:latin typeface="+mn-lt"/>
                <a:ea typeface="+mn-ea"/>
                <a:cs typeface="+mn-cs"/>
              </a:rPr>
              <a:t>na</a:t>
            </a:r>
            <a:r>
              <a:rPr lang="en-GB" sz="1200" b="1" i="0" u="none" strike="noStrike" kern="1200" baseline="0" dirty="0" smtClean="0">
                <a:solidFill>
                  <a:schemeClr val="tx1"/>
                </a:solidFill>
                <a:latin typeface="+mn-lt"/>
                <a:ea typeface="+mn-ea"/>
                <a:cs typeface="+mn-cs"/>
              </a:rPr>
              <a:t> </a:t>
            </a:r>
            <a:r>
              <a:rPr lang="en-GB" sz="1200" b="1" i="0" u="none" strike="noStrike" kern="1200" baseline="0" dirty="0" err="1" smtClean="0">
                <a:solidFill>
                  <a:schemeClr val="tx1"/>
                </a:solidFill>
                <a:latin typeface="+mn-lt"/>
                <a:ea typeface="+mn-ea"/>
                <a:cs typeface="+mn-cs"/>
              </a:rPr>
              <a:t>ekosisteme</a:t>
            </a:r>
            <a:r>
              <a:rPr lang="en-GB" sz="1200" b="1" i="0" u="none" strike="noStrike" kern="1200" baseline="0" dirty="0" smtClean="0">
                <a:solidFill>
                  <a:schemeClr val="tx1"/>
                </a:solidFill>
                <a:latin typeface="+mn-lt"/>
                <a:ea typeface="+mn-ea"/>
                <a:cs typeface="+mn-cs"/>
              </a:rPr>
              <a:t>: </a:t>
            </a:r>
          </a:p>
          <a:p>
            <a:r>
              <a:rPr lang="en-GB" sz="1200" b="1" i="0" u="none" strike="noStrike" kern="1200" baseline="0" dirty="0" smtClean="0">
                <a:solidFill>
                  <a:schemeClr val="tx1"/>
                </a:solidFill>
                <a:latin typeface="+mn-lt"/>
                <a:ea typeface="+mn-ea"/>
                <a:cs typeface="+mn-cs"/>
              </a:rPr>
              <a:t>9 </a:t>
            </a:r>
            <a:r>
              <a:rPr lang="en-GB" sz="1200" b="1" i="0" u="none" strike="noStrike" kern="1200" baseline="0" dirty="0" err="1" smtClean="0">
                <a:solidFill>
                  <a:schemeClr val="tx1"/>
                </a:solidFill>
                <a:latin typeface="+mn-lt"/>
                <a:ea typeface="+mn-ea"/>
                <a:cs typeface="+mn-cs"/>
              </a:rPr>
              <a:t>Vse</a:t>
            </a:r>
            <a:r>
              <a:rPr lang="en-GB" sz="1200" b="1" i="0" u="none" strike="noStrike" kern="1200" baseline="0" dirty="0" smtClean="0">
                <a:solidFill>
                  <a:schemeClr val="tx1"/>
                </a:solidFill>
                <a:latin typeface="+mn-lt"/>
                <a:ea typeface="+mn-ea"/>
                <a:cs typeface="+mn-cs"/>
              </a:rPr>
              <a:t> </a:t>
            </a:r>
            <a:r>
              <a:rPr lang="en-GB" sz="1200" b="1" i="0" u="none" strike="noStrike" kern="1200" baseline="0" dirty="0" err="1" smtClean="0">
                <a:solidFill>
                  <a:schemeClr val="tx1"/>
                </a:solidFill>
                <a:latin typeface="+mn-lt"/>
                <a:ea typeface="+mn-ea"/>
                <a:cs typeface="+mn-cs"/>
              </a:rPr>
              <a:t>hujše</a:t>
            </a:r>
            <a:r>
              <a:rPr lang="en-GB" sz="1200" b="1" i="0" u="none" strike="noStrike" kern="1200" baseline="0" dirty="0" smtClean="0">
                <a:solidFill>
                  <a:schemeClr val="tx1"/>
                </a:solidFill>
                <a:latin typeface="+mn-lt"/>
                <a:ea typeface="+mn-ea"/>
                <a:cs typeface="+mn-cs"/>
              </a:rPr>
              <a:t> </a:t>
            </a:r>
            <a:r>
              <a:rPr lang="en-GB" sz="1200" b="1" i="0" u="none" strike="noStrike" kern="1200" baseline="0" dirty="0" err="1" smtClean="0">
                <a:solidFill>
                  <a:schemeClr val="tx1"/>
                </a:solidFill>
                <a:latin typeface="+mn-lt"/>
                <a:ea typeface="+mn-ea"/>
                <a:cs typeface="+mn-cs"/>
              </a:rPr>
              <a:t>posledice</a:t>
            </a:r>
            <a:r>
              <a:rPr lang="en-GB" sz="1200" b="1" i="0" u="none" strike="noStrike" kern="1200" baseline="0" dirty="0" smtClean="0">
                <a:solidFill>
                  <a:schemeClr val="tx1"/>
                </a:solidFill>
                <a:latin typeface="+mn-lt"/>
                <a:ea typeface="+mn-ea"/>
                <a:cs typeface="+mn-cs"/>
              </a:rPr>
              <a:t> </a:t>
            </a:r>
            <a:r>
              <a:rPr lang="en-GB" sz="1200" b="1" i="0" u="none" strike="noStrike" kern="1200" baseline="0" dirty="0" err="1" smtClean="0">
                <a:solidFill>
                  <a:schemeClr val="tx1"/>
                </a:solidFill>
                <a:latin typeface="+mn-lt"/>
                <a:ea typeface="+mn-ea"/>
                <a:cs typeface="+mn-cs"/>
              </a:rPr>
              <a:t>podnebnih</a:t>
            </a:r>
            <a:r>
              <a:rPr lang="en-GB" sz="1200" b="1" i="0" u="none" strike="noStrike" kern="1200" baseline="0" dirty="0" smtClean="0">
                <a:solidFill>
                  <a:schemeClr val="tx1"/>
                </a:solidFill>
                <a:latin typeface="+mn-lt"/>
                <a:ea typeface="+mn-ea"/>
                <a:cs typeface="+mn-cs"/>
              </a:rPr>
              <a:t> </a:t>
            </a:r>
            <a:r>
              <a:rPr lang="en-GB" sz="1200" b="1" i="0" u="none" strike="noStrike" kern="1200" baseline="0" dirty="0" err="1" smtClean="0">
                <a:solidFill>
                  <a:schemeClr val="tx1"/>
                </a:solidFill>
                <a:latin typeface="+mn-lt"/>
                <a:ea typeface="+mn-ea"/>
                <a:cs typeface="+mn-cs"/>
              </a:rPr>
              <a:t>sprememb</a:t>
            </a:r>
            <a:r>
              <a:rPr lang="en-GB" sz="1200" b="1" i="0" u="none" strike="noStrike" kern="1200" baseline="0" dirty="0" smtClean="0">
                <a:solidFill>
                  <a:schemeClr val="tx1"/>
                </a:solidFill>
                <a:latin typeface="+mn-lt"/>
                <a:ea typeface="+mn-ea"/>
                <a:cs typeface="+mn-cs"/>
              </a:rPr>
              <a:t>: </a:t>
            </a:r>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10 </a:t>
            </a:r>
            <a:r>
              <a:rPr lang="en-GB" sz="1200" b="1" i="0" u="none" strike="noStrike" kern="1200" baseline="0" dirty="0" err="1" smtClean="0">
                <a:solidFill>
                  <a:schemeClr val="tx1"/>
                </a:solidFill>
                <a:latin typeface="+mn-lt"/>
                <a:ea typeface="+mn-ea"/>
                <a:cs typeface="+mn-cs"/>
              </a:rPr>
              <a:t>Vse</a:t>
            </a:r>
            <a:r>
              <a:rPr lang="en-GB" sz="1200" b="1" i="0" u="none" strike="noStrike" kern="1200" baseline="0" dirty="0" smtClean="0">
                <a:solidFill>
                  <a:schemeClr val="tx1"/>
                </a:solidFill>
                <a:latin typeface="+mn-lt"/>
                <a:ea typeface="+mn-ea"/>
                <a:cs typeface="+mn-cs"/>
              </a:rPr>
              <a:t> </a:t>
            </a:r>
            <a:r>
              <a:rPr lang="en-GB" sz="1200" b="1" i="0" u="none" strike="noStrike" kern="1200" baseline="0" dirty="0" err="1" smtClean="0">
                <a:solidFill>
                  <a:schemeClr val="tx1"/>
                </a:solidFill>
                <a:latin typeface="+mn-lt"/>
                <a:ea typeface="+mn-ea"/>
                <a:cs typeface="+mn-cs"/>
              </a:rPr>
              <a:t>večja</a:t>
            </a:r>
            <a:r>
              <a:rPr lang="en-GB" sz="1200" b="1" i="0" u="none" strike="noStrike" kern="1200" baseline="0" dirty="0" smtClean="0">
                <a:solidFill>
                  <a:schemeClr val="tx1"/>
                </a:solidFill>
                <a:latin typeface="+mn-lt"/>
                <a:ea typeface="+mn-ea"/>
                <a:cs typeface="+mn-cs"/>
              </a:rPr>
              <a:t> </a:t>
            </a:r>
            <a:r>
              <a:rPr lang="en-GB" sz="1200" b="1" i="0" u="none" strike="noStrike" kern="1200" baseline="0" dirty="0" err="1" smtClean="0">
                <a:solidFill>
                  <a:schemeClr val="tx1"/>
                </a:solidFill>
                <a:latin typeface="+mn-lt"/>
                <a:ea typeface="+mn-ea"/>
                <a:cs typeface="+mn-cs"/>
              </a:rPr>
              <a:t>onesnaženost</a:t>
            </a:r>
            <a:r>
              <a:rPr lang="en-GB" sz="1200" b="1" i="0" u="none" strike="noStrike" kern="1200" baseline="0" dirty="0" smtClean="0">
                <a:solidFill>
                  <a:schemeClr val="tx1"/>
                </a:solidFill>
                <a:latin typeface="+mn-lt"/>
                <a:ea typeface="+mn-ea"/>
                <a:cs typeface="+mn-cs"/>
              </a:rPr>
              <a:t> </a:t>
            </a:r>
            <a:r>
              <a:rPr lang="en-GB" sz="1200" b="1" i="0" u="none" strike="noStrike" kern="1200" baseline="0" dirty="0" err="1" smtClean="0">
                <a:solidFill>
                  <a:schemeClr val="tx1"/>
                </a:solidFill>
                <a:latin typeface="+mn-lt"/>
                <a:ea typeface="+mn-ea"/>
                <a:cs typeface="+mn-cs"/>
              </a:rPr>
              <a:t>okolja</a:t>
            </a:r>
            <a:r>
              <a:rPr lang="en-GB" sz="1200" b="1" i="0" u="none" strike="noStrike" kern="1200" baseline="0" dirty="0" smtClean="0">
                <a:solidFill>
                  <a:schemeClr val="tx1"/>
                </a:solidFill>
                <a:latin typeface="+mn-lt"/>
                <a:ea typeface="+mn-ea"/>
                <a:cs typeface="+mn-cs"/>
              </a:rPr>
              <a:t>: </a:t>
            </a:r>
          </a:p>
          <a:p>
            <a:r>
              <a:rPr lang="en-GB" sz="1200" b="1" i="0" u="none" strike="noStrike" kern="1200" baseline="0" dirty="0" smtClean="0">
                <a:solidFill>
                  <a:schemeClr val="tx1"/>
                </a:solidFill>
                <a:latin typeface="+mn-lt"/>
                <a:ea typeface="+mn-ea"/>
                <a:cs typeface="+mn-cs"/>
              </a:rPr>
              <a:t>11 </a:t>
            </a:r>
            <a:r>
              <a:rPr lang="en-GB" sz="1200" b="1" i="0" u="none" strike="noStrike" kern="1200" baseline="0" dirty="0" err="1" smtClean="0">
                <a:solidFill>
                  <a:schemeClr val="tx1"/>
                </a:solidFill>
                <a:latin typeface="+mn-lt"/>
                <a:ea typeface="+mn-ea"/>
                <a:cs typeface="+mn-cs"/>
              </a:rPr>
              <a:t>Vse</a:t>
            </a:r>
            <a:r>
              <a:rPr lang="en-GB" sz="1200" b="1" i="0" u="none" strike="noStrike" kern="1200" baseline="0" dirty="0" smtClean="0">
                <a:solidFill>
                  <a:schemeClr val="tx1"/>
                </a:solidFill>
                <a:latin typeface="+mn-lt"/>
                <a:ea typeface="+mn-ea"/>
                <a:cs typeface="+mn-cs"/>
              </a:rPr>
              <a:t> </a:t>
            </a:r>
            <a:r>
              <a:rPr lang="en-GB" sz="1200" b="1" i="0" u="none" strike="noStrike" kern="1200" baseline="0" dirty="0" err="1" smtClean="0">
                <a:solidFill>
                  <a:schemeClr val="tx1"/>
                </a:solidFill>
                <a:latin typeface="+mn-lt"/>
                <a:ea typeface="+mn-ea"/>
                <a:cs typeface="+mn-cs"/>
              </a:rPr>
              <a:t>večja</a:t>
            </a:r>
            <a:r>
              <a:rPr lang="en-GB" sz="1200" b="1" i="0" u="none" strike="noStrike" kern="1200" baseline="0" dirty="0" smtClean="0">
                <a:solidFill>
                  <a:schemeClr val="tx1"/>
                </a:solidFill>
                <a:latin typeface="+mn-lt"/>
                <a:ea typeface="+mn-ea"/>
                <a:cs typeface="+mn-cs"/>
              </a:rPr>
              <a:t> </a:t>
            </a:r>
            <a:r>
              <a:rPr lang="en-GB" sz="1200" b="1" i="0" u="none" strike="noStrike" kern="1200" baseline="0" dirty="0" err="1" smtClean="0">
                <a:solidFill>
                  <a:schemeClr val="tx1"/>
                </a:solidFill>
                <a:latin typeface="+mn-lt"/>
                <a:ea typeface="+mn-ea"/>
                <a:cs typeface="+mn-cs"/>
              </a:rPr>
              <a:t>raznovrstnost</a:t>
            </a:r>
            <a:r>
              <a:rPr lang="en-GB" sz="1200" b="1" i="0" u="none" strike="noStrike" kern="1200" baseline="0" dirty="0" smtClean="0">
                <a:solidFill>
                  <a:schemeClr val="tx1"/>
                </a:solidFill>
                <a:latin typeface="+mn-lt"/>
                <a:ea typeface="+mn-ea"/>
                <a:cs typeface="+mn-cs"/>
              </a:rPr>
              <a:t> </a:t>
            </a:r>
            <a:r>
              <a:rPr lang="en-GB" sz="1200" b="1" i="0" u="none" strike="noStrike" kern="1200" baseline="0" dirty="0" err="1" smtClean="0">
                <a:solidFill>
                  <a:schemeClr val="tx1"/>
                </a:solidFill>
                <a:latin typeface="+mn-lt"/>
                <a:ea typeface="+mn-ea"/>
                <a:cs typeface="+mn-cs"/>
              </a:rPr>
              <a:t>pristopov</a:t>
            </a:r>
            <a:r>
              <a:rPr lang="en-GB" sz="1200" b="1" i="0" u="none" strike="noStrike" kern="1200" baseline="0" dirty="0" smtClean="0">
                <a:solidFill>
                  <a:schemeClr val="tx1"/>
                </a:solidFill>
                <a:latin typeface="+mn-lt"/>
                <a:ea typeface="+mn-ea"/>
                <a:cs typeface="+mn-cs"/>
              </a:rPr>
              <a:t> k </a:t>
            </a:r>
            <a:r>
              <a:rPr lang="en-GB" sz="1200" b="1" i="0" u="none" strike="noStrike" kern="1200" baseline="0" dirty="0" err="1" smtClean="0">
                <a:solidFill>
                  <a:schemeClr val="tx1"/>
                </a:solidFill>
                <a:latin typeface="+mn-lt"/>
                <a:ea typeface="+mn-ea"/>
                <a:cs typeface="+mn-cs"/>
              </a:rPr>
              <a:t>upravljanju</a:t>
            </a:r>
            <a:r>
              <a:rPr lang="en-GB" sz="1200" b="1" i="0" u="none" strike="noStrike" kern="1200" baseline="0" dirty="0" smtClean="0">
                <a:solidFill>
                  <a:schemeClr val="tx1"/>
                </a:solidFill>
                <a:latin typeface="+mn-lt"/>
                <a:ea typeface="+mn-ea"/>
                <a:cs typeface="+mn-cs"/>
              </a:rPr>
              <a:t>: </a:t>
            </a:r>
            <a:endParaRPr lang="en-GB"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77201BC-94E4-4101-962D-54511777D224}"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3879320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Razhajanje</a:t>
            </a:r>
            <a:r>
              <a:rPr lang="en-GB" baseline="0" dirty="0" smtClean="0"/>
              <a:t> </a:t>
            </a:r>
            <a:r>
              <a:rPr lang="en-GB" baseline="0" dirty="0" err="1" smtClean="0"/>
              <a:t>svetovnih</a:t>
            </a:r>
            <a:r>
              <a:rPr lang="en-GB" baseline="0" dirty="0" smtClean="0"/>
              <a:t> </a:t>
            </a:r>
            <a:r>
              <a:rPr lang="en-GB" baseline="0" dirty="0" err="1" smtClean="0"/>
              <a:t>prebivalstvenih</a:t>
            </a:r>
            <a:r>
              <a:rPr lang="en-GB" baseline="0" dirty="0" smtClean="0"/>
              <a:t> </a:t>
            </a:r>
            <a:r>
              <a:rPr lang="en-GB" baseline="0" dirty="0" err="1" smtClean="0"/>
              <a:t>trendov</a:t>
            </a:r>
            <a:endParaRPr lang="en-GB" baseline="0" dirty="0" smtClean="0"/>
          </a:p>
          <a:p>
            <a:r>
              <a:rPr lang="en-GB" baseline="0" dirty="0" smtClean="0"/>
              <a:t>Na </a:t>
            </a:r>
            <a:r>
              <a:rPr lang="en-GB" baseline="0" dirty="0" err="1" smtClean="0"/>
              <a:t>poti</a:t>
            </a:r>
            <a:r>
              <a:rPr lang="en-GB" baseline="0" dirty="0" smtClean="0"/>
              <a:t> k </a:t>
            </a:r>
            <a:r>
              <a:rPr lang="en-GB" baseline="0" dirty="0" err="1" smtClean="0"/>
              <a:t>bolj</a:t>
            </a:r>
            <a:r>
              <a:rPr lang="en-GB" baseline="0" dirty="0" smtClean="0"/>
              <a:t> </a:t>
            </a:r>
            <a:r>
              <a:rPr lang="en-GB" baseline="0" dirty="0" err="1" smtClean="0"/>
              <a:t>urbanizranemu</a:t>
            </a:r>
            <a:r>
              <a:rPr lang="en-GB" baseline="0" dirty="0" smtClean="0"/>
              <a:t> </a:t>
            </a:r>
            <a:r>
              <a:rPr lang="en-GB" baseline="0" dirty="0" err="1" smtClean="0"/>
              <a:t>svetu</a:t>
            </a:r>
            <a:endParaRPr lang="en-GB" baseline="0" dirty="0" smtClean="0"/>
          </a:p>
          <a:p>
            <a:r>
              <a:rPr lang="en-GB" baseline="0" dirty="0" err="1" smtClean="0"/>
              <a:t>Spreminjajoca</a:t>
            </a:r>
            <a:r>
              <a:rPr lang="en-GB" baseline="0" dirty="0" smtClean="0"/>
              <a:t> se </a:t>
            </a:r>
            <a:r>
              <a:rPr lang="en-GB" baseline="0" dirty="0" err="1" smtClean="0"/>
              <a:t>bremena</a:t>
            </a:r>
            <a:r>
              <a:rPr lang="en-GB" baseline="0" dirty="0" smtClean="0"/>
              <a:t> </a:t>
            </a:r>
            <a:r>
              <a:rPr lang="en-GB" baseline="0" dirty="0" err="1" smtClean="0"/>
              <a:t>bolezni</a:t>
            </a:r>
            <a:r>
              <a:rPr lang="en-GB" baseline="0" dirty="0" smtClean="0"/>
              <a:t> in </a:t>
            </a:r>
            <a:r>
              <a:rPr lang="en-GB" baseline="0" dirty="0" err="1" smtClean="0"/>
              <a:t>nevarnost</a:t>
            </a:r>
            <a:r>
              <a:rPr lang="en-GB" baseline="0" dirty="0" smtClean="0"/>
              <a:t> </a:t>
            </a:r>
            <a:r>
              <a:rPr lang="en-GB" baseline="0" dirty="0" err="1" smtClean="0"/>
              <a:t>pandeimj</a:t>
            </a:r>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5</a:t>
            </a:fld>
            <a:endParaRPr lang="en-GB"/>
          </a:p>
        </p:txBody>
      </p:sp>
    </p:spTree>
    <p:extLst>
      <p:ext uri="{BB962C8B-B14F-4D97-AF65-F5344CB8AC3E}">
        <p14:creationId xmlns:p14="http://schemas.microsoft.com/office/powerpoint/2010/main" val="928334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Svetovno</a:t>
            </a:r>
            <a:r>
              <a:rPr lang="en-GB" dirty="0" smtClean="0"/>
              <a:t> </a:t>
            </a:r>
            <a:r>
              <a:rPr lang="en-GB" dirty="0" err="1" smtClean="0"/>
              <a:t>prebivalstvo</a:t>
            </a:r>
            <a:r>
              <a:rPr lang="en-GB" dirty="0" smtClean="0"/>
              <a:t> </a:t>
            </a:r>
            <a:r>
              <a:rPr lang="en-GB" dirty="0" err="1" smtClean="0"/>
              <a:t>lahko</a:t>
            </a:r>
            <a:r>
              <a:rPr lang="en-GB" baseline="0" dirty="0" smtClean="0"/>
              <a:t> </a:t>
            </a:r>
            <a:r>
              <a:rPr lang="en-GB" baseline="0" dirty="0" err="1" smtClean="0"/>
              <a:t>doseze</a:t>
            </a:r>
            <a:r>
              <a:rPr lang="en-GB" baseline="0" dirty="0" smtClean="0"/>
              <a:t> 9,6 </a:t>
            </a:r>
            <a:r>
              <a:rPr lang="en-GB" baseline="0" dirty="0" err="1" smtClean="0"/>
              <a:t>mio</a:t>
            </a:r>
            <a:r>
              <a:rPr lang="en-GB" baseline="0" dirty="0" smtClean="0"/>
              <a:t> v </a:t>
            </a:r>
            <a:r>
              <a:rPr lang="en-GB" baseline="0" dirty="0" err="1" smtClean="0"/>
              <a:t>letu</a:t>
            </a:r>
            <a:r>
              <a:rPr lang="en-GB" baseline="0" dirty="0" smtClean="0"/>
              <a:t> 2050, </a:t>
            </a:r>
            <a:r>
              <a:rPr lang="en-GB" baseline="0" dirty="0" err="1" smtClean="0"/>
              <a:t>kljub</a:t>
            </a:r>
            <a:r>
              <a:rPr lang="en-GB" baseline="0" dirty="0" smtClean="0"/>
              <a:t> </a:t>
            </a:r>
            <a:r>
              <a:rPr lang="en-GB" baseline="0" dirty="0" err="1" smtClean="0"/>
              <a:t>dejstvu</a:t>
            </a:r>
            <a:r>
              <a:rPr lang="en-GB" baseline="0" dirty="0" smtClean="0"/>
              <a:t> da se </a:t>
            </a:r>
            <a:r>
              <a:rPr lang="en-GB" baseline="0" dirty="0" err="1" smtClean="0"/>
              <a:t>globalna</a:t>
            </a:r>
            <a:r>
              <a:rPr lang="en-GB" baseline="0" dirty="0" smtClean="0"/>
              <a:t> </a:t>
            </a:r>
            <a:r>
              <a:rPr lang="en-GB" baseline="0" dirty="0" err="1" smtClean="0"/>
              <a:t>rast</a:t>
            </a:r>
            <a:r>
              <a:rPr lang="en-GB" baseline="0" dirty="0" smtClean="0"/>
              <a:t> </a:t>
            </a:r>
            <a:r>
              <a:rPr lang="en-GB" baseline="0" dirty="0" err="1" smtClean="0"/>
              <a:t>prebivalstva</a:t>
            </a:r>
            <a:r>
              <a:rPr lang="en-GB" baseline="0" dirty="0" smtClean="0"/>
              <a:t> </a:t>
            </a:r>
            <a:r>
              <a:rPr lang="en-GB" baseline="0" dirty="0" err="1" smtClean="0"/>
              <a:t>upocasnjuje</a:t>
            </a:r>
            <a:r>
              <a:rPr lang="en-GB" baseline="0" dirty="0" smtClean="0"/>
              <a:t>.</a:t>
            </a:r>
          </a:p>
          <a:p>
            <a:r>
              <a:rPr lang="en-GB" baseline="0" dirty="0" err="1" smtClean="0"/>
              <a:t>Njahiterje</a:t>
            </a:r>
            <a:r>
              <a:rPr lang="en-GB" baseline="0" dirty="0" smtClean="0"/>
              <a:t> </a:t>
            </a:r>
            <a:r>
              <a:rPr lang="en-GB" baseline="0" dirty="0" err="1" smtClean="0"/>
              <a:t>rastoca</a:t>
            </a:r>
            <a:r>
              <a:rPr lang="en-GB" baseline="0" dirty="0" smtClean="0"/>
              <a:t> </a:t>
            </a:r>
            <a:r>
              <a:rPr lang="en-GB" baseline="0" dirty="0" err="1" smtClean="0"/>
              <a:t>regija</a:t>
            </a:r>
            <a:r>
              <a:rPr lang="en-GB" baseline="0" dirty="0" smtClean="0"/>
              <a:t> </a:t>
            </a:r>
            <a:r>
              <a:rPr lang="en-GB" baseline="0" dirty="0" err="1" smtClean="0"/>
              <a:t>absolutno</a:t>
            </a:r>
            <a:r>
              <a:rPr lang="en-GB" baseline="0" dirty="0" smtClean="0"/>
              <a:t> in </a:t>
            </a:r>
            <a:r>
              <a:rPr lang="en-GB" baseline="0" dirty="0" err="1" smtClean="0"/>
              <a:t>relativno</a:t>
            </a:r>
            <a:r>
              <a:rPr lang="en-GB" baseline="0" dirty="0" smtClean="0"/>
              <a:t> </a:t>
            </a:r>
            <a:r>
              <a:rPr lang="en-GB" baseline="0" dirty="0" err="1" smtClean="0"/>
              <a:t>bo</a:t>
            </a:r>
            <a:r>
              <a:rPr lang="en-GB" baseline="0" dirty="0" smtClean="0"/>
              <a:t> </a:t>
            </a:r>
            <a:r>
              <a:rPr lang="en-GB" baseline="0" dirty="0" err="1" smtClean="0"/>
              <a:t>Afria</a:t>
            </a:r>
            <a:r>
              <a:rPr lang="en-GB" baseline="0" dirty="0" smtClean="0"/>
              <a:t>.</a:t>
            </a:r>
          </a:p>
          <a:p>
            <a:endParaRPr lang="en-GB" baseline="0" dirty="0" smtClean="0"/>
          </a:p>
          <a:p>
            <a:r>
              <a:rPr lang="en-GB" baseline="0" dirty="0" err="1" smtClean="0"/>
              <a:t>Globalno</a:t>
            </a:r>
            <a:r>
              <a:rPr lang="en-GB" baseline="0" dirty="0" smtClean="0"/>
              <a:t> </a:t>
            </a:r>
            <a:r>
              <a:rPr lang="en-GB" baseline="0" dirty="0" err="1" smtClean="0"/>
              <a:t>gledano</a:t>
            </a:r>
            <a:r>
              <a:rPr lang="en-GB" baseline="0" dirty="0" smtClean="0"/>
              <a:t> se </a:t>
            </a:r>
            <a:r>
              <a:rPr lang="en-GB" baseline="0" dirty="0" err="1" smtClean="0"/>
              <a:t>prebivalstvo</a:t>
            </a:r>
            <a:r>
              <a:rPr lang="en-GB" baseline="0" dirty="0" smtClean="0"/>
              <a:t> </a:t>
            </a:r>
            <a:r>
              <a:rPr lang="en-GB" baseline="0" dirty="0" err="1" smtClean="0"/>
              <a:t>stara</a:t>
            </a:r>
            <a:r>
              <a:rPr lang="en-GB" baseline="0" dirty="0" smtClean="0"/>
              <a:t>, v </a:t>
            </a:r>
            <a:r>
              <a:rPr lang="en-GB" baseline="0" dirty="0" err="1" smtClean="0"/>
              <a:t>razvitih</a:t>
            </a:r>
            <a:r>
              <a:rPr lang="en-GB" baseline="0" dirty="0" smtClean="0"/>
              <a:t> </a:t>
            </a:r>
            <a:r>
              <a:rPr lang="en-GB" baseline="0" dirty="0" err="1" smtClean="0"/>
              <a:t>dezelah</a:t>
            </a:r>
            <a:r>
              <a:rPr lang="en-GB" baseline="0" dirty="0" smtClean="0"/>
              <a:t> (</a:t>
            </a:r>
            <a:r>
              <a:rPr lang="en-GB" baseline="0" dirty="0" err="1" smtClean="0"/>
              <a:t>Eu</a:t>
            </a:r>
            <a:r>
              <a:rPr lang="en-GB" baseline="0" dirty="0" smtClean="0"/>
              <a:t>) </a:t>
            </a:r>
            <a:r>
              <a:rPr lang="en-GB" baseline="0" dirty="0" err="1" smtClean="0"/>
              <a:t>bolj</a:t>
            </a:r>
            <a:r>
              <a:rPr lang="en-GB" baseline="0" dirty="0" smtClean="0"/>
              <a:t> </a:t>
            </a:r>
            <a:r>
              <a:rPr lang="en-GB" baseline="0" dirty="0" err="1" smtClean="0"/>
              <a:t>kot</a:t>
            </a:r>
            <a:r>
              <a:rPr lang="en-GB" baseline="0" dirty="0" smtClean="0"/>
              <a:t> v </a:t>
            </a:r>
            <a:r>
              <a:rPr lang="en-GB" baseline="0" dirty="0" err="1" smtClean="0"/>
              <a:t>razvijajocih</a:t>
            </a:r>
            <a:r>
              <a:rPr lang="en-GB" baseline="0" dirty="0" smtClean="0"/>
              <a:t>. Tam </a:t>
            </a:r>
            <a:r>
              <a:rPr lang="en-GB" baseline="0" dirty="0" err="1" smtClean="0"/>
              <a:t>bo</a:t>
            </a:r>
            <a:r>
              <a:rPr lang="en-GB" baseline="0" dirty="0" smtClean="0"/>
              <a:t> se </a:t>
            </a:r>
            <a:r>
              <a:rPr lang="en-GB" baseline="0" dirty="0" err="1" smtClean="0"/>
              <a:t>vedno</a:t>
            </a:r>
            <a:r>
              <a:rPr lang="en-GB" baseline="0" dirty="0" smtClean="0"/>
              <a:t> </a:t>
            </a:r>
            <a:r>
              <a:rPr lang="en-GB" baseline="0" dirty="0" err="1" smtClean="0"/>
              <a:t>prisoten</a:t>
            </a:r>
            <a:r>
              <a:rPr lang="en-GB" baseline="0" dirty="0" smtClean="0"/>
              <a:t> v </a:t>
            </a:r>
            <a:r>
              <a:rPr lang="en-GB" baseline="0" dirty="0" err="1" smtClean="0"/>
              <a:t>dolocenih</a:t>
            </a:r>
            <a:r>
              <a:rPr lang="en-GB" baseline="0" dirty="0" smtClean="0"/>
              <a:t> </a:t>
            </a:r>
            <a:r>
              <a:rPr lang="en-GB" baseline="0" dirty="0" err="1" smtClean="0"/>
              <a:t>letih</a:t>
            </a:r>
            <a:r>
              <a:rPr lang="en-GB" baseline="0" dirty="0" smtClean="0"/>
              <a:t> 2030 </a:t>
            </a:r>
            <a:r>
              <a:rPr lang="en-GB" baseline="0" dirty="0" err="1" smtClean="0"/>
              <a:t>velik</a:t>
            </a:r>
            <a:r>
              <a:rPr lang="en-GB" baseline="0" dirty="0" smtClean="0"/>
              <a:t> </a:t>
            </a:r>
            <a:r>
              <a:rPr lang="en-GB" baseline="0" dirty="0" err="1" smtClean="0"/>
              <a:t>kohort</a:t>
            </a:r>
            <a:r>
              <a:rPr lang="en-GB" baseline="0" dirty="0" smtClean="0"/>
              <a:t> </a:t>
            </a:r>
            <a:r>
              <a:rPr lang="en-GB" baseline="0" dirty="0" err="1" smtClean="0"/>
              <a:t>mlade</a:t>
            </a:r>
            <a:r>
              <a:rPr lang="en-GB" baseline="0" dirty="0" smtClean="0"/>
              <a:t> </a:t>
            </a:r>
            <a:r>
              <a:rPr lang="en-GB" baseline="0" dirty="0" err="1" smtClean="0"/>
              <a:t>delovne</a:t>
            </a:r>
            <a:r>
              <a:rPr lang="en-GB" baseline="0" dirty="0" smtClean="0"/>
              <a:t> sile. </a:t>
            </a:r>
            <a:r>
              <a:rPr lang="en-GB" baseline="0" dirty="0" err="1" smtClean="0"/>
              <a:t>Glede</a:t>
            </a:r>
            <a:r>
              <a:rPr lang="en-GB" baseline="0" dirty="0" smtClean="0"/>
              <a:t> </a:t>
            </a:r>
            <a:r>
              <a:rPr lang="en-GB" baseline="0" dirty="0" err="1" smtClean="0"/>
              <a:t>na</a:t>
            </a:r>
            <a:r>
              <a:rPr lang="en-GB" baseline="0" dirty="0" smtClean="0"/>
              <a:t> </a:t>
            </a:r>
            <a:r>
              <a:rPr lang="en-GB" baseline="0" dirty="0" err="1" smtClean="0"/>
              <a:t>moznosti</a:t>
            </a:r>
            <a:r>
              <a:rPr lang="en-GB" baseline="0" dirty="0" smtClean="0"/>
              <a:t>, </a:t>
            </a:r>
            <a:r>
              <a:rPr lang="en-GB" baseline="0" dirty="0" err="1" smtClean="0"/>
              <a:t>ki</a:t>
            </a:r>
            <a:r>
              <a:rPr lang="en-GB" baseline="0" dirty="0" smtClean="0"/>
              <a:t> </a:t>
            </a:r>
            <a:r>
              <a:rPr lang="en-GB" baseline="0" dirty="0" err="1" smtClean="0"/>
              <a:t>jim</a:t>
            </a:r>
            <a:r>
              <a:rPr lang="en-GB" baseline="0" dirty="0" smtClean="0"/>
              <a:t> </a:t>
            </a:r>
            <a:r>
              <a:rPr lang="en-GB" baseline="0" dirty="0" err="1" smtClean="0"/>
              <a:t>jih</a:t>
            </a:r>
            <a:r>
              <a:rPr lang="en-GB" baseline="0" dirty="0" smtClean="0"/>
              <a:t> </a:t>
            </a:r>
            <a:r>
              <a:rPr lang="en-GB" baseline="0" dirty="0" err="1" smtClean="0"/>
              <a:t>bo</a:t>
            </a:r>
            <a:r>
              <a:rPr lang="en-GB" baseline="0" dirty="0" smtClean="0"/>
              <a:t> </a:t>
            </a:r>
            <a:r>
              <a:rPr lang="en-GB" baseline="0" dirty="0" err="1" smtClean="0"/>
              <a:t>nudila</a:t>
            </a:r>
            <a:r>
              <a:rPr lang="en-GB" baseline="0" dirty="0" smtClean="0"/>
              <a:t> </a:t>
            </a:r>
            <a:r>
              <a:rPr lang="en-GB" baseline="0" dirty="0" err="1" smtClean="0"/>
              <a:t>druzba</a:t>
            </a:r>
            <a:r>
              <a:rPr lang="en-GB" baseline="0" dirty="0" smtClean="0"/>
              <a:t>, </a:t>
            </a:r>
            <a:r>
              <a:rPr lang="en-GB" baseline="0" dirty="0" err="1" smtClean="0"/>
              <a:t>bodo</a:t>
            </a:r>
            <a:r>
              <a:rPr lang="en-GB" baseline="0" dirty="0" smtClean="0"/>
              <a:t> </a:t>
            </a:r>
            <a:r>
              <a:rPr lang="en-GB" baseline="0" dirty="0" err="1" smtClean="0"/>
              <a:t>predstavljali</a:t>
            </a:r>
            <a:r>
              <a:rPr lang="en-GB" baseline="0" dirty="0" smtClean="0"/>
              <a:t> </a:t>
            </a:r>
            <a:r>
              <a:rPr lang="en-GB" baseline="0" dirty="0" err="1" smtClean="0"/>
              <a:t>lahko</a:t>
            </a:r>
            <a:r>
              <a:rPr lang="en-GB" baseline="0" dirty="0" smtClean="0"/>
              <a:t> problem in </a:t>
            </a:r>
            <a:r>
              <a:rPr lang="en-GB" baseline="0" dirty="0" err="1" smtClean="0"/>
              <a:t>vir</a:t>
            </a:r>
            <a:r>
              <a:rPr lang="en-GB" baseline="0" dirty="0" smtClean="0"/>
              <a:t> </a:t>
            </a:r>
            <a:r>
              <a:rPr lang="en-GB" baseline="0" dirty="0" err="1" smtClean="0"/>
              <a:t>nemirov</a:t>
            </a:r>
            <a:r>
              <a:rPr lang="en-GB" baseline="0" dirty="0" smtClean="0"/>
              <a:t> v </a:t>
            </a:r>
            <a:r>
              <a:rPr lang="en-GB" baseline="0" dirty="0" err="1" smtClean="0"/>
              <a:t>drzavi</a:t>
            </a:r>
            <a:r>
              <a:rPr lang="en-GB" baseline="0" dirty="0" smtClean="0"/>
              <a:t> </a:t>
            </a:r>
            <a:r>
              <a:rPr lang="en-GB" baseline="0" dirty="0" err="1" smtClean="0"/>
              <a:t>ali</a:t>
            </a:r>
            <a:r>
              <a:rPr lang="en-GB" baseline="0" dirty="0" smtClean="0"/>
              <a:t> pa </a:t>
            </a:r>
            <a:r>
              <a:rPr lang="en-GB" baseline="0" dirty="0" err="1" smtClean="0"/>
              <a:t>bodo</a:t>
            </a:r>
            <a:r>
              <a:rPr lang="en-GB" baseline="0" dirty="0" smtClean="0"/>
              <a:t> </a:t>
            </a:r>
            <a:r>
              <a:rPr lang="en-GB" baseline="0" dirty="0" err="1" smtClean="0"/>
              <a:t>proizvajali</a:t>
            </a:r>
            <a:r>
              <a:rPr lang="en-GB" baseline="0" dirty="0" smtClean="0"/>
              <a:t> </a:t>
            </a:r>
            <a:r>
              <a:rPr lang="en-GB" baseline="0" dirty="0" err="1" smtClean="0"/>
              <a:t>dodano</a:t>
            </a:r>
            <a:r>
              <a:rPr lang="en-GB" baseline="0" dirty="0" smtClean="0"/>
              <a:t> </a:t>
            </a:r>
            <a:r>
              <a:rPr lang="en-GB" baseline="0" dirty="0" err="1" smtClean="0"/>
              <a:t>druzbeno</a:t>
            </a:r>
            <a:r>
              <a:rPr lang="en-GB" baseline="0" dirty="0" smtClean="0"/>
              <a:t> </a:t>
            </a:r>
            <a:r>
              <a:rPr lang="en-GB" baseline="0" dirty="0" err="1" smtClean="0"/>
              <a:t>vrednost</a:t>
            </a:r>
            <a:r>
              <a:rPr lang="en-GB" baseline="0" dirty="0" smtClean="0"/>
              <a:t> </a:t>
            </a:r>
            <a:r>
              <a:rPr lang="en-GB" baseline="0" dirty="0" err="1" smtClean="0"/>
              <a:t>doma</a:t>
            </a:r>
            <a:r>
              <a:rPr lang="en-GB" baseline="0" dirty="0" smtClean="0"/>
              <a:t> </a:t>
            </a:r>
            <a:r>
              <a:rPr lang="en-GB" baseline="0" dirty="0" err="1" smtClean="0"/>
              <a:t>ali</a:t>
            </a:r>
            <a:r>
              <a:rPr lang="en-GB" baseline="0" dirty="0" smtClean="0"/>
              <a:t> pa v </a:t>
            </a:r>
            <a:r>
              <a:rPr lang="en-GB" baseline="0" dirty="0" err="1" smtClean="0"/>
              <a:t>tujih</a:t>
            </a:r>
            <a:r>
              <a:rPr lang="en-GB" baseline="0" dirty="0" smtClean="0"/>
              <a:t> </a:t>
            </a:r>
            <a:r>
              <a:rPr lang="en-GB" baseline="0" dirty="0" err="1" smtClean="0"/>
              <a:t>drzavah</a:t>
            </a:r>
            <a:r>
              <a:rPr lang="en-GB" baseline="0" dirty="0" smtClean="0"/>
              <a:t> </a:t>
            </a:r>
            <a:r>
              <a:rPr lang="en-GB" baseline="0" dirty="0" err="1" smtClean="0"/>
              <a:t>kot</a:t>
            </a:r>
            <a:r>
              <a:rPr lang="en-GB" baseline="0" dirty="0" smtClean="0"/>
              <a:t> </a:t>
            </a:r>
            <a:r>
              <a:rPr lang="en-GB" baseline="0" dirty="0" err="1" smtClean="0"/>
              <a:t>emigranti</a:t>
            </a:r>
            <a:r>
              <a:rPr lang="en-GB" baseline="0" dirty="0" smtClean="0"/>
              <a:t>.</a:t>
            </a:r>
          </a:p>
          <a:p>
            <a:endParaRPr lang="en-GB" baseline="0" dirty="0" smtClean="0"/>
          </a:p>
          <a:p>
            <a:r>
              <a:rPr lang="en-GB" baseline="0" dirty="0" err="1" smtClean="0"/>
              <a:t>Strukturne</a:t>
            </a:r>
            <a:r>
              <a:rPr lang="en-GB" baseline="0" dirty="0" smtClean="0"/>
              <a:t> </a:t>
            </a:r>
            <a:r>
              <a:rPr lang="en-GB" baseline="0" dirty="0" err="1" smtClean="0"/>
              <a:t>spremembe</a:t>
            </a:r>
            <a:r>
              <a:rPr lang="en-GB" baseline="0" dirty="0" smtClean="0"/>
              <a:t> v </a:t>
            </a:r>
            <a:r>
              <a:rPr lang="en-GB" baseline="0" dirty="0" err="1" smtClean="0"/>
              <a:t>sestavi</a:t>
            </a:r>
            <a:r>
              <a:rPr lang="en-GB" baseline="0" dirty="0" smtClean="0"/>
              <a:t> </a:t>
            </a:r>
            <a:r>
              <a:rPr lang="en-GB" baseline="0" dirty="0" err="1" smtClean="0"/>
              <a:t>prebivalstva</a:t>
            </a:r>
            <a:r>
              <a:rPr lang="en-GB" baseline="0" dirty="0" smtClean="0"/>
              <a:t> so </a:t>
            </a:r>
            <a:r>
              <a:rPr lang="en-GB" baseline="0" dirty="0" err="1" smtClean="0"/>
              <a:t>tesno</a:t>
            </a:r>
            <a:r>
              <a:rPr lang="en-GB" baseline="0" dirty="0" smtClean="0"/>
              <a:t> </a:t>
            </a:r>
            <a:r>
              <a:rPr lang="en-GB" baseline="0" dirty="0" err="1" smtClean="0"/>
              <a:t>povezane</a:t>
            </a:r>
            <a:r>
              <a:rPr lang="en-GB" baseline="0" dirty="0" smtClean="0"/>
              <a:t> z </a:t>
            </a:r>
            <a:r>
              <a:rPr lang="en-GB" baseline="0" dirty="0" err="1" smtClean="0"/>
              <a:t>izobrazevanjem</a:t>
            </a:r>
            <a:r>
              <a:rPr lang="en-GB" baseline="0" dirty="0" smtClean="0"/>
              <a:t> </a:t>
            </a:r>
            <a:r>
              <a:rPr lang="en-GB" baseline="0" dirty="0" err="1" smtClean="0"/>
              <a:t>Skupaj</a:t>
            </a:r>
            <a:r>
              <a:rPr lang="en-GB" baseline="0" dirty="0" smtClean="0"/>
              <a:t> </a:t>
            </a:r>
            <a:r>
              <a:rPr lang="en-GB" baseline="0" dirty="0" err="1" smtClean="0"/>
              <a:t>predstavljajo</a:t>
            </a:r>
            <a:r>
              <a:rPr lang="en-GB" baseline="0" dirty="0" smtClean="0"/>
              <a:t> </a:t>
            </a:r>
            <a:r>
              <a:rPr lang="en-GB" baseline="0" dirty="0" err="1" smtClean="0"/>
              <a:t>druzbeni</a:t>
            </a:r>
            <a:r>
              <a:rPr lang="en-GB" baseline="0" dirty="0" smtClean="0"/>
              <a:t> capital, </a:t>
            </a:r>
            <a:r>
              <a:rPr lang="en-GB" baseline="0" dirty="0" err="1" smtClean="0"/>
              <a:t>ki</a:t>
            </a:r>
            <a:r>
              <a:rPr lang="en-GB" baseline="0" dirty="0" smtClean="0"/>
              <a:t> </a:t>
            </a:r>
            <a:r>
              <a:rPr lang="en-GB" baseline="0" dirty="0" err="1" smtClean="0"/>
              <a:t>bo</a:t>
            </a:r>
            <a:r>
              <a:rPr lang="en-GB" baseline="0" dirty="0" smtClean="0"/>
              <a:t> v </a:t>
            </a:r>
            <a:r>
              <a:rPr lang="en-GB" baseline="0" dirty="0" err="1" smtClean="0"/>
              <a:t>najvecjem</a:t>
            </a:r>
            <a:r>
              <a:rPr lang="en-GB" baseline="0" dirty="0" smtClean="0"/>
              <a:t> </a:t>
            </a:r>
            <a:r>
              <a:rPr lang="en-GB" baseline="0" dirty="0" err="1" smtClean="0"/>
              <a:t>porastu</a:t>
            </a:r>
            <a:r>
              <a:rPr lang="en-GB" baseline="0" dirty="0" smtClean="0"/>
              <a:t> v </a:t>
            </a:r>
            <a:r>
              <a:rPr lang="en-GB" baseline="0" dirty="0" err="1" smtClean="0"/>
              <a:t>Aziji</a:t>
            </a:r>
            <a:endParaRPr lang="en-GB" dirty="0" smtClean="0"/>
          </a:p>
          <a:p>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6</a:t>
            </a:fld>
            <a:endParaRPr lang="en-GB"/>
          </a:p>
        </p:txBody>
      </p:sp>
    </p:spTree>
    <p:extLst>
      <p:ext uri="{BB962C8B-B14F-4D97-AF65-F5344CB8AC3E}">
        <p14:creationId xmlns:p14="http://schemas.microsoft.com/office/powerpoint/2010/main" val="2192462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Danes </a:t>
            </a:r>
            <a:r>
              <a:rPr lang="en-GB" b="1" dirty="0" err="1" smtClean="0"/>
              <a:t>smo</a:t>
            </a:r>
            <a:r>
              <a:rPr lang="en-GB" b="1" dirty="0" smtClean="0"/>
              <a:t> </a:t>
            </a:r>
            <a:r>
              <a:rPr lang="en-GB" b="1" dirty="0" err="1" smtClean="0"/>
              <a:t>na</a:t>
            </a:r>
            <a:r>
              <a:rPr lang="en-GB" b="1" dirty="0" smtClean="0"/>
              <a:t> </a:t>
            </a:r>
            <a:r>
              <a:rPr lang="en-GB" b="1" dirty="0" err="1" smtClean="0"/>
              <a:t>kriziscu</a:t>
            </a:r>
            <a:r>
              <a:rPr lang="en-GB" b="1" baseline="0" dirty="0" smtClean="0"/>
              <a:t> </a:t>
            </a:r>
            <a:r>
              <a:rPr lang="en-GB" b="1" baseline="0" dirty="0" err="1" smtClean="0"/>
              <a:t>trendov</a:t>
            </a:r>
            <a:r>
              <a:rPr lang="en-GB" b="1" baseline="0" dirty="0" smtClean="0"/>
              <a:t>, </a:t>
            </a:r>
            <a:r>
              <a:rPr lang="en-GB" b="1" baseline="0" dirty="0" err="1" smtClean="0"/>
              <a:t>ko</a:t>
            </a:r>
            <a:r>
              <a:rPr lang="en-GB" b="1" baseline="0" dirty="0" smtClean="0"/>
              <a:t> je </a:t>
            </a:r>
            <a:r>
              <a:rPr lang="en-GB" b="1" baseline="0" dirty="0" err="1" smtClean="0"/>
              <a:t>svetovni</a:t>
            </a:r>
            <a:r>
              <a:rPr lang="en-GB" b="1" baseline="0" dirty="0" smtClean="0"/>
              <a:t> </a:t>
            </a:r>
            <a:r>
              <a:rPr lang="en-GB" b="1" baseline="0" dirty="0" err="1" smtClean="0"/>
              <a:t>delez</a:t>
            </a:r>
            <a:r>
              <a:rPr lang="en-GB" b="1" baseline="0" dirty="0" smtClean="0"/>
              <a:t> </a:t>
            </a:r>
            <a:r>
              <a:rPr lang="en-GB" b="1" baseline="0" dirty="0" err="1" smtClean="0"/>
              <a:t>urbanega</a:t>
            </a:r>
            <a:r>
              <a:rPr lang="en-GB" b="1" baseline="0" dirty="0" smtClean="0"/>
              <a:t> </a:t>
            </a:r>
            <a:r>
              <a:rPr lang="en-GB" b="1" baseline="0" dirty="0" err="1" smtClean="0"/>
              <a:t>prebivalstva</a:t>
            </a:r>
            <a:r>
              <a:rPr lang="en-GB" b="1" baseline="0" dirty="0" smtClean="0"/>
              <a:t> </a:t>
            </a:r>
            <a:r>
              <a:rPr lang="en-GB" b="1" baseline="0" dirty="0" err="1" smtClean="0"/>
              <a:t>prerastel</a:t>
            </a:r>
            <a:r>
              <a:rPr lang="en-GB" b="1" baseline="0" dirty="0" smtClean="0"/>
              <a:t> </a:t>
            </a:r>
            <a:r>
              <a:rPr lang="en-GB" b="1" baseline="0" dirty="0" err="1" smtClean="0"/>
              <a:t>podezelskega</a:t>
            </a:r>
            <a:r>
              <a:rPr lang="en-GB" b="1" baseline="0" dirty="0" smtClean="0"/>
              <a:t>. </a:t>
            </a:r>
            <a:r>
              <a:rPr lang="en-GB" b="1" dirty="0" smtClean="0"/>
              <a:t>67% </a:t>
            </a:r>
            <a:r>
              <a:rPr lang="en-GB" b="0" dirty="0" err="1" smtClean="0"/>
              <a:t>svetovnega</a:t>
            </a:r>
            <a:r>
              <a:rPr lang="en-GB" b="0" dirty="0" smtClean="0"/>
              <a:t> </a:t>
            </a:r>
            <a:r>
              <a:rPr lang="en-GB" b="0" dirty="0" err="1" smtClean="0"/>
              <a:t>prebivalstva</a:t>
            </a:r>
            <a:r>
              <a:rPr lang="en-GB" b="0" dirty="0" smtClean="0"/>
              <a:t> </a:t>
            </a:r>
            <a:r>
              <a:rPr lang="en-GB" b="0" dirty="0" err="1" smtClean="0"/>
              <a:t>bo</a:t>
            </a:r>
            <a:r>
              <a:rPr lang="en-GB" b="0" dirty="0" smtClean="0"/>
              <a:t> 2050</a:t>
            </a:r>
            <a:r>
              <a:rPr lang="en-GB" b="0" baseline="0" dirty="0" smtClean="0"/>
              <a:t> </a:t>
            </a:r>
            <a:r>
              <a:rPr lang="en-GB" b="0" baseline="0" dirty="0" err="1" smtClean="0"/>
              <a:t>zivelo</a:t>
            </a:r>
            <a:r>
              <a:rPr lang="en-GB" b="0" baseline="0" dirty="0" smtClean="0"/>
              <a:t> v </a:t>
            </a:r>
            <a:r>
              <a:rPr lang="en-GB" b="0" baseline="0" dirty="0" err="1" smtClean="0"/>
              <a:t>mestih</a:t>
            </a:r>
            <a:r>
              <a:rPr lang="en-GB" b="0" baseline="0" dirty="0" smtClean="0"/>
              <a:t>.  </a:t>
            </a:r>
            <a:r>
              <a:rPr lang="en-GB" b="0" baseline="0" dirty="0" err="1" smtClean="0"/>
              <a:t>Skoraj</a:t>
            </a:r>
            <a:r>
              <a:rPr lang="en-GB" b="0" baseline="0" dirty="0" smtClean="0"/>
              <a:t> </a:t>
            </a:r>
            <a:r>
              <a:rPr lang="en-GB" b="0" baseline="0" dirty="0" err="1" smtClean="0"/>
              <a:t>vsa</a:t>
            </a:r>
            <a:r>
              <a:rPr lang="en-GB" b="0" baseline="0" dirty="0" smtClean="0"/>
              <a:t> </a:t>
            </a:r>
            <a:r>
              <a:rPr lang="en-GB" b="0" baseline="0" dirty="0" err="1" smtClean="0"/>
              <a:t>rast</a:t>
            </a:r>
            <a:r>
              <a:rPr lang="en-GB" b="0" baseline="0" dirty="0" smtClean="0"/>
              <a:t> </a:t>
            </a:r>
            <a:r>
              <a:rPr lang="en-GB" b="0" baseline="0" dirty="0" err="1" smtClean="0"/>
              <a:t>prebivalstva</a:t>
            </a:r>
            <a:r>
              <a:rPr lang="en-GB" b="0" baseline="0" dirty="0" smtClean="0"/>
              <a:t> do </a:t>
            </a:r>
            <a:r>
              <a:rPr lang="en-GB" b="0" baseline="0" dirty="0" err="1" smtClean="0"/>
              <a:t>leta</a:t>
            </a:r>
            <a:r>
              <a:rPr lang="en-GB" b="0" baseline="0" dirty="0" smtClean="0"/>
              <a:t> 2050 </a:t>
            </a:r>
            <a:r>
              <a:rPr lang="en-GB" b="0" baseline="0" dirty="0" err="1" smtClean="0"/>
              <a:t>bo</a:t>
            </a:r>
            <a:r>
              <a:rPr lang="en-GB" b="0" baseline="0" dirty="0" smtClean="0"/>
              <a:t> </a:t>
            </a:r>
            <a:r>
              <a:rPr lang="en-GB" b="0" baseline="0" dirty="0" err="1" smtClean="0"/>
              <a:t>locirana</a:t>
            </a:r>
            <a:r>
              <a:rPr lang="en-GB" b="0" baseline="0" dirty="0" smtClean="0"/>
              <a:t> v </a:t>
            </a:r>
            <a:r>
              <a:rPr lang="en-GB" b="0" baseline="0" dirty="0" err="1" smtClean="0"/>
              <a:t>urbanih</a:t>
            </a:r>
            <a:r>
              <a:rPr lang="en-GB" b="0" baseline="0" dirty="0" smtClean="0"/>
              <a:t> </a:t>
            </a:r>
            <a:r>
              <a:rPr lang="en-GB" b="0" baseline="0" dirty="0" err="1" smtClean="0"/>
              <a:t>obmocjih</a:t>
            </a:r>
            <a:r>
              <a:rPr lang="en-GB" b="0" baseline="0" dirty="0" smtClean="0"/>
              <a:t> </a:t>
            </a:r>
            <a:r>
              <a:rPr lang="en-GB" b="0" baseline="0" dirty="0" err="1" smtClean="0"/>
              <a:t>razvijajocih</a:t>
            </a:r>
            <a:r>
              <a:rPr lang="en-GB" b="0" baseline="0" dirty="0" smtClean="0"/>
              <a:t> se </a:t>
            </a:r>
            <a:r>
              <a:rPr lang="en-GB" b="0" baseline="0" dirty="0" err="1" smtClean="0"/>
              <a:t>drzav</a:t>
            </a:r>
            <a:r>
              <a:rPr lang="en-GB" b="0" baseline="0" dirty="0" smtClean="0"/>
              <a:t>, v </a:t>
            </a:r>
            <a:r>
              <a:rPr lang="en-GB" b="0" baseline="0" dirty="0" err="1" smtClean="0"/>
              <a:t>slamih</a:t>
            </a:r>
            <a:r>
              <a:rPr lang="en-GB" b="0" baseline="0" dirty="0" smtClean="0"/>
              <a:t> in mega </a:t>
            </a:r>
            <a:r>
              <a:rPr lang="en-GB" b="0" baseline="0" dirty="0" err="1" smtClean="0"/>
              <a:t>mestih</a:t>
            </a:r>
            <a:r>
              <a:rPr lang="en-GB" b="0" baseline="0" dirty="0" smtClean="0"/>
              <a:t>.</a:t>
            </a:r>
            <a:endParaRPr lang="en-GB" b="1" dirty="0" smtClean="0"/>
          </a:p>
          <a:p>
            <a:endParaRPr lang="en-GB" b="1" dirty="0" smtClean="0"/>
          </a:p>
          <a:p>
            <a:r>
              <a:rPr lang="en-GB" b="1" dirty="0" err="1" smtClean="0"/>
              <a:t>Kompaktne</a:t>
            </a:r>
            <a:r>
              <a:rPr lang="en-GB" b="1" dirty="0" smtClean="0"/>
              <a:t> urbane </a:t>
            </a:r>
            <a:r>
              <a:rPr lang="en-GB" b="0" dirty="0" err="1" smtClean="0"/>
              <a:t>zdruzbe</a:t>
            </a:r>
            <a:r>
              <a:rPr lang="en-GB" b="0" dirty="0" smtClean="0"/>
              <a:t> </a:t>
            </a:r>
            <a:r>
              <a:rPr lang="en-GB" b="0" dirty="0" err="1" smtClean="0"/>
              <a:t>bodo</a:t>
            </a:r>
            <a:r>
              <a:rPr lang="en-GB" b="0" dirty="0" smtClean="0"/>
              <a:t> v </a:t>
            </a:r>
            <a:r>
              <a:rPr lang="en-GB" b="0" dirty="0" err="1" smtClean="0"/>
              <a:t>okviru</a:t>
            </a:r>
            <a:r>
              <a:rPr lang="en-GB" b="0" baseline="0" dirty="0" smtClean="0"/>
              <a:t> </a:t>
            </a:r>
            <a:r>
              <a:rPr lang="en-GB" b="0" baseline="0" dirty="0" err="1" smtClean="0"/>
              <a:t>dobrega</a:t>
            </a:r>
            <a:r>
              <a:rPr lang="en-GB" b="0" baseline="0" dirty="0" smtClean="0"/>
              <a:t> </a:t>
            </a:r>
            <a:r>
              <a:rPr lang="en-GB" b="0" baseline="0" dirty="0" err="1" smtClean="0"/>
              <a:t>upravljanja</a:t>
            </a:r>
            <a:r>
              <a:rPr lang="en-GB" b="0" baseline="0" dirty="0" smtClean="0"/>
              <a:t> </a:t>
            </a:r>
            <a:r>
              <a:rPr lang="en-GB" b="0" dirty="0" err="1" smtClean="0"/>
              <a:t>naujcinkovitejsi</a:t>
            </a:r>
            <a:r>
              <a:rPr lang="en-GB" b="0" dirty="0" smtClean="0"/>
              <a:t> in </a:t>
            </a:r>
            <a:r>
              <a:rPr lang="en-GB" b="0" dirty="0" err="1" smtClean="0"/>
              <a:t>okoljsko</a:t>
            </a:r>
            <a:r>
              <a:rPr lang="en-GB" b="0" dirty="0" smtClean="0"/>
              <a:t> </a:t>
            </a:r>
            <a:r>
              <a:rPr lang="en-GB" b="0" dirty="0" err="1" smtClean="0"/>
              <a:t>najprimernejsi</a:t>
            </a:r>
            <a:r>
              <a:rPr lang="en-GB" b="0" baseline="0" dirty="0" smtClean="0"/>
              <a:t> </a:t>
            </a:r>
            <a:r>
              <a:rPr lang="en-GB" b="0" baseline="0" dirty="0" err="1" smtClean="0"/>
              <a:t>nacini</a:t>
            </a:r>
            <a:r>
              <a:rPr lang="en-GB" b="0" baseline="0" dirty="0" smtClean="0"/>
              <a:t> </a:t>
            </a:r>
            <a:r>
              <a:rPr lang="en-GB" b="0" baseline="0" dirty="0" err="1" smtClean="0"/>
              <a:t>naseljevanja</a:t>
            </a:r>
            <a:r>
              <a:rPr lang="en-GB" b="0" baseline="0" dirty="0" smtClean="0"/>
              <a:t> </a:t>
            </a:r>
            <a:r>
              <a:rPr lang="en-GB" b="0" baseline="0" dirty="0" err="1" smtClean="0"/>
              <a:t>prebivalstva</a:t>
            </a:r>
            <a:r>
              <a:rPr lang="en-GB" b="0" baseline="0" dirty="0" smtClean="0"/>
              <a:t>. Smart </a:t>
            </a:r>
            <a:endParaRPr lang="en-GB" b="1" dirty="0" smtClean="0"/>
          </a:p>
          <a:p>
            <a:r>
              <a:rPr lang="en-GB" b="1" dirty="0" smtClean="0"/>
              <a:t>Compact cities are the most efficient and environmentally sustainable </a:t>
            </a:r>
            <a:r>
              <a:rPr lang="en-GB" dirty="0" smtClean="0"/>
              <a:t>way to house a growing population. Smart cities (</a:t>
            </a:r>
            <a:r>
              <a:rPr lang="en-GB" dirty="0" err="1" smtClean="0"/>
              <a:t>komunikacijske</a:t>
            </a:r>
            <a:r>
              <a:rPr lang="en-GB" baseline="0" dirty="0" smtClean="0"/>
              <a:t> </a:t>
            </a:r>
            <a:r>
              <a:rPr lang="en-GB" baseline="0" dirty="0" err="1" smtClean="0"/>
              <a:t>tehnologije</a:t>
            </a:r>
            <a:r>
              <a:rPr lang="en-GB" baseline="0" dirty="0" smtClean="0"/>
              <a:t>, internet, </a:t>
            </a:r>
            <a:r>
              <a:rPr lang="en-GB" baseline="0" dirty="0" err="1" smtClean="0"/>
              <a:t>inovacije</a:t>
            </a:r>
            <a:r>
              <a:rPr lang="en-GB" baseline="0" dirty="0" smtClean="0"/>
              <a:t>, TR, </a:t>
            </a:r>
            <a:r>
              <a:rPr lang="en-GB" baseline="0" dirty="0" err="1" smtClean="0"/>
              <a:t>kakovost</a:t>
            </a:r>
            <a:r>
              <a:rPr lang="en-GB" baseline="0" dirty="0" smtClean="0"/>
              <a:t> </a:t>
            </a:r>
            <a:r>
              <a:rPr lang="en-GB" baseline="0" dirty="0" err="1" smtClean="0"/>
              <a:t>zivljenja</a:t>
            </a:r>
            <a:r>
              <a:rPr lang="en-GB" baseline="0" dirty="0" smtClean="0"/>
              <a:t>) </a:t>
            </a:r>
            <a:r>
              <a:rPr lang="en-GB" baseline="0" dirty="0" err="1" smtClean="0"/>
              <a:t>planiranje</a:t>
            </a:r>
            <a:r>
              <a:rPr lang="en-GB" baseline="0" dirty="0" smtClean="0"/>
              <a:t> </a:t>
            </a:r>
            <a:r>
              <a:rPr lang="en-GB" baseline="0" dirty="0" err="1" smtClean="0"/>
              <a:t>zagotavlja</a:t>
            </a:r>
            <a:r>
              <a:rPr lang="en-GB" baseline="0" dirty="0" smtClean="0"/>
              <a:t> </a:t>
            </a:r>
            <a:r>
              <a:rPr lang="en-GB" baseline="0" dirty="0" err="1" smtClean="0"/>
              <a:t>ucinkovito</a:t>
            </a:r>
            <a:r>
              <a:rPr lang="en-GB" baseline="0" dirty="0" smtClean="0"/>
              <a:t> </a:t>
            </a:r>
            <a:r>
              <a:rPr lang="en-GB" baseline="0" dirty="0" err="1" smtClean="0"/>
              <a:t>rabo</a:t>
            </a:r>
            <a:r>
              <a:rPr lang="en-GB" baseline="0" dirty="0" smtClean="0"/>
              <a:t>, </a:t>
            </a:r>
            <a:r>
              <a:rPr lang="en-GB" baseline="0" dirty="0" err="1" smtClean="0"/>
              <a:t>ponovno</a:t>
            </a:r>
            <a:r>
              <a:rPr lang="en-GB" baseline="0" dirty="0" smtClean="0"/>
              <a:t> </a:t>
            </a:r>
            <a:r>
              <a:rPr lang="en-GB" baseline="0" dirty="0" err="1" smtClean="0"/>
              <a:t>uporabo</a:t>
            </a:r>
            <a:r>
              <a:rPr lang="en-GB" baseline="0" dirty="0" smtClean="0"/>
              <a:t> in </a:t>
            </a:r>
            <a:r>
              <a:rPr lang="en-GB" baseline="0" dirty="0" err="1" smtClean="0"/>
              <a:t>mulitfunkcijsko</a:t>
            </a:r>
            <a:r>
              <a:rPr lang="en-GB" baseline="0" dirty="0" smtClean="0"/>
              <a:t>/</a:t>
            </a:r>
            <a:r>
              <a:rPr lang="en-GB" baseline="0" dirty="0" err="1" smtClean="0"/>
              <a:t>mesano</a:t>
            </a:r>
            <a:r>
              <a:rPr lang="en-GB" baseline="0" dirty="0" smtClean="0"/>
              <a:t> </a:t>
            </a:r>
            <a:r>
              <a:rPr lang="en-GB" baseline="0" dirty="0" err="1" smtClean="0"/>
              <a:t>rabo</a:t>
            </a:r>
            <a:r>
              <a:rPr lang="en-GB" baseline="0" dirty="0" smtClean="0"/>
              <a:t> </a:t>
            </a:r>
            <a:r>
              <a:rPr lang="en-GB" baseline="0" dirty="0" err="1" smtClean="0"/>
              <a:t>urbanega</a:t>
            </a:r>
            <a:r>
              <a:rPr lang="en-GB" baseline="0" dirty="0" smtClean="0"/>
              <a:t> </a:t>
            </a:r>
            <a:r>
              <a:rPr lang="en-GB" baseline="0" dirty="0" err="1" smtClean="0"/>
              <a:t>prostora</a:t>
            </a:r>
            <a:r>
              <a:rPr lang="en-GB" baseline="0" dirty="0" smtClean="0"/>
              <a:t>.</a:t>
            </a:r>
          </a:p>
          <a:p>
            <a:endParaRPr lang="en-GB" dirty="0" smtClean="0"/>
          </a:p>
          <a:p>
            <a:r>
              <a:rPr lang="en-GB" dirty="0" smtClean="0"/>
              <a:t>V</a:t>
            </a:r>
            <a:r>
              <a:rPr lang="en-GB" baseline="0" dirty="0" smtClean="0"/>
              <a:t> </a:t>
            </a:r>
            <a:r>
              <a:rPr lang="en-GB" baseline="0" dirty="0" err="1" smtClean="0"/>
              <a:t>Evropi</a:t>
            </a:r>
            <a:r>
              <a:rPr lang="en-GB" baseline="0" dirty="0" smtClean="0"/>
              <a:t> </a:t>
            </a:r>
            <a:r>
              <a:rPr lang="en-GB" baseline="0" dirty="0" err="1" smtClean="0"/>
              <a:t>peri-urbana</a:t>
            </a:r>
            <a:r>
              <a:rPr lang="en-GB" baseline="0" dirty="0" smtClean="0"/>
              <a:t> </a:t>
            </a:r>
            <a:r>
              <a:rPr lang="en-GB" baseline="0" dirty="0" err="1" smtClean="0"/>
              <a:t>obmocja</a:t>
            </a:r>
            <a:r>
              <a:rPr lang="en-GB" baseline="0" dirty="0" smtClean="0"/>
              <a:t> </a:t>
            </a:r>
            <a:r>
              <a:rPr lang="en-GB" baseline="0" dirty="0" err="1" smtClean="0"/>
              <a:t>rastejo</a:t>
            </a:r>
            <a:r>
              <a:rPr lang="en-GB" baseline="0" dirty="0" smtClean="0"/>
              <a:t> 5x </a:t>
            </a:r>
            <a:r>
              <a:rPr lang="en-GB" baseline="0" dirty="0" err="1" smtClean="0"/>
              <a:t>hitreje</a:t>
            </a:r>
            <a:r>
              <a:rPr lang="en-GB" baseline="0" dirty="0" smtClean="0"/>
              <a:t> </a:t>
            </a:r>
            <a:r>
              <a:rPr lang="en-GB" baseline="0" dirty="0" err="1" smtClean="0"/>
              <a:t>kot</a:t>
            </a:r>
            <a:r>
              <a:rPr lang="en-GB" baseline="0" dirty="0" smtClean="0"/>
              <a:t> </a:t>
            </a:r>
            <a:r>
              <a:rPr lang="en-GB" baseline="0" dirty="0" err="1" smtClean="0"/>
              <a:t>urbana</a:t>
            </a:r>
            <a:r>
              <a:rPr lang="en-GB" baseline="0" dirty="0" smtClean="0"/>
              <a:t>.</a:t>
            </a:r>
          </a:p>
          <a:p>
            <a:endParaRPr lang="en-GB" baseline="0" dirty="0" smtClean="0"/>
          </a:p>
          <a:p>
            <a:r>
              <a:rPr lang="en-GB" dirty="0" smtClean="0"/>
              <a:t> </a:t>
            </a:r>
          </a:p>
          <a:p>
            <a:r>
              <a:rPr lang="en-GB" dirty="0" smtClean="0"/>
              <a:t>Urban growth is driving land-use change in </a:t>
            </a:r>
            <a:r>
              <a:rPr lang="en-GB" b="1" dirty="0" smtClean="0"/>
              <a:t>Europe,</a:t>
            </a:r>
            <a:r>
              <a:rPr lang="en-GB" dirty="0" smtClean="0"/>
              <a:t> with </a:t>
            </a:r>
            <a:r>
              <a:rPr lang="en-GB" b="1" dirty="0" err="1" smtClean="0"/>
              <a:t>peri</a:t>
            </a:r>
            <a:r>
              <a:rPr lang="en-GB" b="1" dirty="0" smtClean="0"/>
              <a:t>-urban areas developing at four times the rate of towns and cities</a:t>
            </a:r>
            <a:r>
              <a:rPr lang="en-GB" dirty="0" smtClean="0"/>
              <a:t>. Smart planning and governance could increase environmental resilience of Europe’s cities, particularly in the east and south.</a:t>
            </a:r>
          </a:p>
          <a:p>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7</a:t>
            </a:fld>
            <a:endParaRPr lang="en-GB"/>
          </a:p>
        </p:txBody>
      </p:sp>
    </p:spTree>
    <p:extLst>
      <p:ext uri="{BB962C8B-B14F-4D97-AF65-F5344CB8AC3E}">
        <p14:creationId xmlns:p14="http://schemas.microsoft.com/office/powerpoint/2010/main" val="3562258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Pospesene</a:t>
            </a:r>
            <a:r>
              <a:rPr lang="en-GB" dirty="0" smtClean="0"/>
              <a:t> </a:t>
            </a:r>
            <a:r>
              <a:rPr lang="en-GB" dirty="0" err="1" smtClean="0"/>
              <a:t>tehnoloske</a:t>
            </a:r>
            <a:r>
              <a:rPr lang="en-GB" dirty="0" smtClean="0"/>
              <a:t> </a:t>
            </a:r>
            <a:r>
              <a:rPr lang="en-GB" dirty="0" err="1" smtClean="0"/>
              <a:t>spremembe</a:t>
            </a:r>
            <a:endParaRPr lang="en-GB" dirty="0" smtClean="0"/>
          </a:p>
        </p:txBody>
      </p:sp>
      <p:sp>
        <p:nvSpPr>
          <p:cNvPr id="4" name="Slide Number Placeholder 3"/>
          <p:cNvSpPr>
            <a:spLocks noGrp="1"/>
          </p:cNvSpPr>
          <p:nvPr>
            <p:ph type="sldNum" sz="quarter" idx="10"/>
          </p:nvPr>
        </p:nvSpPr>
        <p:spPr/>
        <p:txBody>
          <a:bodyPr/>
          <a:lstStyle/>
          <a:p>
            <a:fld id="{777201BC-94E4-4101-962D-54511777D224}" type="slidenum">
              <a:rPr lang="en-GB" smtClean="0"/>
              <a:pPr/>
              <a:t>8</a:t>
            </a:fld>
            <a:endParaRPr lang="en-GB"/>
          </a:p>
        </p:txBody>
      </p:sp>
    </p:spTree>
    <p:extLst>
      <p:ext uri="{BB962C8B-B14F-4D97-AF65-F5344CB8AC3E}">
        <p14:creationId xmlns:p14="http://schemas.microsoft.com/office/powerpoint/2010/main" val="324689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smtClean="0"/>
          </a:p>
          <a:p>
            <a:r>
              <a:rPr lang="en-US" sz="1200" b="1" dirty="0" err="1" smtClean="0"/>
              <a:t>Nove</a:t>
            </a:r>
            <a:r>
              <a:rPr lang="en-US" sz="1200" b="1" dirty="0" smtClean="0"/>
              <a:t> </a:t>
            </a:r>
            <a:r>
              <a:rPr lang="en-US" sz="1200" b="1" dirty="0" err="1" smtClean="0"/>
              <a:t>tehnologije</a:t>
            </a:r>
            <a:r>
              <a:rPr lang="en-US" sz="1200" b="1" dirty="0" smtClean="0"/>
              <a:t> </a:t>
            </a:r>
            <a:r>
              <a:rPr lang="en-US" sz="1200" b="1" dirty="0" err="1" smtClean="0"/>
              <a:t>korenito</a:t>
            </a:r>
            <a:r>
              <a:rPr lang="en-US" sz="1200" b="1" dirty="0" smtClean="0"/>
              <a:t> </a:t>
            </a:r>
            <a:r>
              <a:rPr lang="en-US" sz="1200" b="1" dirty="0" err="1" smtClean="0"/>
              <a:t>spereminjajo</a:t>
            </a:r>
            <a:r>
              <a:rPr lang="en-US" sz="1200" b="1" dirty="0" smtClean="0"/>
              <a:t> </a:t>
            </a:r>
            <a:r>
              <a:rPr lang="en-US" sz="1200" b="1" dirty="0" err="1" smtClean="0"/>
              <a:t>svet</a:t>
            </a:r>
            <a:r>
              <a:rPr lang="en-US" sz="1200" b="1" dirty="0" smtClean="0"/>
              <a:t>.</a:t>
            </a:r>
            <a:r>
              <a:rPr lang="en-US" sz="1200" b="0" dirty="0" smtClean="0"/>
              <a:t> Se </a:t>
            </a:r>
            <a:r>
              <a:rPr lang="en-US" sz="1200" b="0" dirty="0" err="1" smtClean="0"/>
              <a:t>zlasti</a:t>
            </a:r>
            <a:r>
              <a:rPr lang="en-US" sz="1200" b="0" dirty="0" smtClean="0"/>
              <a:t> </a:t>
            </a:r>
            <a:r>
              <a:rPr lang="en-US" sz="1200" b="0" dirty="0" err="1" smtClean="0"/>
              <a:t>na</a:t>
            </a:r>
            <a:r>
              <a:rPr lang="en-US" sz="1200" b="0" dirty="0" smtClean="0"/>
              <a:t> </a:t>
            </a:r>
            <a:r>
              <a:rPr lang="en-US" sz="1200" b="0" dirty="0" err="1" smtClean="0"/>
              <a:t>pdorocju</a:t>
            </a:r>
            <a:r>
              <a:rPr lang="en-US" sz="1200" b="0" dirty="0" smtClean="0"/>
              <a:t> </a:t>
            </a:r>
            <a:r>
              <a:rPr lang="en-US" sz="1200" b="0" dirty="0" err="1" smtClean="0"/>
              <a:t>nano</a:t>
            </a:r>
            <a:r>
              <a:rPr lang="en-US" sz="1200" b="0" dirty="0" smtClean="0"/>
              <a:t> in </a:t>
            </a:r>
            <a:r>
              <a:rPr lang="en-US" sz="1200" b="0" dirty="0" err="1" smtClean="0"/>
              <a:t>biotehnologije</a:t>
            </a:r>
            <a:r>
              <a:rPr lang="en-US" sz="1200" b="0" dirty="0" smtClean="0"/>
              <a:t> in </a:t>
            </a:r>
            <a:r>
              <a:rPr lang="en-US" sz="1200" b="0" dirty="0" err="1" smtClean="0"/>
              <a:t>informacijske</a:t>
            </a:r>
            <a:r>
              <a:rPr lang="en-US" sz="1200" b="0" dirty="0" smtClean="0"/>
              <a:t> in </a:t>
            </a:r>
            <a:r>
              <a:rPr lang="en-US" sz="1200" b="0" dirty="0" err="1" smtClean="0"/>
              <a:t>komunikaijske</a:t>
            </a:r>
            <a:r>
              <a:rPr lang="en-US" sz="1200" b="0" dirty="0" smtClean="0"/>
              <a:t> </a:t>
            </a:r>
            <a:r>
              <a:rPr lang="en-US" sz="1200" b="0" dirty="0" err="1" smtClean="0"/>
              <a:t>tehnologije</a:t>
            </a:r>
            <a:r>
              <a:rPr lang="en-US" sz="1200" b="0" dirty="0" smtClean="0"/>
              <a:t>. To </a:t>
            </a:r>
            <a:r>
              <a:rPr lang="en-US" sz="1200" b="0" dirty="0" err="1" smtClean="0"/>
              <a:t>odpora</a:t>
            </a:r>
            <a:r>
              <a:rPr lang="en-US" sz="1200" b="0" dirty="0" smtClean="0"/>
              <a:t> </a:t>
            </a:r>
            <a:r>
              <a:rPr lang="en-US" sz="1200" b="0" dirty="0" err="1" smtClean="0"/>
              <a:t>moznosti</a:t>
            </a:r>
            <a:r>
              <a:rPr lang="en-US" sz="1200" b="0" dirty="0" smtClean="0"/>
              <a:t> </a:t>
            </a:r>
            <a:r>
              <a:rPr lang="en-US" sz="1200" b="0" dirty="0" err="1" smtClean="0"/>
              <a:t>za</a:t>
            </a:r>
            <a:r>
              <a:rPr lang="en-US" sz="1200" b="0" dirty="0" smtClean="0"/>
              <a:t> </a:t>
            </a:r>
            <a:r>
              <a:rPr lang="en-US" sz="1200" b="0" dirty="0" err="1" smtClean="0"/>
              <a:t>zamnjsanje</a:t>
            </a:r>
            <a:r>
              <a:rPr lang="en-US" sz="1200" b="0" baseline="0" dirty="0" smtClean="0"/>
              <a:t> </a:t>
            </a:r>
            <a:r>
              <a:rPr lang="en-US" sz="1200" b="0" baseline="0" dirty="0" err="1" smtClean="0"/>
              <a:t>vplivov</a:t>
            </a:r>
            <a:r>
              <a:rPr lang="en-US" sz="1200" b="0" baseline="0" dirty="0" smtClean="0"/>
              <a:t> </a:t>
            </a:r>
            <a:r>
              <a:rPr lang="en-US" sz="1200" b="0" baseline="0" dirty="0" err="1" smtClean="0"/>
              <a:t>na</a:t>
            </a:r>
            <a:r>
              <a:rPr lang="en-US" sz="1200" b="0" baseline="0" dirty="0" smtClean="0"/>
              <a:t> </a:t>
            </a:r>
            <a:r>
              <a:rPr lang="en-US" sz="1200" b="0" baseline="0" dirty="0" err="1" smtClean="0"/>
              <a:t>okolje</a:t>
            </a:r>
            <a:r>
              <a:rPr lang="en-US" sz="1200" b="0" baseline="0" dirty="0" smtClean="0"/>
              <a:t>, </a:t>
            </a:r>
            <a:r>
              <a:rPr lang="en-US" sz="1200" b="0" baseline="0" dirty="0" err="1" smtClean="0"/>
              <a:t>povecanje</a:t>
            </a:r>
            <a:r>
              <a:rPr lang="en-US" sz="1200" b="0" baseline="0" dirty="0" smtClean="0"/>
              <a:t> </a:t>
            </a:r>
            <a:r>
              <a:rPr lang="en-US" sz="1200" b="0" baseline="0" dirty="0" err="1" smtClean="0"/>
              <a:t>preskrbe</a:t>
            </a:r>
            <a:r>
              <a:rPr lang="en-US" sz="1200" b="0" baseline="0" dirty="0" smtClean="0"/>
              <a:t>  z </a:t>
            </a:r>
            <a:r>
              <a:rPr lang="en-US" sz="1200" b="0" baseline="0" dirty="0" err="1" smtClean="0"/>
              <a:t>viri</a:t>
            </a:r>
            <a:r>
              <a:rPr lang="en-US" sz="1200" b="0" baseline="0" dirty="0" smtClean="0"/>
              <a:t> a </a:t>
            </a:r>
            <a:r>
              <a:rPr lang="en-US" sz="1200" b="0" baseline="0" dirty="0" err="1" smtClean="0"/>
              <a:t>tudi</a:t>
            </a:r>
            <a:r>
              <a:rPr lang="en-US" sz="1200" b="0" baseline="0" dirty="0" smtClean="0"/>
              <a:t> </a:t>
            </a:r>
            <a:r>
              <a:rPr lang="en-US" sz="1200" b="0" baseline="0" dirty="0" err="1" smtClean="0"/>
              <a:t>prinasea</a:t>
            </a:r>
            <a:r>
              <a:rPr lang="en-US" sz="1200" b="0" baseline="0" dirty="0" smtClean="0"/>
              <a:t> </a:t>
            </a:r>
            <a:r>
              <a:rPr lang="en-US" sz="1200" b="0" baseline="0" dirty="0" err="1" smtClean="0"/>
              <a:t>negotovisti</a:t>
            </a:r>
            <a:r>
              <a:rPr lang="en-US" sz="1200" b="0" baseline="0" dirty="0" smtClean="0"/>
              <a:t> in </a:t>
            </a:r>
            <a:r>
              <a:rPr lang="en-US" sz="1200" b="0" baseline="0" dirty="0" err="1" smtClean="0"/>
              <a:t>tveganja</a:t>
            </a:r>
            <a:r>
              <a:rPr lang="en-US" sz="1200" b="0" baseline="0" dirty="0" smtClean="0"/>
              <a:t> </a:t>
            </a:r>
            <a:r>
              <a:rPr lang="en-US" sz="1200" b="0" baseline="0" dirty="0" err="1" smtClean="0"/>
              <a:t>vplivov</a:t>
            </a:r>
            <a:r>
              <a:rPr lang="en-US" sz="1200" b="0" baseline="0" dirty="0" smtClean="0"/>
              <a:t>.</a:t>
            </a:r>
          </a:p>
          <a:p>
            <a:endParaRPr lang="en-US" sz="1200" b="0" baseline="0" dirty="0" smtClean="0"/>
          </a:p>
          <a:p>
            <a:r>
              <a:rPr lang="en-US" sz="1200" b="0" baseline="0" dirty="0" err="1" smtClean="0"/>
              <a:t>Okoljski</a:t>
            </a:r>
            <a:r>
              <a:rPr lang="en-US" sz="1200" b="0" baseline="0" dirty="0" smtClean="0"/>
              <a:t> </a:t>
            </a:r>
            <a:r>
              <a:rPr lang="en-US" sz="1200" b="0" baseline="0" dirty="0" err="1" smtClean="0"/>
              <a:t>patenti</a:t>
            </a:r>
            <a:r>
              <a:rPr lang="en-US" sz="1200" b="0" baseline="0" dirty="0" smtClean="0"/>
              <a:t> </a:t>
            </a:r>
            <a:r>
              <a:rPr lang="en-US" sz="1200" b="0" baseline="0" dirty="0" err="1" smtClean="0"/>
              <a:t>registrirani</a:t>
            </a:r>
            <a:r>
              <a:rPr lang="en-US" sz="1200" b="0" baseline="0" dirty="0" smtClean="0"/>
              <a:t> </a:t>
            </a:r>
            <a:r>
              <a:rPr lang="en-US" sz="1200" b="0" baseline="0" dirty="0" err="1" smtClean="0"/>
              <a:t>na</a:t>
            </a:r>
            <a:r>
              <a:rPr lang="en-US" sz="1200" b="0" baseline="0" dirty="0" smtClean="0"/>
              <a:t> </a:t>
            </a:r>
            <a:r>
              <a:rPr lang="en-US" sz="1200" b="0" baseline="0" dirty="0" err="1" smtClean="0"/>
              <a:t>evropskem</a:t>
            </a:r>
            <a:r>
              <a:rPr lang="en-US" sz="1200" b="0" baseline="0" dirty="0" smtClean="0"/>
              <a:t> </a:t>
            </a:r>
            <a:r>
              <a:rPr lang="en-US" sz="1200" b="0" baseline="0" dirty="0" err="1" smtClean="0"/>
              <a:t>patentnem</a:t>
            </a:r>
            <a:r>
              <a:rPr lang="en-US" sz="1200" b="0" baseline="0" dirty="0" smtClean="0"/>
              <a:t> </a:t>
            </a:r>
            <a:r>
              <a:rPr lang="en-US" sz="1200" b="0" baseline="0" dirty="0" err="1" smtClean="0"/>
              <a:t>uradu</a:t>
            </a:r>
            <a:r>
              <a:rPr lang="en-US" sz="1200" b="0" baseline="0" dirty="0" smtClean="0"/>
              <a:t> - </a:t>
            </a:r>
            <a:r>
              <a:rPr lang="en-US" sz="1200" b="0" baseline="0" dirty="0" err="1" smtClean="0"/>
              <a:t>narascajoci</a:t>
            </a:r>
            <a:r>
              <a:rPr lang="en-US" sz="1200" b="0" baseline="0" dirty="0" smtClean="0"/>
              <a:t> </a:t>
            </a:r>
            <a:r>
              <a:rPr lang="en-US" sz="1200" b="0" baseline="0" dirty="0" err="1" smtClean="0"/>
              <a:t>trendi</a:t>
            </a:r>
            <a:r>
              <a:rPr lang="en-US" sz="1200" b="0" baseline="0" dirty="0" smtClean="0"/>
              <a:t>. </a:t>
            </a:r>
            <a:endParaRPr lang="en-US" sz="1200" b="1" dirty="0" smtClean="0"/>
          </a:p>
          <a:p>
            <a:r>
              <a:rPr lang="en-US" sz="1200" b="1" dirty="0" smtClean="0"/>
              <a:t>----------------------------------------------------------------------------------------------------------------------</a:t>
            </a:r>
          </a:p>
          <a:p>
            <a:r>
              <a:rPr lang="en-US" sz="1200" b="1" dirty="0" smtClean="0"/>
              <a:t>Racing </a:t>
            </a:r>
            <a:r>
              <a:rPr lang="en-US" sz="1200" b="1" dirty="0" smtClean="0"/>
              <a:t>into the unknown</a:t>
            </a:r>
            <a:endParaRPr lang="en-GB" sz="1200" dirty="0" smtClean="0"/>
          </a:p>
          <a:p>
            <a:endParaRPr lang="en-GB" sz="1200" b="1" dirty="0" smtClean="0"/>
          </a:p>
          <a:p>
            <a:r>
              <a:rPr lang="en-GB" sz="1200" b="1" dirty="0" smtClean="0"/>
              <a:t>The pace </a:t>
            </a:r>
            <a:r>
              <a:rPr lang="en-GB" sz="1200" dirty="0" smtClean="0"/>
              <a:t>of technological change, particularly in the fields of information, communication, </a:t>
            </a:r>
            <a:r>
              <a:rPr lang="en-GB" sz="1200" dirty="0" err="1" smtClean="0"/>
              <a:t>nano</a:t>
            </a:r>
            <a:r>
              <a:rPr lang="en-GB" sz="1200" dirty="0" smtClean="0"/>
              <a:t>- and bio-technologies, </a:t>
            </a:r>
            <a:r>
              <a:rPr lang="en-GB" sz="1200" b="1" dirty="0" smtClean="0"/>
              <a:t>is unprecedented</a:t>
            </a:r>
            <a:r>
              <a:rPr lang="en-GB" sz="1200" dirty="0" smtClean="0"/>
              <a:t>.</a:t>
            </a:r>
          </a:p>
          <a:p>
            <a:r>
              <a:rPr lang="en-GB" sz="1200" dirty="0" smtClean="0"/>
              <a:t> This provides </a:t>
            </a:r>
            <a:r>
              <a:rPr lang="en-GB" sz="1200" b="1" dirty="0" smtClean="0"/>
              <a:t>opportunities to reduce humanity’s impact on the environment and reliance on non-renewable natural resources</a:t>
            </a:r>
            <a:r>
              <a:rPr lang="en-GB" sz="1200" dirty="0" smtClean="0"/>
              <a:t>, while improving lifestyles, stimulating innovation and green growth.</a:t>
            </a:r>
          </a:p>
          <a:p>
            <a:r>
              <a:rPr lang="en-GB" sz="1200" dirty="0" smtClean="0"/>
              <a:t>Innovation, however, </a:t>
            </a:r>
            <a:r>
              <a:rPr lang="en-GB" sz="1200" b="1" dirty="0" smtClean="0"/>
              <a:t>brings risks</a:t>
            </a:r>
            <a:r>
              <a:rPr lang="en-GB" sz="1200" dirty="0" smtClean="0"/>
              <a:t>. Those associated with technological change should be minimised through the application of the precautionary principle and regulatory frameworks.</a:t>
            </a:r>
          </a:p>
          <a:p>
            <a:r>
              <a:rPr lang="en-GB" sz="1200" dirty="0" smtClean="0"/>
              <a:t> </a:t>
            </a:r>
            <a:r>
              <a:rPr lang="en-GB" sz="1200" b="1" dirty="0" smtClean="0"/>
              <a:t>Europe</a:t>
            </a:r>
            <a:r>
              <a:rPr lang="en-GB" sz="1200" dirty="0" smtClean="0"/>
              <a:t>’s research institutions and environmental knowledge base should enhance its position as a </a:t>
            </a:r>
            <a:r>
              <a:rPr lang="en-GB" sz="1200" b="1" dirty="0" smtClean="0"/>
              <a:t>green leader</a:t>
            </a:r>
            <a:r>
              <a:rPr lang="en-GB" sz="1200" dirty="0" smtClean="0"/>
              <a:t>.</a:t>
            </a:r>
          </a:p>
          <a:p>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9</a:t>
            </a:fld>
            <a:endParaRPr lang="en-GB"/>
          </a:p>
        </p:txBody>
      </p:sp>
    </p:spTree>
    <p:extLst>
      <p:ext uri="{BB962C8B-B14F-4D97-AF65-F5344CB8AC3E}">
        <p14:creationId xmlns:p14="http://schemas.microsoft.com/office/powerpoint/2010/main" val="4155220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s_European Briefing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28600" y="609600"/>
            <a:ext cx="9103290" cy="292274"/>
          </a:xfrm>
          <a:prstGeom prst="rect">
            <a:avLst/>
          </a:prstGeom>
        </p:spPr>
        <p:txBody>
          <a:bodyPr/>
          <a:lstStyle>
            <a:lvl1pPr marL="0" indent="0">
              <a:buNone/>
              <a:defRPr lang="en-US" sz="1400" kern="1200" baseline="0" dirty="0" smtClean="0">
                <a:solidFill>
                  <a:srgbClr val="54803A"/>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4" name="Text Placeholder 2"/>
          <p:cNvSpPr>
            <a:spLocks noGrp="1"/>
          </p:cNvSpPr>
          <p:nvPr>
            <p:ph type="body" sz="quarter" idx="11"/>
          </p:nvPr>
        </p:nvSpPr>
        <p:spPr>
          <a:xfrm>
            <a:off x="1987462" y="152400"/>
            <a:ext cx="6705600" cy="228600"/>
          </a:xfrm>
          <a:prstGeom prst="rect">
            <a:avLst/>
          </a:prstGeom>
        </p:spPr>
        <p:txBody>
          <a:bodyPr/>
          <a:lstStyle>
            <a:lvl1pPr marL="0" indent="0">
              <a:buNone/>
              <a:defRPr lang="en-US" sz="900" kern="1200" baseline="0" dirty="0" smtClean="0">
                <a:solidFill>
                  <a:srgbClr val="54803A"/>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2" name="Rectangle 1"/>
          <p:cNvSpPr/>
          <p:nvPr userDrawn="1"/>
        </p:nvSpPr>
        <p:spPr>
          <a:xfrm>
            <a:off x="228600" y="5867400"/>
            <a:ext cx="1295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userDrawn="1"/>
        </p:nvSpPr>
        <p:spPr>
          <a:xfrm>
            <a:off x="152400" y="5932904"/>
            <a:ext cx="3886200" cy="230832"/>
          </a:xfrm>
          <a:prstGeom prst="rect">
            <a:avLst/>
          </a:prstGeom>
          <a:noFill/>
        </p:spPr>
        <p:txBody>
          <a:bodyPr wrap="square" rtlCol="0">
            <a:spAutoFit/>
          </a:bodyPr>
          <a:lstStyle/>
          <a:p>
            <a:r>
              <a:rPr lang="en-US" sz="900" b="1" dirty="0" smtClean="0">
                <a:solidFill>
                  <a:schemeClr val="bg1">
                    <a:lumMod val="65000"/>
                  </a:schemeClr>
                </a:solidFill>
              </a:rPr>
              <a:t>Related content</a:t>
            </a:r>
            <a:endParaRPr lang="en-US" sz="900" b="1" dirty="0">
              <a:solidFill>
                <a:schemeClr val="bg1">
                  <a:lumMod val="65000"/>
                </a:schemeClr>
              </a:solidFill>
            </a:endParaRPr>
          </a:p>
        </p:txBody>
      </p:sp>
      <p:sp>
        <p:nvSpPr>
          <p:cNvPr id="7" name="TextBox 6"/>
          <p:cNvSpPr txBox="1"/>
          <p:nvPr userDrawn="1"/>
        </p:nvSpPr>
        <p:spPr>
          <a:xfrm>
            <a:off x="228601" y="152400"/>
            <a:ext cx="7010400" cy="2308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bg1">
                    <a:lumMod val="65000"/>
                  </a:schemeClr>
                </a:solidFill>
              </a:rPr>
              <a:t>SOER2015 / European briefings</a:t>
            </a:r>
            <a:r>
              <a:rPr lang="en-US" sz="900" baseline="0" dirty="0" smtClean="0">
                <a:solidFill>
                  <a:schemeClr val="bg1">
                    <a:lumMod val="65000"/>
                  </a:schemeClr>
                </a:solidFill>
              </a:rPr>
              <a:t>/</a:t>
            </a:r>
            <a:endParaRPr lang="en-US" sz="900" dirty="0" smtClean="0">
              <a:solidFill>
                <a:srgbClr val="202661"/>
              </a:solidFill>
              <a:latin typeface="Open Sans Extrabold" pitchFamily="34" charset="0"/>
              <a:ea typeface="Open Sans Extrabold" pitchFamily="34" charset="0"/>
              <a:cs typeface="Open Sans Extrabold" pitchFamily="34" charset="0"/>
            </a:endParaRPr>
          </a:p>
        </p:txBody>
      </p:sp>
      <p:sp>
        <p:nvSpPr>
          <p:cNvPr id="8" name="Rectangle 7">
            <a:hlinkClick r:id="" action="ppaction://noaction"/>
          </p:cNvPr>
          <p:cNvSpPr/>
          <p:nvPr userDrawn="1"/>
        </p:nvSpPr>
        <p:spPr>
          <a:xfrm>
            <a:off x="964505" y="152399"/>
            <a:ext cx="1127342" cy="260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hlinkClick r:id="rId2" action="ppaction://hlinksldjump"/>
          </p:cNvPr>
          <p:cNvSpPr/>
          <p:nvPr userDrawn="1"/>
        </p:nvSpPr>
        <p:spPr>
          <a:xfrm>
            <a:off x="176409" y="152400"/>
            <a:ext cx="719666"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8"/>
          <p:cNvSpPr>
            <a:spLocks noGrp="1"/>
          </p:cNvSpPr>
          <p:nvPr>
            <p:ph type="body" sz="quarter" idx="12"/>
          </p:nvPr>
        </p:nvSpPr>
        <p:spPr>
          <a:xfrm>
            <a:off x="176409" y="5452533"/>
            <a:ext cx="9577191" cy="482599"/>
          </a:xfrm>
          <a:prstGeom prst="rect">
            <a:avLst/>
          </a:prstGeom>
        </p:spPr>
        <p:txBody>
          <a:bodyPr anchor="b"/>
          <a:lstStyle>
            <a:lvl1pPr marL="0" indent="0" algn="r">
              <a:buNone/>
              <a:defRPr sz="700">
                <a:solidFill>
                  <a:schemeClr val="bg1">
                    <a:lumMod val="65000"/>
                  </a:schemeClr>
                </a:solidFill>
                <a:latin typeface="+mn-lt"/>
              </a:defRPr>
            </a:lvl1pPr>
            <a:lvl2pPr marL="457200" indent="0" algn="r">
              <a:buNone/>
              <a:defRPr sz="700">
                <a:solidFill>
                  <a:schemeClr val="bg1">
                    <a:lumMod val="65000"/>
                  </a:schemeClr>
                </a:solidFill>
                <a:latin typeface="+mn-lt"/>
              </a:defRPr>
            </a:lvl2pPr>
            <a:lvl3pPr marL="914400" indent="0" algn="r">
              <a:buNone/>
              <a:defRPr sz="700">
                <a:solidFill>
                  <a:schemeClr val="bg1">
                    <a:lumMod val="65000"/>
                  </a:schemeClr>
                </a:solidFill>
                <a:latin typeface="+mn-lt"/>
              </a:defRPr>
            </a:lvl3pPr>
            <a:lvl4pPr marL="1371600" indent="0" algn="r">
              <a:buNone/>
              <a:defRPr sz="700">
                <a:solidFill>
                  <a:schemeClr val="bg1">
                    <a:lumMod val="65000"/>
                  </a:schemeClr>
                </a:solidFill>
                <a:latin typeface="+mn-lt"/>
              </a:defRPr>
            </a:lvl4pPr>
            <a:lvl5pPr marL="1828800" indent="0" algn="r">
              <a:buNone/>
              <a:defRPr sz="700">
                <a:solidFill>
                  <a:schemeClr val="bg1">
                    <a:lumMod val="65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5879642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phs_Global Megatrend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28599" y="609599"/>
            <a:ext cx="9391389" cy="292275"/>
          </a:xfrm>
          <a:prstGeom prst="rect">
            <a:avLst/>
          </a:prstGeom>
        </p:spPr>
        <p:txBody>
          <a:bodyPr/>
          <a:lstStyle>
            <a:lvl1pPr marL="0" indent="0">
              <a:buNone/>
              <a:defRPr lang="en-US" sz="1400" kern="1200" baseline="0" dirty="0" smtClean="0">
                <a:solidFill>
                  <a:srgbClr val="833A88"/>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4" name="Text Placeholder 2"/>
          <p:cNvSpPr>
            <a:spLocks noGrp="1"/>
          </p:cNvSpPr>
          <p:nvPr>
            <p:ph type="body" sz="quarter" idx="11"/>
          </p:nvPr>
        </p:nvSpPr>
        <p:spPr>
          <a:xfrm>
            <a:off x="2037566" y="152400"/>
            <a:ext cx="6705600" cy="228600"/>
          </a:xfrm>
          <a:prstGeom prst="rect">
            <a:avLst/>
          </a:prstGeom>
        </p:spPr>
        <p:txBody>
          <a:bodyPr/>
          <a:lstStyle>
            <a:lvl1pPr marL="0" indent="0">
              <a:buNone/>
              <a:defRPr lang="en-US" sz="900" kern="1200" baseline="0" dirty="0" smtClean="0">
                <a:solidFill>
                  <a:srgbClr val="833A88"/>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2" name="Rectangle 1"/>
          <p:cNvSpPr/>
          <p:nvPr userDrawn="1"/>
        </p:nvSpPr>
        <p:spPr>
          <a:xfrm>
            <a:off x="228600" y="5867400"/>
            <a:ext cx="1295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userDrawn="1"/>
        </p:nvSpPr>
        <p:spPr>
          <a:xfrm>
            <a:off x="228601" y="152400"/>
            <a:ext cx="7010400" cy="2308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bg1">
                    <a:lumMod val="65000"/>
                  </a:schemeClr>
                </a:solidFill>
              </a:rPr>
              <a:t>SOER2015 / Global megatrends </a:t>
            </a:r>
            <a:r>
              <a:rPr lang="en-US" sz="900" baseline="0" dirty="0" smtClean="0">
                <a:solidFill>
                  <a:schemeClr val="bg1">
                    <a:lumMod val="65000"/>
                  </a:schemeClr>
                </a:solidFill>
              </a:rPr>
              <a:t>/</a:t>
            </a:r>
            <a:endParaRPr lang="en-US" sz="900" dirty="0" smtClean="0">
              <a:solidFill>
                <a:srgbClr val="202661"/>
              </a:solidFill>
              <a:latin typeface="Open Sans Extrabold" pitchFamily="34" charset="0"/>
              <a:ea typeface="Open Sans Extrabold" pitchFamily="34" charset="0"/>
              <a:cs typeface="Open Sans Extrabold" pitchFamily="34" charset="0"/>
            </a:endParaRPr>
          </a:p>
        </p:txBody>
      </p:sp>
      <p:sp>
        <p:nvSpPr>
          <p:cNvPr id="7" name="Rectangle 6">
            <a:hlinkClick r:id="" action="ppaction://noaction"/>
          </p:cNvPr>
          <p:cNvSpPr/>
          <p:nvPr userDrawn="1"/>
        </p:nvSpPr>
        <p:spPr>
          <a:xfrm>
            <a:off x="964505" y="152399"/>
            <a:ext cx="1127342" cy="260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hlinkClick r:id="rId2" action="ppaction://hlinksldjump"/>
          </p:cNvPr>
          <p:cNvSpPr/>
          <p:nvPr userDrawn="1"/>
        </p:nvSpPr>
        <p:spPr>
          <a:xfrm>
            <a:off x="176409" y="152400"/>
            <a:ext cx="719666"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8"/>
          <p:cNvSpPr>
            <a:spLocks noGrp="1"/>
          </p:cNvSpPr>
          <p:nvPr>
            <p:ph type="body" sz="quarter" idx="12"/>
          </p:nvPr>
        </p:nvSpPr>
        <p:spPr>
          <a:xfrm>
            <a:off x="176409" y="5452533"/>
            <a:ext cx="9577191" cy="482599"/>
          </a:xfrm>
          <a:prstGeom prst="rect">
            <a:avLst/>
          </a:prstGeom>
        </p:spPr>
        <p:txBody>
          <a:bodyPr anchor="b"/>
          <a:lstStyle>
            <a:lvl1pPr marL="0" indent="0" algn="r">
              <a:buNone/>
              <a:defRPr sz="700">
                <a:solidFill>
                  <a:schemeClr val="bg1">
                    <a:lumMod val="65000"/>
                  </a:schemeClr>
                </a:solidFill>
                <a:latin typeface="+mn-lt"/>
              </a:defRPr>
            </a:lvl1pPr>
            <a:lvl2pPr marL="457200" indent="0" algn="r">
              <a:buNone/>
              <a:defRPr sz="700">
                <a:solidFill>
                  <a:schemeClr val="bg1">
                    <a:lumMod val="65000"/>
                  </a:schemeClr>
                </a:solidFill>
                <a:latin typeface="+mn-lt"/>
              </a:defRPr>
            </a:lvl2pPr>
            <a:lvl3pPr marL="914400" indent="0" algn="r">
              <a:buNone/>
              <a:defRPr sz="700">
                <a:solidFill>
                  <a:schemeClr val="bg1">
                    <a:lumMod val="65000"/>
                  </a:schemeClr>
                </a:solidFill>
                <a:latin typeface="+mn-lt"/>
              </a:defRPr>
            </a:lvl3pPr>
            <a:lvl4pPr marL="1371600" indent="0" algn="r">
              <a:buNone/>
              <a:defRPr sz="700">
                <a:solidFill>
                  <a:schemeClr val="bg1">
                    <a:lumMod val="65000"/>
                  </a:schemeClr>
                </a:solidFill>
                <a:latin typeface="+mn-lt"/>
              </a:defRPr>
            </a:lvl4pPr>
            <a:lvl5pPr marL="1828800" indent="0" algn="r">
              <a:buNone/>
              <a:defRPr sz="700">
                <a:solidFill>
                  <a:schemeClr val="bg1">
                    <a:lumMod val="65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Text Placeholder 9"/>
          <p:cNvSpPr>
            <a:spLocks noGrp="1"/>
          </p:cNvSpPr>
          <p:nvPr>
            <p:ph type="body" sz="quarter" idx="13"/>
          </p:nvPr>
        </p:nvSpPr>
        <p:spPr>
          <a:xfrm>
            <a:off x="228600" y="1380067"/>
            <a:ext cx="9525000" cy="212196"/>
          </a:xfrm>
          <a:prstGeom prst="rect">
            <a:avLst/>
          </a:prstGeom>
        </p:spPr>
        <p:txBody>
          <a:bodyPr/>
          <a:lstStyle>
            <a:lvl1pPr marL="0" indent="0">
              <a:buNone/>
              <a:defRPr sz="1200">
                <a:solidFill>
                  <a:schemeClr val="bg1">
                    <a:lumMod val="50000"/>
                  </a:schemeClr>
                </a:solidFill>
              </a:defRPr>
            </a:lvl1pPr>
            <a:lvl2pPr marL="457200" indent="0">
              <a:buNone/>
              <a:defRPr sz="1200">
                <a:solidFill>
                  <a:schemeClr val="bg1">
                    <a:lumMod val="50000"/>
                  </a:schemeClr>
                </a:solidFill>
              </a:defRPr>
            </a:lvl2pPr>
            <a:lvl3pPr marL="914400" indent="0">
              <a:buNone/>
              <a:defRPr sz="1200">
                <a:solidFill>
                  <a:schemeClr val="bg1">
                    <a:lumMod val="50000"/>
                  </a:schemeClr>
                </a:solidFill>
              </a:defRPr>
            </a:lvl3pPr>
            <a:lvl4pPr marL="1371600" indent="0">
              <a:buNone/>
              <a:defRPr sz="1200">
                <a:solidFill>
                  <a:schemeClr val="bg1">
                    <a:lumMod val="50000"/>
                  </a:schemeClr>
                </a:solidFill>
              </a:defRPr>
            </a:lvl4pPr>
            <a:lvl5pPr marL="1828800" indent="0">
              <a:buNone/>
              <a:defRPr sz="1200">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8796420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key message_image_Global_megatrend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7" name="Text Placeholder 6"/>
          <p:cNvSpPr>
            <a:spLocks noGrp="1"/>
          </p:cNvSpPr>
          <p:nvPr>
            <p:ph type="body" sz="quarter" idx="11"/>
          </p:nvPr>
        </p:nvSpPr>
        <p:spPr>
          <a:xfrm>
            <a:off x="3676388" y="152400"/>
            <a:ext cx="3276600" cy="304800"/>
          </a:xfrm>
          <a:prstGeom prst="rect">
            <a:avLst/>
          </a:prstGeom>
        </p:spPr>
        <p:txBody>
          <a:bodyPr/>
          <a:lstStyle>
            <a:lvl1pPr marL="0" indent="0">
              <a:buNone/>
              <a:defRPr lang="en-US" sz="900" b="1" kern="1200" baseline="0" dirty="0" smtClean="0">
                <a:solidFill>
                  <a:srgbClr val="833A88"/>
                </a:solidFill>
                <a:latin typeface="+mn-lt"/>
                <a:ea typeface="+mn-ea"/>
                <a:cs typeface="+mn-cs"/>
              </a:defRPr>
            </a:lvl1pPr>
            <a:lvl2pPr marL="457200" indent="0">
              <a:buNone/>
              <a:defRPr lang="en-US" sz="900" kern="1200" baseline="0" dirty="0" smtClean="0">
                <a:solidFill>
                  <a:srgbClr val="202661"/>
                </a:solidFill>
                <a:latin typeface="+mn-lt"/>
                <a:ea typeface="+mn-ea"/>
                <a:cs typeface="+mn-cs"/>
              </a:defRPr>
            </a:lvl2pPr>
            <a:lvl3pPr marL="914400" indent="0">
              <a:buNone/>
              <a:defRPr lang="en-US" sz="900" kern="1200" baseline="0" dirty="0" smtClean="0">
                <a:solidFill>
                  <a:srgbClr val="202661"/>
                </a:solidFill>
                <a:latin typeface="+mn-lt"/>
                <a:ea typeface="+mn-ea"/>
                <a:cs typeface="+mn-cs"/>
              </a:defRPr>
            </a:lvl3pPr>
            <a:lvl4pPr marL="1371600" indent="0">
              <a:buNone/>
              <a:defRPr lang="en-US" sz="900" kern="1200" baseline="0" dirty="0" smtClean="0">
                <a:solidFill>
                  <a:srgbClr val="202661"/>
                </a:solidFill>
                <a:latin typeface="+mn-lt"/>
                <a:ea typeface="+mn-ea"/>
                <a:cs typeface="+mn-cs"/>
              </a:defRPr>
            </a:lvl4pPr>
            <a:lvl5pPr marL="1828800" indent="0">
              <a:buNone/>
              <a:defRPr lang="en-GB" sz="900" kern="1200" baseline="0" dirty="0">
                <a:solidFill>
                  <a:srgbClr val="202661"/>
                </a:solidFill>
                <a:latin typeface="+mn-lt"/>
                <a:ea typeface="+mn-ea"/>
                <a:cs typeface="+mn-cs"/>
              </a:defRPr>
            </a:lvl5pPr>
          </a:lstStyle>
          <a:p>
            <a:pPr lvl="0"/>
            <a:r>
              <a:rPr lang="en-US" dirty="0" smtClean="0"/>
              <a:t>Click to edit Master text styles</a:t>
            </a:r>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833A88"/>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2133600"/>
            <a:ext cx="7620000" cy="3581400"/>
          </a:xfrm>
          <a:prstGeom prst="rect">
            <a:avLst/>
          </a:prstGeom>
        </p:spPr>
        <p:txBody>
          <a:bodyPr/>
          <a:lstStyle>
            <a:lvl1pPr>
              <a:spcBef>
                <a:spcPts val="600"/>
              </a:spcBef>
              <a:spcAft>
                <a:spcPts val="1200"/>
              </a:spcAft>
              <a:defRPr lang="en-US" sz="1600" b="0" i="0" kern="1200" baseline="0" smtClean="0">
                <a:solidFill>
                  <a:srgbClr val="833A88"/>
                </a:solidFill>
                <a:latin typeface="+mn-lt"/>
                <a:ea typeface="+mn-ea"/>
                <a:cs typeface="+mn-cs"/>
              </a:defRPr>
            </a:lvl1pPr>
            <a:lvl2pPr>
              <a:spcBef>
                <a:spcPts val="600"/>
              </a:spcBef>
              <a:spcAft>
                <a:spcPts val="1200"/>
              </a:spcAft>
              <a:defRPr lang="en-US" sz="1600" b="0" i="0" kern="1200" baseline="0" smtClean="0">
                <a:solidFill>
                  <a:srgbClr val="833A88"/>
                </a:solidFill>
                <a:latin typeface="+mn-lt"/>
                <a:ea typeface="+mn-ea"/>
                <a:cs typeface="+mn-cs"/>
              </a:defRPr>
            </a:lvl2pPr>
            <a:lvl3pPr>
              <a:spcBef>
                <a:spcPts val="600"/>
              </a:spcBef>
              <a:spcAft>
                <a:spcPts val="1200"/>
              </a:spcAft>
              <a:defRPr lang="en-US" sz="1600" b="0" i="0" kern="1200" baseline="0" smtClean="0">
                <a:solidFill>
                  <a:srgbClr val="833A88"/>
                </a:solidFill>
                <a:latin typeface="+mn-lt"/>
                <a:ea typeface="+mn-ea"/>
                <a:cs typeface="+mn-cs"/>
              </a:defRPr>
            </a:lvl3pPr>
            <a:lvl4pPr>
              <a:spcBef>
                <a:spcPts val="600"/>
              </a:spcBef>
              <a:spcAft>
                <a:spcPts val="1200"/>
              </a:spcAft>
              <a:defRPr lang="en-US" sz="1600" b="0" i="0" kern="1200" baseline="0" smtClean="0">
                <a:solidFill>
                  <a:srgbClr val="833A88"/>
                </a:solidFill>
                <a:latin typeface="+mn-lt"/>
                <a:ea typeface="+mn-ea"/>
                <a:cs typeface="+mn-cs"/>
              </a:defRPr>
            </a:lvl4pPr>
            <a:lvl5pPr>
              <a:spcBef>
                <a:spcPts val="600"/>
              </a:spcBef>
              <a:spcAft>
                <a:spcPts val="1200"/>
              </a:spcAft>
              <a:defRPr lang="en-GB" sz="1600" b="0" i="0" kern="1200" baseline="0">
                <a:solidFill>
                  <a:srgbClr val="833A88"/>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userDrawn="1"/>
        </p:nvSpPr>
        <p:spPr>
          <a:xfrm>
            <a:off x="1905000" y="152400"/>
            <a:ext cx="7010400" cy="230832"/>
          </a:xfrm>
          <a:prstGeom prst="rect">
            <a:avLst/>
          </a:prstGeom>
          <a:noFill/>
        </p:spPr>
        <p:txBody>
          <a:bodyPr wrap="square" rtlCol="0">
            <a:spAutoFit/>
          </a:bodyPr>
          <a:lstStyle/>
          <a:p>
            <a:r>
              <a:rPr lang="en-US" sz="900" dirty="0" smtClean="0">
                <a:solidFill>
                  <a:schemeClr val="bg1">
                    <a:lumMod val="65000"/>
                  </a:schemeClr>
                </a:solidFill>
              </a:rPr>
              <a:t>SOER2015 / Global megatrends </a:t>
            </a:r>
            <a:r>
              <a:rPr lang="en-US" sz="900" baseline="0" dirty="0" smtClean="0">
                <a:solidFill>
                  <a:schemeClr val="bg1">
                    <a:lumMod val="65000"/>
                  </a:schemeClr>
                </a:solidFill>
              </a:rPr>
              <a:t>/</a:t>
            </a:r>
            <a:endParaRPr lang="en-US" sz="900" dirty="0"/>
          </a:p>
        </p:txBody>
      </p:sp>
      <p:sp>
        <p:nvSpPr>
          <p:cNvPr id="8" name="Rectangle 7">
            <a:hlinkClick r:id="" action="ppaction://noaction"/>
          </p:cNvPr>
          <p:cNvSpPr/>
          <p:nvPr userDrawn="1"/>
        </p:nvSpPr>
        <p:spPr>
          <a:xfrm>
            <a:off x="2681614" y="152399"/>
            <a:ext cx="950934"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hlinkClick r:id="rId2" action="ppaction://hlinksldjump"/>
          </p:cNvPr>
          <p:cNvSpPr/>
          <p:nvPr userDrawn="1"/>
        </p:nvSpPr>
        <p:spPr>
          <a:xfrm>
            <a:off x="1827234" y="147325"/>
            <a:ext cx="763566"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937870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95300" y="1600201"/>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351"/>
            <a:ext cx="2311400" cy="365125"/>
          </a:xfrm>
          <a:prstGeom prst="rect">
            <a:avLst/>
          </a:prstGeom>
        </p:spPr>
        <p:txBody>
          <a:bodyPr/>
          <a:lstStyle/>
          <a:p>
            <a:fld id="{95B4DCA6-DC72-434A-B371-A610FF1E24F5}" type="datetimeFigureOut">
              <a:rPr lang="en-GB" smtClean="0"/>
              <a:t>01/06/2015</a:t>
            </a:fld>
            <a:endParaRPr lang="en-GB"/>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351"/>
            <a:ext cx="2311400" cy="365125"/>
          </a:xfrm>
          <a:prstGeom prst="rect">
            <a:avLst/>
          </a:prstGeom>
        </p:spPr>
        <p:txBody>
          <a:bodyPr/>
          <a:lstStyle/>
          <a:p>
            <a:fld id="{305C648E-9AD3-4D4A-B22C-83FFAC7B834D}" type="slidenum">
              <a:rPr lang="en-GB" smtClean="0"/>
              <a:t>‹#›</a:t>
            </a:fld>
            <a:endParaRPr lang="en-GB"/>
          </a:p>
        </p:txBody>
      </p:sp>
    </p:spTree>
    <p:extLst>
      <p:ext uri="{BB962C8B-B14F-4D97-AF65-F5344CB8AC3E}">
        <p14:creationId xmlns:p14="http://schemas.microsoft.com/office/powerpoint/2010/main" val="2663414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ey message_image_European_brief">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7" name="Text Placeholder 6"/>
          <p:cNvSpPr>
            <a:spLocks noGrp="1"/>
          </p:cNvSpPr>
          <p:nvPr>
            <p:ph type="body" sz="quarter" idx="11"/>
          </p:nvPr>
        </p:nvSpPr>
        <p:spPr>
          <a:xfrm>
            <a:off x="3651336" y="152400"/>
            <a:ext cx="3276600" cy="304800"/>
          </a:xfrm>
          <a:prstGeom prst="rect">
            <a:avLst/>
          </a:prstGeom>
        </p:spPr>
        <p:txBody>
          <a:bodyPr/>
          <a:lstStyle>
            <a:lvl1pPr marL="0" indent="0">
              <a:buNone/>
              <a:defRPr lang="en-US" sz="900" b="1" kern="1200" baseline="0" dirty="0" smtClean="0">
                <a:solidFill>
                  <a:srgbClr val="54803A"/>
                </a:solidFill>
                <a:latin typeface="+mn-lt"/>
                <a:ea typeface="+mn-ea"/>
                <a:cs typeface="+mn-cs"/>
              </a:defRPr>
            </a:lvl1pPr>
            <a:lvl2pPr marL="457200" indent="0">
              <a:buNone/>
              <a:defRPr lang="en-US" sz="900" kern="1200" baseline="0" dirty="0" smtClean="0">
                <a:solidFill>
                  <a:srgbClr val="202661"/>
                </a:solidFill>
                <a:latin typeface="+mn-lt"/>
                <a:ea typeface="+mn-ea"/>
                <a:cs typeface="+mn-cs"/>
              </a:defRPr>
            </a:lvl2pPr>
            <a:lvl3pPr marL="914400" indent="0">
              <a:buNone/>
              <a:defRPr lang="en-US" sz="900" kern="1200" baseline="0" dirty="0" smtClean="0">
                <a:solidFill>
                  <a:srgbClr val="202661"/>
                </a:solidFill>
                <a:latin typeface="+mn-lt"/>
                <a:ea typeface="+mn-ea"/>
                <a:cs typeface="+mn-cs"/>
              </a:defRPr>
            </a:lvl3pPr>
            <a:lvl4pPr marL="1371600" indent="0">
              <a:buNone/>
              <a:defRPr lang="en-US" sz="900" kern="1200" baseline="0" dirty="0" smtClean="0">
                <a:solidFill>
                  <a:srgbClr val="202661"/>
                </a:solidFill>
                <a:latin typeface="+mn-lt"/>
                <a:ea typeface="+mn-ea"/>
                <a:cs typeface="+mn-cs"/>
              </a:defRPr>
            </a:lvl4pPr>
            <a:lvl5pPr marL="1828800" indent="0">
              <a:buNone/>
              <a:defRPr lang="en-GB" sz="900" kern="1200" baseline="0" dirty="0">
                <a:solidFill>
                  <a:srgbClr val="202661"/>
                </a:solidFill>
                <a:latin typeface="+mn-lt"/>
                <a:ea typeface="+mn-ea"/>
                <a:cs typeface="+mn-cs"/>
              </a:defRPr>
            </a:lvl5pPr>
          </a:lstStyle>
          <a:p>
            <a:pPr lvl="0"/>
            <a:r>
              <a:rPr lang="en-US" dirty="0" smtClean="0"/>
              <a:t>Click to edit Master text styles</a:t>
            </a:r>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54803A"/>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2133600"/>
            <a:ext cx="7620000" cy="3581400"/>
          </a:xfrm>
          <a:prstGeom prst="rect">
            <a:avLst/>
          </a:prstGeom>
        </p:spPr>
        <p:txBody>
          <a:bodyPr/>
          <a:lstStyle>
            <a:lvl1pPr>
              <a:spcBef>
                <a:spcPts val="600"/>
              </a:spcBef>
              <a:spcAft>
                <a:spcPts val="1200"/>
              </a:spcAft>
              <a:defRPr lang="en-US" sz="1600" b="0" i="0" kern="1200" baseline="0" smtClean="0">
                <a:solidFill>
                  <a:srgbClr val="54803A"/>
                </a:solidFill>
                <a:latin typeface="+mn-lt"/>
                <a:ea typeface="+mn-ea"/>
                <a:cs typeface="+mn-cs"/>
              </a:defRPr>
            </a:lvl1pPr>
            <a:lvl2pPr>
              <a:spcBef>
                <a:spcPts val="600"/>
              </a:spcBef>
              <a:spcAft>
                <a:spcPts val="1200"/>
              </a:spcAft>
              <a:defRPr lang="en-US" sz="1600" b="0" i="0" kern="1200" baseline="0" smtClean="0">
                <a:solidFill>
                  <a:srgbClr val="54803A"/>
                </a:solidFill>
                <a:latin typeface="+mn-lt"/>
                <a:ea typeface="+mn-ea"/>
                <a:cs typeface="+mn-cs"/>
              </a:defRPr>
            </a:lvl2pPr>
            <a:lvl3pPr>
              <a:spcBef>
                <a:spcPts val="600"/>
              </a:spcBef>
              <a:spcAft>
                <a:spcPts val="1200"/>
              </a:spcAft>
              <a:defRPr lang="en-US" sz="1600" b="0" i="0" kern="1200" baseline="0" smtClean="0">
                <a:solidFill>
                  <a:srgbClr val="54803A"/>
                </a:solidFill>
                <a:latin typeface="+mn-lt"/>
                <a:ea typeface="+mn-ea"/>
                <a:cs typeface="+mn-cs"/>
              </a:defRPr>
            </a:lvl3pPr>
            <a:lvl4pPr>
              <a:spcBef>
                <a:spcPts val="600"/>
              </a:spcBef>
              <a:spcAft>
                <a:spcPts val="1200"/>
              </a:spcAft>
              <a:defRPr lang="en-US" sz="1600" b="0" i="0" kern="1200" baseline="0" smtClean="0">
                <a:solidFill>
                  <a:srgbClr val="54803A"/>
                </a:solidFill>
                <a:latin typeface="+mn-lt"/>
                <a:ea typeface="+mn-ea"/>
                <a:cs typeface="+mn-cs"/>
              </a:defRPr>
            </a:lvl4pPr>
            <a:lvl5pPr>
              <a:spcBef>
                <a:spcPts val="600"/>
              </a:spcBef>
              <a:spcAft>
                <a:spcPts val="1200"/>
              </a:spcAft>
              <a:defRPr lang="en-GB" sz="1600" b="0" i="0" kern="1200" baseline="0">
                <a:solidFill>
                  <a:srgbClr val="54803A"/>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userDrawn="1"/>
        </p:nvSpPr>
        <p:spPr>
          <a:xfrm>
            <a:off x="1905000" y="152400"/>
            <a:ext cx="7010400" cy="230832"/>
          </a:xfrm>
          <a:prstGeom prst="rect">
            <a:avLst/>
          </a:prstGeom>
          <a:noFill/>
        </p:spPr>
        <p:txBody>
          <a:bodyPr wrap="square" rtlCol="0">
            <a:spAutoFit/>
          </a:bodyPr>
          <a:lstStyle/>
          <a:p>
            <a:r>
              <a:rPr lang="en-US" sz="900" dirty="0" smtClean="0">
                <a:solidFill>
                  <a:schemeClr val="bg1">
                    <a:lumMod val="65000"/>
                  </a:schemeClr>
                </a:solidFill>
              </a:rPr>
              <a:t>SOER2015 / European briefings </a:t>
            </a:r>
            <a:r>
              <a:rPr lang="en-US" sz="900" baseline="0" dirty="0" smtClean="0">
                <a:solidFill>
                  <a:schemeClr val="bg1">
                    <a:lumMod val="65000"/>
                  </a:schemeClr>
                </a:solidFill>
              </a:rPr>
              <a:t>/</a:t>
            </a:r>
            <a:endParaRPr lang="en-US" sz="900" dirty="0"/>
          </a:p>
        </p:txBody>
      </p:sp>
      <p:sp>
        <p:nvSpPr>
          <p:cNvPr id="8" name="Rectangle 7">
            <a:hlinkClick r:id="" action="ppaction://noaction"/>
          </p:cNvPr>
          <p:cNvSpPr/>
          <p:nvPr userDrawn="1"/>
        </p:nvSpPr>
        <p:spPr>
          <a:xfrm>
            <a:off x="2681614" y="152399"/>
            <a:ext cx="950934"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hlinkClick r:id="rId2" action="ppaction://hlinksldjump"/>
          </p:cNvPr>
          <p:cNvSpPr/>
          <p:nvPr userDrawn="1"/>
        </p:nvSpPr>
        <p:spPr>
          <a:xfrm>
            <a:off x="1827234" y="147325"/>
            <a:ext cx="763566"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1068254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 message_image_Synthesi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7" name="Text Placeholder 6"/>
          <p:cNvSpPr>
            <a:spLocks noGrp="1"/>
          </p:cNvSpPr>
          <p:nvPr>
            <p:ph type="body" sz="quarter" idx="11"/>
          </p:nvPr>
        </p:nvSpPr>
        <p:spPr>
          <a:xfrm>
            <a:off x="3200400" y="152400"/>
            <a:ext cx="3276600" cy="304800"/>
          </a:xfrm>
          <a:prstGeom prst="rect">
            <a:avLst/>
          </a:prstGeom>
        </p:spPr>
        <p:txBody>
          <a:bodyPr/>
          <a:lstStyle>
            <a:lvl1pPr marL="0" indent="0">
              <a:buNone/>
              <a:defRPr lang="en-US" sz="900" b="1" kern="1200" baseline="0" dirty="0" smtClean="0">
                <a:solidFill>
                  <a:srgbClr val="202661"/>
                </a:solidFill>
                <a:latin typeface="+mn-lt"/>
                <a:ea typeface="+mn-ea"/>
                <a:cs typeface="+mn-cs"/>
              </a:defRPr>
            </a:lvl1pPr>
            <a:lvl2pPr marL="457200" indent="0">
              <a:buNone/>
              <a:defRPr lang="en-US" sz="900" kern="1200" baseline="0" dirty="0" smtClean="0">
                <a:solidFill>
                  <a:srgbClr val="202661"/>
                </a:solidFill>
                <a:latin typeface="+mn-lt"/>
                <a:ea typeface="+mn-ea"/>
                <a:cs typeface="+mn-cs"/>
              </a:defRPr>
            </a:lvl2pPr>
            <a:lvl3pPr marL="914400" indent="0">
              <a:buNone/>
              <a:defRPr lang="en-US" sz="900" kern="1200" baseline="0" dirty="0" smtClean="0">
                <a:solidFill>
                  <a:srgbClr val="202661"/>
                </a:solidFill>
                <a:latin typeface="+mn-lt"/>
                <a:ea typeface="+mn-ea"/>
                <a:cs typeface="+mn-cs"/>
              </a:defRPr>
            </a:lvl3pPr>
            <a:lvl4pPr marL="1371600" indent="0">
              <a:buNone/>
              <a:defRPr lang="en-US" sz="900" kern="1200" baseline="0" dirty="0" smtClean="0">
                <a:solidFill>
                  <a:srgbClr val="202661"/>
                </a:solidFill>
                <a:latin typeface="+mn-lt"/>
                <a:ea typeface="+mn-ea"/>
                <a:cs typeface="+mn-cs"/>
              </a:defRPr>
            </a:lvl4pPr>
            <a:lvl5pPr marL="1828800" indent="0">
              <a:buNone/>
              <a:defRPr lang="en-GB" sz="900" kern="1200" baseline="0" dirty="0">
                <a:solidFill>
                  <a:srgbClr val="202661"/>
                </a:solidFill>
                <a:latin typeface="+mn-lt"/>
                <a:ea typeface="+mn-ea"/>
                <a:cs typeface="+mn-cs"/>
              </a:defRPr>
            </a:lvl5pPr>
          </a:lstStyle>
          <a:p>
            <a:pPr lvl="0"/>
            <a:r>
              <a:rPr lang="en-US" dirty="0" smtClean="0"/>
              <a:t>Click to edit Master text styles</a:t>
            </a:r>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202661"/>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1921933"/>
            <a:ext cx="7620000" cy="3996267"/>
          </a:xfrm>
          <a:prstGeom prst="rect">
            <a:avLst/>
          </a:prstGeom>
        </p:spPr>
        <p:txBody>
          <a:bodyPr/>
          <a:lstStyle>
            <a:lvl1pPr>
              <a:spcBef>
                <a:spcPts val="600"/>
              </a:spcBef>
              <a:spcAft>
                <a:spcPts val="1200"/>
              </a:spcAft>
              <a:defRPr lang="en-US" sz="1600" b="0" i="0" kern="1200" baseline="0" smtClean="0">
                <a:solidFill>
                  <a:srgbClr val="202661"/>
                </a:solidFill>
                <a:latin typeface="+mn-lt"/>
                <a:ea typeface="+mn-ea"/>
                <a:cs typeface="+mn-cs"/>
              </a:defRPr>
            </a:lvl1pPr>
            <a:lvl2pPr>
              <a:spcBef>
                <a:spcPts val="600"/>
              </a:spcBef>
              <a:spcAft>
                <a:spcPts val="1200"/>
              </a:spcAft>
              <a:defRPr lang="en-US" sz="1600" b="0" i="0" kern="1200" baseline="0" smtClean="0">
                <a:solidFill>
                  <a:srgbClr val="202661"/>
                </a:solidFill>
                <a:latin typeface="+mn-lt"/>
                <a:ea typeface="+mn-ea"/>
                <a:cs typeface="+mn-cs"/>
              </a:defRPr>
            </a:lvl2pPr>
            <a:lvl3pPr>
              <a:spcBef>
                <a:spcPts val="600"/>
              </a:spcBef>
              <a:spcAft>
                <a:spcPts val="1200"/>
              </a:spcAft>
              <a:defRPr lang="en-US" sz="1600" b="0" i="0" kern="1200" baseline="0" smtClean="0">
                <a:solidFill>
                  <a:srgbClr val="202661"/>
                </a:solidFill>
                <a:latin typeface="+mn-lt"/>
                <a:ea typeface="+mn-ea"/>
                <a:cs typeface="+mn-cs"/>
              </a:defRPr>
            </a:lvl3pPr>
            <a:lvl4pPr>
              <a:spcBef>
                <a:spcPts val="600"/>
              </a:spcBef>
              <a:spcAft>
                <a:spcPts val="1200"/>
              </a:spcAft>
              <a:defRPr lang="en-US" sz="1600" b="0" i="0" kern="1200" baseline="0" smtClean="0">
                <a:solidFill>
                  <a:srgbClr val="202661"/>
                </a:solidFill>
                <a:latin typeface="+mn-lt"/>
                <a:ea typeface="+mn-ea"/>
                <a:cs typeface="+mn-cs"/>
              </a:defRPr>
            </a:lvl4pPr>
            <a:lvl5pPr>
              <a:spcBef>
                <a:spcPts val="600"/>
              </a:spcBef>
              <a:spcAft>
                <a:spcPts val="1200"/>
              </a:spcAft>
              <a:defRPr lang="en-GB" sz="1600" b="0" i="0" kern="1200" baseline="0">
                <a:solidFill>
                  <a:srgbClr val="20266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userDrawn="1"/>
        </p:nvSpPr>
        <p:spPr>
          <a:xfrm>
            <a:off x="1905000" y="152400"/>
            <a:ext cx="7010400" cy="230832"/>
          </a:xfrm>
          <a:prstGeom prst="rect">
            <a:avLst/>
          </a:prstGeom>
          <a:noFill/>
        </p:spPr>
        <p:txBody>
          <a:bodyPr wrap="square" rtlCol="0">
            <a:spAutoFit/>
          </a:bodyPr>
          <a:lstStyle/>
          <a:p>
            <a:r>
              <a:rPr lang="en-US" sz="900" dirty="0" smtClean="0">
                <a:solidFill>
                  <a:schemeClr val="bg1">
                    <a:lumMod val="65000"/>
                  </a:schemeClr>
                </a:solidFill>
              </a:rPr>
              <a:t>SOER2015 / Synthesis </a:t>
            </a:r>
            <a:r>
              <a:rPr lang="en-US" sz="900" baseline="0" dirty="0" smtClean="0">
                <a:solidFill>
                  <a:schemeClr val="bg1">
                    <a:lumMod val="65000"/>
                  </a:schemeClr>
                </a:solidFill>
              </a:rPr>
              <a:t>/</a:t>
            </a:r>
            <a:endParaRPr lang="en-US" sz="900" dirty="0"/>
          </a:p>
        </p:txBody>
      </p:sp>
      <p:sp>
        <p:nvSpPr>
          <p:cNvPr id="8" name="Rectangle 7">
            <a:hlinkClick r:id="" action="ppaction://noaction"/>
          </p:cNvPr>
          <p:cNvSpPr/>
          <p:nvPr userDrawn="1"/>
        </p:nvSpPr>
        <p:spPr>
          <a:xfrm>
            <a:off x="2606458" y="152399"/>
            <a:ext cx="625257" cy="248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hlinkClick r:id="rId2" action="ppaction://hlinksldjump"/>
          </p:cNvPr>
          <p:cNvSpPr/>
          <p:nvPr userDrawn="1"/>
        </p:nvSpPr>
        <p:spPr>
          <a:xfrm>
            <a:off x="1827234" y="147325"/>
            <a:ext cx="763566"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1068254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key message_image_introduction">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7" name="Text Placeholder 6"/>
          <p:cNvSpPr>
            <a:spLocks noGrp="1"/>
          </p:cNvSpPr>
          <p:nvPr>
            <p:ph type="body" sz="quarter" idx="11"/>
          </p:nvPr>
        </p:nvSpPr>
        <p:spPr>
          <a:xfrm>
            <a:off x="2614632" y="147325"/>
            <a:ext cx="3276600" cy="304800"/>
          </a:xfrm>
          <a:prstGeom prst="rect">
            <a:avLst/>
          </a:prstGeom>
        </p:spPr>
        <p:txBody>
          <a:bodyPr/>
          <a:lstStyle>
            <a:lvl1pPr marL="0" indent="0">
              <a:buNone/>
              <a:defRPr lang="en-US" sz="900" b="1" kern="1200" baseline="0" dirty="0" smtClean="0">
                <a:solidFill>
                  <a:srgbClr val="202661"/>
                </a:solidFill>
                <a:latin typeface="+mn-lt"/>
                <a:ea typeface="+mn-ea"/>
                <a:cs typeface="+mn-cs"/>
              </a:defRPr>
            </a:lvl1pPr>
            <a:lvl2pPr marL="457200" indent="0">
              <a:buNone/>
              <a:defRPr lang="en-US" sz="900" kern="1200" baseline="0" dirty="0" smtClean="0">
                <a:solidFill>
                  <a:srgbClr val="202661"/>
                </a:solidFill>
                <a:latin typeface="+mn-lt"/>
                <a:ea typeface="+mn-ea"/>
                <a:cs typeface="+mn-cs"/>
              </a:defRPr>
            </a:lvl2pPr>
            <a:lvl3pPr marL="914400" indent="0">
              <a:buNone/>
              <a:defRPr lang="en-US" sz="900" kern="1200" baseline="0" dirty="0" smtClean="0">
                <a:solidFill>
                  <a:srgbClr val="202661"/>
                </a:solidFill>
                <a:latin typeface="+mn-lt"/>
                <a:ea typeface="+mn-ea"/>
                <a:cs typeface="+mn-cs"/>
              </a:defRPr>
            </a:lvl3pPr>
            <a:lvl4pPr marL="1371600" indent="0">
              <a:buNone/>
              <a:defRPr lang="en-US" sz="900" kern="1200" baseline="0" dirty="0" smtClean="0">
                <a:solidFill>
                  <a:srgbClr val="202661"/>
                </a:solidFill>
                <a:latin typeface="+mn-lt"/>
                <a:ea typeface="+mn-ea"/>
                <a:cs typeface="+mn-cs"/>
              </a:defRPr>
            </a:lvl4pPr>
            <a:lvl5pPr marL="1828800" indent="0">
              <a:buNone/>
              <a:defRPr lang="en-GB" sz="900" kern="1200" baseline="0" dirty="0">
                <a:solidFill>
                  <a:srgbClr val="202661"/>
                </a:solidFill>
                <a:latin typeface="+mn-lt"/>
                <a:ea typeface="+mn-ea"/>
                <a:cs typeface="+mn-cs"/>
              </a:defRPr>
            </a:lvl5pPr>
          </a:lstStyle>
          <a:p>
            <a:pPr lvl="0"/>
            <a:r>
              <a:rPr lang="en-US" dirty="0" smtClean="0"/>
              <a:t>Click to edit Master text styles</a:t>
            </a:r>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202661"/>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2133600"/>
            <a:ext cx="7620000" cy="3581400"/>
          </a:xfrm>
          <a:prstGeom prst="rect">
            <a:avLst/>
          </a:prstGeom>
        </p:spPr>
        <p:txBody>
          <a:bodyPr/>
          <a:lstStyle>
            <a:lvl1pPr>
              <a:spcBef>
                <a:spcPts val="600"/>
              </a:spcBef>
              <a:spcAft>
                <a:spcPts val="1200"/>
              </a:spcAft>
              <a:defRPr lang="en-US" sz="1600" b="0" i="0" kern="1200" baseline="0" smtClean="0">
                <a:solidFill>
                  <a:srgbClr val="202661"/>
                </a:solidFill>
                <a:latin typeface="+mn-lt"/>
                <a:ea typeface="+mn-ea"/>
                <a:cs typeface="+mn-cs"/>
              </a:defRPr>
            </a:lvl1pPr>
            <a:lvl2pPr>
              <a:spcBef>
                <a:spcPts val="600"/>
              </a:spcBef>
              <a:spcAft>
                <a:spcPts val="1200"/>
              </a:spcAft>
              <a:defRPr lang="en-US" sz="1600" b="0" i="0" kern="1200" baseline="0" smtClean="0">
                <a:solidFill>
                  <a:srgbClr val="202661"/>
                </a:solidFill>
                <a:latin typeface="+mn-lt"/>
                <a:ea typeface="+mn-ea"/>
                <a:cs typeface="+mn-cs"/>
              </a:defRPr>
            </a:lvl2pPr>
            <a:lvl3pPr>
              <a:spcBef>
                <a:spcPts val="600"/>
              </a:spcBef>
              <a:spcAft>
                <a:spcPts val="1200"/>
              </a:spcAft>
              <a:defRPr lang="en-US" sz="1600" b="0" i="0" kern="1200" baseline="0" smtClean="0">
                <a:solidFill>
                  <a:srgbClr val="202661"/>
                </a:solidFill>
                <a:latin typeface="+mn-lt"/>
                <a:ea typeface="+mn-ea"/>
                <a:cs typeface="+mn-cs"/>
              </a:defRPr>
            </a:lvl3pPr>
            <a:lvl4pPr>
              <a:spcBef>
                <a:spcPts val="600"/>
              </a:spcBef>
              <a:spcAft>
                <a:spcPts val="1200"/>
              </a:spcAft>
              <a:defRPr lang="en-US" sz="1600" b="0" i="0" kern="1200" baseline="0" smtClean="0">
                <a:solidFill>
                  <a:srgbClr val="202661"/>
                </a:solidFill>
                <a:latin typeface="+mn-lt"/>
                <a:ea typeface="+mn-ea"/>
                <a:cs typeface="+mn-cs"/>
              </a:defRPr>
            </a:lvl4pPr>
            <a:lvl5pPr>
              <a:spcBef>
                <a:spcPts val="600"/>
              </a:spcBef>
              <a:spcAft>
                <a:spcPts val="1200"/>
              </a:spcAft>
              <a:defRPr lang="en-GB" sz="1600" b="0" i="0" kern="1200" baseline="0">
                <a:solidFill>
                  <a:srgbClr val="20266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userDrawn="1"/>
        </p:nvSpPr>
        <p:spPr>
          <a:xfrm>
            <a:off x="1905000" y="152400"/>
            <a:ext cx="7010400" cy="230832"/>
          </a:xfrm>
          <a:prstGeom prst="rect">
            <a:avLst/>
          </a:prstGeom>
          <a:noFill/>
        </p:spPr>
        <p:txBody>
          <a:bodyPr wrap="square" rtlCol="0">
            <a:spAutoFit/>
          </a:bodyPr>
          <a:lstStyle/>
          <a:p>
            <a:r>
              <a:rPr lang="en-US" sz="900" dirty="0" smtClean="0">
                <a:solidFill>
                  <a:schemeClr val="bg1">
                    <a:lumMod val="65000"/>
                  </a:schemeClr>
                </a:solidFill>
              </a:rPr>
              <a:t>SOER2015 /</a:t>
            </a:r>
            <a:endParaRPr lang="en-US" sz="900" dirty="0"/>
          </a:p>
        </p:txBody>
      </p:sp>
      <p:sp>
        <p:nvSpPr>
          <p:cNvPr id="9" name="Rectangle 8">
            <a:hlinkClick r:id="rId2" action="ppaction://hlinksldjump"/>
          </p:cNvPr>
          <p:cNvSpPr/>
          <p:nvPr userDrawn="1"/>
        </p:nvSpPr>
        <p:spPr>
          <a:xfrm>
            <a:off x="1827234" y="147325"/>
            <a:ext cx="763566"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7269788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message_image_Regions_Countrie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7" name="Text Placeholder 6"/>
          <p:cNvSpPr>
            <a:spLocks noGrp="1"/>
          </p:cNvSpPr>
          <p:nvPr>
            <p:ph type="body" sz="quarter" idx="11"/>
          </p:nvPr>
        </p:nvSpPr>
        <p:spPr>
          <a:xfrm>
            <a:off x="3739018" y="152400"/>
            <a:ext cx="3276600" cy="304800"/>
          </a:xfrm>
          <a:prstGeom prst="rect">
            <a:avLst/>
          </a:prstGeom>
        </p:spPr>
        <p:txBody>
          <a:bodyPr/>
          <a:lstStyle>
            <a:lvl1pPr marL="0" indent="0">
              <a:buNone/>
              <a:defRPr lang="en-US" sz="900" b="1" kern="1200" baseline="0" dirty="0" smtClean="0">
                <a:solidFill>
                  <a:srgbClr val="D63D27"/>
                </a:solidFill>
                <a:latin typeface="+mn-lt"/>
                <a:ea typeface="+mn-ea"/>
                <a:cs typeface="+mn-cs"/>
              </a:defRPr>
            </a:lvl1pPr>
            <a:lvl2pPr marL="457200" indent="0">
              <a:buNone/>
              <a:defRPr lang="en-US" sz="900" kern="1200" baseline="0" dirty="0" smtClean="0">
                <a:solidFill>
                  <a:srgbClr val="202661"/>
                </a:solidFill>
                <a:latin typeface="+mn-lt"/>
                <a:ea typeface="+mn-ea"/>
                <a:cs typeface="+mn-cs"/>
              </a:defRPr>
            </a:lvl2pPr>
            <a:lvl3pPr marL="914400" indent="0">
              <a:buNone/>
              <a:defRPr lang="en-US" sz="900" kern="1200" baseline="0" dirty="0" smtClean="0">
                <a:solidFill>
                  <a:srgbClr val="202661"/>
                </a:solidFill>
                <a:latin typeface="+mn-lt"/>
                <a:ea typeface="+mn-ea"/>
                <a:cs typeface="+mn-cs"/>
              </a:defRPr>
            </a:lvl3pPr>
            <a:lvl4pPr marL="1371600" indent="0">
              <a:buNone/>
              <a:defRPr lang="en-US" sz="900" kern="1200" baseline="0" dirty="0" smtClean="0">
                <a:solidFill>
                  <a:srgbClr val="202661"/>
                </a:solidFill>
                <a:latin typeface="+mn-lt"/>
                <a:ea typeface="+mn-ea"/>
                <a:cs typeface="+mn-cs"/>
              </a:defRPr>
            </a:lvl4pPr>
            <a:lvl5pPr marL="1828800" indent="0">
              <a:buNone/>
              <a:defRPr lang="en-GB" sz="900" kern="1200" baseline="0" dirty="0">
                <a:solidFill>
                  <a:srgbClr val="202661"/>
                </a:solidFill>
                <a:latin typeface="+mn-lt"/>
                <a:ea typeface="+mn-ea"/>
                <a:cs typeface="+mn-cs"/>
              </a:defRPr>
            </a:lvl5pPr>
          </a:lstStyle>
          <a:p>
            <a:pPr lvl="0"/>
            <a:r>
              <a:rPr lang="en-US" dirty="0" smtClean="0"/>
              <a:t>Click to edit Master text styles</a:t>
            </a:r>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D63D27"/>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2133600"/>
            <a:ext cx="7620000" cy="3581400"/>
          </a:xfrm>
          <a:prstGeom prst="rect">
            <a:avLst/>
          </a:prstGeom>
        </p:spPr>
        <p:txBody>
          <a:bodyPr/>
          <a:lstStyle>
            <a:lvl1pPr>
              <a:spcBef>
                <a:spcPts val="600"/>
              </a:spcBef>
              <a:spcAft>
                <a:spcPts val="1200"/>
              </a:spcAft>
              <a:defRPr lang="en-US" sz="1600" b="0" i="0" kern="1200" baseline="0" smtClean="0">
                <a:solidFill>
                  <a:srgbClr val="D63D27"/>
                </a:solidFill>
                <a:latin typeface="+mn-lt"/>
                <a:ea typeface="+mn-ea"/>
                <a:cs typeface="+mn-cs"/>
              </a:defRPr>
            </a:lvl1pPr>
            <a:lvl2pPr>
              <a:spcBef>
                <a:spcPts val="600"/>
              </a:spcBef>
              <a:spcAft>
                <a:spcPts val="1200"/>
              </a:spcAft>
              <a:defRPr lang="en-US" sz="1600" b="0" i="0" kern="1200" baseline="0" smtClean="0">
                <a:solidFill>
                  <a:srgbClr val="D63D27"/>
                </a:solidFill>
                <a:latin typeface="+mn-lt"/>
                <a:ea typeface="+mn-ea"/>
                <a:cs typeface="+mn-cs"/>
              </a:defRPr>
            </a:lvl2pPr>
            <a:lvl3pPr>
              <a:spcBef>
                <a:spcPts val="600"/>
              </a:spcBef>
              <a:spcAft>
                <a:spcPts val="1200"/>
              </a:spcAft>
              <a:defRPr lang="en-US" sz="1600" b="0" i="0" kern="1200" baseline="0" smtClean="0">
                <a:solidFill>
                  <a:srgbClr val="D63D27"/>
                </a:solidFill>
                <a:latin typeface="+mn-lt"/>
                <a:ea typeface="+mn-ea"/>
                <a:cs typeface="+mn-cs"/>
              </a:defRPr>
            </a:lvl3pPr>
            <a:lvl4pPr>
              <a:spcBef>
                <a:spcPts val="600"/>
              </a:spcBef>
              <a:spcAft>
                <a:spcPts val="1200"/>
              </a:spcAft>
              <a:defRPr lang="en-US" sz="1600" b="0" i="0" kern="1200" baseline="0" smtClean="0">
                <a:solidFill>
                  <a:srgbClr val="D63D27"/>
                </a:solidFill>
                <a:latin typeface="+mn-lt"/>
                <a:ea typeface="+mn-ea"/>
                <a:cs typeface="+mn-cs"/>
              </a:defRPr>
            </a:lvl4pPr>
            <a:lvl5pPr>
              <a:spcBef>
                <a:spcPts val="600"/>
              </a:spcBef>
              <a:spcAft>
                <a:spcPts val="1200"/>
              </a:spcAft>
              <a:defRPr lang="en-GB" sz="1600" b="0" i="0" kern="1200" baseline="0">
                <a:solidFill>
                  <a:srgbClr val="D63D27"/>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userDrawn="1"/>
        </p:nvSpPr>
        <p:spPr>
          <a:xfrm>
            <a:off x="1905000" y="152400"/>
            <a:ext cx="7010400" cy="230832"/>
          </a:xfrm>
          <a:prstGeom prst="rect">
            <a:avLst/>
          </a:prstGeom>
          <a:noFill/>
        </p:spPr>
        <p:txBody>
          <a:bodyPr wrap="square" rtlCol="0">
            <a:spAutoFit/>
          </a:bodyPr>
          <a:lstStyle/>
          <a:p>
            <a:r>
              <a:rPr lang="en-US" sz="900" dirty="0" smtClean="0">
                <a:solidFill>
                  <a:schemeClr val="bg1">
                    <a:lumMod val="65000"/>
                  </a:schemeClr>
                </a:solidFill>
              </a:rPr>
              <a:t>SOER2015 / Countries &amp; regions </a:t>
            </a:r>
            <a:r>
              <a:rPr lang="en-US" sz="900" baseline="0" dirty="0" smtClean="0">
                <a:solidFill>
                  <a:schemeClr val="bg1">
                    <a:lumMod val="65000"/>
                  </a:schemeClr>
                </a:solidFill>
              </a:rPr>
              <a:t>/</a:t>
            </a:r>
            <a:endParaRPr lang="en-US" sz="900" dirty="0"/>
          </a:p>
        </p:txBody>
      </p:sp>
      <p:sp>
        <p:nvSpPr>
          <p:cNvPr id="8" name="Rectangle 7">
            <a:hlinkClick r:id="" action="ppaction://noaction"/>
          </p:cNvPr>
          <p:cNvSpPr/>
          <p:nvPr userDrawn="1"/>
        </p:nvSpPr>
        <p:spPr>
          <a:xfrm>
            <a:off x="2681614" y="152399"/>
            <a:ext cx="1057404"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hlinkClick r:id="rId2" action="ppaction://hlinksldjump"/>
          </p:cNvPr>
          <p:cNvSpPr/>
          <p:nvPr userDrawn="1"/>
        </p:nvSpPr>
        <p:spPr>
          <a:xfrm>
            <a:off x="1827234" y="147325"/>
            <a:ext cx="763566"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1068254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message_image_Cross_Country">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7" name="Text Placeholder 6"/>
          <p:cNvSpPr>
            <a:spLocks noGrp="1"/>
          </p:cNvSpPr>
          <p:nvPr>
            <p:ph type="body" sz="quarter" idx="11"/>
          </p:nvPr>
        </p:nvSpPr>
        <p:spPr>
          <a:xfrm>
            <a:off x="4097866" y="155792"/>
            <a:ext cx="3276600" cy="304800"/>
          </a:xfrm>
          <a:prstGeom prst="rect">
            <a:avLst/>
          </a:prstGeom>
        </p:spPr>
        <p:txBody>
          <a:bodyPr/>
          <a:lstStyle>
            <a:lvl1pPr marL="0" indent="0">
              <a:buNone/>
              <a:defRPr lang="en-US" sz="900" b="1" kern="1200" baseline="0" dirty="0" smtClean="0">
                <a:solidFill>
                  <a:srgbClr val="007A88"/>
                </a:solidFill>
                <a:latin typeface="+mn-lt"/>
                <a:ea typeface="+mn-ea"/>
                <a:cs typeface="+mn-cs"/>
              </a:defRPr>
            </a:lvl1pPr>
            <a:lvl2pPr marL="457200" indent="0">
              <a:buNone/>
              <a:defRPr lang="en-US" sz="900" kern="1200" baseline="0" dirty="0" smtClean="0">
                <a:solidFill>
                  <a:srgbClr val="202661"/>
                </a:solidFill>
                <a:latin typeface="+mn-lt"/>
                <a:ea typeface="+mn-ea"/>
                <a:cs typeface="+mn-cs"/>
              </a:defRPr>
            </a:lvl2pPr>
            <a:lvl3pPr marL="914400" indent="0">
              <a:buNone/>
              <a:defRPr lang="en-US" sz="900" kern="1200" baseline="0" dirty="0" smtClean="0">
                <a:solidFill>
                  <a:srgbClr val="202661"/>
                </a:solidFill>
                <a:latin typeface="+mn-lt"/>
                <a:ea typeface="+mn-ea"/>
                <a:cs typeface="+mn-cs"/>
              </a:defRPr>
            </a:lvl3pPr>
            <a:lvl4pPr marL="1371600" indent="0">
              <a:buNone/>
              <a:defRPr lang="en-US" sz="900" kern="1200" baseline="0" dirty="0" smtClean="0">
                <a:solidFill>
                  <a:srgbClr val="202661"/>
                </a:solidFill>
                <a:latin typeface="+mn-lt"/>
                <a:ea typeface="+mn-ea"/>
                <a:cs typeface="+mn-cs"/>
              </a:defRPr>
            </a:lvl4pPr>
            <a:lvl5pPr marL="1828800" indent="0">
              <a:buNone/>
              <a:defRPr lang="en-GB" sz="900" kern="1200" baseline="0" dirty="0">
                <a:solidFill>
                  <a:srgbClr val="202661"/>
                </a:solidFill>
                <a:latin typeface="+mn-lt"/>
                <a:ea typeface="+mn-ea"/>
                <a:cs typeface="+mn-cs"/>
              </a:defRPr>
            </a:lvl5pPr>
          </a:lstStyle>
          <a:p>
            <a:pPr lvl="0"/>
            <a:r>
              <a:rPr lang="en-US" dirty="0" smtClean="0"/>
              <a:t>Click to edit Master text styles</a:t>
            </a:r>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007A88"/>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2133600"/>
            <a:ext cx="7620000" cy="3581400"/>
          </a:xfrm>
          <a:prstGeom prst="rect">
            <a:avLst/>
          </a:prstGeom>
        </p:spPr>
        <p:txBody>
          <a:bodyPr/>
          <a:lstStyle>
            <a:lvl1pPr>
              <a:spcBef>
                <a:spcPts val="600"/>
              </a:spcBef>
              <a:spcAft>
                <a:spcPts val="1200"/>
              </a:spcAft>
              <a:defRPr lang="en-US" sz="1600" b="0" i="0" kern="1200" baseline="0" smtClean="0">
                <a:solidFill>
                  <a:srgbClr val="007A88"/>
                </a:solidFill>
                <a:latin typeface="+mn-lt"/>
                <a:ea typeface="+mn-ea"/>
                <a:cs typeface="+mn-cs"/>
              </a:defRPr>
            </a:lvl1pPr>
            <a:lvl2pPr>
              <a:spcBef>
                <a:spcPts val="600"/>
              </a:spcBef>
              <a:spcAft>
                <a:spcPts val="1200"/>
              </a:spcAft>
              <a:defRPr lang="en-US" sz="1600" b="0" i="0" kern="1200" baseline="0" smtClean="0">
                <a:solidFill>
                  <a:srgbClr val="007A88"/>
                </a:solidFill>
                <a:latin typeface="+mn-lt"/>
                <a:ea typeface="+mn-ea"/>
                <a:cs typeface="+mn-cs"/>
              </a:defRPr>
            </a:lvl2pPr>
            <a:lvl3pPr>
              <a:spcBef>
                <a:spcPts val="600"/>
              </a:spcBef>
              <a:spcAft>
                <a:spcPts val="1200"/>
              </a:spcAft>
              <a:defRPr lang="en-US" sz="1600" b="0" i="0" kern="1200" baseline="0" smtClean="0">
                <a:solidFill>
                  <a:srgbClr val="007A88"/>
                </a:solidFill>
                <a:latin typeface="+mn-lt"/>
                <a:ea typeface="+mn-ea"/>
                <a:cs typeface="+mn-cs"/>
              </a:defRPr>
            </a:lvl3pPr>
            <a:lvl4pPr>
              <a:spcBef>
                <a:spcPts val="600"/>
              </a:spcBef>
              <a:spcAft>
                <a:spcPts val="1200"/>
              </a:spcAft>
              <a:defRPr lang="en-US" sz="1600" b="0" i="0" kern="1200" baseline="0" smtClean="0">
                <a:solidFill>
                  <a:srgbClr val="007A88"/>
                </a:solidFill>
                <a:latin typeface="+mn-lt"/>
                <a:ea typeface="+mn-ea"/>
                <a:cs typeface="+mn-cs"/>
              </a:defRPr>
            </a:lvl4pPr>
            <a:lvl5pPr>
              <a:spcBef>
                <a:spcPts val="600"/>
              </a:spcBef>
              <a:spcAft>
                <a:spcPts val="1200"/>
              </a:spcAft>
              <a:defRPr lang="en-GB" sz="1600" b="0" i="0" kern="1200" baseline="0">
                <a:solidFill>
                  <a:srgbClr val="007A88"/>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userDrawn="1"/>
        </p:nvSpPr>
        <p:spPr>
          <a:xfrm>
            <a:off x="1905000" y="152400"/>
            <a:ext cx="7010400" cy="230832"/>
          </a:xfrm>
          <a:prstGeom prst="rect">
            <a:avLst/>
          </a:prstGeom>
          <a:noFill/>
        </p:spPr>
        <p:txBody>
          <a:bodyPr wrap="square" rtlCol="0">
            <a:spAutoFit/>
          </a:bodyPr>
          <a:lstStyle/>
          <a:p>
            <a:r>
              <a:rPr lang="en-US" sz="900" dirty="0" smtClean="0">
                <a:solidFill>
                  <a:schemeClr val="bg1">
                    <a:lumMod val="65000"/>
                  </a:schemeClr>
                </a:solidFill>
              </a:rPr>
              <a:t>SOER2015 / Cross-country comparisons</a:t>
            </a:r>
            <a:r>
              <a:rPr lang="en-US" sz="900" baseline="0" dirty="0" smtClean="0">
                <a:solidFill>
                  <a:schemeClr val="bg1">
                    <a:lumMod val="65000"/>
                  </a:schemeClr>
                </a:solidFill>
              </a:rPr>
              <a:t>/</a:t>
            </a:r>
            <a:endParaRPr lang="en-US" sz="900" dirty="0"/>
          </a:p>
        </p:txBody>
      </p:sp>
      <p:sp>
        <p:nvSpPr>
          <p:cNvPr id="8" name="Rectangle 7">
            <a:hlinkClick r:id="rId2" action="ppaction://hlinksldjump"/>
          </p:cNvPr>
          <p:cNvSpPr/>
          <p:nvPr userDrawn="1"/>
        </p:nvSpPr>
        <p:spPr>
          <a:xfrm>
            <a:off x="1827234" y="147325"/>
            <a:ext cx="763566"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hlinkClick r:id="" action="ppaction://noaction"/>
          </p:cNvPr>
          <p:cNvSpPr/>
          <p:nvPr userDrawn="1"/>
        </p:nvSpPr>
        <p:spPr>
          <a:xfrm>
            <a:off x="2665434" y="163143"/>
            <a:ext cx="1432432"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1068254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ey message_image_Global_megatrend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7" name="Text Placeholder 6"/>
          <p:cNvSpPr>
            <a:spLocks noGrp="1"/>
          </p:cNvSpPr>
          <p:nvPr>
            <p:ph type="body" sz="quarter" idx="11"/>
          </p:nvPr>
        </p:nvSpPr>
        <p:spPr>
          <a:xfrm>
            <a:off x="3676388" y="152400"/>
            <a:ext cx="3276600" cy="304800"/>
          </a:xfrm>
          <a:prstGeom prst="rect">
            <a:avLst/>
          </a:prstGeom>
        </p:spPr>
        <p:txBody>
          <a:bodyPr/>
          <a:lstStyle>
            <a:lvl1pPr marL="0" indent="0">
              <a:buNone/>
              <a:defRPr lang="en-US" sz="900" b="1" kern="1200" baseline="0" dirty="0" smtClean="0">
                <a:solidFill>
                  <a:srgbClr val="833A88"/>
                </a:solidFill>
                <a:latin typeface="+mn-lt"/>
                <a:ea typeface="+mn-ea"/>
                <a:cs typeface="+mn-cs"/>
              </a:defRPr>
            </a:lvl1pPr>
            <a:lvl2pPr marL="457200" indent="0">
              <a:buNone/>
              <a:defRPr lang="en-US" sz="900" kern="1200" baseline="0" dirty="0" smtClean="0">
                <a:solidFill>
                  <a:srgbClr val="202661"/>
                </a:solidFill>
                <a:latin typeface="+mn-lt"/>
                <a:ea typeface="+mn-ea"/>
                <a:cs typeface="+mn-cs"/>
              </a:defRPr>
            </a:lvl2pPr>
            <a:lvl3pPr marL="914400" indent="0">
              <a:buNone/>
              <a:defRPr lang="en-US" sz="900" kern="1200" baseline="0" dirty="0" smtClean="0">
                <a:solidFill>
                  <a:srgbClr val="202661"/>
                </a:solidFill>
                <a:latin typeface="+mn-lt"/>
                <a:ea typeface="+mn-ea"/>
                <a:cs typeface="+mn-cs"/>
              </a:defRPr>
            </a:lvl3pPr>
            <a:lvl4pPr marL="1371600" indent="0">
              <a:buNone/>
              <a:defRPr lang="en-US" sz="900" kern="1200" baseline="0" dirty="0" smtClean="0">
                <a:solidFill>
                  <a:srgbClr val="202661"/>
                </a:solidFill>
                <a:latin typeface="+mn-lt"/>
                <a:ea typeface="+mn-ea"/>
                <a:cs typeface="+mn-cs"/>
              </a:defRPr>
            </a:lvl4pPr>
            <a:lvl5pPr marL="1828800" indent="0">
              <a:buNone/>
              <a:defRPr lang="en-GB" sz="900" kern="1200" baseline="0" dirty="0">
                <a:solidFill>
                  <a:srgbClr val="202661"/>
                </a:solidFill>
                <a:latin typeface="+mn-lt"/>
                <a:ea typeface="+mn-ea"/>
                <a:cs typeface="+mn-cs"/>
              </a:defRPr>
            </a:lvl5pPr>
          </a:lstStyle>
          <a:p>
            <a:pPr lvl="0"/>
            <a:r>
              <a:rPr lang="en-US" dirty="0" smtClean="0"/>
              <a:t>Click to edit Master text styles</a:t>
            </a:r>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833A88"/>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2133600"/>
            <a:ext cx="7620000" cy="3581400"/>
          </a:xfrm>
          <a:prstGeom prst="rect">
            <a:avLst/>
          </a:prstGeom>
        </p:spPr>
        <p:txBody>
          <a:bodyPr/>
          <a:lstStyle>
            <a:lvl1pPr>
              <a:spcBef>
                <a:spcPts val="600"/>
              </a:spcBef>
              <a:spcAft>
                <a:spcPts val="1200"/>
              </a:spcAft>
              <a:defRPr lang="en-US" sz="1600" b="0" i="0" kern="1200" baseline="0" smtClean="0">
                <a:solidFill>
                  <a:srgbClr val="833A88"/>
                </a:solidFill>
                <a:latin typeface="+mn-lt"/>
                <a:ea typeface="+mn-ea"/>
                <a:cs typeface="+mn-cs"/>
              </a:defRPr>
            </a:lvl1pPr>
            <a:lvl2pPr>
              <a:spcBef>
                <a:spcPts val="600"/>
              </a:spcBef>
              <a:spcAft>
                <a:spcPts val="1200"/>
              </a:spcAft>
              <a:defRPr lang="en-US" sz="1600" b="0" i="0" kern="1200" baseline="0" smtClean="0">
                <a:solidFill>
                  <a:srgbClr val="833A88"/>
                </a:solidFill>
                <a:latin typeface="+mn-lt"/>
                <a:ea typeface="+mn-ea"/>
                <a:cs typeface="+mn-cs"/>
              </a:defRPr>
            </a:lvl2pPr>
            <a:lvl3pPr>
              <a:spcBef>
                <a:spcPts val="600"/>
              </a:spcBef>
              <a:spcAft>
                <a:spcPts val="1200"/>
              </a:spcAft>
              <a:defRPr lang="en-US" sz="1600" b="0" i="0" kern="1200" baseline="0" smtClean="0">
                <a:solidFill>
                  <a:srgbClr val="833A88"/>
                </a:solidFill>
                <a:latin typeface="+mn-lt"/>
                <a:ea typeface="+mn-ea"/>
                <a:cs typeface="+mn-cs"/>
              </a:defRPr>
            </a:lvl3pPr>
            <a:lvl4pPr>
              <a:spcBef>
                <a:spcPts val="600"/>
              </a:spcBef>
              <a:spcAft>
                <a:spcPts val="1200"/>
              </a:spcAft>
              <a:defRPr lang="en-US" sz="1600" b="0" i="0" kern="1200" baseline="0" smtClean="0">
                <a:solidFill>
                  <a:srgbClr val="833A88"/>
                </a:solidFill>
                <a:latin typeface="+mn-lt"/>
                <a:ea typeface="+mn-ea"/>
                <a:cs typeface="+mn-cs"/>
              </a:defRPr>
            </a:lvl4pPr>
            <a:lvl5pPr>
              <a:spcBef>
                <a:spcPts val="600"/>
              </a:spcBef>
              <a:spcAft>
                <a:spcPts val="1200"/>
              </a:spcAft>
              <a:defRPr lang="en-GB" sz="1600" b="0" i="0" kern="1200" baseline="0">
                <a:solidFill>
                  <a:srgbClr val="833A88"/>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userDrawn="1"/>
        </p:nvSpPr>
        <p:spPr>
          <a:xfrm>
            <a:off x="1905000" y="152400"/>
            <a:ext cx="7010400" cy="230832"/>
          </a:xfrm>
          <a:prstGeom prst="rect">
            <a:avLst/>
          </a:prstGeom>
          <a:noFill/>
        </p:spPr>
        <p:txBody>
          <a:bodyPr wrap="square" rtlCol="0">
            <a:spAutoFit/>
          </a:bodyPr>
          <a:lstStyle/>
          <a:p>
            <a:r>
              <a:rPr lang="en-US" sz="900" dirty="0" smtClean="0">
                <a:solidFill>
                  <a:schemeClr val="bg1">
                    <a:lumMod val="65000"/>
                  </a:schemeClr>
                </a:solidFill>
              </a:rPr>
              <a:t>SOER2015 / Global megatrends </a:t>
            </a:r>
            <a:r>
              <a:rPr lang="en-US" sz="900" baseline="0" dirty="0" smtClean="0">
                <a:solidFill>
                  <a:schemeClr val="bg1">
                    <a:lumMod val="65000"/>
                  </a:schemeClr>
                </a:solidFill>
              </a:rPr>
              <a:t>/</a:t>
            </a:r>
            <a:endParaRPr lang="en-US" sz="900" dirty="0"/>
          </a:p>
        </p:txBody>
      </p:sp>
      <p:sp>
        <p:nvSpPr>
          <p:cNvPr id="8" name="Rectangle 7">
            <a:hlinkClick r:id="" action="ppaction://noaction"/>
          </p:cNvPr>
          <p:cNvSpPr/>
          <p:nvPr userDrawn="1"/>
        </p:nvSpPr>
        <p:spPr>
          <a:xfrm>
            <a:off x="2681614" y="152399"/>
            <a:ext cx="950934"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hlinkClick r:id="rId2" action="ppaction://hlinksldjump"/>
          </p:cNvPr>
          <p:cNvSpPr/>
          <p:nvPr userDrawn="1"/>
        </p:nvSpPr>
        <p:spPr>
          <a:xfrm>
            <a:off x="1827234" y="147325"/>
            <a:ext cx="763566"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106825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8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95300" y="6356351"/>
            <a:ext cx="2311400" cy="365125"/>
          </a:xfrm>
          <a:prstGeom prst="rect">
            <a:avLst/>
          </a:prstGeom>
        </p:spPr>
        <p:txBody>
          <a:bodyPr/>
          <a:lstStyle/>
          <a:p>
            <a:fld id="{30A4029E-DCCC-4D24-A06B-4C0F290A8C64}" type="datetimeFigureOut">
              <a:rPr lang="en-GB" smtClean="0"/>
              <a:t>01/06/2015</a:t>
            </a:fld>
            <a:endParaRPr lang="en-GB"/>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385421" y="6381329"/>
            <a:ext cx="2311400" cy="365125"/>
          </a:xfrm>
          <a:prstGeom prst="rect">
            <a:avLst/>
          </a:prstGeom>
        </p:spPr>
        <p:txBody>
          <a:bodyPr/>
          <a:lstStyle/>
          <a:p>
            <a:fld id="{CC4F5C1E-44D3-4B05-9F33-3E348AF8459C}" type="slidenum">
              <a:rPr lang="en-GB" smtClean="0"/>
              <a:t>‹#›</a:t>
            </a:fld>
            <a:endParaRPr lang="en-GB" dirty="0"/>
          </a:p>
        </p:txBody>
      </p:sp>
      <p:sp>
        <p:nvSpPr>
          <p:cNvPr id="9" name="Rectangle 6"/>
          <p:cNvSpPr txBox="1">
            <a:spLocks noChangeArrowheads="1"/>
          </p:cNvSpPr>
          <p:nvPr userDrawn="1"/>
        </p:nvSpPr>
        <p:spPr>
          <a:xfrm>
            <a:off x="6357156" y="5661248"/>
            <a:ext cx="2311400" cy="476250"/>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9324D7E-B67A-48EB-AC25-66725D49DEA4}" type="slidenum">
              <a:rPr lang="da-DK" sz="1200" smtClean="0"/>
              <a:pPr>
                <a:defRPr/>
              </a:pPr>
              <a:t>‹#›</a:t>
            </a:fld>
            <a:endParaRPr lang="da-DK" sz="1200" dirty="0"/>
          </a:p>
        </p:txBody>
      </p:sp>
    </p:spTree>
    <p:extLst>
      <p:ext uri="{BB962C8B-B14F-4D97-AF65-F5344CB8AC3E}">
        <p14:creationId xmlns:p14="http://schemas.microsoft.com/office/powerpoint/2010/main" val="41873576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95300" y="1600201"/>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351"/>
            <a:ext cx="2311400" cy="365125"/>
          </a:xfrm>
          <a:prstGeom prst="rect">
            <a:avLst/>
          </a:prstGeom>
        </p:spPr>
        <p:txBody>
          <a:bodyPr/>
          <a:lstStyle/>
          <a:p>
            <a:fld id="{95B4DCA6-DC72-434A-B371-A610FF1E24F5}" type="datetimeFigureOut">
              <a:rPr lang="en-GB" smtClean="0"/>
              <a:t>01/06/2015</a:t>
            </a:fld>
            <a:endParaRPr lang="en-GB"/>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351"/>
            <a:ext cx="2311400" cy="365125"/>
          </a:xfrm>
          <a:prstGeom prst="rect">
            <a:avLst/>
          </a:prstGeom>
        </p:spPr>
        <p:txBody>
          <a:bodyPr/>
          <a:lstStyle/>
          <a:p>
            <a:fld id="{305C648E-9AD3-4D4A-B22C-83FFAC7B834D}" type="slidenum">
              <a:rPr lang="en-GB" smtClean="0"/>
              <a:t>‹#›</a:t>
            </a:fld>
            <a:endParaRPr lang="en-GB"/>
          </a:p>
        </p:txBody>
      </p:sp>
    </p:spTree>
    <p:extLst>
      <p:ext uri="{BB962C8B-B14F-4D97-AF65-F5344CB8AC3E}">
        <p14:creationId xmlns:p14="http://schemas.microsoft.com/office/powerpoint/2010/main" val="2057173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s_Synthesi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28600" y="609600"/>
            <a:ext cx="9525000" cy="228600"/>
          </a:xfrm>
          <a:prstGeom prst="rect">
            <a:avLst/>
          </a:prstGeom>
        </p:spPr>
        <p:txBody>
          <a:bodyPr/>
          <a:lstStyle>
            <a:lvl1pPr marL="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4" name="Text Placeholder 2"/>
          <p:cNvSpPr>
            <a:spLocks noGrp="1"/>
          </p:cNvSpPr>
          <p:nvPr>
            <p:ph type="body" sz="quarter" idx="11"/>
          </p:nvPr>
        </p:nvSpPr>
        <p:spPr>
          <a:xfrm>
            <a:off x="1524000" y="152400"/>
            <a:ext cx="6705600" cy="228600"/>
          </a:xfrm>
          <a:prstGeom prst="rect">
            <a:avLst/>
          </a:prstGeom>
        </p:spPr>
        <p:txBody>
          <a:bodyPr/>
          <a:lstStyle>
            <a:lvl1pPr marL="0" indent="0">
              <a:buNone/>
              <a:defRPr lang="en-US" sz="900" kern="1200" baseline="0" dirty="0" smtClean="0">
                <a:solidFill>
                  <a:srgbClr val="202661"/>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6" name="TextBox 5"/>
          <p:cNvSpPr txBox="1"/>
          <p:nvPr userDrawn="1"/>
        </p:nvSpPr>
        <p:spPr>
          <a:xfrm>
            <a:off x="228601" y="152400"/>
            <a:ext cx="7010400" cy="2308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bg1">
                    <a:lumMod val="65000"/>
                  </a:schemeClr>
                </a:solidFill>
              </a:rPr>
              <a:t>SOER2015 / Synthesis </a:t>
            </a:r>
            <a:r>
              <a:rPr lang="en-US" sz="900" baseline="0" dirty="0" smtClean="0">
                <a:solidFill>
                  <a:schemeClr val="bg1">
                    <a:lumMod val="65000"/>
                  </a:schemeClr>
                </a:solidFill>
              </a:rPr>
              <a:t>/</a:t>
            </a:r>
            <a:endParaRPr lang="en-US" sz="900" dirty="0" smtClean="0">
              <a:solidFill>
                <a:srgbClr val="202661"/>
              </a:solidFill>
              <a:latin typeface="Open Sans Extrabold" pitchFamily="34" charset="0"/>
              <a:ea typeface="Open Sans Extrabold" pitchFamily="34" charset="0"/>
              <a:cs typeface="Open Sans Extrabold" pitchFamily="34" charset="0"/>
            </a:endParaRPr>
          </a:p>
        </p:txBody>
      </p:sp>
      <p:sp>
        <p:nvSpPr>
          <p:cNvPr id="7" name="Rectangle 6">
            <a:hlinkClick r:id="" action="ppaction://noaction"/>
          </p:cNvPr>
          <p:cNvSpPr/>
          <p:nvPr userDrawn="1"/>
        </p:nvSpPr>
        <p:spPr>
          <a:xfrm>
            <a:off x="964505" y="152399"/>
            <a:ext cx="526092" cy="273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hlinkClick r:id="rId2" action="ppaction://hlinksldjump"/>
          </p:cNvPr>
          <p:cNvSpPr/>
          <p:nvPr userDrawn="1"/>
        </p:nvSpPr>
        <p:spPr>
          <a:xfrm>
            <a:off x="176409" y="152400"/>
            <a:ext cx="719666"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8"/>
          <p:cNvSpPr>
            <a:spLocks noGrp="1"/>
          </p:cNvSpPr>
          <p:nvPr>
            <p:ph type="body" sz="quarter" idx="12"/>
          </p:nvPr>
        </p:nvSpPr>
        <p:spPr>
          <a:xfrm>
            <a:off x="176409" y="5452533"/>
            <a:ext cx="9577191" cy="482599"/>
          </a:xfrm>
          <a:prstGeom prst="rect">
            <a:avLst/>
          </a:prstGeom>
        </p:spPr>
        <p:txBody>
          <a:bodyPr anchor="b"/>
          <a:lstStyle>
            <a:lvl1pPr marL="0" indent="0" algn="r">
              <a:buNone/>
              <a:defRPr sz="700">
                <a:solidFill>
                  <a:schemeClr val="bg1">
                    <a:lumMod val="65000"/>
                  </a:schemeClr>
                </a:solidFill>
                <a:latin typeface="+mn-lt"/>
              </a:defRPr>
            </a:lvl1pPr>
            <a:lvl2pPr marL="457200" indent="0" algn="r">
              <a:buNone/>
              <a:defRPr sz="700">
                <a:solidFill>
                  <a:schemeClr val="bg1">
                    <a:lumMod val="65000"/>
                  </a:schemeClr>
                </a:solidFill>
                <a:latin typeface="+mn-lt"/>
              </a:defRPr>
            </a:lvl2pPr>
            <a:lvl3pPr marL="914400" indent="0" algn="r">
              <a:buNone/>
              <a:defRPr sz="700">
                <a:solidFill>
                  <a:schemeClr val="bg1">
                    <a:lumMod val="65000"/>
                  </a:schemeClr>
                </a:solidFill>
                <a:latin typeface="+mn-lt"/>
              </a:defRPr>
            </a:lvl3pPr>
            <a:lvl4pPr marL="1371600" indent="0" algn="r">
              <a:buNone/>
              <a:defRPr sz="700">
                <a:solidFill>
                  <a:schemeClr val="bg1">
                    <a:lumMod val="65000"/>
                  </a:schemeClr>
                </a:solidFill>
                <a:latin typeface="+mn-lt"/>
              </a:defRPr>
            </a:lvl4pPr>
            <a:lvl5pPr marL="1828800" indent="0" algn="r">
              <a:buNone/>
              <a:defRPr sz="700">
                <a:solidFill>
                  <a:schemeClr val="bg1">
                    <a:lumMod val="65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Text Placeholder 9"/>
          <p:cNvSpPr>
            <a:spLocks noGrp="1"/>
          </p:cNvSpPr>
          <p:nvPr>
            <p:ph type="body" sz="quarter" idx="13"/>
          </p:nvPr>
        </p:nvSpPr>
        <p:spPr>
          <a:xfrm>
            <a:off x="2345268" y="1388534"/>
            <a:ext cx="7433732" cy="212196"/>
          </a:xfrm>
          <a:prstGeom prst="rect">
            <a:avLst/>
          </a:prstGeom>
        </p:spPr>
        <p:txBody>
          <a:bodyPr/>
          <a:lstStyle>
            <a:lvl1pPr marL="0" indent="0">
              <a:buNone/>
              <a:defRPr sz="1400">
                <a:solidFill>
                  <a:srgbClr val="202661"/>
                </a:solidFill>
              </a:defRPr>
            </a:lvl1pPr>
            <a:lvl2pPr marL="457200" indent="0">
              <a:buNone/>
              <a:defRPr sz="1400">
                <a:solidFill>
                  <a:srgbClr val="202661"/>
                </a:solidFill>
              </a:defRPr>
            </a:lvl2pPr>
            <a:lvl3pPr marL="914400" indent="0">
              <a:buNone/>
              <a:defRPr sz="1400">
                <a:solidFill>
                  <a:srgbClr val="202661"/>
                </a:solidFill>
              </a:defRPr>
            </a:lvl3pPr>
            <a:lvl4pPr marL="1371600" indent="0">
              <a:buNone/>
              <a:defRPr sz="1400">
                <a:solidFill>
                  <a:srgbClr val="202661"/>
                </a:solidFill>
              </a:defRPr>
            </a:lvl4pPr>
            <a:lvl5pPr marL="1828800" indent="0">
              <a:buNone/>
              <a:defRPr sz="1400">
                <a:solidFill>
                  <a:srgbClr val="20266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6143667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Graphs_introduction">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28600" y="609600"/>
            <a:ext cx="6705600" cy="228600"/>
          </a:xfrm>
          <a:prstGeom prst="rect">
            <a:avLst/>
          </a:prstGeom>
        </p:spPr>
        <p:txBody>
          <a:bodyPr/>
          <a:lstStyle>
            <a:lvl1pPr marL="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4" name="Text Placeholder 2"/>
          <p:cNvSpPr>
            <a:spLocks noGrp="1"/>
          </p:cNvSpPr>
          <p:nvPr>
            <p:ph type="body" sz="quarter" idx="11"/>
          </p:nvPr>
        </p:nvSpPr>
        <p:spPr>
          <a:xfrm>
            <a:off x="948267" y="153516"/>
            <a:ext cx="6705600" cy="228600"/>
          </a:xfrm>
          <a:prstGeom prst="rect">
            <a:avLst/>
          </a:prstGeom>
        </p:spPr>
        <p:txBody>
          <a:bodyPr/>
          <a:lstStyle>
            <a:lvl1pPr marL="0" indent="0">
              <a:buNone/>
              <a:defRPr lang="en-US" sz="900" kern="1200" baseline="0" dirty="0" smtClean="0">
                <a:solidFill>
                  <a:srgbClr val="202661"/>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6" name="TextBox 5"/>
          <p:cNvSpPr txBox="1"/>
          <p:nvPr userDrawn="1"/>
        </p:nvSpPr>
        <p:spPr>
          <a:xfrm>
            <a:off x="228601" y="152400"/>
            <a:ext cx="7010400" cy="2308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bg1">
                    <a:lumMod val="65000"/>
                  </a:schemeClr>
                </a:solidFill>
              </a:rPr>
              <a:t>SOER2015 /</a:t>
            </a:r>
            <a:endParaRPr lang="en-US" sz="900" dirty="0" smtClean="0">
              <a:solidFill>
                <a:srgbClr val="202661"/>
              </a:solidFill>
              <a:latin typeface="Open Sans Extrabold" pitchFamily="34" charset="0"/>
              <a:ea typeface="Open Sans Extrabold" pitchFamily="34" charset="0"/>
              <a:cs typeface="Open Sans Extrabold" pitchFamily="34" charset="0"/>
            </a:endParaRPr>
          </a:p>
        </p:txBody>
      </p:sp>
      <p:sp>
        <p:nvSpPr>
          <p:cNvPr id="8" name="Rectangle 7">
            <a:hlinkClick r:id="rId2" action="ppaction://hlinksldjump"/>
          </p:cNvPr>
          <p:cNvSpPr/>
          <p:nvPr userDrawn="1"/>
        </p:nvSpPr>
        <p:spPr>
          <a:xfrm>
            <a:off x="176409" y="152400"/>
            <a:ext cx="719666"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8"/>
          <p:cNvSpPr>
            <a:spLocks noGrp="1"/>
          </p:cNvSpPr>
          <p:nvPr>
            <p:ph type="body" sz="quarter" idx="12"/>
          </p:nvPr>
        </p:nvSpPr>
        <p:spPr>
          <a:xfrm>
            <a:off x="176409" y="5452533"/>
            <a:ext cx="9577191" cy="482599"/>
          </a:xfrm>
          <a:prstGeom prst="rect">
            <a:avLst/>
          </a:prstGeom>
        </p:spPr>
        <p:txBody>
          <a:bodyPr anchor="b"/>
          <a:lstStyle>
            <a:lvl1pPr marL="0" indent="0" algn="r">
              <a:buNone/>
              <a:defRPr sz="700">
                <a:solidFill>
                  <a:schemeClr val="bg1">
                    <a:lumMod val="65000"/>
                  </a:schemeClr>
                </a:solidFill>
                <a:latin typeface="+mn-lt"/>
              </a:defRPr>
            </a:lvl1pPr>
            <a:lvl2pPr marL="457200" indent="0" algn="r">
              <a:buNone/>
              <a:defRPr sz="700">
                <a:solidFill>
                  <a:schemeClr val="bg1">
                    <a:lumMod val="65000"/>
                  </a:schemeClr>
                </a:solidFill>
                <a:latin typeface="+mn-lt"/>
              </a:defRPr>
            </a:lvl2pPr>
            <a:lvl3pPr marL="914400" indent="0" algn="r">
              <a:buNone/>
              <a:defRPr sz="700">
                <a:solidFill>
                  <a:schemeClr val="bg1">
                    <a:lumMod val="65000"/>
                  </a:schemeClr>
                </a:solidFill>
                <a:latin typeface="+mn-lt"/>
              </a:defRPr>
            </a:lvl3pPr>
            <a:lvl4pPr marL="1371600" indent="0" algn="r">
              <a:buNone/>
              <a:defRPr sz="700">
                <a:solidFill>
                  <a:schemeClr val="bg1">
                    <a:lumMod val="65000"/>
                  </a:schemeClr>
                </a:solidFill>
                <a:latin typeface="+mn-lt"/>
              </a:defRPr>
            </a:lvl4pPr>
            <a:lvl5pPr marL="1828800" indent="0" algn="r">
              <a:buNone/>
              <a:defRPr sz="700">
                <a:solidFill>
                  <a:schemeClr val="bg1">
                    <a:lumMod val="65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3793909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phs_Cross-country">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28599" y="609599"/>
            <a:ext cx="9366337" cy="319307"/>
          </a:xfrm>
          <a:prstGeom prst="rect">
            <a:avLst/>
          </a:prstGeom>
        </p:spPr>
        <p:txBody>
          <a:bodyPr/>
          <a:lstStyle>
            <a:lvl1pPr marL="0" indent="0">
              <a:buNone/>
              <a:defRPr lang="en-US" sz="1400" kern="1200" baseline="0" dirty="0" smtClean="0">
                <a:solidFill>
                  <a:srgbClr val="007A88"/>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4" name="Text Placeholder 2"/>
          <p:cNvSpPr>
            <a:spLocks noGrp="1"/>
          </p:cNvSpPr>
          <p:nvPr>
            <p:ph type="body" sz="quarter" idx="11"/>
          </p:nvPr>
        </p:nvSpPr>
        <p:spPr>
          <a:xfrm>
            <a:off x="2463800" y="152400"/>
            <a:ext cx="6003794" cy="228600"/>
          </a:xfrm>
          <a:prstGeom prst="rect">
            <a:avLst/>
          </a:prstGeom>
        </p:spPr>
        <p:txBody>
          <a:bodyPr/>
          <a:lstStyle>
            <a:lvl1pPr marL="0" indent="0">
              <a:buNone/>
              <a:defRPr lang="en-US" sz="900" kern="1200" baseline="0" dirty="0" smtClean="0">
                <a:solidFill>
                  <a:srgbClr val="007A88"/>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6" name="TextBox 5"/>
          <p:cNvSpPr txBox="1"/>
          <p:nvPr userDrawn="1"/>
        </p:nvSpPr>
        <p:spPr>
          <a:xfrm>
            <a:off x="228601" y="152400"/>
            <a:ext cx="7010400" cy="2308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bg1">
                    <a:lumMod val="65000"/>
                  </a:schemeClr>
                </a:solidFill>
              </a:rPr>
              <a:t>SOER2015 / Cross-country comparisons</a:t>
            </a:r>
            <a:r>
              <a:rPr lang="en-US" sz="900" baseline="0" dirty="0" smtClean="0">
                <a:solidFill>
                  <a:schemeClr val="bg1">
                    <a:lumMod val="65000"/>
                  </a:schemeClr>
                </a:solidFill>
              </a:rPr>
              <a:t>/</a:t>
            </a:r>
            <a:endParaRPr lang="en-US" sz="900" dirty="0" smtClean="0">
              <a:solidFill>
                <a:srgbClr val="202661"/>
              </a:solidFill>
              <a:latin typeface="Open Sans Extrabold" pitchFamily="34" charset="0"/>
              <a:ea typeface="Open Sans Extrabold" pitchFamily="34" charset="0"/>
              <a:cs typeface="Open Sans Extrabold" pitchFamily="34" charset="0"/>
            </a:endParaRPr>
          </a:p>
        </p:txBody>
      </p:sp>
      <p:sp>
        <p:nvSpPr>
          <p:cNvPr id="7" name="Rectangle 6">
            <a:hlinkClick r:id="" action="ppaction://noaction"/>
          </p:cNvPr>
          <p:cNvSpPr/>
          <p:nvPr userDrawn="1"/>
        </p:nvSpPr>
        <p:spPr>
          <a:xfrm>
            <a:off x="948266" y="152400"/>
            <a:ext cx="1515533" cy="260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hlinkClick r:id="rId2" action="ppaction://hlinksldjump"/>
          </p:cNvPr>
          <p:cNvSpPr/>
          <p:nvPr userDrawn="1"/>
        </p:nvSpPr>
        <p:spPr>
          <a:xfrm>
            <a:off x="176409" y="152400"/>
            <a:ext cx="719666"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8"/>
          <p:cNvSpPr>
            <a:spLocks noGrp="1"/>
          </p:cNvSpPr>
          <p:nvPr>
            <p:ph type="body" sz="quarter" idx="12"/>
          </p:nvPr>
        </p:nvSpPr>
        <p:spPr>
          <a:xfrm>
            <a:off x="176409" y="5452533"/>
            <a:ext cx="9577191" cy="482599"/>
          </a:xfrm>
          <a:prstGeom prst="rect">
            <a:avLst/>
          </a:prstGeom>
        </p:spPr>
        <p:txBody>
          <a:bodyPr anchor="b"/>
          <a:lstStyle>
            <a:lvl1pPr marL="0" indent="0" algn="r">
              <a:buNone/>
              <a:defRPr sz="700">
                <a:solidFill>
                  <a:schemeClr val="bg1">
                    <a:lumMod val="65000"/>
                  </a:schemeClr>
                </a:solidFill>
                <a:latin typeface="+mn-lt"/>
              </a:defRPr>
            </a:lvl1pPr>
            <a:lvl2pPr marL="457200" indent="0" algn="r">
              <a:buNone/>
              <a:defRPr sz="700">
                <a:solidFill>
                  <a:schemeClr val="bg1">
                    <a:lumMod val="65000"/>
                  </a:schemeClr>
                </a:solidFill>
                <a:latin typeface="+mn-lt"/>
              </a:defRPr>
            </a:lvl2pPr>
            <a:lvl3pPr marL="914400" indent="0" algn="r">
              <a:buNone/>
              <a:defRPr sz="700">
                <a:solidFill>
                  <a:schemeClr val="bg1">
                    <a:lumMod val="65000"/>
                  </a:schemeClr>
                </a:solidFill>
                <a:latin typeface="+mn-lt"/>
              </a:defRPr>
            </a:lvl3pPr>
            <a:lvl4pPr marL="1371600" indent="0" algn="r">
              <a:buNone/>
              <a:defRPr sz="700">
                <a:solidFill>
                  <a:schemeClr val="bg1">
                    <a:lumMod val="65000"/>
                  </a:schemeClr>
                </a:solidFill>
                <a:latin typeface="+mn-lt"/>
              </a:defRPr>
            </a:lvl4pPr>
            <a:lvl5pPr marL="1828800" indent="0" algn="r">
              <a:buNone/>
              <a:defRPr sz="700">
                <a:solidFill>
                  <a:schemeClr val="bg1">
                    <a:lumMod val="65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61436674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s_Country_region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28600" y="609600"/>
            <a:ext cx="6705600" cy="228600"/>
          </a:xfrm>
          <a:prstGeom prst="rect">
            <a:avLst/>
          </a:prstGeom>
        </p:spPr>
        <p:txBody>
          <a:bodyPr/>
          <a:lstStyle>
            <a:lvl1pPr marL="0" indent="0">
              <a:buNone/>
              <a:defRPr lang="en-US" sz="1400" kern="1200" baseline="0" dirty="0" smtClean="0">
                <a:solidFill>
                  <a:srgbClr val="D63D27"/>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4" name="Text Placeholder 2"/>
          <p:cNvSpPr>
            <a:spLocks noGrp="1"/>
          </p:cNvSpPr>
          <p:nvPr>
            <p:ph type="body" sz="quarter" idx="11"/>
          </p:nvPr>
        </p:nvSpPr>
        <p:spPr>
          <a:xfrm>
            <a:off x="2062618" y="152400"/>
            <a:ext cx="6705600" cy="228600"/>
          </a:xfrm>
          <a:prstGeom prst="rect">
            <a:avLst/>
          </a:prstGeom>
        </p:spPr>
        <p:txBody>
          <a:bodyPr/>
          <a:lstStyle>
            <a:lvl1pPr marL="0" indent="0">
              <a:buNone/>
              <a:defRPr lang="en-US" sz="900" kern="1200" baseline="0" dirty="0" smtClean="0">
                <a:solidFill>
                  <a:srgbClr val="D63D27"/>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6" name="TextBox 5"/>
          <p:cNvSpPr txBox="1"/>
          <p:nvPr userDrawn="1"/>
        </p:nvSpPr>
        <p:spPr>
          <a:xfrm>
            <a:off x="228601" y="152400"/>
            <a:ext cx="7010400" cy="2308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bg1">
                    <a:lumMod val="65000"/>
                  </a:schemeClr>
                </a:solidFill>
              </a:rPr>
              <a:t>SOER2015 / Countries</a:t>
            </a:r>
            <a:r>
              <a:rPr lang="en-US" sz="900" baseline="0" dirty="0" smtClean="0">
                <a:solidFill>
                  <a:schemeClr val="bg1">
                    <a:lumMod val="65000"/>
                  </a:schemeClr>
                </a:solidFill>
              </a:rPr>
              <a:t> &amp; regions</a:t>
            </a:r>
            <a:r>
              <a:rPr lang="en-US" sz="900" dirty="0" smtClean="0">
                <a:solidFill>
                  <a:schemeClr val="bg1">
                    <a:lumMod val="65000"/>
                  </a:schemeClr>
                </a:solidFill>
              </a:rPr>
              <a:t> </a:t>
            </a:r>
            <a:r>
              <a:rPr lang="en-US" sz="900" baseline="0" dirty="0" smtClean="0">
                <a:solidFill>
                  <a:schemeClr val="bg1">
                    <a:lumMod val="65000"/>
                  </a:schemeClr>
                </a:solidFill>
              </a:rPr>
              <a:t>/</a:t>
            </a:r>
            <a:endParaRPr lang="en-US" sz="900" dirty="0" smtClean="0">
              <a:solidFill>
                <a:srgbClr val="202661"/>
              </a:solidFill>
              <a:latin typeface="Open Sans Extrabold" pitchFamily="34" charset="0"/>
              <a:ea typeface="Open Sans Extrabold" pitchFamily="34" charset="0"/>
              <a:cs typeface="Open Sans Extrabold" pitchFamily="34" charset="0"/>
            </a:endParaRPr>
          </a:p>
        </p:txBody>
      </p:sp>
      <p:sp>
        <p:nvSpPr>
          <p:cNvPr id="7" name="Rectangle 6">
            <a:hlinkClick r:id="" action="ppaction://noaction"/>
          </p:cNvPr>
          <p:cNvSpPr/>
          <p:nvPr userDrawn="1"/>
        </p:nvSpPr>
        <p:spPr>
          <a:xfrm>
            <a:off x="964505" y="152399"/>
            <a:ext cx="1098113" cy="260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hlinkClick r:id="rId2" action="ppaction://hlinksldjump"/>
          </p:cNvPr>
          <p:cNvSpPr/>
          <p:nvPr userDrawn="1"/>
        </p:nvSpPr>
        <p:spPr>
          <a:xfrm>
            <a:off x="176409" y="152400"/>
            <a:ext cx="719666"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8"/>
          <p:cNvSpPr>
            <a:spLocks noGrp="1"/>
          </p:cNvSpPr>
          <p:nvPr>
            <p:ph type="body" sz="quarter" idx="12"/>
          </p:nvPr>
        </p:nvSpPr>
        <p:spPr>
          <a:xfrm>
            <a:off x="176409" y="5452533"/>
            <a:ext cx="9577191" cy="482599"/>
          </a:xfrm>
          <a:prstGeom prst="rect">
            <a:avLst/>
          </a:prstGeom>
        </p:spPr>
        <p:txBody>
          <a:bodyPr anchor="b"/>
          <a:lstStyle>
            <a:lvl1pPr marL="0" indent="0" algn="r">
              <a:buNone/>
              <a:defRPr sz="700">
                <a:solidFill>
                  <a:schemeClr val="bg1">
                    <a:lumMod val="65000"/>
                  </a:schemeClr>
                </a:solidFill>
                <a:latin typeface="+mn-lt"/>
              </a:defRPr>
            </a:lvl1pPr>
            <a:lvl2pPr marL="457200" indent="0" algn="r">
              <a:buNone/>
              <a:defRPr sz="700">
                <a:solidFill>
                  <a:schemeClr val="bg1">
                    <a:lumMod val="65000"/>
                  </a:schemeClr>
                </a:solidFill>
                <a:latin typeface="+mn-lt"/>
              </a:defRPr>
            </a:lvl2pPr>
            <a:lvl3pPr marL="914400" indent="0" algn="r">
              <a:buNone/>
              <a:defRPr sz="700">
                <a:solidFill>
                  <a:schemeClr val="bg1">
                    <a:lumMod val="65000"/>
                  </a:schemeClr>
                </a:solidFill>
                <a:latin typeface="+mn-lt"/>
              </a:defRPr>
            </a:lvl3pPr>
            <a:lvl4pPr marL="1371600" indent="0" algn="r">
              <a:buNone/>
              <a:defRPr sz="700">
                <a:solidFill>
                  <a:schemeClr val="bg1">
                    <a:lumMod val="65000"/>
                  </a:schemeClr>
                </a:solidFill>
                <a:latin typeface="+mn-lt"/>
              </a:defRPr>
            </a:lvl4pPr>
            <a:lvl5pPr marL="1828800" indent="0" algn="r">
              <a:buNone/>
              <a:defRPr sz="700">
                <a:solidFill>
                  <a:schemeClr val="bg1">
                    <a:lumMod val="65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6143667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0.xml"/><Relationship Id="rId1" Type="http://schemas.openxmlformats.org/officeDocument/2006/relationships/slideLayout" Target="../slideLayouts/slideLayout24.xml"/><Relationship Id="rId4" Type="http://schemas.openxmlformats.org/officeDocument/2006/relationships/slide" Target="../slides/slide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slide" Target="../slides/slide22.xml"/><Relationship Id="rId2" Type="http://schemas.openxmlformats.org/officeDocument/2006/relationships/theme" Target="../theme/theme4.xml"/><Relationship Id="rId1" Type="http://schemas.openxmlformats.org/officeDocument/2006/relationships/slideLayout" Target="../slideLayouts/slideLayout5.xml"/><Relationship Id="rId6" Type="http://schemas.openxmlformats.org/officeDocument/2006/relationships/slide" Target="../slides/slide4.xml"/><Relationship Id="rId5" Type="http://schemas.openxmlformats.org/officeDocument/2006/relationships/slide" Target="../slides/slide14.xml"/><Relationship Id="rId4" Type="http://schemas.openxmlformats.org/officeDocument/2006/relationships/slide" Target="../slides/slide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3.png"/><Relationship Id="rId4" Type="http://schemas.openxmlformats.org/officeDocument/2006/relationships/slideLayout" Target="../slideLayouts/slideLayout9.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slide" Target="../slides/slide4.xml"/><Relationship Id="rId4" Type="http://schemas.openxmlformats.org/officeDocument/2006/relationships/slideLayout" Target="../slideLayouts/slideLayout17.xml"/><Relationship Id="rId9"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7.xml"/><Relationship Id="rId1" Type="http://schemas.openxmlformats.org/officeDocument/2006/relationships/slideLayout" Target="../slideLayouts/slideLayout21.xml"/><Relationship Id="rId4" Type="http://schemas.openxmlformats.org/officeDocument/2006/relationships/slide" Target="../slides/slide4.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8.xml"/><Relationship Id="rId1" Type="http://schemas.openxmlformats.org/officeDocument/2006/relationships/slideLayout" Target="../slideLayouts/slideLayout22.xml"/><Relationship Id="rId4" Type="http://schemas.openxmlformats.org/officeDocument/2006/relationships/slide" Target="../slides/slide4.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9.xml"/><Relationship Id="rId1" Type="http://schemas.openxmlformats.org/officeDocument/2006/relationships/slideLayout" Target="../slideLayouts/slideLayout23.xml"/><Relationship Id="rId4" Type="http://schemas.openxmlformats.org/officeDocument/2006/relationships/slide" Target="../slides/slid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33A88"/>
        </a:solid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2103929" y="1141538"/>
            <a:ext cx="7174041" cy="1023790"/>
          </a:xfrm>
          <a:prstGeom prst="rect">
            <a:avLst/>
          </a:prstGeom>
        </p:spPr>
        <p:txBody>
          <a:bodyPr>
            <a:noAutofit/>
          </a:bodyPr>
          <a:lstStyle/>
          <a:p>
            <a:pPr algn="r"/>
            <a:r>
              <a:rPr lang="en-GB" sz="3400" b="1" kern="1200" dirty="0" smtClean="0">
                <a:solidFill>
                  <a:schemeClr val="bg1"/>
                </a:solidFill>
                <a:effectLst/>
                <a:latin typeface="+mn-lt"/>
                <a:ea typeface="+mn-ea"/>
                <a:cs typeface="+mn-cs"/>
              </a:rPr>
              <a:t>THE EUROPEAN</a:t>
            </a:r>
            <a:r>
              <a:rPr lang="en-GB" sz="3400" b="1" kern="1200" baseline="0" dirty="0" smtClean="0">
                <a:solidFill>
                  <a:schemeClr val="bg1"/>
                </a:solidFill>
                <a:effectLst/>
                <a:latin typeface="+mn-lt"/>
                <a:ea typeface="+mn-ea"/>
                <a:cs typeface="+mn-cs"/>
              </a:rPr>
              <a:t> </a:t>
            </a:r>
            <a:r>
              <a:rPr lang="en-GB" sz="3400" b="1" kern="1200" dirty="0" smtClean="0">
                <a:solidFill>
                  <a:schemeClr val="bg1"/>
                </a:solidFill>
                <a:effectLst/>
                <a:latin typeface="+mn-lt"/>
                <a:ea typeface="+mn-ea"/>
                <a:cs typeface="+mn-cs"/>
              </a:rPr>
              <a:t>ENVIRONMENT</a:t>
            </a:r>
            <a:r>
              <a:rPr lang="en-GB" sz="2400" b="1" kern="1200" dirty="0" smtClean="0">
                <a:solidFill>
                  <a:schemeClr val="bg1"/>
                </a:solidFill>
                <a:effectLst/>
                <a:latin typeface="+mn-lt"/>
                <a:ea typeface="+mn-ea"/>
                <a:cs typeface="+mn-cs"/>
              </a:rPr>
              <a:t/>
            </a:r>
            <a:br>
              <a:rPr lang="en-GB" sz="2400" b="1" kern="1200" dirty="0" smtClean="0">
                <a:solidFill>
                  <a:schemeClr val="bg1"/>
                </a:solidFill>
                <a:effectLst/>
                <a:latin typeface="+mn-lt"/>
                <a:ea typeface="+mn-ea"/>
                <a:cs typeface="+mn-cs"/>
              </a:rPr>
            </a:br>
            <a:r>
              <a:rPr lang="en-GB" sz="2800" b="0" kern="1200" baseline="0" dirty="0" smtClean="0">
                <a:solidFill>
                  <a:schemeClr val="bg1"/>
                </a:solidFill>
                <a:effectLst/>
                <a:latin typeface="+mn-lt"/>
                <a:ea typeface="+mn-ea"/>
                <a:cs typeface="+mn-cs"/>
              </a:rPr>
              <a:t>STATE AND OUTLOOK 2015</a:t>
            </a:r>
          </a:p>
        </p:txBody>
      </p:sp>
      <p:pic>
        <p:nvPicPr>
          <p:cNvPr id="23" name="Picture 22" descr="Logo_H_White.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103395" y="5715000"/>
            <a:ext cx="3290002" cy="609600"/>
          </a:xfrm>
          <a:prstGeom prst="rect">
            <a:avLst/>
          </a:prstGeom>
        </p:spPr>
      </p:pic>
      <p:grpSp>
        <p:nvGrpSpPr>
          <p:cNvPr id="4" name="Group 3"/>
          <p:cNvGrpSpPr/>
          <p:nvPr userDrawn="1"/>
        </p:nvGrpSpPr>
        <p:grpSpPr>
          <a:xfrm>
            <a:off x="2103929" y="4691885"/>
            <a:ext cx="7802071" cy="127077"/>
            <a:chOff x="2107794" y="4691885"/>
            <a:chExt cx="7802071" cy="127077"/>
          </a:xfrm>
        </p:grpSpPr>
        <p:sp>
          <p:nvSpPr>
            <p:cNvPr id="25" name="Rectangle 24"/>
            <p:cNvSpPr/>
            <p:nvPr userDrawn="1"/>
          </p:nvSpPr>
          <p:spPr>
            <a:xfrm>
              <a:off x="7959685" y="4691885"/>
              <a:ext cx="1950180" cy="127077"/>
            </a:xfrm>
            <a:prstGeom prst="rect">
              <a:avLst/>
            </a:prstGeom>
            <a:solidFill>
              <a:srgbClr val="D63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6008155" y="4691885"/>
              <a:ext cx="1950180" cy="127077"/>
            </a:xfrm>
            <a:prstGeom prst="rect">
              <a:avLst/>
            </a:prstGeom>
            <a:solidFill>
              <a:srgbClr val="007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057975" y="4691885"/>
              <a:ext cx="1950180" cy="127077"/>
            </a:xfrm>
            <a:prstGeom prst="rect">
              <a:avLst/>
            </a:prstGeom>
            <a:solidFill>
              <a:srgbClr val="548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2107794" y="4691885"/>
              <a:ext cx="1950180" cy="127077"/>
            </a:xfrm>
            <a:prstGeom prst="rect">
              <a:avLst/>
            </a:prstGeom>
            <a:solidFill>
              <a:srgbClr val="833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itle 1"/>
          <p:cNvSpPr txBox="1">
            <a:spLocks/>
          </p:cNvSpPr>
          <p:nvPr userDrawn="1"/>
        </p:nvSpPr>
        <p:spPr>
          <a:xfrm>
            <a:off x="965201" y="4996010"/>
            <a:ext cx="8465170" cy="1023790"/>
          </a:xfrm>
          <a:prstGeom prst="rect">
            <a:avLst/>
          </a:prstGeom>
        </p:spPr>
        <p:txBody>
          <a:bodyPr>
            <a:noAutofit/>
          </a:bodyPr>
          <a:lstStyle/>
          <a:p>
            <a:pPr algn="r"/>
            <a:r>
              <a:rPr lang="en-GB" sz="2800" b="0" kern="1200" baseline="0" dirty="0" smtClean="0">
                <a:solidFill>
                  <a:schemeClr val="bg1"/>
                </a:solidFill>
                <a:effectLst/>
                <a:latin typeface="+mn-lt"/>
                <a:ea typeface="+mn-ea"/>
                <a:cs typeface="+mn-cs"/>
              </a:rPr>
              <a:t>ASSESSMENT OF GLOBAL MEGATRENDS</a:t>
            </a:r>
          </a:p>
        </p:txBody>
      </p:sp>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19209" b="57315"/>
          <a:stretch/>
        </p:blipFill>
        <p:spPr>
          <a:xfrm>
            <a:off x="4216400" y="2734847"/>
            <a:ext cx="4947270" cy="16522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15D2A"/>
        </a:solid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533400" y="533402"/>
            <a:ext cx="6477000" cy="2133599"/>
          </a:xfrm>
          <a:prstGeom prst="rect">
            <a:avLst/>
          </a:prstGeom>
        </p:spPr>
        <p:txBody>
          <a:bodyPr anchor="b">
            <a:noAutofit/>
          </a:bodyPr>
          <a:lstStyle/>
          <a:p>
            <a:endParaRPr lang="en-US" sz="2000" kern="1200" baseline="0" dirty="0" smtClean="0">
              <a:solidFill>
                <a:schemeClr val="tx1"/>
              </a:solidFill>
              <a:latin typeface="+mn-lt"/>
              <a:ea typeface="+mn-ea"/>
              <a:cs typeface="+mn-cs"/>
            </a:endParaRPr>
          </a:p>
          <a:p>
            <a:r>
              <a:rPr lang="en-US" sz="6600" kern="1200" baseline="0" dirty="0" smtClean="0">
                <a:solidFill>
                  <a:schemeClr val="bg1"/>
                </a:solidFill>
                <a:latin typeface="+mn-lt"/>
                <a:ea typeface="+mn-ea"/>
                <a:cs typeface="+mn-cs"/>
              </a:rPr>
              <a:t>Countries and</a:t>
            </a:r>
          </a:p>
          <a:p>
            <a:r>
              <a:rPr kumimoji="0" lang="en-US" sz="6600" b="0" i="0" u="none" strike="noStrike" kern="1200" cap="none" spc="0" normalizeH="0" baseline="0" noProof="0" dirty="0" smtClean="0">
                <a:ln>
                  <a:noFill/>
                </a:ln>
                <a:solidFill>
                  <a:schemeClr val="bg1"/>
                </a:solidFill>
                <a:effectLst/>
                <a:uLnTx/>
                <a:uFillTx/>
                <a:latin typeface="+mn-lt"/>
                <a:ea typeface="+mn-ea"/>
                <a:cs typeface="+mn-cs"/>
              </a:rPr>
              <a:t>regions</a:t>
            </a:r>
            <a:endParaRPr kumimoji="0" lang="en-US" sz="66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15" name="Title 1"/>
          <p:cNvSpPr txBox="1">
            <a:spLocks/>
          </p:cNvSpPr>
          <p:nvPr userDrawn="1"/>
        </p:nvSpPr>
        <p:spPr>
          <a:xfrm>
            <a:off x="6409267" y="609600"/>
            <a:ext cx="2734733" cy="2286000"/>
          </a:xfrm>
          <a:prstGeom prst="rect">
            <a:avLst/>
          </a:prstGeom>
        </p:spPr>
        <p:txBody>
          <a:bodyPr anchor="b">
            <a:noAutofit/>
          </a:bodyPr>
          <a:lstStyle/>
          <a:p>
            <a:pPr algn="r"/>
            <a:endParaRPr lang="en-US" sz="16000" kern="1200" baseline="0" dirty="0" smtClean="0">
              <a:solidFill>
                <a:schemeClr val="tx1"/>
              </a:solidFill>
              <a:latin typeface="+mn-lt"/>
              <a:ea typeface="+mn-ea"/>
              <a:cs typeface="+mn-cs"/>
            </a:endParaRPr>
          </a:p>
          <a:p>
            <a:pPr algn="r"/>
            <a:r>
              <a:rPr kumimoji="0" lang="en-US" sz="16000" b="0" i="0" u="none" strike="noStrike" kern="1200" cap="none" spc="0" normalizeH="0" baseline="0" noProof="0" dirty="0" smtClean="0">
                <a:ln>
                  <a:noFill/>
                </a:ln>
                <a:solidFill>
                  <a:srgbClr val="F7A081"/>
                </a:solidFill>
                <a:effectLst/>
                <a:uLnTx/>
                <a:uFillTx/>
                <a:latin typeface="Open Sans Extrabold" pitchFamily="34" charset="0"/>
                <a:ea typeface="Open Sans Extrabold" pitchFamily="34" charset="0"/>
                <a:cs typeface="Open Sans Extrabold" pitchFamily="34" charset="0"/>
              </a:rPr>
              <a:t>05</a:t>
            </a:r>
          </a:p>
        </p:txBody>
      </p:sp>
      <p:cxnSp>
        <p:nvCxnSpPr>
          <p:cNvPr id="17" name="Straight Connector 16"/>
          <p:cNvCxnSpPr/>
          <p:nvPr userDrawn="1"/>
        </p:nvCxnSpPr>
        <p:spPr>
          <a:xfrm>
            <a:off x="685800" y="2895600"/>
            <a:ext cx="84582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1066800" y="3965884"/>
            <a:ext cx="2514600" cy="1215717"/>
          </a:xfrm>
          <a:prstGeom prst="rect">
            <a:avLst/>
          </a:prstGeom>
          <a:noFill/>
        </p:spPr>
        <p:txBody>
          <a:bodyPr wrap="square" numCol="1" spcCol="548640" rtlCol="0" anchor="t">
            <a:spAutoFit/>
          </a:bodyPr>
          <a:lstStyle/>
          <a:p>
            <a:pPr marL="0" lvl="0" indent="-342900" algn="l">
              <a:lnSpc>
                <a:spcPct val="100000"/>
              </a:lnSpc>
              <a:spcAft>
                <a:spcPts val="2400"/>
              </a:spcAft>
              <a:buFont typeface="Arial" pitchFamily="34" charset="0"/>
              <a:buNone/>
            </a:pPr>
            <a:r>
              <a:rPr lang="en-US" sz="1100" kern="1200" baseline="0" dirty="0" smtClean="0">
                <a:solidFill>
                  <a:schemeClr val="bg1"/>
                </a:solidFill>
                <a:latin typeface="+mn-lt"/>
                <a:ea typeface="+mn-ea"/>
                <a:cs typeface="+mn-cs"/>
              </a:rPr>
              <a:t>Arctic region</a:t>
            </a:r>
          </a:p>
          <a:p>
            <a:pPr marL="0" lvl="0" indent="-342900" algn="l">
              <a:lnSpc>
                <a:spcPct val="100000"/>
              </a:lnSpc>
              <a:spcAft>
                <a:spcPts val="2400"/>
              </a:spcAft>
              <a:buFont typeface="Arial" pitchFamily="34" charset="0"/>
              <a:buNone/>
            </a:pPr>
            <a:r>
              <a:rPr lang="en-US" sz="1100" kern="1200" baseline="0" dirty="0" smtClean="0">
                <a:solidFill>
                  <a:schemeClr val="bg1"/>
                </a:solidFill>
                <a:latin typeface="+mn-lt"/>
                <a:ea typeface="+mn-ea"/>
                <a:cs typeface="+mn-cs"/>
              </a:rPr>
              <a:t>Black Sea region</a:t>
            </a:r>
          </a:p>
          <a:p>
            <a:pPr marL="0" lvl="0" indent="-342900" algn="l">
              <a:lnSpc>
                <a:spcPct val="100000"/>
              </a:lnSpc>
              <a:spcAft>
                <a:spcPts val="2400"/>
              </a:spcAft>
              <a:buFont typeface="Arial" pitchFamily="34" charset="0"/>
              <a:buNone/>
            </a:pPr>
            <a:r>
              <a:rPr lang="en-US" sz="1100" kern="1200" baseline="0" dirty="0" smtClean="0">
                <a:solidFill>
                  <a:schemeClr val="bg1"/>
                </a:solidFill>
                <a:latin typeface="+mn-lt"/>
                <a:ea typeface="+mn-ea"/>
                <a:cs typeface="+mn-cs"/>
              </a:rPr>
              <a:t>Mediterranean Sea region</a:t>
            </a:r>
          </a:p>
        </p:txBody>
      </p:sp>
      <p:pic>
        <p:nvPicPr>
          <p:cNvPr id="54" name="Picture 53" descr="Logo_H_White.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620000" y="6262306"/>
            <a:ext cx="1981200" cy="367094"/>
          </a:xfrm>
          <a:prstGeom prst="rect">
            <a:avLst/>
          </a:prstGeom>
        </p:spPr>
      </p:pic>
      <p:sp>
        <p:nvSpPr>
          <p:cNvPr id="11" name="Pentagon 10">
            <a:hlinkClick r:id="" action="ppaction://noaction"/>
          </p:cNvPr>
          <p:cNvSpPr/>
          <p:nvPr userDrawn="1"/>
        </p:nvSpPr>
        <p:spPr>
          <a:xfrm>
            <a:off x="685801" y="4011465"/>
            <a:ext cx="381000" cy="228600"/>
          </a:xfrm>
          <a:prstGeom prst="homePlate">
            <a:avLst/>
          </a:prstGeom>
          <a:solidFill>
            <a:srgbClr val="F7A08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12" name="Pentagon 11">
            <a:hlinkClick r:id="" action="ppaction://noaction"/>
          </p:cNvPr>
          <p:cNvSpPr/>
          <p:nvPr userDrawn="1"/>
        </p:nvSpPr>
        <p:spPr>
          <a:xfrm>
            <a:off x="685801" y="4468665"/>
            <a:ext cx="381000" cy="228600"/>
          </a:xfrm>
          <a:prstGeom prst="homePlate">
            <a:avLst/>
          </a:prstGeom>
          <a:solidFill>
            <a:srgbClr val="F7A08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13" name="Pentagon 12">
            <a:hlinkClick r:id="" action="ppaction://noaction"/>
          </p:cNvPr>
          <p:cNvSpPr/>
          <p:nvPr userDrawn="1"/>
        </p:nvSpPr>
        <p:spPr>
          <a:xfrm>
            <a:off x="685801" y="4925865"/>
            <a:ext cx="381000" cy="228600"/>
          </a:xfrm>
          <a:prstGeom prst="homePlate">
            <a:avLst/>
          </a:prstGeom>
          <a:solidFill>
            <a:srgbClr val="F7A08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16" name="TextBox 15"/>
          <p:cNvSpPr txBox="1"/>
          <p:nvPr userDrawn="1"/>
        </p:nvSpPr>
        <p:spPr>
          <a:xfrm>
            <a:off x="1066799" y="3175006"/>
            <a:ext cx="3572934" cy="261610"/>
          </a:xfrm>
          <a:prstGeom prst="rect">
            <a:avLst/>
          </a:prstGeom>
          <a:noFill/>
        </p:spPr>
        <p:txBody>
          <a:bodyPr wrap="square" numCol="1" spcCol="548640" rtlCol="0" anchor="t">
            <a:spAutoFit/>
          </a:bodyPr>
          <a:lstStyle/>
          <a:p>
            <a:pPr marL="0" lvl="0" indent="-342900" algn="l">
              <a:lnSpc>
                <a:spcPct val="100000"/>
              </a:lnSpc>
              <a:spcAft>
                <a:spcPts val="2400"/>
              </a:spcAft>
              <a:buFont typeface="Arial" pitchFamily="34" charset="0"/>
              <a:buNone/>
            </a:pPr>
            <a:r>
              <a:rPr lang="en-US" sz="1100" kern="1200" baseline="0" dirty="0" smtClean="0">
                <a:solidFill>
                  <a:schemeClr val="bg1"/>
                </a:solidFill>
                <a:latin typeface="+mn-lt"/>
                <a:ea typeface="+mn-ea"/>
                <a:cs typeface="+mn-cs"/>
              </a:rPr>
              <a:t>Overview of SOER country and regional briefings</a:t>
            </a:r>
          </a:p>
        </p:txBody>
      </p:sp>
      <p:sp>
        <p:nvSpPr>
          <p:cNvPr id="18" name="Pentagon 17">
            <a:hlinkClick r:id="" action="ppaction://noaction"/>
          </p:cNvPr>
          <p:cNvSpPr/>
          <p:nvPr userDrawn="1"/>
        </p:nvSpPr>
        <p:spPr>
          <a:xfrm>
            <a:off x="685800" y="3195186"/>
            <a:ext cx="381000" cy="228600"/>
          </a:xfrm>
          <a:prstGeom prst="homePlate">
            <a:avLst/>
          </a:prstGeom>
          <a:solidFill>
            <a:srgbClr val="F7A08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0" name="Pentagon 19">
            <a:hlinkClick r:id="rId4" action="ppaction://hlinksldjump"/>
          </p:cNvPr>
          <p:cNvSpPr/>
          <p:nvPr userDrawn="1"/>
        </p:nvSpPr>
        <p:spPr>
          <a:xfrm flipH="1">
            <a:off x="7162800" y="368300"/>
            <a:ext cx="1968500" cy="190500"/>
          </a:xfrm>
          <a:prstGeom prst="homePlat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800" b="0" dirty="0" smtClean="0">
                <a:ln>
                  <a:noFill/>
                </a:ln>
              </a:rPr>
              <a:t>BACK</a:t>
            </a:r>
            <a:r>
              <a:rPr lang="en-US" sz="800" b="0" baseline="0" dirty="0" smtClean="0">
                <a:ln>
                  <a:noFill/>
                </a:ln>
              </a:rPr>
              <a:t> TO TABLE OF CONTENTS</a:t>
            </a:r>
            <a:endParaRPr lang="en-US" sz="800" b="0" dirty="0">
              <a:ln>
                <a:noFill/>
              </a:ln>
            </a:endParaRPr>
          </a:p>
        </p:txBody>
      </p:sp>
      <p:sp>
        <p:nvSpPr>
          <p:cNvPr id="14" name="Pentagon 13">
            <a:hlinkClick r:id="" action="ppaction://noaction"/>
          </p:cNvPr>
          <p:cNvSpPr/>
          <p:nvPr userDrawn="1"/>
        </p:nvSpPr>
        <p:spPr>
          <a:xfrm>
            <a:off x="685799" y="3910747"/>
            <a:ext cx="3395134" cy="415716"/>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1" name="Pentagon 20">
            <a:hlinkClick r:id="" action="ppaction://noaction"/>
          </p:cNvPr>
          <p:cNvSpPr/>
          <p:nvPr userDrawn="1"/>
        </p:nvSpPr>
        <p:spPr>
          <a:xfrm>
            <a:off x="685799" y="4367947"/>
            <a:ext cx="3395134" cy="415716"/>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2" name="Pentagon 21">
            <a:hlinkClick r:id="" action="ppaction://noaction"/>
          </p:cNvPr>
          <p:cNvSpPr/>
          <p:nvPr userDrawn="1"/>
        </p:nvSpPr>
        <p:spPr>
          <a:xfrm>
            <a:off x="685799" y="4825147"/>
            <a:ext cx="3395134" cy="415716"/>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3" name="Pentagon 22">
            <a:hlinkClick r:id="" action="ppaction://noaction"/>
          </p:cNvPr>
          <p:cNvSpPr/>
          <p:nvPr userDrawn="1"/>
        </p:nvSpPr>
        <p:spPr>
          <a:xfrm>
            <a:off x="685798" y="3094468"/>
            <a:ext cx="3801535" cy="415716"/>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Tree>
  </p:cSld>
  <p:clrMap bg1="lt1" tx1="dk1" bg2="lt2" tx2="dk2" accent1="accent1" accent2="accent2" accent3="accent3" accent4="accent4" accent5="accent5" accent6="accent6" hlink="hlink" folHlink="folHlink"/>
  <p:sldLayoutIdLst>
    <p:sldLayoutId id="2147483689"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833A88"/>
        </a:solidFill>
        <a:effectLst/>
      </p:bgPr>
    </p:bg>
    <p:spTree>
      <p:nvGrpSpPr>
        <p:cNvPr id="1" name=""/>
        <p:cNvGrpSpPr/>
        <p:nvPr/>
      </p:nvGrpSpPr>
      <p:grpSpPr>
        <a:xfrm>
          <a:off x="0" y="0"/>
          <a:ext cx="0" cy="0"/>
          <a:chOff x="0" y="0"/>
          <a:chExt cx="0" cy="0"/>
        </a:xfrm>
      </p:grpSpPr>
      <p:pic>
        <p:nvPicPr>
          <p:cNvPr id="23" name="Picture 22" descr="Logo_H_White.png"/>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103395" y="5715000"/>
            <a:ext cx="3290002" cy="609600"/>
          </a:xfrm>
          <a:prstGeom prst="rect">
            <a:avLst/>
          </a:prstGeom>
        </p:spPr>
      </p:pic>
      <p:grpSp>
        <p:nvGrpSpPr>
          <p:cNvPr id="3" name="Group 2"/>
          <p:cNvGrpSpPr/>
          <p:nvPr userDrawn="1"/>
        </p:nvGrpSpPr>
        <p:grpSpPr>
          <a:xfrm>
            <a:off x="2082393" y="4691210"/>
            <a:ext cx="7802071" cy="128426"/>
            <a:chOff x="2103929" y="4817456"/>
            <a:chExt cx="7802071" cy="128426"/>
          </a:xfrm>
        </p:grpSpPr>
        <p:sp>
          <p:nvSpPr>
            <p:cNvPr id="25" name="Rectangle 24"/>
            <p:cNvSpPr/>
            <p:nvPr userDrawn="1"/>
          </p:nvSpPr>
          <p:spPr>
            <a:xfrm>
              <a:off x="7955820" y="4818805"/>
              <a:ext cx="1950180" cy="127077"/>
            </a:xfrm>
            <a:prstGeom prst="rect">
              <a:avLst/>
            </a:prstGeom>
            <a:solidFill>
              <a:srgbClr val="D63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6004290" y="4817456"/>
              <a:ext cx="1950180" cy="127077"/>
            </a:xfrm>
            <a:prstGeom prst="rect">
              <a:avLst/>
            </a:prstGeom>
            <a:solidFill>
              <a:srgbClr val="007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054110" y="4817456"/>
              <a:ext cx="1950180" cy="127077"/>
            </a:xfrm>
            <a:prstGeom prst="rect">
              <a:avLst/>
            </a:prstGeom>
            <a:solidFill>
              <a:srgbClr val="548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2103929" y="4817456"/>
              <a:ext cx="1950180" cy="127077"/>
            </a:xfrm>
            <a:prstGeom prst="rect">
              <a:avLst/>
            </a:prstGeom>
            <a:solidFill>
              <a:srgbClr val="833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13809358"/>
      </p:ext>
    </p:extLst>
  </p:cSld>
  <p:clrMap bg1="lt1" tx1="dk1" bg2="lt2" tx2="dk2" accent1="accent1" accent2="accent2" accent3="accent3" accent4="accent4" accent5="accent5" accent6="accent6" hlink="hlink" folHlink="folHlink"/>
  <p:sldLayoutIdLst>
    <p:sldLayoutId id="2147483717" r:id="rId1"/>
    <p:sldLayoutId id="2147483732"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6" name="Rectangle 35"/>
          <p:cNvSpPr/>
          <p:nvPr userDrawn="1"/>
        </p:nvSpPr>
        <p:spPr>
          <a:xfrm>
            <a:off x="2819400" y="3035485"/>
            <a:ext cx="6552000" cy="754819"/>
          </a:xfrm>
          <a:prstGeom prst="rect">
            <a:avLst/>
          </a:prstGeom>
          <a:solidFill>
            <a:srgbClr val="202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200000"/>
              </a:lnSpc>
            </a:pPr>
            <a:endParaRPr lang="en-US" sz="800" b="1" dirty="0">
              <a:ln>
                <a:noFill/>
              </a:ln>
            </a:endParaRPr>
          </a:p>
        </p:txBody>
      </p:sp>
      <p:sp>
        <p:nvSpPr>
          <p:cNvPr id="41" name="Rectangle 40">
            <a:hlinkClick r:id="" action="ppaction://noaction"/>
          </p:cNvPr>
          <p:cNvSpPr/>
          <p:nvPr userDrawn="1"/>
        </p:nvSpPr>
        <p:spPr>
          <a:xfrm>
            <a:off x="7391400" y="5176681"/>
            <a:ext cx="1980000" cy="754461"/>
          </a:xfrm>
          <a:prstGeom prst="rect">
            <a:avLst/>
          </a:prstGeom>
          <a:solidFill>
            <a:srgbClr val="D63D2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Ins="0" rtlCol="0" anchor="t"/>
          <a:lstStyle/>
          <a:p>
            <a:pPr algn="l">
              <a:lnSpc>
                <a:spcPct val="200000"/>
              </a:lnSpc>
            </a:pPr>
            <a:endParaRPr lang="en-US" sz="800" b="1" dirty="0">
              <a:ln>
                <a:noFill/>
              </a:ln>
            </a:endParaRPr>
          </a:p>
        </p:txBody>
      </p:sp>
      <p:sp>
        <p:nvSpPr>
          <p:cNvPr id="40" name="Rectangle 39">
            <a:hlinkClick r:id="" action="ppaction://noaction"/>
          </p:cNvPr>
          <p:cNvSpPr/>
          <p:nvPr userDrawn="1"/>
        </p:nvSpPr>
        <p:spPr>
          <a:xfrm>
            <a:off x="5105400" y="5176681"/>
            <a:ext cx="1980000" cy="754461"/>
          </a:xfrm>
          <a:prstGeom prst="rect">
            <a:avLst/>
          </a:prstGeom>
          <a:solidFill>
            <a:srgbClr val="007A8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Ins="0" rtlCol="0" anchor="t"/>
          <a:lstStyle/>
          <a:p>
            <a:pPr algn="l">
              <a:lnSpc>
                <a:spcPct val="200000"/>
              </a:lnSpc>
            </a:pPr>
            <a:endParaRPr lang="en-US" sz="800" b="1" dirty="0">
              <a:ln>
                <a:noFill/>
              </a:ln>
            </a:endParaRPr>
          </a:p>
        </p:txBody>
      </p:sp>
      <p:sp>
        <p:nvSpPr>
          <p:cNvPr id="39" name="Rectangle 38">
            <a:hlinkClick r:id="" action="ppaction://noaction"/>
          </p:cNvPr>
          <p:cNvSpPr/>
          <p:nvPr userDrawn="1"/>
        </p:nvSpPr>
        <p:spPr>
          <a:xfrm>
            <a:off x="2819400" y="5176681"/>
            <a:ext cx="1980000" cy="754461"/>
          </a:xfrm>
          <a:prstGeom prst="rect">
            <a:avLst/>
          </a:prstGeom>
          <a:solidFill>
            <a:srgbClr val="54803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Ins="0" rtlCol="0" anchor="t"/>
          <a:lstStyle/>
          <a:p>
            <a:pPr algn="l">
              <a:lnSpc>
                <a:spcPct val="200000"/>
              </a:lnSpc>
            </a:pPr>
            <a:endParaRPr lang="en-US" sz="800" b="1" dirty="0">
              <a:ln>
                <a:noFill/>
              </a:ln>
            </a:endParaRPr>
          </a:p>
        </p:txBody>
      </p:sp>
      <p:sp>
        <p:nvSpPr>
          <p:cNvPr id="37" name="Rectangle 36">
            <a:hlinkClick r:id="" action="ppaction://noaction"/>
          </p:cNvPr>
          <p:cNvSpPr/>
          <p:nvPr userDrawn="1"/>
        </p:nvSpPr>
        <p:spPr>
          <a:xfrm>
            <a:off x="533400" y="5176681"/>
            <a:ext cx="1980000" cy="754461"/>
          </a:xfrm>
          <a:prstGeom prst="rect">
            <a:avLst/>
          </a:prstGeom>
          <a:solidFill>
            <a:srgbClr val="833A8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Ins="0" rtlCol="0" anchor="t"/>
          <a:lstStyle/>
          <a:p>
            <a:pPr algn="l">
              <a:lnSpc>
                <a:spcPct val="200000"/>
              </a:lnSpc>
            </a:pPr>
            <a:endParaRPr lang="en-US" sz="800" b="1" dirty="0">
              <a:ln>
                <a:noFill/>
              </a:ln>
            </a:endParaRPr>
          </a:p>
        </p:txBody>
      </p:sp>
      <p:sp>
        <p:nvSpPr>
          <p:cNvPr id="17" name="TextBox 16"/>
          <p:cNvSpPr txBox="1"/>
          <p:nvPr userDrawn="1"/>
        </p:nvSpPr>
        <p:spPr>
          <a:xfrm>
            <a:off x="414867" y="754672"/>
            <a:ext cx="6324600" cy="369332"/>
          </a:xfrm>
          <a:prstGeom prst="rect">
            <a:avLst/>
          </a:prstGeom>
          <a:noFill/>
        </p:spPr>
        <p:txBody>
          <a:bodyPr wrap="square" rtlCol="0">
            <a:spAutoFit/>
          </a:bodyPr>
          <a:lstStyle/>
          <a:p>
            <a:r>
              <a:rPr lang="en-US" sz="1800" b="1" kern="1200" baseline="0" dirty="0" smtClean="0">
                <a:solidFill>
                  <a:schemeClr val="bg1">
                    <a:lumMod val="65000"/>
                  </a:schemeClr>
                </a:solidFill>
                <a:latin typeface="+mn-lt"/>
                <a:ea typeface="+mn-ea"/>
                <a:cs typeface="+mn-cs"/>
              </a:rPr>
              <a:t>TABLE OF CONTENTS</a:t>
            </a:r>
            <a:endParaRPr lang="en-US" sz="2600" b="1" dirty="0">
              <a:solidFill>
                <a:schemeClr val="bg1">
                  <a:lumMod val="65000"/>
                </a:schemeClr>
              </a:solidFill>
              <a:latin typeface="Open Sans Extrabold" pitchFamily="34" charset="0"/>
              <a:ea typeface="Open Sans Extrabold" pitchFamily="34" charset="0"/>
              <a:cs typeface="Open Sans Extrabold" pitchFamily="34" charset="0"/>
            </a:endParaRPr>
          </a:p>
        </p:txBody>
      </p:sp>
      <p:sp>
        <p:nvSpPr>
          <p:cNvPr id="35" name="TextBox 34"/>
          <p:cNvSpPr txBox="1"/>
          <p:nvPr userDrawn="1"/>
        </p:nvSpPr>
        <p:spPr>
          <a:xfrm>
            <a:off x="4419600" y="381001"/>
            <a:ext cx="4951800" cy="1107996"/>
          </a:xfrm>
          <a:prstGeom prst="rect">
            <a:avLst/>
          </a:prstGeom>
          <a:noFill/>
        </p:spPr>
        <p:txBody>
          <a:bodyPr wrap="square" rtlCol="0">
            <a:sp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100" i="0" kern="1200" baseline="0" dirty="0" smtClean="0">
                <a:solidFill>
                  <a:schemeClr val="bg1">
                    <a:lumMod val="65000"/>
                  </a:schemeClr>
                </a:solidFill>
                <a:latin typeface="+mn-lt"/>
                <a:ea typeface="+mn-ea"/>
                <a:cs typeface="+mn-cs"/>
              </a:rPr>
              <a:t>The European environment — state and outlook 2015 report (SOER 2015) provides a comprehensive assessment of the European environment’s state, trends and prospects, and places it in a global context. It will inform European environmental policy implementation between 2015 and 2020, and analyses the opportunities to modify existing policies in order to achieve the European Union’s 2050 vision of living well within the limits of the planet.</a:t>
            </a:r>
            <a:endParaRPr lang="en-US" sz="1100" i="0" kern="1200" baseline="0" dirty="0">
              <a:solidFill>
                <a:schemeClr val="bg1">
                  <a:lumMod val="65000"/>
                </a:schemeClr>
              </a:solidFill>
              <a:latin typeface="+mn-lt"/>
              <a:ea typeface="+mn-ea"/>
              <a:cs typeface="+mn-cs"/>
            </a:endParaRPr>
          </a:p>
        </p:txBody>
      </p:sp>
      <p:cxnSp>
        <p:nvCxnSpPr>
          <p:cNvPr id="42" name="Straight Connector 41"/>
          <p:cNvCxnSpPr/>
          <p:nvPr userDrawn="1"/>
        </p:nvCxnSpPr>
        <p:spPr>
          <a:xfrm>
            <a:off x="609600" y="4538525"/>
            <a:ext cx="1905000" cy="0"/>
          </a:xfrm>
          <a:prstGeom prst="line">
            <a:avLst/>
          </a:prstGeom>
          <a:ln>
            <a:solidFill>
              <a:srgbClr val="833A88"/>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2844800" y="4536459"/>
            <a:ext cx="1955800" cy="0"/>
          </a:xfrm>
          <a:prstGeom prst="line">
            <a:avLst/>
          </a:prstGeom>
          <a:ln>
            <a:solidFill>
              <a:srgbClr val="54803A"/>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5139267" y="4536459"/>
            <a:ext cx="1947333" cy="0"/>
          </a:xfrm>
          <a:prstGeom prst="line">
            <a:avLst/>
          </a:prstGeom>
          <a:ln>
            <a:solidFill>
              <a:srgbClr val="007A88"/>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7391400" y="4536459"/>
            <a:ext cx="1981200" cy="0"/>
          </a:xfrm>
          <a:prstGeom prst="line">
            <a:avLst/>
          </a:prstGeom>
          <a:ln>
            <a:solidFill>
              <a:srgbClr val="D63D27"/>
            </a:solidFill>
          </a:ln>
        </p:spPr>
        <p:style>
          <a:lnRef idx="1">
            <a:schemeClr val="accent1"/>
          </a:lnRef>
          <a:fillRef idx="0">
            <a:schemeClr val="accent1"/>
          </a:fillRef>
          <a:effectRef idx="0">
            <a:schemeClr val="accent1"/>
          </a:effectRef>
          <a:fontRef idx="minor">
            <a:schemeClr val="tx1"/>
          </a:fontRef>
        </p:style>
      </p:cxnSp>
      <p:sp>
        <p:nvSpPr>
          <p:cNvPr id="47" name="Title 1"/>
          <p:cNvSpPr txBox="1">
            <a:spLocks/>
          </p:cNvSpPr>
          <p:nvPr userDrawn="1"/>
        </p:nvSpPr>
        <p:spPr>
          <a:xfrm>
            <a:off x="533400" y="3776525"/>
            <a:ext cx="1219200" cy="762000"/>
          </a:xfrm>
          <a:prstGeom prst="rect">
            <a:avLst/>
          </a:prstGeom>
        </p:spPr>
        <p:txBody>
          <a:bodyPr anchor="b">
            <a:noAutofit/>
          </a:bodyPr>
          <a:lstStyle/>
          <a:p>
            <a:r>
              <a:rPr kumimoji="0" lang="en-US" sz="4000" b="0" i="0" u="none" strike="noStrike" kern="1200" cap="none" spc="0" normalizeH="0" baseline="0" noProof="0" dirty="0" smtClean="0">
                <a:ln>
                  <a:noFill/>
                </a:ln>
                <a:solidFill>
                  <a:srgbClr val="833A88"/>
                </a:solidFill>
                <a:effectLst/>
                <a:uLnTx/>
                <a:uFillTx/>
                <a:latin typeface="Open Sans Extrabold" pitchFamily="34" charset="0"/>
                <a:ea typeface="Open Sans Extrabold" pitchFamily="34" charset="0"/>
                <a:cs typeface="Open Sans Extrabold" pitchFamily="34" charset="0"/>
              </a:rPr>
              <a:t>02</a:t>
            </a:r>
          </a:p>
        </p:txBody>
      </p:sp>
      <p:sp>
        <p:nvSpPr>
          <p:cNvPr id="48" name="Title 1"/>
          <p:cNvSpPr txBox="1">
            <a:spLocks/>
          </p:cNvSpPr>
          <p:nvPr userDrawn="1"/>
        </p:nvSpPr>
        <p:spPr>
          <a:xfrm>
            <a:off x="2768600" y="3774459"/>
            <a:ext cx="1219200" cy="762000"/>
          </a:xfrm>
          <a:prstGeom prst="rect">
            <a:avLst/>
          </a:prstGeom>
        </p:spPr>
        <p:txBody>
          <a:bodyPr anchor="b">
            <a:noAutofit/>
          </a:bodyPr>
          <a:lstStyle/>
          <a:p>
            <a:r>
              <a:rPr kumimoji="0" lang="en-US" sz="4000" b="0" i="0" u="none" strike="noStrike" kern="1200" cap="none" spc="0" normalizeH="0" baseline="0" noProof="0" dirty="0" smtClean="0">
                <a:ln>
                  <a:noFill/>
                </a:ln>
                <a:solidFill>
                  <a:srgbClr val="54803A"/>
                </a:solidFill>
                <a:effectLst/>
                <a:uLnTx/>
                <a:uFillTx/>
                <a:latin typeface="Open Sans Extrabold" pitchFamily="34" charset="0"/>
                <a:ea typeface="Open Sans Extrabold" pitchFamily="34" charset="0"/>
                <a:cs typeface="Open Sans Extrabold" pitchFamily="34" charset="0"/>
              </a:rPr>
              <a:t>03</a:t>
            </a:r>
          </a:p>
        </p:txBody>
      </p:sp>
      <p:sp>
        <p:nvSpPr>
          <p:cNvPr id="49" name="Title 1"/>
          <p:cNvSpPr txBox="1">
            <a:spLocks/>
          </p:cNvSpPr>
          <p:nvPr userDrawn="1"/>
        </p:nvSpPr>
        <p:spPr>
          <a:xfrm>
            <a:off x="5139267" y="3774459"/>
            <a:ext cx="1219200" cy="762000"/>
          </a:xfrm>
          <a:prstGeom prst="rect">
            <a:avLst/>
          </a:prstGeom>
        </p:spPr>
        <p:txBody>
          <a:bodyPr anchor="b">
            <a:noAutofit/>
          </a:bodyPr>
          <a:lstStyle/>
          <a:p>
            <a:r>
              <a:rPr kumimoji="0" lang="en-US" sz="4000" b="0" i="0" u="none" strike="noStrike" kern="1200" cap="none" spc="0" normalizeH="0" baseline="0" noProof="0" dirty="0" smtClean="0">
                <a:ln>
                  <a:noFill/>
                </a:ln>
                <a:solidFill>
                  <a:srgbClr val="007A88"/>
                </a:solidFill>
                <a:effectLst/>
                <a:uLnTx/>
                <a:uFillTx/>
                <a:latin typeface="Open Sans Extrabold" pitchFamily="34" charset="0"/>
                <a:ea typeface="Open Sans Extrabold" pitchFamily="34" charset="0"/>
                <a:cs typeface="Open Sans Extrabold" pitchFamily="34" charset="0"/>
              </a:rPr>
              <a:t>04</a:t>
            </a:r>
          </a:p>
        </p:txBody>
      </p:sp>
      <p:sp>
        <p:nvSpPr>
          <p:cNvPr id="50" name="Title 1"/>
          <p:cNvSpPr txBox="1">
            <a:spLocks/>
          </p:cNvSpPr>
          <p:nvPr userDrawn="1"/>
        </p:nvSpPr>
        <p:spPr>
          <a:xfrm>
            <a:off x="7391400" y="3774459"/>
            <a:ext cx="1219200" cy="762000"/>
          </a:xfrm>
          <a:prstGeom prst="rect">
            <a:avLst/>
          </a:prstGeom>
        </p:spPr>
        <p:txBody>
          <a:bodyPr anchor="b">
            <a:noAutofit/>
          </a:bodyPr>
          <a:lstStyle/>
          <a:p>
            <a:r>
              <a:rPr kumimoji="0" lang="en-US" sz="4000" b="0" i="0" u="none" strike="noStrike" kern="1200" cap="none" spc="0" normalizeH="0" baseline="0" noProof="0" dirty="0" smtClean="0">
                <a:ln>
                  <a:noFill/>
                </a:ln>
                <a:solidFill>
                  <a:srgbClr val="D63D27"/>
                </a:solidFill>
                <a:effectLst/>
                <a:uLnTx/>
                <a:uFillTx/>
                <a:latin typeface="Open Sans Extrabold" pitchFamily="34" charset="0"/>
                <a:ea typeface="Open Sans Extrabold" pitchFamily="34" charset="0"/>
                <a:cs typeface="Open Sans Extrabold" pitchFamily="34" charset="0"/>
              </a:rPr>
              <a:t>05</a:t>
            </a:r>
          </a:p>
        </p:txBody>
      </p:sp>
      <p:sp>
        <p:nvSpPr>
          <p:cNvPr id="51" name="TextBox 50"/>
          <p:cNvSpPr txBox="1"/>
          <p:nvPr userDrawn="1"/>
        </p:nvSpPr>
        <p:spPr>
          <a:xfrm>
            <a:off x="2844800" y="2473531"/>
            <a:ext cx="3971573" cy="492443"/>
          </a:xfrm>
          <a:prstGeom prst="rect">
            <a:avLst/>
          </a:prstGeom>
          <a:noFill/>
        </p:spPr>
        <p:txBody>
          <a:bodyPr wrap="square" lIns="0" tIns="0" bIns="0" rtlCol="0">
            <a:spAutoFit/>
          </a:bodyPr>
          <a:lstStyle/>
          <a:p>
            <a:r>
              <a:rPr lang="en-US" sz="1600" b="1" dirty="0" smtClean="0">
                <a:solidFill>
                  <a:srgbClr val="202661"/>
                </a:solidFill>
              </a:rPr>
              <a:t>SOER 2015</a:t>
            </a:r>
          </a:p>
          <a:p>
            <a:r>
              <a:rPr lang="en-US" sz="1600" b="1" dirty="0" smtClean="0">
                <a:solidFill>
                  <a:srgbClr val="202661"/>
                </a:solidFill>
              </a:rPr>
              <a:t>Synthesis</a:t>
            </a:r>
            <a:r>
              <a:rPr lang="en-US" sz="1600" b="1" baseline="0" dirty="0" smtClean="0">
                <a:solidFill>
                  <a:srgbClr val="202661"/>
                </a:solidFill>
              </a:rPr>
              <a:t> </a:t>
            </a:r>
          </a:p>
        </p:txBody>
      </p:sp>
      <p:sp>
        <p:nvSpPr>
          <p:cNvPr id="52" name="TextBox 51"/>
          <p:cNvSpPr txBox="1"/>
          <p:nvPr userDrawn="1"/>
        </p:nvSpPr>
        <p:spPr>
          <a:xfrm>
            <a:off x="609600" y="4614727"/>
            <a:ext cx="1524000" cy="492443"/>
          </a:xfrm>
          <a:prstGeom prst="rect">
            <a:avLst/>
          </a:prstGeom>
          <a:noFill/>
        </p:spPr>
        <p:txBody>
          <a:bodyPr wrap="square" lIns="0" tIns="0" bIns="0" rtlCol="0">
            <a:spAutoFit/>
          </a:bodyPr>
          <a:lstStyle/>
          <a:p>
            <a:r>
              <a:rPr lang="en-US" sz="1600" b="1" dirty="0" smtClean="0">
                <a:solidFill>
                  <a:srgbClr val="833A88"/>
                </a:solidFill>
              </a:rPr>
              <a:t>Global</a:t>
            </a:r>
          </a:p>
          <a:p>
            <a:r>
              <a:rPr lang="en-US" sz="1600" b="1" dirty="0" smtClean="0">
                <a:solidFill>
                  <a:srgbClr val="833A88"/>
                </a:solidFill>
              </a:rPr>
              <a:t>megatrends</a:t>
            </a:r>
            <a:endParaRPr lang="en-US" sz="1600" b="1" dirty="0">
              <a:solidFill>
                <a:srgbClr val="833A88"/>
              </a:solidFill>
            </a:endParaRPr>
          </a:p>
        </p:txBody>
      </p:sp>
      <p:sp>
        <p:nvSpPr>
          <p:cNvPr id="53" name="TextBox 52"/>
          <p:cNvSpPr txBox="1"/>
          <p:nvPr userDrawn="1"/>
        </p:nvSpPr>
        <p:spPr>
          <a:xfrm>
            <a:off x="2844800" y="4612661"/>
            <a:ext cx="1524000" cy="492443"/>
          </a:xfrm>
          <a:prstGeom prst="rect">
            <a:avLst/>
          </a:prstGeom>
          <a:noFill/>
        </p:spPr>
        <p:txBody>
          <a:bodyPr wrap="square" lIns="0" tIns="0" bIns="0" rtlCol="0">
            <a:spAutoFit/>
          </a:bodyPr>
          <a:lstStyle/>
          <a:p>
            <a:r>
              <a:rPr lang="en-US" sz="1600" b="1" dirty="0" smtClean="0">
                <a:solidFill>
                  <a:srgbClr val="54803A"/>
                </a:solidFill>
              </a:rPr>
              <a:t>European</a:t>
            </a:r>
          </a:p>
          <a:p>
            <a:r>
              <a:rPr lang="en-US" sz="1600" b="1" dirty="0" smtClean="0">
                <a:solidFill>
                  <a:srgbClr val="54803A"/>
                </a:solidFill>
              </a:rPr>
              <a:t>briefings</a:t>
            </a:r>
            <a:endParaRPr lang="en-US" sz="1600" b="1" dirty="0">
              <a:solidFill>
                <a:srgbClr val="54803A"/>
              </a:solidFill>
            </a:endParaRPr>
          </a:p>
        </p:txBody>
      </p:sp>
      <p:sp>
        <p:nvSpPr>
          <p:cNvPr id="54" name="TextBox 53"/>
          <p:cNvSpPr txBox="1"/>
          <p:nvPr userDrawn="1"/>
        </p:nvSpPr>
        <p:spPr>
          <a:xfrm>
            <a:off x="5139267" y="4612661"/>
            <a:ext cx="1600200" cy="492443"/>
          </a:xfrm>
          <a:prstGeom prst="rect">
            <a:avLst/>
          </a:prstGeom>
          <a:noFill/>
        </p:spPr>
        <p:txBody>
          <a:bodyPr wrap="square" lIns="0" tIns="0" bIns="0" rtlCol="0">
            <a:spAutoFit/>
          </a:bodyPr>
          <a:lstStyle/>
          <a:p>
            <a:r>
              <a:rPr lang="en-US" sz="1600" b="1" dirty="0" smtClean="0">
                <a:solidFill>
                  <a:srgbClr val="007A88"/>
                </a:solidFill>
              </a:rPr>
              <a:t>Cross-country</a:t>
            </a:r>
          </a:p>
          <a:p>
            <a:r>
              <a:rPr lang="en-US" sz="1600" b="1" dirty="0" smtClean="0">
                <a:solidFill>
                  <a:srgbClr val="007A88"/>
                </a:solidFill>
              </a:rPr>
              <a:t>comparisons</a:t>
            </a:r>
            <a:endParaRPr lang="en-US" sz="1600" b="1" dirty="0">
              <a:solidFill>
                <a:srgbClr val="007A88"/>
              </a:solidFill>
            </a:endParaRPr>
          </a:p>
        </p:txBody>
      </p:sp>
      <p:sp>
        <p:nvSpPr>
          <p:cNvPr id="55" name="TextBox 54"/>
          <p:cNvSpPr txBox="1"/>
          <p:nvPr userDrawn="1"/>
        </p:nvSpPr>
        <p:spPr>
          <a:xfrm>
            <a:off x="7467601" y="4612661"/>
            <a:ext cx="1600200" cy="492443"/>
          </a:xfrm>
          <a:prstGeom prst="rect">
            <a:avLst/>
          </a:prstGeom>
          <a:noFill/>
        </p:spPr>
        <p:txBody>
          <a:bodyPr wrap="square" lIns="0" tIns="0" bIns="0" rtlCol="0">
            <a:spAutoFit/>
          </a:bodyPr>
          <a:lstStyle/>
          <a:p>
            <a:r>
              <a:rPr lang="en-US" sz="1600" b="1" dirty="0" smtClean="0">
                <a:solidFill>
                  <a:srgbClr val="D63D27"/>
                </a:solidFill>
              </a:rPr>
              <a:t>Countries</a:t>
            </a:r>
            <a:r>
              <a:rPr lang="en-US" sz="1600" b="1" baseline="0" dirty="0" smtClean="0">
                <a:solidFill>
                  <a:srgbClr val="D63D27"/>
                </a:solidFill>
              </a:rPr>
              <a:t> and</a:t>
            </a:r>
          </a:p>
          <a:p>
            <a:r>
              <a:rPr lang="en-US" sz="1600" b="1" baseline="0" dirty="0" smtClean="0">
                <a:solidFill>
                  <a:srgbClr val="D63D27"/>
                </a:solidFill>
              </a:rPr>
              <a:t>regions</a:t>
            </a:r>
            <a:endParaRPr lang="en-US" sz="1600" b="1" dirty="0">
              <a:solidFill>
                <a:srgbClr val="D63D27"/>
              </a:solidFill>
            </a:endParaRPr>
          </a:p>
        </p:txBody>
      </p:sp>
      <p:sp>
        <p:nvSpPr>
          <p:cNvPr id="56" name="TextBox 55"/>
          <p:cNvSpPr txBox="1"/>
          <p:nvPr userDrawn="1"/>
        </p:nvSpPr>
        <p:spPr>
          <a:xfrm>
            <a:off x="7772400" y="3335950"/>
            <a:ext cx="1447800" cy="153888"/>
          </a:xfrm>
          <a:prstGeom prst="rect">
            <a:avLst/>
          </a:prstGeom>
          <a:noFill/>
        </p:spPr>
        <p:txBody>
          <a:bodyPr wrap="square" lIns="0" tIns="0" rIns="0" bIns="0" rtlCol="0">
            <a:spAutoFit/>
          </a:bodyPr>
          <a:lstStyle/>
          <a:p>
            <a:r>
              <a:rPr lang="en-US" sz="1000" b="1" i="1" kern="1200" baseline="0" dirty="0" smtClean="0">
                <a:solidFill>
                  <a:schemeClr val="bg1"/>
                </a:solidFill>
                <a:latin typeface="+mn-lt"/>
                <a:ea typeface="+mn-ea"/>
                <a:cs typeface="+mn-cs"/>
              </a:rPr>
              <a:t>View all content</a:t>
            </a:r>
            <a:endParaRPr lang="en-US" sz="1000" b="1" i="1" dirty="0">
              <a:solidFill>
                <a:schemeClr val="bg1"/>
              </a:solidFill>
              <a:latin typeface="Open Sans Extrabold" pitchFamily="34" charset="0"/>
              <a:ea typeface="Open Sans Extrabold" pitchFamily="34" charset="0"/>
              <a:cs typeface="Open Sans Extrabold" pitchFamily="34" charset="0"/>
            </a:endParaRPr>
          </a:p>
        </p:txBody>
      </p:sp>
      <p:sp>
        <p:nvSpPr>
          <p:cNvPr id="65" name="Chevron 64"/>
          <p:cNvSpPr/>
          <p:nvPr userDrawn="1"/>
        </p:nvSpPr>
        <p:spPr>
          <a:xfrm>
            <a:off x="8839200" y="3260494"/>
            <a:ext cx="228600" cy="304800"/>
          </a:xfrm>
          <a:prstGeom prst="chevron">
            <a:avLst/>
          </a:prstGeom>
          <a:solidFill>
            <a:srgbClr val="364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67" name="TextBox 66"/>
          <p:cNvSpPr txBox="1"/>
          <p:nvPr userDrawn="1"/>
        </p:nvSpPr>
        <p:spPr>
          <a:xfrm>
            <a:off x="838200" y="5476967"/>
            <a:ext cx="1447800" cy="153888"/>
          </a:xfrm>
          <a:prstGeom prst="rect">
            <a:avLst/>
          </a:prstGeom>
          <a:noFill/>
        </p:spPr>
        <p:txBody>
          <a:bodyPr wrap="square" lIns="0" tIns="0" rIns="0" bIns="0" rtlCol="0">
            <a:spAutoFit/>
          </a:bodyPr>
          <a:lstStyle/>
          <a:p>
            <a:r>
              <a:rPr lang="en-US" sz="1000" b="1" i="1" kern="1200" baseline="0" dirty="0" smtClean="0">
                <a:solidFill>
                  <a:schemeClr val="bg1"/>
                </a:solidFill>
                <a:latin typeface="+mn-lt"/>
                <a:ea typeface="+mn-ea"/>
                <a:cs typeface="+mn-cs"/>
              </a:rPr>
              <a:t>View all content</a:t>
            </a:r>
            <a:endParaRPr lang="en-US" sz="1000" b="1" i="1" dirty="0">
              <a:solidFill>
                <a:schemeClr val="bg1"/>
              </a:solidFill>
              <a:latin typeface="Open Sans Extrabold" pitchFamily="34" charset="0"/>
              <a:ea typeface="Open Sans Extrabold" pitchFamily="34" charset="0"/>
              <a:cs typeface="Open Sans Extrabold" pitchFamily="34" charset="0"/>
            </a:endParaRPr>
          </a:p>
        </p:txBody>
      </p:sp>
      <p:sp>
        <p:nvSpPr>
          <p:cNvPr id="68" name="Chevron 67"/>
          <p:cNvSpPr/>
          <p:nvPr userDrawn="1"/>
        </p:nvSpPr>
        <p:spPr>
          <a:xfrm>
            <a:off x="1905000" y="5401511"/>
            <a:ext cx="228600" cy="304800"/>
          </a:xfrm>
          <a:prstGeom prst="chevron">
            <a:avLst/>
          </a:prstGeom>
          <a:solidFill>
            <a:srgbClr val="BA7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69" name="TextBox 68"/>
          <p:cNvSpPr txBox="1"/>
          <p:nvPr userDrawn="1"/>
        </p:nvSpPr>
        <p:spPr>
          <a:xfrm>
            <a:off x="3124200" y="5476967"/>
            <a:ext cx="1447800" cy="153888"/>
          </a:xfrm>
          <a:prstGeom prst="rect">
            <a:avLst/>
          </a:prstGeom>
          <a:noFill/>
        </p:spPr>
        <p:txBody>
          <a:bodyPr wrap="square" lIns="0" tIns="0" rIns="0" bIns="0" rtlCol="0">
            <a:spAutoFit/>
          </a:bodyPr>
          <a:lstStyle/>
          <a:p>
            <a:r>
              <a:rPr lang="en-US" sz="1000" b="1" i="1" kern="1200" baseline="0" dirty="0" smtClean="0">
                <a:solidFill>
                  <a:schemeClr val="bg1"/>
                </a:solidFill>
                <a:latin typeface="+mn-lt"/>
                <a:ea typeface="+mn-ea"/>
                <a:cs typeface="+mn-cs"/>
              </a:rPr>
              <a:t>View all content</a:t>
            </a:r>
            <a:endParaRPr lang="en-US" sz="1000" b="1" i="1" dirty="0">
              <a:solidFill>
                <a:schemeClr val="bg1"/>
              </a:solidFill>
              <a:latin typeface="Open Sans Extrabold" pitchFamily="34" charset="0"/>
              <a:ea typeface="Open Sans Extrabold" pitchFamily="34" charset="0"/>
              <a:cs typeface="Open Sans Extrabold" pitchFamily="34" charset="0"/>
            </a:endParaRPr>
          </a:p>
        </p:txBody>
      </p:sp>
      <p:sp>
        <p:nvSpPr>
          <p:cNvPr id="70" name="Chevron 69"/>
          <p:cNvSpPr/>
          <p:nvPr userDrawn="1"/>
        </p:nvSpPr>
        <p:spPr>
          <a:xfrm>
            <a:off x="4191000" y="5401511"/>
            <a:ext cx="228600" cy="304800"/>
          </a:xfrm>
          <a:prstGeom prst="chevron">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71" name="TextBox 70"/>
          <p:cNvSpPr txBox="1"/>
          <p:nvPr userDrawn="1"/>
        </p:nvSpPr>
        <p:spPr>
          <a:xfrm>
            <a:off x="5410200" y="5476967"/>
            <a:ext cx="1447800" cy="153888"/>
          </a:xfrm>
          <a:prstGeom prst="rect">
            <a:avLst/>
          </a:prstGeom>
          <a:noFill/>
        </p:spPr>
        <p:txBody>
          <a:bodyPr wrap="square" lIns="0" tIns="0" rIns="0" bIns="0" rtlCol="0">
            <a:spAutoFit/>
          </a:bodyPr>
          <a:lstStyle/>
          <a:p>
            <a:r>
              <a:rPr lang="en-US" sz="1000" b="1" i="1" kern="1200" baseline="0" dirty="0" smtClean="0">
                <a:solidFill>
                  <a:schemeClr val="bg1"/>
                </a:solidFill>
                <a:latin typeface="+mn-lt"/>
                <a:ea typeface="+mn-ea"/>
                <a:cs typeface="+mn-cs"/>
              </a:rPr>
              <a:t>View all content</a:t>
            </a:r>
            <a:endParaRPr lang="en-US" sz="1000" b="1" i="1" dirty="0">
              <a:solidFill>
                <a:schemeClr val="bg1"/>
              </a:solidFill>
              <a:latin typeface="Open Sans Extrabold" pitchFamily="34" charset="0"/>
              <a:ea typeface="Open Sans Extrabold" pitchFamily="34" charset="0"/>
              <a:cs typeface="Open Sans Extrabold" pitchFamily="34" charset="0"/>
            </a:endParaRPr>
          </a:p>
        </p:txBody>
      </p:sp>
      <p:sp>
        <p:nvSpPr>
          <p:cNvPr id="72" name="Chevron 71"/>
          <p:cNvSpPr/>
          <p:nvPr userDrawn="1"/>
        </p:nvSpPr>
        <p:spPr>
          <a:xfrm>
            <a:off x="6477000" y="5401511"/>
            <a:ext cx="228600" cy="304800"/>
          </a:xfrm>
          <a:prstGeom prst="chevron">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73" name="TextBox 72"/>
          <p:cNvSpPr txBox="1"/>
          <p:nvPr userDrawn="1"/>
        </p:nvSpPr>
        <p:spPr>
          <a:xfrm>
            <a:off x="7696200" y="5476967"/>
            <a:ext cx="1447800" cy="153888"/>
          </a:xfrm>
          <a:prstGeom prst="rect">
            <a:avLst/>
          </a:prstGeom>
          <a:noFill/>
        </p:spPr>
        <p:txBody>
          <a:bodyPr wrap="square" lIns="0" tIns="0" rIns="0" bIns="0" rtlCol="0">
            <a:spAutoFit/>
          </a:bodyPr>
          <a:lstStyle/>
          <a:p>
            <a:r>
              <a:rPr lang="en-US" sz="1000" b="1" i="1" kern="1200" baseline="0" dirty="0" smtClean="0">
                <a:solidFill>
                  <a:schemeClr val="bg1"/>
                </a:solidFill>
                <a:latin typeface="+mn-lt"/>
                <a:ea typeface="+mn-ea"/>
                <a:cs typeface="+mn-cs"/>
              </a:rPr>
              <a:t>View all content</a:t>
            </a:r>
            <a:endParaRPr lang="en-US" sz="1000" b="1" i="1" dirty="0">
              <a:solidFill>
                <a:schemeClr val="bg1"/>
              </a:solidFill>
              <a:latin typeface="Open Sans Extrabold" pitchFamily="34" charset="0"/>
              <a:ea typeface="Open Sans Extrabold" pitchFamily="34" charset="0"/>
              <a:cs typeface="Open Sans Extrabold" pitchFamily="34" charset="0"/>
            </a:endParaRPr>
          </a:p>
        </p:txBody>
      </p:sp>
      <p:sp>
        <p:nvSpPr>
          <p:cNvPr id="74" name="Chevron 73"/>
          <p:cNvSpPr/>
          <p:nvPr userDrawn="1"/>
        </p:nvSpPr>
        <p:spPr>
          <a:xfrm>
            <a:off x="8763000" y="5401511"/>
            <a:ext cx="228600" cy="304800"/>
          </a:xfrm>
          <a:prstGeom prst="chevron">
            <a:avLst/>
          </a:prstGeom>
          <a:solidFill>
            <a:srgbClr val="F7A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pic>
        <p:nvPicPr>
          <p:cNvPr id="57" name="Picture 5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863000" y="6300751"/>
            <a:ext cx="1800000" cy="362026"/>
          </a:xfrm>
          <a:prstGeom prst="rect">
            <a:avLst/>
          </a:prstGeom>
        </p:spPr>
      </p:pic>
      <p:sp>
        <p:nvSpPr>
          <p:cNvPr id="33" name="TextBox 32"/>
          <p:cNvSpPr txBox="1"/>
          <p:nvPr userDrawn="1"/>
        </p:nvSpPr>
        <p:spPr>
          <a:xfrm>
            <a:off x="609600" y="2473531"/>
            <a:ext cx="3505200" cy="492443"/>
          </a:xfrm>
          <a:prstGeom prst="rect">
            <a:avLst/>
          </a:prstGeom>
          <a:noFill/>
        </p:spPr>
        <p:txBody>
          <a:bodyPr wrap="square" lIns="0" tIns="0" bIns="0" rtlCol="0">
            <a:spAutoFit/>
          </a:bodyPr>
          <a:lstStyle/>
          <a:p>
            <a:r>
              <a:rPr lang="en-US" sz="1600" b="1" dirty="0" smtClean="0">
                <a:solidFill>
                  <a:srgbClr val="202661"/>
                </a:solidFill>
              </a:rPr>
              <a:t>Introduction</a:t>
            </a:r>
            <a:endParaRPr lang="en-US" sz="1600" b="1" baseline="0" dirty="0" smtClean="0">
              <a:solidFill>
                <a:srgbClr val="202661"/>
              </a:solidFill>
            </a:endParaRPr>
          </a:p>
          <a:p>
            <a:r>
              <a:rPr lang="en-US" sz="1600" b="1" baseline="0" dirty="0" smtClean="0">
                <a:solidFill>
                  <a:srgbClr val="202661"/>
                </a:solidFill>
              </a:rPr>
              <a:t>to </a:t>
            </a:r>
            <a:r>
              <a:rPr lang="en-US" sz="1600" b="1" dirty="0" smtClean="0">
                <a:solidFill>
                  <a:srgbClr val="202661"/>
                </a:solidFill>
              </a:rPr>
              <a:t>SOER 2015</a:t>
            </a:r>
            <a:endParaRPr lang="en-US" sz="1600" b="1" baseline="0" dirty="0" smtClean="0">
              <a:solidFill>
                <a:srgbClr val="202661"/>
              </a:solidFill>
            </a:endParaRPr>
          </a:p>
        </p:txBody>
      </p:sp>
      <p:sp>
        <p:nvSpPr>
          <p:cNvPr id="38" name="Chevron 37"/>
          <p:cNvSpPr/>
          <p:nvPr userDrawn="1"/>
        </p:nvSpPr>
        <p:spPr>
          <a:xfrm>
            <a:off x="1905000" y="3260494"/>
            <a:ext cx="228600" cy="304800"/>
          </a:xfrm>
          <a:prstGeom prst="chevron">
            <a:avLst/>
          </a:prstGeom>
          <a:solidFill>
            <a:srgbClr val="202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46" name="Straight Connector 45"/>
          <p:cNvCxnSpPr/>
          <p:nvPr userDrawn="1"/>
        </p:nvCxnSpPr>
        <p:spPr>
          <a:xfrm flipV="1">
            <a:off x="609600" y="2364914"/>
            <a:ext cx="1903800" cy="1"/>
          </a:xfrm>
          <a:prstGeom prst="line">
            <a:avLst/>
          </a:prstGeom>
          <a:ln>
            <a:solidFill>
              <a:srgbClr val="20266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a:off x="2844800" y="2364914"/>
            <a:ext cx="6484267" cy="720"/>
          </a:xfrm>
          <a:prstGeom prst="line">
            <a:avLst/>
          </a:prstGeom>
          <a:ln>
            <a:solidFill>
              <a:srgbClr val="20266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userDrawn="1"/>
        </p:nvSpPr>
        <p:spPr>
          <a:xfrm>
            <a:off x="842433" y="3335950"/>
            <a:ext cx="1447800" cy="153888"/>
          </a:xfrm>
          <a:prstGeom prst="rect">
            <a:avLst/>
          </a:prstGeom>
          <a:noFill/>
        </p:spPr>
        <p:txBody>
          <a:bodyPr wrap="square" lIns="0" tIns="0" rIns="0" bIns="0" rtlCol="0">
            <a:spAutoFit/>
          </a:bodyPr>
          <a:lstStyle/>
          <a:p>
            <a:r>
              <a:rPr lang="en-US" sz="1000" b="1" i="1" kern="1200" baseline="0" dirty="0" smtClean="0">
                <a:solidFill>
                  <a:srgbClr val="202661"/>
                </a:solidFill>
                <a:latin typeface="+mn-lt"/>
                <a:ea typeface="+mn-ea"/>
                <a:cs typeface="+mn-cs"/>
              </a:rPr>
              <a:t>View all content</a:t>
            </a:r>
            <a:endParaRPr lang="en-US" sz="1000" b="1" i="1" dirty="0">
              <a:solidFill>
                <a:srgbClr val="202661"/>
              </a:solidFill>
              <a:latin typeface="Open Sans Extrabold" pitchFamily="34" charset="0"/>
              <a:ea typeface="Open Sans Extrabold" pitchFamily="34" charset="0"/>
              <a:cs typeface="Open Sans Extrabold" pitchFamily="34" charset="0"/>
            </a:endParaRPr>
          </a:p>
        </p:txBody>
      </p:sp>
      <p:sp>
        <p:nvSpPr>
          <p:cNvPr id="60" name="Rectangle 59"/>
          <p:cNvSpPr/>
          <p:nvPr userDrawn="1"/>
        </p:nvSpPr>
        <p:spPr>
          <a:xfrm>
            <a:off x="533400" y="3035485"/>
            <a:ext cx="1980000" cy="754819"/>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200000"/>
              </a:lnSpc>
            </a:pPr>
            <a:endParaRPr lang="en-US" sz="800" b="1" dirty="0">
              <a:ln>
                <a:noFill/>
              </a:ln>
            </a:endParaRPr>
          </a:p>
        </p:txBody>
      </p:sp>
      <p:sp>
        <p:nvSpPr>
          <p:cNvPr id="61" name="Title 1"/>
          <p:cNvSpPr txBox="1">
            <a:spLocks/>
          </p:cNvSpPr>
          <p:nvPr userDrawn="1"/>
        </p:nvSpPr>
        <p:spPr>
          <a:xfrm>
            <a:off x="533400" y="1604980"/>
            <a:ext cx="1219200" cy="762000"/>
          </a:xfrm>
          <a:prstGeom prst="rect">
            <a:avLst/>
          </a:prstGeom>
        </p:spPr>
        <p:txBody>
          <a:bodyPr anchor="b">
            <a:noAutofit/>
          </a:bodyPr>
          <a:lstStyle/>
          <a:p>
            <a:r>
              <a:rPr kumimoji="0" lang="en-US" sz="4000" b="0" i="0" u="none" strike="noStrike" kern="1200" cap="none" spc="0" normalizeH="0" baseline="0" noProof="0" dirty="0" smtClean="0">
                <a:ln>
                  <a:noFill/>
                </a:ln>
                <a:solidFill>
                  <a:srgbClr val="202661"/>
                </a:solidFill>
                <a:effectLst/>
                <a:uLnTx/>
                <a:uFillTx/>
                <a:latin typeface="Open Sans Extrabold" pitchFamily="34" charset="0"/>
                <a:ea typeface="Open Sans Extrabold" pitchFamily="34" charset="0"/>
                <a:cs typeface="Open Sans Extrabold" pitchFamily="34" charset="0"/>
              </a:rPr>
              <a:t>00</a:t>
            </a:r>
          </a:p>
        </p:txBody>
      </p:sp>
      <p:sp>
        <p:nvSpPr>
          <p:cNvPr id="62" name="Title 1"/>
          <p:cNvSpPr txBox="1">
            <a:spLocks/>
          </p:cNvSpPr>
          <p:nvPr userDrawn="1"/>
        </p:nvSpPr>
        <p:spPr>
          <a:xfrm>
            <a:off x="2768600" y="1602914"/>
            <a:ext cx="1219200" cy="762000"/>
          </a:xfrm>
          <a:prstGeom prst="rect">
            <a:avLst/>
          </a:prstGeom>
        </p:spPr>
        <p:txBody>
          <a:bodyPr anchor="b">
            <a:noAutofit/>
          </a:bodyPr>
          <a:lstStyle/>
          <a:p>
            <a:r>
              <a:rPr kumimoji="0" lang="en-US" sz="4000" b="0" i="0" u="none" strike="noStrike" kern="1200" cap="none" spc="0" normalizeH="0" baseline="0" noProof="0" dirty="0" smtClean="0">
                <a:ln>
                  <a:noFill/>
                </a:ln>
                <a:solidFill>
                  <a:srgbClr val="202661"/>
                </a:solidFill>
                <a:effectLst/>
                <a:uLnTx/>
                <a:uFillTx/>
                <a:latin typeface="Open Sans Extrabold" pitchFamily="34" charset="0"/>
                <a:ea typeface="Open Sans Extrabold" pitchFamily="34" charset="0"/>
                <a:cs typeface="Open Sans Extrabold" pitchFamily="34" charset="0"/>
              </a:rPr>
              <a:t>01</a:t>
            </a:r>
          </a:p>
        </p:txBody>
      </p:sp>
    </p:spTree>
  </p:cSld>
  <p:clrMap bg1="lt1" tx1="dk1" bg2="lt2" tx2="dk2" accent1="accent1" accent2="accent2" accent3="accent3" accent4="accent4" accent5="accent5" accent6="accent6" hlink="hlink" folHlink="folHlink"/>
  <p:sldLayoutIdLst>
    <p:sldLayoutId id="2147483676"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None/>
        <a:defRPr lang="en-US" sz="1400" kern="1200" smtClean="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None/>
        <a:defRPr lang="en-US" sz="1400" kern="120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lang="en-US" sz="1400" kern="1200" smtClean="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lang="en-US" sz="1400" kern="1200" smtClean="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lang="en-GB" sz="1400" kern="1200" smtClean="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202661"/>
        </a:solid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533400" y="381000"/>
            <a:ext cx="6477000" cy="2133599"/>
          </a:xfrm>
          <a:prstGeom prst="rect">
            <a:avLst/>
          </a:prstGeom>
        </p:spPr>
        <p:txBody>
          <a:bodyPr anchor="b">
            <a:noAutofit/>
          </a:bodyPr>
          <a:lstStyle/>
          <a:p>
            <a:endParaRPr lang="en-US" sz="2000" kern="1200" baseline="0" dirty="0" smtClean="0">
              <a:solidFill>
                <a:schemeClr val="tx1"/>
              </a:solidFill>
              <a:latin typeface="+mn-lt"/>
              <a:ea typeface="+mn-ea"/>
              <a:cs typeface="+mn-cs"/>
            </a:endParaRPr>
          </a:p>
          <a:p>
            <a:r>
              <a:rPr lang="en-US" sz="6600" kern="1200" baseline="0" dirty="0" smtClean="0">
                <a:solidFill>
                  <a:schemeClr val="bg1"/>
                </a:solidFill>
                <a:latin typeface="+mn-lt"/>
                <a:ea typeface="+mn-ea"/>
                <a:cs typeface="+mn-cs"/>
              </a:rPr>
              <a:t>Synthesis</a:t>
            </a:r>
          </a:p>
          <a:p>
            <a:r>
              <a:rPr kumimoji="0" lang="en-US" sz="6600" b="0" i="0" u="none" strike="noStrike" kern="1200" cap="none" spc="0" normalizeH="0" baseline="0" noProof="0" dirty="0" smtClean="0">
                <a:ln>
                  <a:noFill/>
                </a:ln>
                <a:solidFill>
                  <a:schemeClr val="bg1"/>
                </a:solidFill>
                <a:effectLst/>
                <a:uLnTx/>
                <a:uFillTx/>
                <a:latin typeface="+mn-lt"/>
                <a:ea typeface="+mn-ea"/>
                <a:cs typeface="+mn-cs"/>
              </a:rPr>
              <a:t>report</a:t>
            </a:r>
            <a:endParaRPr kumimoji="0" lang="en-US" sz="6600" b="0" i="0" u="none" strike="noStrike" kern="1200" cap="none" spc="0" normalizeH="0" baseline="0" noProof="0" dirty="0" smtClean="0">
              <a:ln>
                <a:noFill/>
              </a:ln>
              <a:solidFill>
                <a:schemeClr val="bg1"/>
              </a:solidFill>
              <a:effectLst/>
              <a:uLnTx/>
              <a:uFillTx/>
              <a:latin typeface="+mj-lt"/>
              <a:ea typeface="+mj-ea"/>
              <a:cs typeface="+mj-cs"/>
            </a:endParaRPr>
          </a:p>
        </p:txBody>
      </p:sp>
      <p:cxnSp>
        <p:nvCxnSpPr>
          <p:cNvPr id="17" name="Straight Connector 16"/>
          <p:cNvCxnSpPr/>
          <p:nvPr userDrawn="1"/>
        </p:nvCxnSpPr>
        <p:spPr>
          <a:xfrm>
            <a:off x="685798" y="2658544"/>
            <a:ext cx="84582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1066800" y="4402662"/>
            <a:ext cx="2054306" cy="2123658"/>
          </a:xfrm>
          <a:prstGeom prst="rect">
            <a:avLst/>
          </a:prstGeom>
          <a:noFill/>
        </p:spPr>
        <p:txBody>
          <a:bodyPr wrap="square" numCol="1" spcCol="548640" rtlCol="0" anchor="t">
            <a:spAutoFit/>
          </a:bodyPr>
          <a:lstStyle/>
          <a:p>
            <a:pPr marL="0" lvl="0" indent="-342900" algn="l">
              <a:spcAft>
                <a:spcPts val="400"/>
              </a:spcAft>
              <a:buFont typeface="Arial" pitchFamily="34" charset="0"/>
              <a:buNone/>
            </a:pPr>
            <a:r>
              <a:rPr lang="en-US" sz="800" kern="1200" baseline="0" dirty="0" smtClean="0">
                <a:solidFill>
                  <a:schemeClr val="bg1"/>
                </a:solidFill>
                <a:latin typeface="+mn-lt"/>
                <a:ea typeface="+mn-ea"/>
                <a:cs typeface="+mn-cs"/>
              </a:rPr>
              <a:t>Terrestrial and freshwater</a:t>
            </a:r>
            <a:br>
              <a:rPr lang="en-US" sz="800" kern="1200" baseline="0" dirty="0" smtClean="0">
                <a:solidFill>
                  <a:schemeClr val="bg1"/>
                </a:solidFill>
                <a:latin typeface="+mn-lt"/>
                <a:ea typeface="+mn-ea"/>
                <a:cs typeface="+mn-cs"/>
              </a:rPr>
            </a:br>
            <a:r>
              <a:rPr lang="en-US" sz="800" kern="1200" baseline="0" dirty="0" smtClean="0">
                <a:solidFill>
                  <a:schemeClr val="bg1"/>
                </a:solidFill>
                <a:latin typeface="+mn-lt"/>
                <a:ea typeface="+mn-ea"/>
                <a:cs typeface="+mn-cs"/>
              </a:rPr>
              <a:t>biodiversity</a:t>
            </a:r>
            <a:endParaRPr lang="en-US" sz="800" b="1" kern="1200" baseline="0" dirty="0" smtClean="0">
              <a:solidFill>
                <a:srgbClr val="255DB9"/>
              </a:solidFill>
              <a:latin typeface="+mn-lt"/>
              <a:ea typeface="+mn-ea"/>
              <a:cs typeface="+mn-cs"/>
            </a:endParaRPr>
          </a:p>
          <a:p>
            <a:pPr marL="0" indent="-342900" algn="l">
              <a:spcAft>
                <a:spcPts val="400"/>
              </a:spcAft>
              <a:buFont typeface="Arial" pitchFamily="34" charset="0"/>
              <a:buNone/>
            </a:pPr>
            <a:r>
              <a:rPr lang="en-US" sz="800" kern="1200" baseline="0" dirty="0" smtClean="0">
                <a:solidFill>
                  <a:schemeClr val="bg1"/>
                </a:solidFill>
                <a:latin typeface="+mn-lt"/>
                <a:ea typeface="+mn-ea"/>
                <a:cs typeface="+mn-cs"/>
              </a:rPr>
              <a:t>Land use and </a:t>
            </a:r>
            <a:br>
              <a:rPr lang="en-US" sz="800" kern="1200" baseline="0" dirty="0" smtClean="0">
                <a:solidFill>
                  <a:schemeClr val="bg1"/>
                </a:solidFill>
                <a:latin typeface="+mn-lt"/>
                <a:ea typeface="+mn-ea"/>
                <a:cs typeface="+mn-cs"/>
              </a:rPr>
            </a:br>
            <a:r>
              <a:rPr lang="en-US" sz="800" kern="1200" baseline="0" dirty="0" smtClean="0">
                <a:solidFill>
                  <a:schemeClr val="bg1"/>
                </a:solidFill>
                <a:latin typeface="+mn-lt"/>
                <a:ea typeface="+mn-ea"/>
                <a:cs typeface="+mn-cs"/>
              </a:rPr>
              <a:t>soil functions</a:t>
            </a:r>
            <a:endParaRPr lang="en-US" sz="800" b="1" kern="1200" baseline="0" dirty="0" smtClean="0">
              <a:solidFill>
                <a:srgbClr val="255DB9"/>
              </a:solidFill>
              <a:latin typeface="+mn-lt"/>
              <a:ea typeface="+mn-ea"/>
              <a:cs typeface="+mn-cs"/>
            </a:endParaRPr>
          </a:p>
          <a:p>
            <a:pPr marL="0" indent="-342900" algn="l">
              <a:spcAft>
                <a:spcPts val="400"/>
              </a:spcAft>
              <a:buFont typeface="Arial" pitchFamily="34" charset="0"/>
              <a:buNone/>
            </a:pPr>
            <a:r>
              <a:rPr lang="en-US" sz="800" kern="1200" baseline="0" dirty="0" smtClean="0">
                <a:solidFill>
                  <a:schemeClr val="bg1"/>
                </a:solidFill>
                <a:latin typeface="+mn-lt"/>
                <a:ea typeface="+mn-ea"/>
                <a:cs typeface="+mn-cs"/>
              </a:rPr>
              <a:t>Ecological status of </a:t>
            </a:r>
            <a:br>
              <a:rPr lang="en-US" sz="800" kern="1200" baseline="0" dirty="0" smtClean="0">
                <a:solidFill>
                  <a:schemeClr val="bg1"/>
                </a:solidFill>
                <a:latin typeface="+mn-lt"/>
                <a:ea typeface="+mn-ea"/>
                <a:cs typeface="+mn-cs"/>
              </a:rPr>
            </a:br>
            <a:r>
              <a:rPr lang="en-US" sz="800" kern="1200" baseline="0" dirty="0" smtClean="0">
                <a:solidFill>
                  <a:schemeClr val="bg1"/>
                </a:solidFill>
                <a:latin typeface="+mn-lt"/>
                <a:ea typeface="+mn-ea"/>
                <a:cs typeface="+mn-cs"/>
              </a:rPr>
              <a:t>freshwater bodies</a:t>
            </a:r>
            <a:endParaRPr lang="en-US" sz="800" b="1" kern="1200" baseline="0" dirty="0" smtClean="0">
              <a:solidFill>
                <a:srgbClr val="255DB9"/>
              </a:solidFill>
              <a:latin typeface="+mn-lt"/>
              <a:ea typeface="+mn-ea"/>
              <a:cs typeface="+mn-cs"/>
            </a:endParaRPr>
          </a:p>
          <a:p>
            <a:pPr marL="0" indent="-342900" algn="l">
              <a:spcAft>
                <a:spcPts val="400"/>
              </a:spcAft>
              <a:buFont typeface="Arial" pitchFamily="34" charset="0"/>
              <a:buNone/>
            </a:pPr>
            <a:r>
              <a:rPr lang="en-US" sz="800" kern="1200" baseline="0" dirty="0" smtClean="0">
                <a:solidFill>
                  <a:schemeClr val="bg1"/>
                </a:solidFill>
                <a:latin typeface="+mn-lt"/>
                <a:ea typeface="+mn-ea"/>
                <a:cs typeface="+mn-cs"/>
              </a:rPr>
              <a:t>Water quality and </a:t>
            </a:r>
            <a:br>
              <a:rPr lang="en-US" sz="800" kern="1200" baseline="0" dirty="0" smtClean="0">
                <a:solidFill>
                  <a:schemeClr val="bg1"/>
                </a:solidFill>
                <a:latin typeface="+mn-lt"/>
                <a:ea typeface="+mn-ea"/>
                <a:cs typeface="+mn-cs"/>
              </a:rPr>
            </a:br>
            <a:r>
              <a:rPr lang="en-US" sz="800" kern="1200" baseline="0" dirty="0" smtClean="0">
                <a:solidFill>
                  <a:schemeClr val="bg1"/>
                </a:solidFill>
                <a:latin typeface="+mn-lt"/>
                <a:ea typeface="+mn-ea"/>
                <a:cs typeface="+mn-cs"/>
              </a:rPr>
              <a:t>nutrient loading</a:t>
            </a:r>
          </a:p>
          <a:p>
            <a:pPr marL="0" indent="-342900" algn="l">
              <a:spcAft>
                <a:spcPts val="400"/>
              </a:spcAft>
              <a:buFont typeface="Arial" pitchFamily="34" charset="0"/>
              <a:buNone/>
            </a:pPr>
            <a:r>
              <a:rPr lang="en-US" sz="800" kern="1200" baseline="0" dirty="0" smtClean="0">
                <a:solidFill>
                  <a:schemeClr val="bg1"/>
                </a:solidFill>
                <a:latin typeface="+mn-lt"/>
                <a:ea typeface="+mn-ea"/>
                <a:cs typeface="+mn-cs"/>
              </a:rPr>
              <a:t>Air pollution and its </a:t>
            </a:r>
            <a:br>
              <a:rPr lang="en-US" sz="800" kern="1200" baseline="0" dirty="0" smtClean="0">
                <a:solidFill>
                  <a:schemeClr val="bg1"/>
                </a:solidFill>
                <a:latin typeface="+mn-lt"/>
                <a:ea typeface="+mn-ea"/>
                <a:cs typeface="+mn-cs"/>
              </a:rPr>
            </a:br>
            <a:r>
              <a:rPr lang="en-US" sz="800" kern="1200" baseline="0" dirty="0" smtClean="0">
                <a:solidFill>
                  <a:schemeClr val="bg1"/>
                </a:solidFill>
                <a:latin typeface="+mn-lt"/>
                <a:ea typeface="+mn-ea"/>
                <a:cs typeface="+mn-cs"/>
              </a:rPr>
              <a:t>ecosystem impacts</a:t>
            </a:r>
          </a:p>
          <a:p>
            <a:pPr marL="0" indent="-342900" algn="l">
              <a:spcAft>
                <a:spcPts val="400"/>
              </a:spcAft>
              <a:buFont typeface="Arial" pitchFamily="34" charset="0"/>
              <a:buNone/>
            </a:pPr>
            <a:r>
              <a:rPr lang="en-US" sz="800" kern="1200" baseline="0" dirty="0" smtClean="0">
                <a:solidFill>
                  <a:schemeClr val="bg1"/>
                </a:solidFill>
                <a:latin typeface="+mn-lt"/>
                <a:ea typeface="+mn-ea"/>
                <a:cs typeface="+mn-cs"/>
              </a:rPr>
              <a:t>Marine and coastal </a:t>
            </a:r>
            <a:br>
              <a:rPr lang="en-US" sz="800" kern="1200" baseline="0" dirty="0" smtClean="0">
                <a:solidFill>
                  <a:schemeClr val="bg1"/>
                </a:solidFill>
                <a:latin typeface="+mn-lt"/>
                <a:ea typeface="+mn-ea"/>
                <a:cs typeface="+mn-cs"/>
              </a:rPr>
            </a:br>
            <a:r>
              <a:rPr lang="en-US" sz="800" kern="1200" baseline="0" dirty="0" smtClean="0">
                <a:solidFill>
                  <a:schemeClr val="bg1"/>
                </a:solidFill>
                <a:latin typeface="+mn-lt"/>
                <a:ea typeface="+mn-ea"/>
                <a:cs typeface="+mn-cs"/>
              </a:rPr>
              <a:t>biodiversity</a:t>
            </a:r>
          </a:p>
          <a:p>
            <a:pPr marL="0" indent="-342900" algn="l">
              <a:spcAft>
                <a:spcPts val="400"/>
              </a:spcAft>
              <a:buFont typeface="Arial" pitchFamily="34" charset="0"/>
              <a:buNone/>
            </a:pPr>
            <a:r>
              <a:rPr lang="en-US" sz="800" kern="1200" baseline="0" dirty="0" smtClean="0">
                <a:solidFill>
                  <a:schemeClr val="bg1"/>
                </a:solidFill>
                <a:latin typeface="+mn-lt"/>
                <a:ea typeface="+mn-ea"/>
                <a:cs typeface="+mn-cs"/>
              </a:rPr>
              <a:t>Climate change impacts </a:t>
            </a:r>
            <a:br>
              <a:rPr lang="en-US" sz="800" kern="1200" baseline="0" dirty="0" smtClean="0">
                <a:solidFill>
                  <a:schemeClr val="bg1"/>
                </a:solidFill>
                <a:latin typeface="+mn-lt"/>
                <a:ea typeface="+mn-ea"/>
                <a:cs typeface="+mn-cs"/>
              </a:rPr>
            </a:br>
            <a:r>
              <a:rPr lang="en-US" sz="800" kern="1200" baseline="0" dirty="0" smtClean="0">
                <a:solidFill>
                  <a:schemeClr val="bg1"/>
                </a:solidFill>
                <a:latin typeface="+mn-lt"/>
                <a:ea typeface="+mn-ea"/>
                <a:cs typeface="+mn-cs"/>
              </a:rPr>
              <a:t>on ecosystems</a:t>
            </a:r>
          </a:p>
        </p:txBody>
      </p:sp>
      <p:sp>
        <p:nvSpPr>
          <p:cNvPr id="25" name="TextBox 24"/>
          <p:cNvSpPr txBox="1"/>
          <p:nvPr userDrawn="1"/>
        </p:nvSpPr>
        <p:spPr>
          <a:xfrm>
            <a:off x="3886200" y="4402662"/>
            <a:ext cx="2125144" cy="2123658"/>
          </a:xfrm>
          <a:prstGeom prst="rect">
            <a:avLst/>
          </a:prstGeom>
          <a:noFill/>
        </p:spPr>
        <p:txBody>
          <a:bodyPr wrap="square" numCol="1" spcCol="548640" rtlCol="0" anchor="t">
            <a:spAutoFit/>
          </a:bodyPr>
          <a:lstStyle/>
          <a:p>
            <a:pPr marL="0" lvl="0" indent="-342900" algn="l">
              <a:spcAft>
                <a:spcPts val="400"/>
              </a:spcAft>
              <a:buFont typeface="Arial" pitchFamily="34" charset="0"/>
              <a:buNone/>
            </a:pPr>
            <a:r>
              <a:rPr lang="en-US" sz="800" kern="1200" baseline="0" dirty="0" smtClean="0">
                <a:solidFill>
                  <a:schemeClr val="bg1"/>
                </a:solidFill>
                <a:latin typeface="+mn-lt"/>
                <a:ea typeface="+mn-ea"/>
                <a:cs typeface="+mn-cs"/>
              </a:rPr>
              <a:t>Material resource efficiency </a:t>
            </a:r>
            <a:br>
              <a:rPr lang="en-US" sz="800" kern="1200" baseline="0" dirty="0" smtClean="0">
                <a:solidFill>
                  <a:schemeClr val="bg1"/>
                </a:solidFill>
                <a:latin typeface="+mn-lt"/>
                <a:ea typeface="+mn-ea"/>
                <a:cs typeface="+mn-cs"/>
              </a:rPr>
            </a:br>
            <a:r>
              <a:rPr lang="en-US" sz="800" kern="1200" baseline="0" dirty="0" smtClean="0">
                <a:solidFill>
                  <a:schemeClr val="bg1"/>
                </a:solidFill>
                <a:latin typeface="+mn-lt"/>
                <a:ea typeface="+mn-ea"/>
                <a:cs typeface="+mn-cs"/>
              </a:rPr>
              <a:t>and material use</a:t>
            </a:r>
          </a:p>
          <a:p>
            <a:pPr marL="0" lvl="0" indent="-342900" algn="l">
              <a:spcAft>
                <a:spcPts val="400"/>
              </a:spcAft>
              <a:buFont typeface="Arial" pitchFamily="34" charset="0"/>
              <a:buNone/>
            </a:pPr>
            <a:r>
              <a:rPr lang="en-US" sz="800" kern="1200" baseline="0" dirty="0" smtClean="0">
                <a:solidFill>
                  <a:schemeClr val="bg1"/>
                </a:solidFill>
                <a:latin typeface="+mn-lt"/>
                <a:ea typeface="+mn-ea"/>
                <a:cs typeface="+mn-cs"/>
              </a:rPr>
              <a:t>Waste </a:t>
            </a:r>
            <a:br>
              <a:rPr lang="en-US" sz="800" kern="1200" baseline="0" dirty="0" smtClean="0">
                <a:solidFill>
                  <a:schemeClr val="bg1"/>
                </a:solidFill>
                <a:latin typeface="+mn-lt"/>
                <a:ea typeface="+mn-ea"/>
                <a:cs typeface="+mn-cs"/>
              </a:rPr>
            </a:br>
            <a:r>
              <a:rPr lang="en-US" sz="800" kern="1200" baseline="0" dirty="0" smtClean="0">
                <a:solidFill>
                  <a:schemeClr val="bg1"/>
                </a:solidFill>
                <a:latin typeface="+mn-lt"/>
                <a:ea typeface="+mn-ea"/>
                <a:cs typeface="+mn-cs"/>
              </a:rPr>
              <a:t>management</a:t>
            </a:r>
          </a:p>
          <a:p>
            <a:pPr marL="0" lvl="0" indent="-342900" algn="l">
              <a:spcAft>
                <a:spcPts val="400"/>
              </a:spcAft>
              <a:buFont typeface="Arial" pitchFamily="34" charset="0"/>
              <a:buNone/>
            </a:pPr>
            <a:r>
              <a:rPr lang="en-US" sz="800" kern="1200" baseline="0" dirty="0" smtClean="0">
                <a:solidFill>
                  <a:schemeClr val="bg1"/>
                </a:solidFill>
                <a:latin typeface="+mn-lt"/>
                <a:ea typeface="+mn-ea"/>
                <a:cs typeface="+mn-cs"/>
              </a:rPr>
              <a:t>Greenhouse gas emissions and climate change mitigation</a:t>
            </a:r>
          </a:p>
          <a:p>
            <a:pPr marL="0" lvl="0" indent="-342900" algn="l">
              <a:spcAft>
                <a:spcPts val="400"/>
              </a:spcAft>
              <a:buFont typeface="Arial" pitchFamily="34" charset="0"/>
              <a:buNone/>
            </a:pPr>
            <a:r>
              <a:rPr lang="en-US" sz="800" kern="1200" baseline="0" dirty="0" smtClean="0">
                <a:solidFill>
                  <a:schemeClr val="bg1"/>
                </a:solidFill>
                <a:latin typeface="+mn-lt"/>
                <a:ea typeface="+mn-ea"/>
                <a:cs typeface="+mn-cs"/>
              </a:rPr>
              <a:t>Energy consumption and </a:t>
            </a:r>
            <a:br>
              <a:rPr lang="en-US" sz="800" kern="1200" baseline="0" dirty="0" smtClean="0">
                <a:solidFill>
                  <a:schemeClr val="bg1"/>
                </a:solidFill>
                <a:latin typeface="+mn-lt"/>
                <a:ea typeface="+mn-ea"/>
                <a:cs typeface="+mn-cs"/>
              </a:rPr>
            </a:br>
            <a:r>
              <a:rPr lang="en-US" sz="800" kern="1200" baseline="0" dirty="0" smtClean="0">
                <a:solidFill>
                  <a:schemeClr val="bg1"/>
                </a:solidFill>
                <a:latin typeface="+mn-lt"/>
                <a:ea typeface="+mn-ea"/>
                <a:cs typeface="+mn-cs"/>
              </a:rPr>
              <a:t>fossil fuel use</a:t>
            </a:r>
          </a:p>
          <a:p>
            <a:pPr marL="0" lvl="0" indent="-342900" algn="l">
              <a:spcAft>
                <a:spcPts val="400"/>
              </a:spcAft>
              <a:buFont typeface="Arial" pitchFamily="34" charset="0"/>
              <a:buNone/>
            </a:pPr>
            <a:r>
              <a:rPr lang="en-US" sz="800" kern="1200" baseline="0" dirty="0" smtClean="0">
                <a:solidFill>
                  <a:schemeClr val="bg1"/>
                </a:solidFill>
                <a:latin typeface="+mn-lt"/>
                <a:ea typeface="+mn-ea"/>
                <a:cs typeface="+mn-cs"/>
              </a:rPr>
              <a:t>Transport demand and related environmental impacts</a:t>
            </a:r>
          </a:p>
          <a:p>
            <a:pPr marL="0" lvl="0" indent="-342900" algn="l">
              <a:spcAft>
                <a:spcPts val="400"/>
              </a:spcAft>
              <a:buFont typeface="Arial" pitchFamily="34" charset="0"/>
              <a:buNone/>
            </a:pPr>
            <a:r>
              <a:rPr lang="en-US" sz="800" kern="1200" baseline="0" dirty="0" smtClean="0">
                <a:solidFill>
                  <a:schemeClr val="bg1"/>
                </a:solidFill>
                <a:latin typeface="+mn-lt"/>
                <a:ea typeface="+mn-ea"/>
                <a:cs typeface="+mn-cs"/>
              </a:rPr>
              <a:t>Industrial pollution to air, soil </a:t>
            </a:r>
            <a:br>
              <a:rPr lang="en-US" sz="800" kern="1200" baseline="0" dirty="0" smtClean="0">
                <a:solidFill>
                  <a:schemeClr val="bg1"/>
                </a:solidFill>
                <a:latin typeface="+mn-lt"/>
                <a:ea typeface="+mn-ea"/>
                <a:cs typeface="+mn-cs"/>
              </a:rPr>
            </a:br>
            <a:r>
              <a:rPr lang="en-US" sz="800" kern="1200" baseline="0" dirty="0" smtClean="0">
                <a:solidFill>
                  <a:schemeClr val="bg1"/>
                </a:solidFill>
                <a:latin typeface="+mn-lt"/>
                <a:ea typeface="+mn-ea"/>
                <a:cs typeface="+mn-cs"/>
              </a:rPr>
              <a:t>and water</a:t>
            </a:r>
          </a:p>
          <a:p>
            <a:pPr marL="0" lvl="0" indent="-342900" algn="l">
              <a:spcAft>
                <a:spcPts val="400"/>
              </a:spcAft>
              <a:buFont typeface="Arial" pitchFamily="34" charset="0"/>
              <a:buNone/>
            </a:pPr>
            <a:r>
              <a:rPr lang="en-US" sz="800" kern="1200" baseline="0" dirty="0" smtClean="0">
                <a:solidFill>
                  <a:schemeClr val="bg1"/>
                </a:solidFill>
                <a:latin typeface="+mn-lt"/>
                <a:ea typeface="+mn-ea"/>
                <a:cs typeface="+mn-cs"/>
              </a:rPr>
              <a:t>Water use and water </a:t>
            </a:r>
            <a:br>
              <a:rPr lang="en-US" sz="800" kern="1200" baseline="0" dirty="0" smtClean="0">
                <a:solidFill>
                  <a:schemeClr val="bg1"/>
                </a:solidFill>
                <a:latin typeface="+mn-lt"/>
                <a:ea typeface="+mn-ea"/>
                <a:cs typeface="+mn-cs"/>
              </a:rPr>
            </a:br>
            <a:r>
              <a:rPr lang="en-US" sz="800" kern="1200" baseline="0" dirty="0" smtClean="0">
                <a:solidFill>
                  <a:schemeClr val="bg1"/>
                </a:solidFill>
                <a:latin typeface="+mn-lt"/>
                <a:ea typeface="+mn-ea"/>
                <a:cs typeface="+mn-cs"/>
              </a:rPr>
              <a:t>quantity stress</a:t>
            </a:r>
          </a:p>
        </p:txBody>
      </p:sp>
      <p:sp>
        <p:nvSpPr>
          <p:cNvPr id="28" name="TextBox 27"/>
          <p:cNvSpPr txBox="1"/>
          <p:nvPr userDrawn="1"/>
        </p:nvSpPr>
        <p:spPr>
          <a:xfrm>
            <a:off x="6781792" y="4402662"/>
            <a:ext cx="2125144" cy="1826141"/>
          </a:xfrm>
          <a:prstGeom prst="rect">
            <a:avLst/>
          </a:prstGeom>
          <a:noFill/>
        </p:spPr>
        <p:txBody>
          <a:bodyPr wrap="square" numCol="1" spcCol="548640" rtlCol="0" anchor="t">
            <a:spAutoFit/>
          </a:bodyPr>
          <a:lstStyle/>
          <a:p>
            <a:pPr marL="0" lvl="0" indent="-342900" algn="l" defTabSz="914400" rtl="0" eaLnBrk="1" latinLnBrk="0" hangingPunct="1">
              <a:spcAft>
                <a:spcPts val="400"/>
              </a:spcAft>
              <a:buFont typeface="Arial" pitchFamily="34" charset="0"/>
              <a:buNone/>
            </a:pPr>
            <a:r>
              <a:rPr lang="en-US" sz="800" kern="1200" baseline="0" dirty="0" smtClean="0">
                <a:solidFill>
                  <a:schemeClr val="bg1"/>
                </a:solidFill>
                <a:latin typeface="+mn-lt"/>
                <a:ea typeface="+mn-ea"/>
                <a:cs typeface="+mn-cs"/>
              </a:rPr>
              <a:t>Water pollution and related environmental health risks</a:t>
            </a:r>
          </a:p>
          <a:p>
            <a:pPr marL="0" lvl="0" indent="-342900" algn="l" defTabSz="914400" rtl="0" eaLnBrk="1" latinLnBrk="0" hangingPunct="1">
              <a:spcAft>
                <a:spcPts val="400"/>
              </a:spcAft>
              <a:buFont typeface="Arial" pitchFamily="34" charset="0"/>
              <a:buNone/>
            </a:pPr>
            <a:r>
              <a:rPr lang="en-US" sz="800" kern="1200" baseline="0" dirty="0" smtClean="0">
                <a:solidFill>
                  <a:schemeClr val="bg1"/>
                </a:solidFill>
                <a:latin typeface="+mn-lt"/>
                <a:ea typeface="+mn-ea"/>
                <a:cs typeface="+mn-cs"/>
              </a:rPr>
              <a:t>Air pollution and related environmental health risks</a:t>
            </a:r>
          </a:p>
          <a:p>
            <a:pPr marL="0" lvl="0" indent="-342900" algn="l" defTabSz="914400" rtl="0" eaLnBrk="1" latinLnBrk="0" hangingPunct="1">
              <a:spcAft>
                <a:spcPts val="400"/>
              </a:spcAft>
              <a:buFont typeface="Arial" pitchFamily="34" charset="0"/>
              <a:buNone/>
            </a:pPr>
            <a:r>
              <a:rPr lang="en-US" sz="800" kern="1200" baseline="0" dirty="0" smtClean="0">
                <a:solidFill>
                  <a:schemeClr val="bg1"/>
                </a:solidFill>
                <a:latin typeface="+mn-lt"/>
                <a:ea typeface="+mn-ea"/>
                <a:cs typeface="+mn-cs"/>
              </a:rPr>
              <a:t>Noise pollution (especially </a:t>
            </a:r>
            <a:br>
              <a:rPr lang="en-US" sz="800" kern="1200" baseline="0" dirty="0" smtClean="0">
                <a:solidFill>
                  <a:schemeClr val="bg1"/>
                </a:solidFill>
                <a:latin typeface="+mn-lt"/>
                <a:ea typeface="+mn-ea"/>
                <a:cs typeface="+mn-cs"/>
              </a:rPr>
            </a:br>
            <a:r>
              <a:rPr lang="en-US" sz="800" kern="1200" baseline="0" dirty="0" smtClean="0">
                <a:solidFill>
                  <a:schemeClr val="bg1"/>
                </a:solidFill>
                <a:latin typeface="+mn-lt"/>
                <a:ea typeface="+mn-ea"/>
                <a:cs typeface="+mn-cs"/>
              </a:rPr>
              <a:t>in urban areas)</a:t>
            </a:r>
          </a:p>
          <a:p>
            <a:pPr marL="0" lvl="0" indent="-342900" algn="l" defTabSz="914400" rtl="0" eaLnBrk="1" latinLnBrk="0" hangingPunct="1">
              <a:spcAft>
                <a:spcPts val="400"/>
              </a:spcAft>
              <a:buFont typeface="Arial" pitchFamily="34" charset="0"/>
              <a:buNone/>
            </a:pPr>
            <a:r>
              <a:rPr lang="en-US" sz="800" kern="1200" baseline="0" dirty="0" smtClean="0">
                <a:solidFill>
                  <a:schemeClr val="bg1"/>
                </a:solidFill>
                <a:latin typeface="+mn-lt"/>
                <a:ea typeface="+mn-ea"/>
                <a:cs typeface="+mn-cs"/>
              </a:rPr>
              <a:t>Urban systems and </a:t>
            </a:r>
            <a:br>
              <a:rPr lang="en-US" sz="800" kern="1200" baseline="0" dirty="0" smtClean="0">
                <a:solidFill>
                  <a:schemeClr val="bg1"/>
                </a:solidFill>
                <a:latin typeface="+mn-lt"/>
                <a:ea typeface="+mn-ea"/>
                <a:cs typeface="+mn-cs"/>
              </a:rPr>
            </a:br>
            <a:r>
              <a:rPr lang="en-US" sz="800" kern="1200" baseline="0" dirty="0" smtClean="0">
                <a:solidFill>
                  <a:schemeClr val="bg1"/>
                </a:solidFill>
                <a:latin typeface="+mn-lt"/>
                <a:ea typeface="+mn-ea"/>
                <a:cs typeface="+mn-cs"/>
              </a:rPr>
              <a:t>grey infrastructure</a:t>
            </a:r>
          </a:p>
          <a:p>
            <a:pPr marL="0" lvl="0" indent="-342900" algn="l" defTabSz="914400" rtl="0" eaLnBrk="1" latinLnBrk="0" hangingPunct="1">
              <a:spcAft>
                <a:spcPts val="400"/>
              </a:spcAft>
              <a:buFont typeface="Arial" pitchFamily="34" charset="0"/>
              <a:buNone/>
            </a:pPr>
            <a:r>
              <a:rPr lang="en-US" sz="800" kern="1200" baseline="0" dirty="0" smtClean="0">
                <a:solidFill>
                  <a:schemeClr val="bg1"/>
                </a:solidFill>
                <a:latin typeface="+mn-lt"/>
                <a:ea typeface="+mn-ea"/>
                <a:cs typeface="+mn-cs"/>
              </a:rPr>
              <a:t>Climate change and related environmental health risks</a:t>
            </a:r>
          </a:p>
          <a:p>
            <a:pPr marL="0" marR="0" lvl="0" indent="-342900" algn="l" defTabSz="914400" rtl="0" eaLnBrk="1" fontAlgn="auto" latinLnBrk="0" hangingPunct="1">
              <a:lnSpc>
                <a:spcPct val="100000"/>
              </a:lnSpc>
              <a:spcBef>
                <a:spcPts val="0"/>
              </a:spcBef>
              <a:spcAft>
                <a:spcPts val="400"/>
              </a:spcAft>
              <a:buClrTx/>
              <a:buSzTx/>
              <a:buFont typeface="Arial" pitchFamily="34" charset="0"/>
              <a:buNone/>
              <a:tabLst/>
              <a:defRPr/>
            </a:pPr>
            <a:r>
              <a:rPr lang="en-GB" sz="800" kern="1200" baseline="0" dirty="0" smtClean="0">
                <a:solidFill>
                  <a:schemeClr val="bg1"/>
                </a:solidFill>
                <a:latin typeface="+mn-lt"/>
                <a:ea typeface="+mn-ea"/>
                <a:cs typeface="+mn-cs"/>
              </a:rPr>
              <a:t>Chemicals and related environmental health risks</a:t>
            </a:r>
          </a:p>
        </p:txBody>
      </p:sp>
      <p:sp>
        <p:nvSpPr>
          <p:cNvPr id="34" name="TextBox 33"/>
          <p:cNvSpPr txBox="1"/>
          <p:nvPr userDrawn="1"/>
        </p:nvSpPr>
        <p:spPr>
          <a:xfrm>
            <a:off x="1066800" y="4039598"/>
            <a:ext cx="2302927" cy="3693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i="0" kern="1200" dirty="0" smtClean="0">
                <a:solidFill>
                  <a:schemeClr val="bg1"/>
                </a:solidFill>
                <a:latin typeface="+mn-lt"/>
                <a:ea typeface="+mn-ea"/>
                <a:cs typeface="+mn-cs"/>
              </a:rPr>
              <a:t>Protecting, conserving and enhancing natural capital</a:t>
            </a:r>
          </a:p>
        </p:txBody>
      </p:sp>
      <p:sp>
        <p:nvSpPr>
          <p:cNvPr id="35" name="TextBox 34"/>
          <p:cNvSpPr txBox="1"/>
          <p:nvPr userDrawn="1"/>
        </p:nvSpPr>
        <p:spPr>
          <a:xfrm>
            <a:off x="3886200" y="4039598"/>
            <a:ext cx="2302927" cy="3693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i="0" kern="1200" dirty="0" smtClean="0">
                <a:solidFill>
                  <a:schemeClr val="bg1">
                    <a:lumMod val="95000"/>
                  </a:schemeClr>
                </a:solidFill>
                <a:latin typeface="+mn-lt"/>
                <a:ea typeface="+mn-ea"/>
                <a:cs typeface="+mn-cs"/>
              </a:rPr>
              <a:t>Resource efficiency and </a:t>
            </a:r>
            <a:br>
              <a:rPr lang="en-US" sz="900" b="1" i="0" kern="1200" dirty="0" smtClean="0">
                <a:solidFill>
                  <a:schemeClr val="bg1">
                    <a:lumMod val="95000"/>
                  </a:schemeClr>
                </a:solidFill>
                <a:latin typeface="+mn-lt"/>
                <a:ea typeface="+mn-ea"/>
                <a:cs typeface="+mn-cs"/>
              </a:rPr>
            </a:br>
            <a:r>
              <a:rPr lang="en-US" sz="900" b="1" i="0" kern="1200" dirty="0" smtClean="0">
                <a:solidFill>
                  <a:schemeClr val="bg1">
                    <a:lumMod val="95000"/>
                  </a:schemeClr>
                </a:solidFill>
                <a:latin typeface="+mn-lt"/>
                <a:ea typeface="+mn-ea"/>
                <a:cs typeface="+mn-cs"/>
              </a:rPr>
              <a:t>the low-carbon economy</a:t>
            </a:r>
          </a:p>
        </p:txBody>
      </p:sp>
      <p:sp>
        <p:nvSpPr>
          <p:cNvPr id="36" name="TextBox 35"/>
          <p:cNvSpPr txBox="1"/>
          <p:nvPr userDrawn="1"/>
        </p:nvSpPr>
        <p:spPr>
          <a:xfrm>
            <a:off x="6781800" y="4048067"/>
            <a:ext cx="2302927" cy="3693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i="0" kern="1200" dirty="0" smtClean="0">
                <a:solidFill>
                  <a:schemeClr val="bg1">
                    <a:lumMod val="95000"/>
                  </a:schemeClr>
                </a:solidFill>
                <a:latin typeface="+mn-lt"/>
                <a:ea typeface="+mn-ea"/>
                <a:cs typeface="+mn-cs"/>
              </a:rPr>
              <a:t>Safeguarding from environmental risks to health</a:t>
            </a:r>
            <a:endParaRPr lang="en-US" sz="900" b="1" i="1" dirty="0"/>
          </a:p>
        </p:txBody>
      </p:sp>
      <p:pic>
        <p:nvPicPr>
          <p:cNvPr id="38" name="Picture 37" descr="Logo_H_White.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620000" y="6262306"/>
            <a:ext cx="1981200" cy="367094"/>
          </a:xfrm>
          <a:prstGeom prst="rect">
            <a:avLst/>
          </a:prstGeom>
        </p:spPr>
      </p:pic>
      <p:sp>
        <p:nvSpPr>
          <p:cNvPr id="39" name="Pentagon 38"/>
          <p:cNvSpPr/>
          <p:nvPr userDrawn="1"/>
        </p:nvSpPr>
        <p:spPr>
          <a:xfrm>
            <a:off x="685801" y="4459224"/>
            <a:ext cx="381000" cy="214404"/>
          </a:xfrm>
          <a:prstGeom prst="homePlate">
            <a:avLst/>
          </a:prstGeom>
          <a:solidFill>
            <a:srgbClr val="3640A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0" name="Pentagon 39"/>
          <p:cNvSpPr/>
          <p:nvPr userDrawn="1"/>
        </p:nvSpPr>
        <p:spPr>
          <a:xfrm>
            <a:off x="685801" y="4753188"/>
            <a:ext cx="381000" cy="214404"/>
          </a:xfrm>
          <a:prstGeom prst="homePlate">
            <a:avLst/>
          </a:prstGeom>
          <a:solidFill>
            <a:srgbClr val="3640A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1" name="Pentagon 40"/>
          <p:cNvSpPr/>
          <p:nvPr userDrawn="1"/>
        </p:nvSpPr>
        <p:spPr>
          <a:xfrm>
            <a:off x="685801" y="5047152"/>
            <a:ext cx="381000" cy="214404"/>
          </a:xfrm>
          <a:prstGeom prst="homePlate">
            <a:avLst/>
          </a:prstGeom>
          <a:solidFill>
            <a:srgbClr val="3640A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2" name="Pentagon 41"/>
          <p:cNvSpPr/>
          <p:nvPr userDrawn="1"/>
        </p:nvSpPr>
        <p:spPr>
          <a:xfrm>
            <a:off x="685801" y="5341116"/>
            <a:ext cx="381000" cy="214404"/>
          </a:xfrm>
          <a:prstGeom prst="homePlate">
            <a:avLst/>
          </a:prstGeom>
          <a:solidFill>
            <a:srgbClr val="3640A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3" name="Pentagon 42"/>
          <p:cNvSpPr/>
          <p:nvPr userDrawn="1"/>
        </p:nvSpPr>
        <p:spPr>
          <a:xfrm>
            <a:off x="685801" y="5635080"/>
            <a:ext cx="381000" cy="214404"/>
          </a:xfrm>
          <a:prstGeom prst="homePlate">
            <a:avLst/>
          </a:prstGeom>
          <a:solidFill>
            <a:srgbClr val="3640A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4" name="Pentagon 43"/>
          <p:cNvSpPr/>
          <p:nvPr userDrawn="1"/>
        </p:nvSpPr>
        <p:spPr>
          <a:xfrm>
            <a:off x="685801" y="5929044"/>
            <a:ext cx="381000" cy="214404"/>
          </a:xfrm>
          <a:prstGeom prst="homePlate">
            <a:avLst/>
          </a:prstGeom>
          <a:solidFill>
            <a:srgbClr val="3640A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6" name="Pentagon 45">
            <a:hlinkClick r:id="" action="ppaction://noaction"/>
          </p:cNvPr>
          <p:cNvSpPr/>
          <p:nvPr userDrawn="1"/>
        </p:nvSpPr>
        <p:spPr>
          <a:xfrm>
            <a:off x="3505200" y="4467682"/>
            <a:ext cx="381000" cy="214404"/>
          </a:xfrm>
          <a:prstGeom prst="homePlate">
            <a:avLst/>
          </a:prstGeom>
          <a:solidFill>
            <a:srgbClr val="3640A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7" name="Pentagon 46">
            <a:hlinkClick r:id="rId4" action="ppaction://hlinksldjump"/>
          </p:cNvPr>
          <p:cNvSpPr/>
          <p:nvPr userDrawn="1"/>
        </p:nvSpPr>
        <p:spPr>
          <a:xfrm>
            <a:off x="3505200" y="4761298"/>
            <a:ext cx="381000" cy="214404"/>
          </a:xfrm>
          <a:prstGeom prst="homePlate">
            <a:avLst/>
          </a:prstGeom>
          <a:solidFill>
            <a:srgbClr val="3640A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8" name="Pentagon 47">
            <a:hlinkClick r:id="" action="ppaction://noaction"/>
          </p:cNvPr>
          <p:cNvSpPr/>
          <p:nvPr userDrawn="1"/>
        </p:nvSpPr>
        <p:spPr>
          <a:xfrm>
            <a:off x="3505200" y="5054914"/>
            <a:ext cx="381000" cy="214404"/>
          </a:xfrm>
          <a:prstGeom prst="homePlate">
            <a:avLst/>
          </a:prstGeom>
          <a:solidFill>
            <a:srgbClr val="3640A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9" name="Pentagon 48">
            <a:hlinkClick r:id="" action="ppaction://noaction"/>
          </p:cNvPr>
          <p:cNvSpPr/>
          <p:nvPr userDrawn="1"/>
        </p:nvSpPr>
        <p:spPr>
          <a:xfrm>
            <a:off x="3505200" y="5348530"/>
            <a:ext cx="381000" cy="214404"/>
          </a:xfrm>
          <a:prstGeom prst="homePlate">
            <a:avLst/>
          </a:prstGeom>
          <a:solidFill>
            <a:srgbClr val="3640A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50" name="Pentagon 49">
            <a:hlinkClick r:id="" action="ppaction://noaction"/>
          </p:cNvPr>
          <p:cNvSpPr/>
          <p:nvPr userDrawn="1"/>
        </p:nvSpPr>
        <p:spPr>
          <a:xfrm>
            <a:off x="3505200" y="5642146"/>
            <a:ext cx="381000" cy="214404"/>
          </a:xfrm>
          <a:prstGeom prst="homePlate">
            <a:avLst/>
          </a:prstGeom>
          <a:solidFill>
            <a:srgbClr val="3640A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51" name="Pentagon 50">
            <a:hlinkClick r:id="" action="ppaction://noaction"/>
          </p:cNvPr>
          <p:cNvSpPr/>
          <p:nvPr userDrawn="1"/>
        </p:nvSpPr>
        <p:spPr>
          <a:xfrm>
            <a:off x="3505200" y="5935762"/>
            <a:ext cx="381000" cy="214404"/>
          </a:xfrm>
          <a:prstGeom prst="homePlate">
            <a:avLst/>
          </a:prstGeom>
          <a:solidFill>
            <a:srgbClr val="3640A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52" name="Pentagon 51">
            <a:hlinkClick r:id="" action="ppaction://noaction"/>
          </p:cNvPr>
          <p:cNvSpPr/>
          <p:nvPr userDrawn="1"/>
        </p:nvSpPr>
        <p:spPr>
          <a:xfrm>
            <a:off x="3505200" y="6229379"/>
            <a:ext cx="381000" cy="214404"/>
          </a:xfrm>
          <a:prstGeom prst="homePlate">
            <a:avLst/>
          </a:prstGeom>
          <a:solidFill>
            <a:srgbClr val="3640A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53" name="Pentagon 52">
            <a:hlinkClick r:id="" action="ppaction://noaction"/>
          </p:cNvPr>
          <p:cNvSpPr/>
          <p:nvPr userDrawn="1"/>
        </p:nvSpPr>
        <p:spPr>
          <a:xfrm>
            <a:off x="6400801" y="4467684"/>
            <a:ext cx="381000" cy="214404"/>
          </a:xfrm>
          <a:prstGeom prst="homePlate">
            <a:avLst/>
          </a:prstGeom>
          <a:solidFill>
            <a:srgbClr val="3640A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54" name="Pentagon 53">
            <a:hlinkClick r:id="" action="ppaction://noaction"/>
          </p:cNvPr>
          <p:cNvSpPr/>
          <p:nvPr userDrawn="1"/>
        </p:nvSpPr>
        <p:spPr>
          <a:xfrm>
            <a:off x="6400801" y="4760628"/>
            <a:ext cx="381000" cy="214404"/>
          </a:xfrm>
          <a:prstGeom prst="homePlate">
            <a:avLst/>
          </a:prstGeom>
          <a:solidFill>
            <a:srgbClr val="3640A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55" name="Pentagon 54">
            <a:hlinkClick r:id="" action="ppaction://noaction"/>
          </p:cNvPr>
          <p:cNvSpPr/>
          <p:nvPr userDrawn="1"/>
        </p:nvSpPr>
        <p:spPr>
          <a:xfrm>
            <a:off x="6400801" y="5053572"/>
            <a:ext cx="381000" cy="214404"/>
          </a:xfrm>
          <a:prstGeom prst="homePlate">
            <a:avLst/>
          </a:prstGeom>
          <a:solidFill>
            <a:srgbClr val="3640A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56" name="Pentagon 55">
            <a:hlinkClick r:id="" action="ppaction://noaction"/>
          </p:cNvPr>
          <p:cNvSpPr/>
          <p:nvPr userDrawn="1"/>
        </p:nvSpPr>
        <p:spPr>
          <a:xfrm>
            <a:off x="6400801" y="5346516"/>
            <a:ext cx="381000" cy="214404"/>
          </a:xfrm>
          <a:prstGeom prst="homePlate">
            <a:avLst/>
          </a:prstGeom>
          <a:solidFill>
            <a:srgbClr val="3640A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57" name="Pentagon 56">
            <a:hlinkClick r:id="" action="ppaction://noaction"/>
          </p:cNvPr>
          <p:cNvSpPr/>
          <p:nvPr userDrawn="1"/>
        </p:nvSpPr>
        <p:spPr>
          <a:xfrm>
            <a:off x="6400801" y="5639460"/>
            <a:ext cx="381000" cy="214404"/>
          </a:xfrm>
          <a:prstGeom prst="homePlate">
            <a:avLst/>
          </a:prstGeom>
          <a:solidFill>
            <a:srgbClr val="3640A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64" name="Pentagon 63"/>
          <p:cNvSpPr/>
          <p:nvPr userDrawn="1"/>
        </p:nvSpPr>
        <p:spPr>
          <a:xfrm>
            <a:off x="685801" y="6223008"/>
            <a:ext cx="372536" cy="214404"/>
          </a:xfrm>
          <a:prstGeom prst="homePlate">
            <a:avLst/>
          </a:prstGeom>
          <a:solidFill>
            <a:srgbClr val="3640A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71" name="Pentagon 70">
            <a:hlinkClick r:id="rId5" action="ppaction://hlinksldjump"/>
          </p:cNvPr>
          <p:cNvSpPr/>
          <p:nvPr userDrawn="1"/>
        </p:nvSpPr>
        <p:spPr>
          <a:xfrm>
            <a:off x="685794" y="4433981"/>
            <a:ext cx="2480738" cy="27576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72" name="Pentagon 71">
            <a:hlinkClick r:id="rId5" action="ppaction://hlinksldjump"/>
          </p:cNvPr>
          <p:cNvSpPr/>
          <p:nvPr userDrawn="1"/>
        </p:nvSpPr>
        <p:spPr>
          <a:xfrm>
            <a:off x="685794" y="4719451"/>
            <a:ext cx="2480738" cy="27576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73" name="Pentagon 72">
            <a:hlinkClick r:id="" action="ppaction://noaction"/>
          </p:cNvPr>
          <p:cNvSpPr/>
          <p:nvPr userDrawn="1"/>
        </p:nvSpPr>
        <p:spPr>
          <a:xfrm>
            <a:off x="685794" y="5021855"/>
            <a:ext cx="2480738" cy="27576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74" name="Pentagon 73">
            <a:hlinkClick r:id="" action="ppaction://noaction"/>
          </p:cNvPr>
          <p:cNvSpPr/>
          <p:nvPr userDrawn="1"/>
        </p:nvSpPr>
        <p:spPr>
          <a:xfrm>
            <a:off x="685794" y="5315792"/>
            <a:ext cx="2480738" cy="27576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75" name="Pentagon 74">
            <a:hlinkClick r:id="rId5" action="ppaction://hlinksldjump"/>
          </p:cNvPr>
          <p:cNvSpPr/>
          <p:nvPr userDrawn="1"/>
        </p:nvSpPr>
        <p:spPr>
          <a:xfrm>
            <a:off x="685794" y="5618196"/>
            <a:ext cx="2480738" cy="27576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76" name="Pentagon 75">
            <a:hlinkClick r:id="" action="ppaction://noaction"/>
          </p:cNvPr>
          <p:cNvSpPr/>
          <p:nvPr userDrawn="1"/>
        </p:nvSpPr>
        <p:spPr>
          <a:xfrm>
            <a:off x="685794" y="5912133"/>
            <a:ext cx="2480738" cy="27576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77" name="Pentagon 76">
            <a:hlinkClick r:id="" action="ppaction://noaction"/>
          </p:cNvPr>
          <p:cNvSpPr/>
          <p:nvPr userDrawn="1"/>
        </p:nvSpPr>
        <p:spPr>
          <a:xfrm>
            <a:off x="685794" y="6189133"/>
            <a:ext cx="2480738" cy="27576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78" name="Pentagon 77">
            <a:hlinkClick r:id="" action="ppaction://noaction"/>
          </p:cNvPr>
          <p:cNvSpPr/>
          <p:nvPr userDrawn="1"/>
        </p:nvSpPr>
        <p:spPr>
          <a:xfrm>
            <a:off x="3522128" y="4433497"/>
            <a:ext cx="2480738" cy="27576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79" name="Pentagon 78">
            <a:hlinkClick r:id="rId4" action="ppaction://hlinksldjump"/>
          </p:cNvPr>
          <p:cNvSpPr/>
          <p:nvPr userDrawn="1"/>
        </p:nvSpPr>
        <p:spPr>
          <a:xfrm>
            <a:off x="3522128" y="4718699"/>
            <a:ext cx="2480738" cy="27576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80" name="Pentagon 79">
            <a:hlinkClick r:id="" action="ppaction://noaction"/>
          </p:cNvPr>
          <p:cNvSpPr/>
          <p:nvPr userDrawn="1"/>
        </p:nvSpPr>
        <p:spPr>
          <a:xfrm>
            <a:off x="3522128" y="5020835"/>
            <a:ext cx="2480738" cy="27576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81" name="Pentagon 80">
            <a:hlinkClick r:id="" action="ppaction://noaction"/>
          </p:cNvPr>
          <p:cNvSpPr/>
          <p:nvPr userDrawn="1"/>
        </p:nvSpPr>
        <p:spPr>
          <a:xfrm>
            <a:off x="3522128" y="5314504"/>
            <a:ext cx="2480738" cy="27576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82" name="Pentagon 81">
            <a:hlinkClick r:id="" action="ppaction://noaction"/>
          </p:cNvPr>
          <p:cNvSpPr/>
          <p:nvPr userDrawn="1"/>
        </p:nvSpPr>
        <p:spPr>
          <a:xfrm>
            <a:off x="3522128" y="5608173"/>
            <a:ext cx="2480738" cy="27576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83" name="Pentagon 82">
            <a:hlinkClick r:id="" action="ppaction://noaction"/>
          </p:cNvPr>
          <p:cNvSpPr/>
          <p:nvPr userDrawn="1"/>
        </p:nvSpPr>
        <p:spPr>
          <a:xfrm>
            <a:off x="3547523" y="5934477"/>
            <a:ext cx="2480738" cy="27576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84" name="Pentagon 83">
            <a:hlinkClick r:id="" action="ppaction://noaction"/>
          </p:cNvPr>
          <p:cNvSpPr/>
          <p:nvPr userDrawn="1"/>
        </p:nvSpPr>
        <p:spPr>
          <a:xfrm>
            <a:off x="3522128" y="6203979"/>
            <a:ext cx="2480738" cy="27576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85" name="Pentagon 84">
            <a:hlinkClick r:id="" action="ppaction://noaction"/>
          </p:cNvPr>
          <p:cNvSpPr/>
          <p:nvPr userDrawn="1"/>
        </p:nvSpPr>
        <p:spPr>
          <a:xfrm>
            <a:off x="6383860" y="4432235"/>
            <a:ext cx="2887140" cy="27576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86" name="Pentagon 85">
            <a:hlinkClick r:id="" action="ppaction://noaction"/>
          </p:cNvPr>
          <p:cNvSpPr/>
          <p:nvPr userDrawn="1"/>
        </p:nvSpPr>
        <p:spPr>
          <a:xfrm>
            <a:off x="6383860" y="4736942"/>
            <a:ext cx="2887140" cy="27576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87" name="Pentagon 86">
            <a:hlinkClick r:id="" action="ppaction://noaction"/>
          </p:cNvPr>
          <p:cNvSpPr/>
          <p:nvPr userDrawn="1"/>
        </p:nvSpPr>
        <p:spPr>
          <a:xfrm>
            <a:off x="6383860" y="5024715"/>
            <a:ext cx="2887140" cy="27576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88" name="Pentagon 87">
            <a:hlinkClick r:id="" action="ppaction://noaction"/>
          </p:cNvPr>
          <p:cNvSpPr/>
          <p:nvPr userDrawn="1"/>
        </p:nvSpPr>
        <p:spPr>
          <a:xfrm>
            <a:off x="6383860" y="5320955"/>
            <a:ext cx="2887140" cy="27576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89" name="Pentagon 88">
            <a:hlinkClick r:id="" action="ppaction://noaction"/>
          </p:cNvPr>
          <p:cNvSpPr/>
          <p:nvPr userDrawn="1"/>
        </p:nvSpPr>
        <p:spPr>
          <a:xfrm>
            <a:off x="6383860" y="5608728"/>
            <a:ext cx="2887140" cy="27576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58" name="Pentagon 57"/>
          <p:cNvSpPr/>
          <p:nvPr userDrawn="1"/>
        </p:nvSpPr>
        <p:spPr>
          <a:xfrm>
            <a:off x="6400801" y="5932405"/>
            <a:ext cx="381000" cy="214404"/>
          </a:xfrm>
          <a:prstGeom prst="homePlate">
            <a:avLst/>
          </a:prstGeom>
          <a:solidFill>
            <a:srgbClr val="3640A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59" name="Pentagon 58">
            <a:hlinkClick r:id="" action="ppaction://noaction"/>
          </p:cNvPr>
          <p:cNvSpPr/>
          <p:nvPr userDrawn="1"/>
        </p:nvSpPr>
        <p:spPr>
          <a:xfrm>
            <a:off x="6383860" y="5896501"/>
            <a:ext cx="2887140" cy="27576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60" name="Title 1"/>
          <p:cNvSpPr txBox="1">
            <a:spLocks/>
          </p:cNvSpPr>
          <p:nvPr userDrawn="1"/>
        </p:nvSpPr>
        <p:spPr>
          <a:xfrm>
            <a:off x="5825067" y="609600"/>
            <a:ext cx="3318934" cy="2286000"/>
          </a:xfrm>
          <a:prstGeom prst="rect">
            <a:avLst/>
          </a:prstGeom>
        </p:spPr>
        <p:txBody>
          <a:bodyPr anchor="b">
            <a:noAutofit/>
          </a:bodyPr>
          <a:lstStyle/>
          <a:p>
            <a:pPr algn="r"/>
            <a:r>
              <a:rPr kumimoji="0" lang="en-US" sz="16000" b="0" i="0" u="none" strike="noStrike" kern="1200" cap="none" spc="0" normalizeH="0" baseline="0" noProof="0" dirty="0" smtClean="0">
                <a:ln>
                  <a:noFill/>
                </a:ln>
                <a:solidFill>
                  <a:srgbClr val="3640A4"/>
                </a:solidFill>
                <a:effectLst/>
                <a:uLnTx/>
                <a:uFillTx/>
                <a:latin typeface="Open Sans Extrabold" pitchFamily="34" charset="0"/>
                <a:ea typeface="Open Sans Extrabold" pitchFamily="34" charset="0"/>
                <a:cs typeface="Open Sans Extrabold" pitchFamily="34" charset="0"/>
              </a:rPr>
              <a:t>01</a:t>
            </a:r>
          </a:p>
        </p:txBody>
      </p:sp>
      <p:sp>
        <p:nvSpPr>
          <p:cNvPr id="69" name="Pentagon 68">
            <a:hlinkClick r:id="rId6" action="ppaction://hlinksldjump"/>
          </p:cNvPr>
          <p:cNvSpPr/>
          <p:nvPr userDrawn="1"/>
        </p:nvSpPr>
        <p:spPr>
          <a:xfrm flipH="1">
            <a:off x="7162800" y="368300"/>
            <a:ext cx="1968500" cy="190500"/>
          </a:xfrm>
          <a:prstGeom prst="homePlat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800" b="0" dirty="0" smtClean="0">
                <a:ln>
                  <a:noFill/>
                </a:ln>
              </a:rPr>
              <a:t>BACK</a:t>
            </a:r>
            <a:r>
              <a:rPr lang="en-US" sz="800" b="0" baseline="0" dirty="0" smtClean="0">
                <a:ln>
                  <a:noFill/>
                </a:ln>
              </a:rPr>
              <a:t> TO TABLE OF CONTENTS</a:t>
            </a:r>
            <a:endParaRPr lang="en-US" sz="800" b="0" dirty="0">
              <a:ln>
                <a:noFill/>
              </a:ln>
            </a:endParaRPr>
          </a:p>
        </p:txBody>
      </p:sp>
      <p:sp>
        <p:nvSpPr>
          <p:cNvPr id="61" name="Pentagon 60">
            <a:hlinkClick r:id="" action="ppaction://noaction"/>
          </p:cNvPr>
          <p:cNvSpPr/>
          <p:nvPr userDrawn="1"/>
        </p:nvSpPr>
        <p:spPr>
          <a:xfrm>
            <a:off x="685801" y="2771017"/>
            <a:ext cx="381000" cy="214404"/>
          </a:xfrm>
          <a:prstGeom prst="homePlate">
            <a:avLst/>
          </a:prstGeom>
          <a:solidFill>
            <a:srgbClr val="3640A4"/>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62" name="TextBox 61">
            <a:hlinkClick r:id="" action="ppaction://noaction"/>
          </p:cNvPr>
          <p:cNvSpPr txBox="1"/>
          <p:nvPr userDrawn="1"/>
        </p:nvSpPr>
        <p:spPr>
          <a:xfrm>
            <a:off x="1066800" y="2760137"/>
            <a:ext cx="8077198" cy="119006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1600"/>
              </a:spcAft>
              <a:buClrTx/>
              <a:buSzTx/>
              <a:buFontTx/>
              <a:buNone/>
              <a:tabLst/>
              <a:defRPr/>
            </a:pPr>
            <a:r>
              <a:rPr lang="en-US" sz="900" b="1" i="0" kern="1200" dirty="0" smtClean="0">
                <a:solidFill>
                  <a:schemeClr val="bg1"/>
                </a:solidFill>
                <a:latin typeface="+mn-lt"/>
                <a:ea typeface="+mn-ea"/>
                <a:cs typeface="+mn-cs"/>
              </a:rPr>
              <a:t>Integrated assessment of environmental trends</a:t>
            </a:r>
          </a:p>
          <a:p>
            <a:pPr>
              <a:lnSpc>
                <a:spcPct val="100000"/>
              </a:lnSpc>
              <a:spcAft>
                <a:spcPts val="1400"/>
              </a:spcAft>
            </a:pPr>
            <a:r>
              <a:rPr lang="en-US" sz="800" b="0" i="0" kern="1200" dirty="0" smtClean="0">
                <a:solidFill>
                  <a:schemeClr val="bg1"/>
                </a:solidFill>
                <a:latin typeface="+mn-lt"/>
                <a:ea typeface="+mn-ea"/>
                <a:cs typeface="+mn-cs"/>
              </a:rPr>
              <a:t>Part 1 </a:t>
            </a:r>
            <a:r>
              <a:rPr lang="en-US" sz="800" b="0" i="0" kern="1200" dirty="0" smtClean="0">
                <a:solidFill>
                  <a:schemeClr val="bg1"/>
                </a:solidFill>
                <a:latin typeface="+mn-lt"/>
                <a:ea typeface="+mn-ea"/>
                <a:cs typeface="+mn-cs"/>
                <a:sym typeface="Symbol" panose="05050102010706020507" pitchFamily="18" charset="2"/>
              </a:rPr>
              <a:t> </a:t>
            </a:r>
            <a:r>
              <a:rPr lang="en-US" sz="800" b="0" i="0" kern="1200" dirty="0" smtClean="0">
                <a:solidFill>
                  <a:schemeClr val="bg1"/>
                </a:solidFill>
                <a:latin typeface="+mn-lt"/>
                <a:ea typeface="+mn-ea"/>
                <a:cs typeface="+mn-cs"/>
              </a:rPr>
              <a:t>Setting the scene:</a:t>
            </a:r>
            <a:r>
              <a:rPr lang="en-US" sz="800" b="0" i="0" kern="1200" baseline="0" dirty="0" smtClean="0">
                <a:solidFill>
                  <a:schemeClr val="bg1"/>
                </a:solidFill>
                <a:latin typeface="+mn-lt"/>
                <a:ea typeface="+mn-ea"/>
                <a:cs typeface="+mn-cs"/>
              </a:rPr>
              <a:t> </a:t>
            </a:r>
            <a:r>
              <a:rPr lang="en-GB" sz="800" b="0" i="0" u="none" strike="noStrike" kern="1200" baseline="0" dirty="0" smtClean="0">
                <a:solidFill>
                  <a:schemeClr val="bg1"/>
                </a:solidFill>
                <a:latin typeface="+mn-lt"/>
                <a:ea typeface="ＭＳ Ｐゴシック" panose="020B0600070205080204" pitchFamily="34" charset="-128"/>
                <a:cs typeface="+mn-cs"/>
              </a:rPr>
              <a:t>The context for European environmental policy, and the global megatrends that directly and indirectly affect Europe’s environment.</a:t>
            </a:r>
            <a:endParaRPr lang="en-US" sz="800" b="0" i="0" u="none" strike="noStrike" kern="1200" baseline="0" dirty="0" smtClean="0">
              <a:solidFill>
                <a:schemeClr val="bg1"/>
              </a:solidFill>
              <a:latin typeface="+mn-lt"/>
              <a:ea typeface="+mn-ea"/>
              <a:cs typeface="+mn-cs"/>
            </a:endParaRPr>
          </a:p>
          <a:p>
            <a:pPr indent="-316531" algn="l" rtl="0" eaLnBrk="0" fontAlgn="base" hangingPunct="0">
              <a:lnSpc>
                <a:spcPct val="100000"/>
              </a:lnSpc>
              <a:spcBef>
                <a:spcPct val="0"/>
              </a:spcBef>
              <a:spcAft>
                <a:spcPts val="1400"/>
              </a:spcAft>
              <a:buFont typeface="Arial" pitchFamily="34" charset="0"/>
              <a:buNone/>
              <a:defRPr/>
            </a:pPr>
            <a:r>
              <a:rPr lang="en-US" sz="800" b="0" i="0" kern="1200" dirty="0" smtClean="0">
                <a:solidFill>
                  <a:schemeClr val="bg1"/>
                </a:solidFill>
                <a:latin typeface="+mn-lt"/>
                <a:ea typeface="+mn-ea"/>
                <a:cs typeface="+mn-cs"/>
              </a:rPr>
              <a:t>Part 2 </a:t>
            </a:r>
            <a:r>
              <a:rPr lang="en-US" sz="800" b="0" i="0" kern="1200" dirty="0" smtClean="0">
                <a:solidFill>
                  <a:schemeClr val="bg1"/>
                </a:solidFill>
                <a:latin typeface="+mn-lt"/>
                <a:ea typeface="+mn-ea"/>
                <a:cs typeface="+mn-cs"/>
                <a:sym typeface="Symbol" panose="05050102010706020507" pitchFamily="18" charset="2"/>
              </a:rPr>
              <a:t> </a:t>
            </a:r>
            <a:r>
              <a:rPr lang="en-US" sz="800" b="0" i="0" kern="1200" dirty="0" smtClean="0">
                <a:solidFill>
                  <a:schemeClr val="bg1"/>
                </a:solidFill>
                <a:latin typeface="+mn-lt"/>
                <a:ea typeface="+mn-ea"/>
                <a:cs typeface="+mn-cs"/>
              </a:rPr>
              <a:t>Assessing</a:t>
            </a:r>
            <a:r>
              <a:rPr lang="en-US" sz="800" b="0" i="0" kern="1200" baseline="0" dirty="0" smtClean="0">
                <a:solidFill>
                  <a:schemeClr val="bg1"/>
                </a:solidFill>
                <a:latin typeface="+mn-lt"/>
                <a:ea typeface="+mn-ea"/>
                <a:cs typeface="+mn-cs"/>
              </a:rPr>
              <a:t> European trends: </a:t>
            </a:r>
            <a:r>
              <a:rPr lang="en-GB" sz="800" b="0" i="0" u="none" strike="noStrike" kern="1200" baseline="0" dirty="0" smtClean="0">
                <a:solidFill>
                  <a:schemeClr val="bg1"/>
                </a:solidFill>
                <a:latin typeface="+mn-lt"/>
                <a:ea typeface="ＭＳ Ｐゴシック" panose="020B0600070205080204" pitchFamily="34" charset="-128"/>
                <a:cs typeface="+mn-cs"/>
              </a:rPr>
              <a:t>The trends and outlook for 20 environmental issues grouped under the 3 priority objectives of the 7th Environment Action Programme.</a:t>
            </a:r>
            <a:endParaRPr lang="en-US" sz="800" b="0" dirty="0" smtClean="0">
              <a:solidFill>
                <a:prstClr val="white"/>
              </a:solidFill>
              <a:latin typeface="+mn-lt"/>
              <a:ea typeface="+mn-ea"/>
            </a:endParaRPr>
          </a:p>
          <a:p>
            <a:pPr indent="-316531" algn="l" rtl="0" eaLnBrk="0" fontAlgn="base" hangingPunct="0">
              <a:lnSpc>
                <a:spcPct val="100000"/>
              </a:lnSpc>
              <a:spcBef>
                <a:spcPct val="0"/>
              </a:spcBef>
              <a:spcAft>
                <a:spcPts val="1400"/>
              </a:spcAft>
              <a:buFont typeface="Arial" pitchFamily="34" charset="0"/>
              <a:buNone/>
              <a:defRPr/>
            </a:pPr>
            <a:r>
              <a:rPr lang="en-US" sz="800" b="0" i="0" kern="1200" dirty="0" smtClean="0">
                <a:solidFill>
                  <a:schemeClr val="bg1"/>
                </a:solidFill>
                <a:latin typeface="+mn-lt"/>
                <a:ea typeface="+mn-ea"/>
                <a:cs typeface="+mn-cs"/>
              </a:rPr>
              <a:t>Part 3 </a:t>
            </a:r>
            <a:r>
              <a:rPr lang="en-US" sz="800" b="0" i="0" kern="1200" dirty="0" smtClean="0">
                <a:solidFill>
                  <a:schemeClr val="bg1"/>
                </a:solidFill>
                <a:latin typeface="+mn-lt"/>
                <a:ea typeface="+mn-ea"/>
                <a:cs typeface="+mn-cs"/>
                <a:sym typeface="Symbol" panose="05050102010706020507" pitchFamily="18" charset="2"/>
              </a:rPr>
              <a:t> </a:t>
            </a:r>
            <a:r>
              <a:rPr lang="en-US" sz="800" b="0" i="0" kern="1200" dirty="0" smtClean="0">
                <a:solidFill>
                  <a:schemeClr val="bg1"/>
                </a:solidFill>
                <a:latin typeface="+mn-lt"/>
                <a:ea typeface="+mn-ea"/>
                <a:cs typeface="+mn-cs"/>
              </a:rPr>
              <a:t>Looking ahead: T</a:t>
            </a:r>
            <a:r>
              <a:rPr lang="en-GB" sz="800" b="0" i="0" u="none" strike="noStrike" kern="1200" baseline="0" dirty="0" smtClean="0">
                <a:solidFill>
                  <a:schemeClr val="bg1"/>
                </a:solidFill>
                <a:latin typeface="+mn-lt"/>
                <a:ea typeface="ＭＳ Ｐゴシック" panose="020B0600070205080204" pitchFamily="34" charset="-128"/>
                <a:cs typeface="+mn-cs"/>
              </a:rPr>
              <a:t>he overall picture of the European environment’s state and outlook, and opportunities to support the transition to a more sustainable society.</a:t>
            </a:r>
            <a:endParaRPr lang="en-US" sz="800" b="0" i="0" u="none" strike="noStrike" kern="1200" baseline="0" dirty="0" smtClean="0">
              <a:solidFill>
                <a:schemeClr val="bg1"/>
              </a:solidFill>
              <a:latin typeface="+mn-lt"/>
              <a:ea typeface="ＭＳ Ｐゴシック" panose="020B0600070205080204" pitchFamily="34" charset="-128"/>
              <a:cs typeface="+mn-cs"/>
            </a:endParaRPr>
          </a:p>
        </p:txBody>
      </p:sp>
      <p:sp>
        <p:nvSpPr>
          <p:cNvPr id="63" name="Pentagon 62">
            <a:hlinkClick r:id="" action="ppaction://noaction"/>
          </p:cNvPr>
          <p:cNvSpPr/>
          <p:nvPr userDrawn="1"/>
        </p:nvSpPr>
        <p:spPr>
          <a:xfrm>
            <a:off x="685794" y="2705272"/>
            <a:ext cx="3996269" cy="314989"/>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65" name="Pentagon 64"/>
          <p:cNvSpPr/>
          <p:nvPr userDrawn="1"/>
        </p:nvSpPr>
        <p:spPr>
          <a:xfrm>
            <a:off x="685801" y="4136894"/>
            <a:ext cx="381000" cy="214404"/>
          </a:xfrm>
          <a:prstGeom prst="homePlate">
            <a:avLst/>
          </a:prstGeom>
          <a:solidFill>
            <a:srgbClr val="3640A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66" name="Pentagon 65">
            <a:hlinkClick r:id="" action="ppaction://noaction"/>
          </p:cNvPr>
          <p:cNvSpPr/>
          <p:nvPr userDrawn="1"/>
        </p:nvSpPr>
        <p:spPr>
          <a:xfrm>
            <a:off x="702729" y="4103019"/>
            <a:ext cx="2480738" cy="27576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67" name="Pentagon 66"/>
          <p:cNvSpPr/>
          <p:nvPr userDrawn="1"/>
        </p:nvSpPr>
        <p:spPr>
          <a:xfrm>
            <a:off x="3505200" y="4135342"/>
            <a:ext cx="381000" cy="214404"/>
          </a:xfrm>
          <a:prstGeom prst="homePlate">
            <a:avLst/>
          </a:prstGeom>
          <a:solidFill>
            <a:srgbClr val="3640A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68" name="Pentagon 67">
            <a:hlinkClick r:id="" action="ppaction://noaction"/>
          </p:cNvPr>
          <p:cNvSpPr/>
          <p:nvPr userDrawn="1"/>
        </p:nvSpPr>
        <p:spPr>
          <a:xfrm>
            <a:off x="3522128" y="4101467"/>
            <a:ext cx="2480738" cy="27576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70" name="Pentagon 69"/>
          <p:cNvSpPr/>
          <p:nvPr userDrawn="1"/>
        </p:nvSpPr>
        <p:spPr>
          <a:xfrm>
            <a:off x="6409270" y="4136996"/>
            <a:ext cx="381000" cy="214404"/>
          </a:xfrm>
          <a:prstGeom prst="homePlate">
            <a:avLst/>
          </a:prstGeom>
          <a:solidFill>
            <a:srgbClr val="3640A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91" name="Pentagon 90">
            <a:hlinkClick r:id="" action="ppaction://noaction"/>
          </p:cNvPr>
          <p:cNvSpPr/>
          <p:nvPr userDrawn="1"/>
        </p:nvSpPr>
        <p:spPr>
          <a:xfrm>
            <a:off x="6426198" y="4103121"/>
            <a:ext cx="2480738" cy="27576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90" name="Pentagon 89">
            <a:hlinkClick r:id="" action="ppaction://noaction"/>
          </p:cNvPr>
          <p:cNvSpPr/>
          <p:nvPr userDrawn="1"/>
        </p:nvSpPr>
        <p:spPr>
          <a:xfrm>
            <a:off x="685799" y="3101472"/>
            <a:ext cx="381000" cy="214404"/>
          </a:xfrm>
          <a:prstGeom prst="homePlate">
            <a:avLst/>
          </a:prstGeom>
          <a:solidFill>
            <a:srgbClr val="3640A4"/>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92" name="Pentagon 91">
            <a:hlinkClick r:id="" action="ppaction://noaction"/>
          </p:cNvPr>
          <p:cNvSpPr/>
          <p:nvPr userDrawn="1"/>
        </p:nvSpPr>
        <p:spPr>
          <a:xfrm>
            <a:off x="685797" y="3398059"/>
            <a:ext cx="381000" cy="214404"/>
          </a:xfrm>
          <a:prstGeom prst="homePlate">
            <a:avLst/>
          </a:prstGeom>
          <a:solidFill>
            <a:srgbClr val="3640A4"/>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93" name="Pentagon 92">
            <a:hlinkClick r:id="" action="ppaction://noaction"/>
          </p:cNvPr>
          <p:cNvSpPr/>
          <p:nvPr userDrawn="1"/>
        </p:nvSpPr>
        <p:spPr>
          <a:xfrm>
            <a:off x="685797" y="3694645"/>
            <a:ext cx="381000" cy="214404"/>
          </a:xfrm>
          <a:prstGeom prst="homePlate">
            <a:avLst/>
          </a:prstGeom>
          <a:solidFill>
            <a:srgbClr val="3640A4"/>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94" name="Pentagon 93">
            <a:hlinkClick r:id="rId7" action="ppaction://hlinksldjump"/>
          </p:cNvPr>
          <p:cNvSpPr/>
          <p:nvPr userDrawn="1"/>
        </p:nvSpPr>
        <p:spPr>
          <a:xfrm>
            <a:off x="702729" y="3089804"/>
            <a:ext cx="8441269" cy="219983"/>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95" name="Pentagon 94">
            <a:hlinkClick r:id="" action="ppaction://noaction"/>
          </p:cNvPr>
          <p:cNvSpPr/>
          <p:nvPr userDrawn="1"/>
        </p:nvSpPr>
        <p:spPr>
          <a:xfrm>
            <a:off x="702729" y="3390623"/>
            <a:ext cx="8441269" cy="212868"/>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96" name="Pentagon 95">
            <a:hlinkClick r:id="" action="ppaction://noaction"/>
          </p:cNvPr>
          <p:cNvSpPr/>
          <p:nvPr userDrawn="1"/>
        </p:nvSpPr>
        <p:spPr>
          <a:xfrm>
            <a:off x="702730" y="3693234"/>
            <a:ext cx="8441268" cy="22288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Tree>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4" name="Straight Connector 13"/>
          <p:cNvCxnSpPr/>
          <p:nvPr userDrawn="1"/>
        </p:nvCxnSpPr>
        <p:spPr>
          <a:xfrm>
            <a:off x="0" y="990600"/>
            <a:ext cx="9906000" cy="0"/>
          </a:xfrm>
          <a:prstGeom prst="line">
            <a:avLst/>
          </a:prstGeom>
          <a:ln>
            <a:solidFill>
              <a:srgbClr val="202661"/>
            </a:solidFill>
          </a:ln>
        </p:spPr>
        <p:style>
          <a:lnRef idx="1">
            <a:schemeClr val="accent1"/>
          </a:lnRef>
          <a:fillRef idx="0">
            <a:schemeClr val="accent1"/>
          </a:fillRef>
          <a:effectRef idx="0">
            <a:schemeClr val="accent1"/>
          </a:effectRef>
          <a:fontRef idx="minor">
            <a:schemeClr val="tx1"/>
          </a:fontRef>
        </p:style>
      </p:cxnSp>
      <p:sp>
        <p:nvSpPr>
          <p:cNvPr id="19" name="Rectangle 18">
            <a:hlinkClick r:id="" action="ppaction://noaction"/>
          </p:cNvPr>
          <p:cNvSpPr/>
          <p:nvPr userDrawn="1"/>
        </p:nvSpPr>
        <p:spPr>
          <a:xfrm>
            <a:off x="8016240" y="993075"/>
            <a:ext cx="822960" cy="304800"/>
          </a:xfrm>
          <a:prstGeom prst="rect">
            <a:avLst/>
          </a:prstGeom>
          <a:solidFill>
            <a:srgbClr val="007A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ln>
                  <a:noFill/>
                </a:ln>
              </a:rPr>
              <a:t>COUNTRY COMPARISONS</a:t>
            </a:r>
            <a:endParaRPr lang="en-US" sz="700" b="1" dirty="0">
              <a:ln>
                <a:noFill/>
              </a:ln>
            </a:endParaRPr>
          </a:p>
        </p:txBody>
      </p:sp>
      <p:sp>
        <p:nvSpPr>
          <p:cNvPr id="21" name="Rectangle 20">
            <a:hlinkClick r:id="" action="ppaction://noaction"/>
          </p:cNvPr>
          <p:cNvSpPr/>
          <p:nvPr userDrawn="1"/>
        </p:nvSpPr>
        <p:spPr>
          <a:xfrm>
            <a:off x="6187440" y="993075"/>
            <a:ext cx="822960" cy="304800"/>
          </a:xfrm>
          <a:prstGeom prst="rect">
            <a:avLst/>
          </a:prstGeom>
          <a:solidFill>
            <a:srgbClr val="833A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ln>
                  <a:noFill/>
                </a:ln>
              </a:rPr>
              <a:t>GLOBAL</a:t>
            </a:r>
          </a:p>
          <a:p>
            <a:pPr algn="ctr"/>
            <a:r>
              <a:rPr lang="en-US" sz="700" b="1" dirty="0" smtClean="0">
                <a:ln>
                  <a:noFill/>
                </a:ln>
              </a:rPr>
              <a:t>MEGATRENDS</a:t>
            </a:r>
            <a:endParaRPr lang="en-US" sz="700" b="1" dirty="0">
              <a:ln>
                <a:noFill/>
              </a:ln>
            </a:endParaRPr>
          </a:p>
        </p:txBody>
      </p:sp>
      <p:sp>
        <p:nvSpPr>
          <p:cNvPr id="23" name="Rectangle 22">
            <a:hlinkClick r:id="" action="ppaction://noaction"/>
          </p:cNvPr>
          <p:cNvSpPr/>
          <p:nvPr userDrawn="1"/>
        </p:nvSpPr>
        <p:spPr>
          <a:xfrm>
            <a:off x="7101840" y="993075"/>
            <a:ext cx="822960" cy="304800"/>
          </a:xfrm>
          <a:prstGeom prst="rect">
            <a:avLst/>
          </a:prstGeom>
          <a:solidFill>
            <a:srgbClr val="54803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ln>
                  <a:noFill/>
                </a:ln>
              </a:rPr>
              <a:t>EUROPEAN</a:t>
            </a:r>
          </a:p>
          <a:p>
            <a:pPr algn="ctr"/>
            <a:r>
              <a:rPr lang="en-US" sz="700" b="1" dirty="0" smtClean="0">
                <a:ln>
                  <a:noFill/>
                </a:ln>
              </a:rPr>
              <a:t>BRIEFINGS</a:t>
            </a:r>
            <a:endParaRPr lang="en-US" sz="700" b="1" dirty="0">
              <a:ln>
                <a:noFill/>
              </a:ln>
            </a:endParaRPr>
          </a:p>
        </p:txBody>
      </p:sp>
      <p:sp>
        <p:nvSpPr>
          <p:cNvPr id="29" name="Rectangle 28">
            <a:hlinkClick r:id="" action="ppaction://noaction"/>
          </p:cNvPr>
          <p:cNvSpPr/>
          <p:nvPr userDrawn="1"/>
        </p:nvSpPr>
        <p:spPr>
          <a:xfrm>
            <a:off x="8930640" y="993075"/>
            <a:ext cx="822960" cy="304800"/>
          </a:xfrm>
          <a:prstGeom prst="rect">
            <a:avLst/>
          </a:prstGeom>
          <a:solidFill>
            <a:srgbClr val="D63D2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ln>
                  <a:noFill/>
                </a:ln>
              </a:rPr>
              <a:t>COUNTRIES</a:t>
            </a:r>
            <a:r>
              <a:rPr lang="en-US" sz="700" b="1" baseline="0" dirty="0" smtClean="0">
                <a:ln>
                  <a:noFill/>
                </a:ln>
              </a:rPr>
              <a:t>  &amp; REGIONS</a:t>
            </a:r>
            <a:endParaRPr lang="en-US" sz="700" b="1" dirty="0">
              <a:ln>
                <a:noFill/>
              </a:ln>
            </a:endParaRPr>
          </a:p>
        </p:txBody>
      </p:sp>
      <p:sp>
        <p:nvSpPr>
          <p:cNvPr id="35" name="Rectangle 34">
            <a:hlinkClick r:id="" action="ppaction://noaction"/>
          </p:cNvPr>
          <p:cNvSpPr/>
          <p:nvPr userDrawn="1"/>
        </p:nvSpPr>
        <p:spPr>
          <a:xfrm>
            <a:off x="5288280" y="993075"/>
            <a:ext cx="822960" cy="304800"/>
          </a:xfrm>
          <a:prstGeom prst="rect">
            <a:avLst/>
          </a:prstGeom>
          <a:solidFill>
            <a:srgbClr val="20266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ln>
                  <a:noFill/>
                </a:ln>
              </a:rPr>
              <a:t>SYNTHESIS</a:t>
            </a:r>
          </a:p>
          <a:p>
            <a:pPr algn="ctr"/>
            <a:r>
              <a:rPr lang="en-US" sz="700" b="1" dirty="0" smtClean="0">
                <a:ln>
                  <a:noFill/>
                </a:ln>
              </a:rPr>
              <a:t>REPORT</a:t>
            </a:r>
            <a:endParaRPr lang="en-US" sz="700" b="1" dirty="0">
              <a:ln>
                <a:noFill/>
              </a:ln>
            </a:endParaRPr>
          </a:p>
        </p:txBody>
      </p:sp>
      <p:pic>
        <p:nvPicPr>
          <p:cNvPr id="10" name="Picture 9"/>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7863000" y="6300751"/>
            <a:ext cx="1800000" cy="362026"/>
          </a:xfrm>
          <a:prstGeom prst="rect">
            <a:avLst/>
          </a:prstGeom>
        </p:spPr>
      </p:pic>
      <p:sp>
        <p:nvSpPr>
          <p:cNvPr id="9" name="TextBox 8"/>
          <p:cNvSpPr txBox="1"/>
          <p:nvPr userDrawn="1"/>
        </p:nvSpPr>
        <p:spPr>
          <a:xfrm>
            <a:off x="152400" y="5932904"/>
            <a:ext cx="3886200" cy="230832"/>
          </a:xfrm>
          <a:prstGeom prst="rect">
            <a:avLst/>
          </a:prstGeom>
          <a:noFill/>
        </p:spPr>
        <p:txBody>
          <a:bodyPr wrap="square" rtlCol="0">
            <a:spAutoFit/>
          </a:bodyPr>
          <a:lstStyle/>
          <a:p>
            <a:r>
              <a:rPr lang="en-US" sz="900" b="1" dirty="0" smtClean="0">
                <a:solidFill>
                  <a:schemeClr val="bg1">
                    <a:lumMod val="65000"/>
                  </a:schemeClr>
                </a:solidFill>
              </a:rPr>
              <a:t>Related content</a:t>
            </a:r>
            <a:endParaRPr lang="en-US" sz="900" b="1" dirty="0">
              <a:solidFill>
                <a:schemeClr val="bg1">
                  <a:lumMod val="65000"/>
                </a:schemeClr>
              </a:solidFill>
            </a:endParaRPr>
          </a:p>
        </p:txBody>
      </p:sp>
    </p:spTree>
    <p:extLst>
      <p:ext uri="{BB962C8B-B14F-4D97-AF65-F5344CB8AC3E}">
        <p14:creationId xmlns:p14="http://schemas.microsoft.com/office/powerpoint/2010/main" val="548637722"/>
      </p:ext>
    </p:extLst>
  </p:cSld>
  <p:clrMap bg1="lt1" tx1="dk1" bg2="lt2" tx2="dk2" accent1="accent1" accent2="accent2" accent3="accent3" accent4="accent4" accent5="accent5" accent6="accent6" hlink="hlink" folHlink="folHlink"/>
  <p:sldLayoutIdLst>
    <p:sldLayoutId id="2147483699" r:id="rId1"/>
    <p:sldLayoutId id="2147483719" r:id="rId2"/>
    <p:sldLayoutId id="2147483709" r:id="rId3"/>
    <p:sldLayoutId id="2147483710" r:id="rId4"/>
    <p:sldLayoutId id="2147483708" r:id="rId5"/>
    <p:sldLayoutId id="2147483711" r:id="rId6"/>
    <p:sldLayoutId id="2147483720" r:id="rId7"/>
    <p:sldLayoutId id="2147483726" r:id="rId8"/>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p:cNvCxnSpPr/>
          <p:nvPr userDrawn="1"/>
        </p:nvCxnSpPr>
        <p:spPr>
          <a:xfrm>
            <a:off x="1752600" y="990000"/>
            <a:ext cx="8153400" cy="0"/>
          </a:xfrm>
          <a:prstGeom prst="line">
            <a:avLst/>
          </a:prstGeom>
          <a:ln>
            <a:solidFill>
              <a:srgbClr val="20266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userDrawn="1"/>
        </p:nvSpPr>
        <p:spPr>
          <a:xfrm>
            <a:off x="1981200" y="5932904"/>
            <a:ext cx="3886200" cy="230832"/>
          </a:xfrm>
          <a:prstGeom prst="rect">
            <a:avLst/>
          </a:prstGeom>
          <a:noFill/>
        </p:spPr>
        <p:txBody>
          <a:bodyPr wrap="square" rtlCol="0">
            <a:spAutoFit/>
          </a:bodyPr>
          <a:lstStyle/>
          <a:p>
            <a:r>
              <a:rPr lang="en-US" sz="900" b="1" dirty="0" smtClean="0">
                <a:solidFill>
                  <a:schemeClr val="bg1">
                    <a:lumMod val="65000"/>
                  </a:schemeClr>
                </a:solidFill>
              </a:rPr>
              <a:t>Related content</a:t>
            </a:r>
            <a:endParaRPr lang="en-US" sz="900" b="1" dirty="0">
              <a:solidFill>
                <a:schemeClr val="bg1">
                  <a:lumMod val="65000"/>
                </a:schemeClr>
              </a:solidFill>
            </a:endParaRPr>
          </a:p>
        </p:txBody>
      </p:sp>
      <p:sp>
        <p:nvSpPr>
          <p:cNvPr id="20" name="Rectangle 19">
            <a:hlinkClick r:id="" action="ppaction://noaction"/>
          </p:cNvPr>
          <p:cNvSpPr/>
          <p:nvPr userDrawn="1"/>
        </p:nvSpPr>
        <p:spPr>
          <a:xfrm>
            <a:off x="8010832" y="990000"/>
            <a:ext cx="822960" cy="304800"/>
          </a:xfrm>
          <a:prstGeom prst="rect">
            <a:avLst/>
          </a:prstGeom>
          <a:solidFill>
            <a:srgbClr val="007A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ln>
                  <a:noFill/>
                </a:ln>
              </a:rPr>
              <a:t>COUNTRY COMPARISONS</a:t>
            </a:r>
            <a:endParaRPr lang="en-US" sz="700" b="1" dirty="0">
              <a:ln>
                <a:noFill/>
              </a:ln>
            </a:endParaRPr>
          </a:p>
        </p:txBody>
      </p:sp>
      <p:sp>
        <p:nvSpPr>
          <p:cNvPr id="25" name="Rectangle 24">
            <a:hlinkClick r:id="" action="ppaction://noaction"/>
          </p:cNvPr>
          <p:cNvSpPr/>
          <p:nvPr userDrawn="1"/>
        </p:nvSpPr>
        <p:spPr>
          <a:xfrm>
            <a:off x="6182032" y="990000"/>
            <a:ext cx="822960" cy="304800"/>
          </a:xfrm>
          <a:prstGeom prst="rect">
            <a:avLst/>
          </a:prstGeom>
          <a:solidFill>
            <a:srgbClr val="833A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ln>
                  <a:noFill/>
                </a:ln>
              </a:rPr>
              <a:t>GLOBAL</a:t>
            </a:r>
          </a:p>
          <a:p>
            <a:pPr algn="ctr"/>
            <a:r>
              <a:rPr lang="en-US" sz="700" b="1" dirty="0" smtClean="0">
                <a:ln>
                  <a:noFill/>
                </a:ln>
              </a:rPr>
              <a:t>MEGATRENDS</a:t>
            </a:r>
            <a:endParaRPr lang="en-US" sz="700" b="1" dirty="0">
              <a:ln>
                <a:noFill/>
              </a:ln>
            </a:endParaRPr>
          </a:p>
        </p:txBody>
      </p:sp>
      <p:sp>
        <p:nvSpPr>
          <p:cNvPr id="26" name="Rectangle 25">
            <a:hlinkClick r:id="" action="ppaction://noaction"/>
          </p:cNvPr>
          <p:cNvSpPr/>
          <p:nvPr userDrawn="1"/>
        </p:nvSpPr>
        <p:spPr>
          <a:xfrm>
            <a:off x="7096432" y="990000"/>
            <a:ext cx="822960" cy="304800"/>
          </a:xfrm>
          <a:prstGeom prst="rect">
            <a:avLst/>
          </a:prstGeom>
          <a:solidFill>
            <a:srgbClr val="54803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ln>
                  <a:noFill/>
                </a:ln>
              </a:rPr>
              <a:t>EUROPEAN</a:t>
            </a:r>
          </a:p>
          <a:p>
            <a:pPr algn="ctr"/>
            <a:r>
              <a:rPr lang="en-US" sz="700" b="1" dirty="0" smtClean="0">
                <a:ln>
                  <a:noFill/>
                </a:ln>
              </a:rPr>
              <a:t>BRIEFINGS</a:t>
            </a:r>
            <a:endParaRPr lang="en-US" sz="700" b="1" dirty="0">
              <a:ln>
                <a:noFill/>
              </a:ln>
            </a:endParaRPr>
          </a:p>
        </p:txBody>
      </p:sp>
      <p:sp>
        <p:nvSpPr>
          <p:cNvPr id="27" name="Rectangle 26">
            <a:hlinkClick r:id="" action="ppaction://noaction"/>
          </p:cNvPr>
          <p:cNvSpPr/>
          <p:nvPr userDrawn="1"/>
        </p:nvSpPr>
        <p:spPr>
          <a:xfrm>
            <a:off x="8925232" y="990000"/>
            <a:ext cx="822960" cy="304800"/>
          </a:xfrm>
          <a:prstGeom prst="rect">
            <a:avLst/>
          </a:prstGeom>
          <a:solidFill>
            <a:srgbClr val="D63D2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ln>
                  <a:noFill/>
                </a:ln>
              </a:rPr>
              <a:t>COUNTRIES</a:t>
            </a:r>
            <a:r>
              <a:rPr lang="en-US" sz="700" b="1" baseline="0" dirty="0" smtClean="0">
                <a:ln>
                  <a:noFill/>
                </a:ln>
              </a:rPr>
              <a:t>  &amp; REGIONS</a:t>
            </a:r>
            <a:endParaRPr lang="en-US" sz="700" b="1" dirty="0">
              <a:ln>
                <a:noFill/>
              </a:ln>
            </a:endParaRPr>
          </a:p>
        </p:txBody>
      </p:sp>
      <p:sp>
        <p:nvSpPr>
          <p:cNvPr id="28" name="Rectangle 27">
            <a:hlinkClick r:id="" action="ppaction://noaction"/>
          </p:cNvPr>
          <p:cNvSpPr/>
          <p:nvPr userDrawn="1"/>
        </p:nvSpPr>
        <p:spPr>
          <a:xfrm>
            <a:off x="5282872" y="990000"/>
            <a:ext cx="822960" cy="304800"/>
          </a:xfrm>
          <a:prstGeom prst="rect">
            <a:avLst/>
          </a:prstGeom>
          <a:solidFill>
            <a:srgbClr val="20266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ln>
                  <a:noFill/>
                </a:ln>
              </a:rPr>
              <a:t>SYNTHESIS</a:t>
            </a:r>
          </a:p>
          <a:p>
            <a:pPr algn="ctr"/>
            <a:r>
              <a:rPr lang="en-US" sz="700" b="1" dirty="0" smtClean="0">
                <a:ln>
                  <a:noFill/>
                </a:ln>
              </a:rPr>
              <a:t>REPORT</a:t>
            </a:r>
            <a:endParaRPr lang="en-US" sz="700" b="1" dirty="0">
              <a:ln>
                <a:noFill/>
              </a:ln>
            </a:endParaRPr>
          </a:p>
        </p:txBody>
      </p:sp>
      <p:pic>
        <p:nvPicPr>
          <p:cNvPr id="11" name="Picture 10"/>
          <p:cNvPicPr>
            <a:picLocks noChangeAspect="1"/>
          </p:cNvPicPr>
          <p:nvPr userDrawn="1"/>
        </p:nvPicPr>
        <p:blipFill>
          <a:blip r:embed="rId9" cstate="screen">
            <a:extLst>
              <a:ext uri="{28A0092B-C50C-407E-A947-70E740481C1C}">
                <a14:useLocalDpi xmlns:a14="http://schemas.microsoft.com/office/drawing/2010/main" val="0"/>
              </a:ext>
            </a:extLst>
          </a:blip>
          <a:stretch>
            <a:fillRect/>
          </a:stretch>
        </p:blipFill>
        <p:spPr>
          <a:xfrm>
            <a:off x="7863000" y="6300751"/>
            <a:ext cx="1800000" cy="362026"/>
          </a:xfrm>
          <a:prstGeom prst="rect">
            <a:avLst/>
          </a:prstGeom>
        </p:spPr>
      </p:pic>
      <p:sp>
        <p:nvSpPr>
          <p:cNvPr id="12" name="Rectangle 11">
            <a:hlinkClick r:id="rId10" action="ppaction://hlinksldjump"/>
          </p:cNvPr>
          <p:cNvSpPr/>
          <p:nvPr userDrawn="1"/>
        </p:nvSpPr>
        <p:spPr>
          <a:xfrm>
            <a:off x="1905000" y="152400"/>
            <a:ext cx="719666"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3110343"/>
      </p:ext>
    </p:extLst>
  </p:cSld>
  <p:clrMap bg1="lt1" tx1="dk1" bg2="lt2" tx2="dk2" accent1="accent1" accent2="accent2" accent3="accent3" accent4="accent4" accent5="accent5" accent6="accent6" hlink="hlink" folHlink="folHlink"/>
  <p:sldLayoutIdLst>
    <p:sldLayoutId id="2147483693" r:id="rId1"/>
    <p:sldLayoutId id="2147483712" r:id="rId2"/>
    <p:sldLayoutId id="2147483718" r:id="rId3"/>
    <p:sldLayoutId id="2147483713" r:id="rId4"/>
    <p:sldLayoutId id="2147483714" r:id="rId5"/>
    <p:sldLayoutId id="2147483715" r:id="rId6"/>
    <p:sldLayoutId id="2147483727" r:id="rId7"/>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825283"/>
        </a:solid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533400" y="533402"/>
            <a:ext cx="6477000" cy="2133599"/>
          </a:xfrm>
          <a:prstGeom prst="rect">
            <a:avLst/>
          </a:prstGeom>
        </p:spPr>
        <p:txBody>
          <a:bodyPr anchor="b">
            <a:noAutofit/>
          </a:bodyPr>
          <a:lstStyle/>
          <a:p>
            <a:endParaRPr lang="en-US" sz="2000" kern="1200" baseline="0" dirty="0" smtClean="0">
              <a:solidFill>
                <a:schemeClr val="tx1"/>
              </a:solidFill>
              <a:latin typeface="+mn-lt"/>
              <a:ea typeface="+mn-ea"/>
              <a:cs typeface="+mn-cs"/>
            </a:endParaRPr>
          </a:p>
          <a:p>
            <a:r>
              <a:rPr lang="en-US" sz="6600" kern="1200" baseline="0" dirty="0" smtClean="0">
                <a:solidFill>
                  <a:schemeClr val="bg1"/>
                </a:solidFill>
                <a:latin typeface="+mn-lt"/>
                <a:ea typeface="+mn-ea"/>
                <a:cs typeface="+mn-cs"/>
              </a:rPr>
              <a:t>Global </a:t>
            </a:r>
          </a:p>
          <a:p>
            <a:r>
              <a:rPr lang="en-US" sz="6600" kern="1200" baseline="0" dirty="0" smtClean="0">
                <a:solidFill>
                  <a:schemeClr val="bg1"/>
                </a:solidFill>
                <a:latin typeface="+mn-lt"/>
                <a:ea typeface="+mn-ea"/>
                <a:cs typeface="+mn-cs"/>
              </a:rPr>
              <a:t>megatrends</a:t>
            </a:r>
            <a:endParaRPr kumimoji="0" lang="en-US" sz="66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15" name="Title 1"/>
          <p:cNvSpPr txBox="1">
            <a:spLocks/>
          </p:cNvSpPr>
          <p:nvPr userDrawn="1"/>
        </p:nvSpPr>
        <p:spPr>
          <a:xfrm>
            <a:off x="5825067" y="609600"/>
            <a:ext cx="3318934" cy="2286000"/>
          </a:xfrm>
          <a:prstGeom prst="rect">
            <a:avLst/>
          </a:prstGeom>
        </p:spPr>
        <p:txBody>
          <a:bodyPr anchor="b">
            <a:noAutofit/>
          </a:bodyPr>
          <a:lstStyle/>
          <a:p>
            <a:endParaRPr lang="en-US" sz="16000" kern="1200" baseline="0" dirty="0" smtClean="0">
              <a:solidFill>
                <a:schemeClr val="tx1"/>
              </a:solidFill>
              <a:latin typeface="+mn-lt"/>
              <a:ea typeface="+mn-ea"/>
              <a:cs typeface="+mn-cs"/>
            </a:endParaRPr>
          </a:p>
          <a:p>
            <a:pPr algn="r"/>
            <a:r>
              <a:rPr kumimoji="0" lang="en-US" sz="16000" b="0" i="0" u="none" strike="noStrike" kern="1200" cap="none" spc="0" normalizeH="0" baseline="0" noProof="0" dirty="0" smtClean="0">
                <a:ln>
                  <a:noFill/>
                </a:ln>
                <a:solidFill>
                  <a:srgbClr val="BA74B5"/>
                </a:solidFill>
                <a:effectLst/>
                <a:uLnTx/>
                <a:uFillTx/>
                <a:latin typeface="Open Sans Extrabold" pitchFamily="34" charset="0"/>
                <a:ea typeface="Open Sans Extrabold" pitchFamily="34" charset="0"/>
                <a:cs typeface="Open Sans Extrabold" pitchFamily="34" charset="0"/>
              </a:rPr>
              <a:t>02</a:t>
            </a:r>
          </a:p>
        </p:txBody>
      </p:sp>
      <p:cxnSp>
        <p:nvCxnSpPr>
          <p:cNvPr id="17" name="Straight Connector 16"/>
          <p:cNvCxnSpPr/>
          <p:nvPr userDrawn="1"/>
        </p:nvCxnSpPr>
        <p:spPr>
          <a:xfrm>
            <a:off x="685800" y="2895600"/>
            <a:ext cx="84582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27" name="Picture 26" descr="Logo_H_White.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620000" y="6262306"/>
            <a:ext cx="1981200" cy="367094"/>
          </a:xfrm>
          <a:prstGeom prst="rect">
            <a:avLst/>
          </a:prstGeom>
        </p:spPr>
      </p:pic>
      <p:sp>
        <p:nvSpPr>
          <p:cNvPr id="19" name="Pentagon 18">
            <a:hlinkClick r:id="" action="ppaction://noaction"/>
          </p:cNvPr>
          <p:cNvSpPr/>
          <p:nvPr userDrawn="1"/>
        </p:nvSpPr>
        <p:spPr>
          <a:xfrm>
            <a:off x="685801" y="3742276"/>
            <a:ext cx="381000" cy="228600"/>
          </a:xfrm>
          <a:prstGeom prst="homePlate">
            <a:avLst/>
          </a:prstGeom>
          <a:solidFill>
            <a:srgbClr val="BA74B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3" name="Pentagon 22">
            <a:hlinkClick r:id="" action="ppaction://noaction"/>
          </p:cNvPr>
          <p:cNvSpPr/>
          <p:nvPr userDrawn="1"/>
        </p:nvSpPr>
        <p:spPr>
          <a:xfrm>
            <a:off x="685801" y="4191009"/>
            <a:ext cx="381000" cy="228600"/>
          </a:xfrm>
          <a:prstGeom prst="homePlate">
            <a:avLst/>
          </a:prstGeom>
          <a:solidFill>
            <a:srgbClr val="BA74B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4" name="Pentagon 23">
            <a:hlinkClick r:id="" action="ppaction://noaction"/>
          </p:cNvPr>
          <p:cNvSpPr/>
          <p:nvPr userDrawn="1"/>
        </p:nvSpPr>
        <p:spPr>
          <a:xfrm>
            <a:off x="685801" y="4639742"/>
            <a:ext cx="381000" cy="228600"/>
          </a:xfrm>
          <a:prstGeom prst="homePlate">
            <a:avLst/>
          </a:prstGeom>
          <a:solidFill>
            <a:srgbClr val="BA74B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6" name="Pentagon 25">
            <a:hlinkClick r:id="" action="ppaction://noaction"/>
          </p:cNvPr>
          <p:cNvSpPr/>
          <p:nvPr userDrawn="1"/>
        </p:nvSpPr>
        <p:spPr>
          <a:xfrm>
            <a:off x="685801" y="5088475"/>
            <a:ext cx="381000" cy="228600"/>
          </a:xfrm>
          <a:prstGeom prst="homePlate">
            <a:avLst/>
          </a:prstGeom>
          <a:solidFill>
            <a:srgbClr val="BA74B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8" name="Pentagon 27">
            <a:hlinkClick r:id="" action="ppaction://noaction"/>
          </p:cNvPr>
          <p:cNvSpPr/>
          <p:nvPr userDrawn="1"/>
        </p:nvSpPr>
        <p:spPr>
          <a:xfrm>
            <a:off x="685801" y="5537208"/>
            <a:ext cx="381000" cy="228600"/>
          </a:xfrm>
          <a:prstGeom prst="homePlate">
            <a:avLst/>
          </a:prstGeom>
          <a:solidFill>
            <a:srgbClr val="BA74B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9" name="Pentagon 28">
            <a:hlinkClick r:id="" action="ppaction://noaction"/>
          </p:cNvPr>
          <p:cNvSpPr/>
          <p:nvPr userDrawn="1"/>
        </p:nvSpPr>
        <p:spPr>
          <a:xfrm>
            <a:off x="685801" y="5985941"/>
            <a:ext cx="381000" cy="228600"/>
          </a:xfrm>
          <a:prstGeom prst="homePlate">
            <a:avLst/>
          </a:prstGeom>
          <a:solidFill>
            <a:srgbClr val="BA74B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7" name="Pentagon 36">
            <a:hlinkClick r:id="" action="ppaction://noaction"/>
          </p:cNvPr>
          <p:cNvSpPr/>
          <p:nvPr userDrawn="1"/>
        </p:nvSpPr>
        <p:spPr>
          <a:xfrm>
            <a:off x="4114800" y="3742276"/>
            <a:ext cx="381000" cy="228600"/>
          </a:xfrm>
          <a:prstGeom prst="homePlate">
            <a:avLst/>
          </a:prstGeom>
          <a:solidFill>
            <a:srgbClr val="BA74B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8" name="Pentagon 37">
            <a:hlinkClick r:id="" action="ppaction://noaction"/>
          </p:cNvPr>
          <p:cNvSpPr/>
          <p:nvPr userDrawn="1"/>
        </p:nvSpPr>
        <p:spPr>
          <a:xfrm>
            <a:off x="4114800" y="4161376"/>
            <a:ext cx="381000" cy="228600"/>
          </a:xfrm>
          <a:prstGeom prst="homePlate">
            <a:avLst/>
          </a:prstGeom>
          <a:solidFill>
            <a:srgbClr val="BA74B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9" name="Pentagon 38">
            <a:hlinkClick r:id="" action="ppaction://noaction"/>
          </p:cNvPr>
          <p:cNvSpPr/>
          <p:nvPr userDrawn="1"/>
        </p:nvSpPr>
        <p:spPr>
          <a:xfrm>
            <a:off x="4114800" y="4580476"/>
            <a:ext cx="381000" cy="228600"/>
          </a:xfrm>
          <a:prstGeom prst="homePlate">
            <a:avLst/>
          </a:prstGeom>
          <a:solidFill>
            <a:srgbClr val="BA74B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0" name="Pentagon 39">
            <a:hlinkClick r:id="" action="ppaction://noaction"/>
          </p:cNvPr>
          <p:cNvSpPr/>
          <p:nvPr userDrawn="1"/>
        </p:nvSpPr>
        <p:spPr>
          <a:xfrm>
            <a:off x="4114800" y="4999576"/>
            <a:ext cx="381000" cy="228600"/>
          </a:xfrm>
          <a:prstGeom prst="homePlate">
            <a:avLst/>
          </a:prstGeom>
          <a:solidFill>
            <a:srgbClr val="BA74B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1" name="Pentagon 40">
            <a:hlinkClick r:id="" action="ppaction://noaction"/>
          </p:cNvPr>
          <p:cNvSpPr/>
          <p:nvPr userDrawn="1"/>
        </p:nvSpPr>
        <p:spPr>
          <a:xfrm>
            <a:off x="4114800" y="5418676"/>
            <a:ext cx="381000" cy="228600"/>
          </a:xfrm>
          <a:prstGeom prst="homePlate">
            <a:avLst/>
          </a:prstGeom>
          <a:solidFill>
            <a:srgbClr val="BA74B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 name="TextBox 1"/>
          <p:cNvSpPr txBox="1"/>
          <p:nvPr userDrawn="1"/>
        </p:nvSpPr>
        <p:spPr>
          <a:xfrm>
            <a:off x="4495802" y="3733852"/>
            <a:ext cx="3781805" cy="1938992"/>
          </a:xfrm>
          <a:prstGeom prst="rect">
            <a:avLst/>
          </a:prstGeom>
          <a:noFill/>
        </p:spPr>
        <p:txBody>
          <a:bodyPr wrap="none" rtlCol="0">
            <a:spAutoFit/>
          </a:bodyPr>
          <a:lstStyle/>
          <a:p>
            <a:pPr marL="0" algn="l" defTabSz="914400" rtl="0" eaLnBrk="1" latinLnBrk="0" hangingPunct="1">
              <a:spcAft>
                <a:spcPts val="1800"/>
              </a:spcAft>
            </a:pPr>
            <a:r>
              <a:rPr lang="en-GB" sz="1200" kern="1200" baseline="0" dirty="0" smtClean="0">
                <a:solidFill>
                  <a:schemeClr val="bg1"/>
                </a:solidFill>
                <a:latin typeface="+mn-lt"/>
                <a:ea typeface="+mn-ea"/>
                <a:cs typeface="+mn-cs"/>
              </a:rPr>
              <a:t>Intensified global competition for resources</a:t>
            </a:r>
          </a:p>
          <a:p>
            <a:pPr marL="0" algn="l" defTabSz="914400" rtl="0" eaLnBrk="1" latinLnBrk="0" hangingPunct="1">
              <a:spcAft>
                <a:spcPts val="1800"/>
              </a:spcAft>
            </a:pPr>
            <a:r>
              <a:rPr lang="en-GB" sz="1200" kern="1200" baseline="0" dirty="0" smtClean="0">
                <a:solidFill>
                  <a:schemeClr val="bg1"/>
                </a:solidFill>
                <a:latin typeface="+mn-lt"/>
                <a:ea typeface="+mn-ea"/>
                <a:cs typeface="+mn-cs"/>
              </a:rPr>
              <a:t>Growing pressures on ecosystems</a:t>
            </a:r>
          </a:p>
          <a:p>
            <a:pPr marL="0" algn="l" defTabSz="914400" rtl="0" eaLnBrk="1" latinLnBrk="0" hangingPunct="1">
              <a:spcAft>
                <a:spcPts val="1800"/>
              </a:spcAft>
            </a:pPr>
            <a:r>
              <a:rPr lang="en-GB" sz="1200" kern="1200" baseline="0" dirty="0" smtClean="0">
                <a:solidFill>
                  <a:schemeClr val="bg1"/>
                </a:solidFill>
                <a:latin typeface="+mn-lt"/>
                <a:ea typeface="+mn-ea"/>
                <a:cs typeface="+mn-cs"/>
              </a:rPr>
              <a:t>Increasingly severe consequences of climate change</a:t>
            </a:r>
          </a:p>
          <a:p>
            <a:pPr marL="0" algn="l" defTabSz="914400" rtl="0" eaLnBrk="1" latinLnBrk="0" hangingPunct="1">
              <a:spcAft>
                <a:spcPts val="1800"/>
              </a:spcAft>
            </a:pPr>
            <a:r>
              <a:rPr lang="en-GB" sz="1200" kern="1200" baseline="0" dirty="0" smtClean="0">
                <a:solidFill>
                  <a:schemeClr val="bg1"/>
                </a:solidFill>
                <a:latin typeface="+mn-lt"/>
                <a:ea typeface="+mn-ea"/>
                <a:cs typeface="+mn-cs"/>
              </a:rPr>
              <a:t>Increasing environmental pollution</a:t>
            </a:r>
          </a:p>
          <a:p>
            <a:pPr marL="0" algn="l" defTabSz="914400" rtl="0" eaLnBrk="1" latinLnBrk="0" hangingPunct="1">
              <a:spcAft>
                <a:spcPts val="1800"/>
              </a:spcAft>
            </a:pPr>
            <a:r>
              <a:rPr lang="en-GB" sz="1200" kern="1200" baseline="0" dirty="0" smtClean="0">
                <a:solidFill>
                  <a:schemeClr val="bg1"/>
                </a:solidFill>
                <a:latin typeface="+mn-lt"/>
                <a:ea typeface="+mn-ea"/>
                <a:cs typeface="+mn-cs"/>
              </a:rPr>
              <a:t>Diversifying approaches to governance</a:t>
            </a:r>
            <a:endParaRPr lang="en-US" sz="1200" kern="1200" baseline="0" dirty="0" smtClean="0">
              <a:solidFill>
                <a:schemeClr val="bg1"/>
              </a:solidFill>
              <a:latin typeface="+mn-lt"/>
              <a:ea typeface="+mn-ea"/>
              <a:cs typeface="+mn-cs"/>
            </a:endParaRPr>
          </a:p>
        </p:txBody>
      </p:sp>
      <p:sp>
        <p:nvSpPr>
          <p:cNvPr id="3" name="Rectangle 2"/>
          <p:cNvSpPr/>
          <p:nvPr userDrawn="1"/>
        </p:nvSpPr>
        <p:spPr>
          <a:xfrm>
            <a:off x="1058335" y="3734596"/>
            <a:ext cx="2904065" cy="2539157"/>
          </a:xfrm>
          <a:prstGeom prst="rect">
            <a:avLst/>
          </a:prstGeom>
        </p:spPr>
        <p:txBody>
          <a:bodyPr wrap="square">
            <a:spAutoFit/>
          </a:bodyPr>
          <a:lstStyle/>
          <a:p>
            <a:pPr>
              <a:spcAft>
                <a:spcPts val="1800"/>
              </a:spcAft>
            </a:pPr>
            <a:r>
              <a:rPr lang="en-GB" sz="1200" kern="1200" baseline="0" dirty="0" smtClean="0">
                <a:solidFill>
                  <a:schemeClr val="bg1"/>
                </a:solidFill>
                <a:latin typeface="+mn-lt"/>
                <a:ea typeface="+mn-ea"/>
                <a:cs typeface="+mn-cs"/>
              </a:rPr>
              <a:t>Diverging global population trends</a:t>
            </a:r>
          </a:p>
          <a:p>
            <a:pPr>
              <a:spcAft>
                <a:spcPts val="1800"/>
              </a:spcAft>
            </a:pPr>
            <a:r>
              <a:rPr lang="en-GB" sz="1200" kern="1200" baseline="0" dirty="0" smtClean="0">
                <a:solidFill>
                  <a:schemeClr val="bg1"/>
                </a:solidFill>
                <a:latin typeface="+mn-lt"/>
                <a:ea typeface="+mn-ea"/>
                <a:cs typeface="+mn-cs"/>
              </a:rPr>
              <a:t>Towards a more urban world</a:t>
            </a:r>
          </a:p>
          <a:p>
            <a:pPr>
              <a:spcAft>
                <a:spcPts val="1400"/>
              </a:spcAft>
            </a:pPr>
            <a:r>
              <a:rPr lang="en-GB" sz="1200" kern="1200" baseline="0" dirty="0" smtClean="0">
                <a:solidFill>
                  <a:schemeClr val="bg1"/>
                </a:solidFill>
                <a:latin typeface="+mn-lt"/>
                <a:ea typeface="+mn-ea"/>
                <a:cs typeface="+mn-cs"/>
              </a:rPr>
              <a:t>Changing disease burdens</a:t>
            </a:r>
            <a:br>
              <a:rPr lang="en-GB" sz="1200" kern="1200" baseline="0" dirty="0" smtClean="0">
                <a:solidFill>
                  <a:schemeClr val="bg1"/>
                </a:solidFill>
                <a:latin typeface="+mn-lt"/>
                <a:ea typeface="+mn-ea"/>
                <a:cs typeface="+mn-cs"/>
              </a:rPr>
            </a:br>
            <a:r>
              <a:rPr lang="en-GB" sz="1200" kern="1200" baseline="0" dirty="0" smtClean="0">
                <a:solidFill>
                  <a:schemeClr val="bg1"/>
                </a:solidFill>
                <a:latin typeface="+mn-lt"/>
                <a:ea typeface="+mn-ea"/>
                <a:cs typeface="+mn-cs"/>
              </a:rPr>
              <a:t>and risks of pandemics</a:t>
            </a:r>
          </a:p>
          <a:p>
            <a:pPr>
              <a:spcAft>
                <a:spcPts val="1800"/>
              </a:spcAft>
            </a:pPr>
            <a:r>
              <a:rPr lang="en-GB" sz="1200" kern="1200" baseline="0" dirty="0" smtClean="0">
                <a:solidFill>
                  <a:schemeClr val="bg1"/>
                </a:solidFill>
                <a:latin typeface="+mn-lt"/>
                <a:ea typeface="+mn-ea"/>
                <a:cs typeface="+mn-cs"/>
              </a:rPr>
              <a:t>Accelerating technological change</a:t>
            </a:r>
          </a:p>
          <a:p>
            <a:pPr>
              <a:spcAft>
                <a:spcPts val="1800"/>
              </a:spcAft>
            </a:pPr>
            <a:r>
              <a:rPr lang="en-GB" sz="1200" kern="1200" baseline="0" dirty="0" smtClean="0">
                <a:solidFill>
                  <a:schemeClr val="bg1"/>
                </a:solidFill>
                <a:latin typeface="+mn-lt"/>
                <a:ea typeface="+mn-ea"/>
                <a:cs typeface="+mn-cs"/>
              </a:rPr>
              <a:t>Continued economic growth?</a:t>
            </a:r>
          </a:p>
          <a:p>
            <a:pPr>
              <a:spcAft>
                <a:spcPts val="1800"/>
              </a:spcAft>
            </a:pPr>
            <a:r>
              <a:rPr lang="en-GB" sz="1200" kern="1200" baseline="0" dirty="0" smtClean="0">
                <a:solidFill>
                  <a:schemeClr val="bg1"/>
                </a:solidFill>
                <a:latin typeface="+mn-lt"/>
                <a:ea typeface="+mn-ea"/>
                <a:cs typeface="+mn-cs"/>
              </a:rPr>
              <a:t>An increasingly multipolar world</a:t>
            </a:r>
          </a:p>
        </p:txBody>
      </p:sp>
      <p:sp>
        <p:nvSpPr>
          <p:cNvPr id="21" name="Pentagon 20">
            <a:hlinkClick r:id="rId4" action="ppaction://hlinksldjump"/>
          </p:cNvPr>
          <p:cNvSpPr/>
          <p:nvPr userDrawn="1"/>
        </p:nvSpPr>
        <p:spPr>
          <a:xfrm flipH="1">
            <a:off x="7162800" y="368300"/>
            <a:ext cx="1968500" cy="190500"/>
          </a:xfrm>
          <a:prstGeom prst="homePlat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800" b="0" dirty="0" smtClean="0">
                <a:ln>
                  <a:noFill/>
                </a:ln>
              </a:rPr>
              <a:t>BACK</a:t>
            </a:r>
            <a:r>
              <a:rPr lang="en-US" sz="800" b="0" baseline="0" dirty="0" smtClean="0">
                <a:ln>
                  <a:noFill/>
                </a:ln>
              </a:rPr>
              <a:t> TO TABLE OF CONTENTS</a:t>
            </a:r>
            <a:endParaRPr lang="en-US" sz="800" b="0" dirty="0">
              <a:ln>
                <a:noFill/>
              </a:ln>
            </a:endParaRPr>
          </a:p>
        </p:txBody>
      </p:sp>
      <p:sp>
        <p:nvSpPr>
          <p:cNvPr id="20" name="Pentagon 19">
            <a:hlinkClick r:id="" action="ppaction://noaction"/>
          </p:cNvPr>
          <p:cNvSpPr/>
          <p:nvPr userDrawn="1"/>
        </p:nvSpPr>
        <p:spPr>
          <a:xfrm>
            <a:off x="685802" y="3665285"/>
            <a:ext cx="3022598" cy="36485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2" name="Pentagon 21">
            <a:hlinkClick r:id="" action="ppaction://noaction"/>
          </p:cNvPr>
          <p:cNvSpPr/>
          <p:nvPr userDrawn="1"/>
        </p:nvSpPr>
        <p:spPr>
          <a:xfrm>
            <a:off x="685802" y="4114018"/>
            <a:ext cx="3022598" cy="36485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5" name="Pentagon 24">
            <a:hlinkClick r:id="" action="ppaction://noaction"/>
          </p:cNvPr>
          <p:cNvSpPr/>
          <p:nvPr userDrawn="1"/>
        </p:nvSpPr>
        <p:spPr>
          <a:xfrm>
            <a:off x="685802" y="4562751"/>
            <a:ext cx="3022598" cy="36485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0" name="Pentagon 29">
            <a:hlinkClick r:id="" action="ppaction://noaction"/>
          </p:cNvPr>
          <p:cNvSpPr/>
          <p:nvPr userDrawn="1"/>
        </p:nvSpPr>
        <p:spPr>
          <a:xfrm>
            <a:off x="685802" y="5011484"/>
            <a:ext cx="3022598" cy="36485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1" name="Pentagon 30">
            <a:hlinkClick r:id="" action="ppaction://noaction"/>
          </p:cNvPr>
          <p:cNvSpPr/>
          <p:nvPr userDrawn="1"/>
        </p:nvSpPr>
        <p:spPr>
          <a:xfrm>
            <a:off x="685802" y="5460217"/>
            <a:ext cx="3022598" cy="36485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2" name="Pentagon 31">
            <a:hlinkClick r:id="" action="ppaction://noaction"/>
          </p:cNvPr>
          <p:cNvSpPr/>
          <p:nvPr userDrawn="1"/>
        </p:nvSpPr>
        <p:spPr>
          <a:xfrm>
            <a:off x="685802" y="5908950"/>
            <a:ext cx="3022598" cy="36485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3" name="Pentagon 32">
            <a:hlinkClick r:id="" action="ppaction://noaction"/>
          </p:cNvPr>
          <p:cNvSpPr/>
          <p:nvPr userDrawn="1"/>
        </p:nvSpPr>
        <p:spPr>
          <a:xfrm>
            <a:off x="4114799" y="3657730"/>
            <a:ext cx="4162807" cy="40627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4" name="Pentagon 33">
            <a:hlinkClick r:id="" action="ppaction://noaction"/>
          </p:cNvPr>
          <p:cNvSpPr/>
          <p:nvPr userDrawn="1"/>
        </p:nvSpPr>
        <p:spPr>
          <a:xfrm>
            <a:off x="4114799" y="4076830"/>
            <a:ext cx="4162807" cy="40627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5" name="Pentagon 34">
            <a:hlinkClick r:id="" action="ppaction://noaction"/>
          </p:cNvPr>
          <p:cNvSpPr/>
          <p:nvPr userDrawn="1"/>
        </p:nvSpPr>
        <p:spPr>
          <a:xfrm>
            <a:off x="4114799" y="4495930"/>
            <a:ext cx="4162807" cy="40627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6" name="Pentagon 35">
            <a:hlinkClick r:id="" action="ppaction://noaction"/>
          </p:cNvPr>
          <p:cNvSpPr/>
          <p:nvPr userDrawn="1"/>
        </p:nvSpPr>
        <p:spPr>
          <a:xfrm>
            <a:off x="4114799" y="4915030"/>
            <a:ext cx="4162807" cy="40627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2" name="Pentagon 41">
            <a:hlinkClick r:id="" action="ppaction://noaction"/>
          </p:cNvPr>
          <p:cNvSpPr/>
          <p:nvPr userDrawn="1"/>
        </p:nvSpPr>
        <p:spPr>
          <a:xfrm>
            <a:off x="4114799" y="5334130"/>
            <a:ext cx="4162807" cy="40627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Tree>
  </p:cSld>
  <p:clrMap bg1="lt1" tx1="dk1" bg2="lt2" tx2="dk2" accent1="accent1" accent2="accent2" accent3="accent3" accent4="accent4" accent5="accent5" accent6="accent6" hlink="hlink" folHlink="folHlink"/>
  <p:sldLayoutIdLst>
    <p:sldLayoutId id="2147483680"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7FA643"/>
        </a:solid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533400" y="533402"/>
            <a:ext cx="6477000" cy="2133599"/>
          </a:xfrm>
          <a:prstGeom prst="rect">
            <a:avLst/>
          </a:prstGeom>
        </p:spPr>
        <p:txBody>
          <a:bodyPr anchor="b">
            <a:noAutofit/>
          </a:bodyPr>
          <a:lstStyle/>
          <a:p>
            <a:endParaRPr lang="en-US" sz="2000" kern="1200" baseline="0" dirty="0" smtClean="0">
              <a:solidFill>
                <a:schemeClr val="tx1"/>
              </a:solidFill>
              <a:latin typeface="+mn-lt"/>
              <a:ea typeface="+mn-ea"/>
              <a:cs typeface="+mn-cs"/>
            </a:endParaRPr>
          </a:p>
          <a:p>
            <a:r>
              <a:rPr lang="en-US" sz="6600" kern="1200" baseline="0" dirty="0" smtClean="0">
                <a:solidFill>
                  <a:schemeClr val="bg1"/>
                </a:solidFill>
                <a:latin typeface="+mn-lt"/>
                <a:ea typeface="+mn-ea"/>
                <a:cs typeface="+mn-cs"/>
              </a:rPr>
              <a:t>European</a:t>
            </a:r>
          </a:p>
          <a:p>
            <a:r>
              <a:rPr kumimoji="0" lang="en-US" sz="6600" b="0" i="0" u="none" strike="noStrike" kern="1200" cap="none" spc="0" normalizeH="0" baseline="0" noProof="0" dirty="0" smtClean="0">
                <a:ln>
                  <a:noFill/>
                </a:ln>
                <a:solidFill>
                  <a:schemeClr val="bg1"/>
                </a:solidFill>
                <a:effectLst/>
                <a:uLnTx/>
                <a:uFillTx/>
                <a:latin typeface="+mn-lt"/>
                <a:ea typeface="+mn-ea"/>
                <a:cs typeface="+mn-cs"/>
              </a:rPr>
              <a:t>briefings</a:t>
            </a:r>
            <a:endParaRPr kumimoji="0" lang="en-US" sz="66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15" name="Title 1"/>
          <p:cNvSpPr txBox="1">
            <a:spLocks/>
          </p:cNvSpPr>
          <p:nvPr userDrawn="1"/>
        </p:nvSpPr>
        <p:spPr>
          <a:xfrm>
            <a:off x="6468533" y="609600"/>
            <a:ext cx="2675467" cy="2286000"/>
          </a:xfrm>
          <a:prstGeom prst="rect">
            <a:avLst/>
          </a:prstGeom>
        </p:spPr>
        <p:txBody>
          <a:bodyPr anchor="b">
            <a:noAutofit/>
          </a:bodyPr>
          <a:lstStyle/>
          <a:p>
            <a:pPr algn="r"/>
            <a:r>
              <a:rPr kumimoji="0" lang="en-US" sz="16000" b="0" i="0" u="none" strike="noStrike" kern="1200" cap="none" spc="0" normalizeH="0" baseline="0" noProof="0" dirty="0" smtClean="0">
                <a:ln>
                  <a:noFill/>
                </a:ln>
                <a:solidFill>
                  <a:srgbClr val="B2CF87"/>
                </a:solidFill>
                <a:effectLst/>
                <a:uLnTx/>
                <a:uFillTx/>
                <a:latin typeface="Open Sans Extrabold" pitchFamily="34" charset="0"/>
                <a:ea typeface="Open Sans Extrabold" pitchFamily="34" charset="0"/>
                <a:cs typeface="Open Sans Extrabold" pitchFamily="34" charset="0"/>
              </a:rPr>
              <a:t>03</a:t>
            </a:r>
          </a:p>
        </p:txBody>
      </p:sp>
      <p:cxnSp>
        <p:nvCxnSpPr>
          <p:cNvPr id="17" name="Straight Connector 16"/>
          <p:cNvCxnSpPr/>
          <p:nvPr userDrawn="1"/>
        </p:nvCxnSpPr>
        <p:spPr>
          <a:xfrm>
            <a:off x="685800" y="2895600"/>
            <a:ext cx="84582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1067229" y="3279338"/>
            <a:ext cx="2362199" cy="3393237"/>
          </a:xfrm>
          <a:prstGeom prst="rect">
            <a:avLst/>
          </a:prstGeom>
          <a:noFill/>
        </p:spPr>
        <p:txBody>
          <a:bodyPr wrap="square" numCol="1" spcCol="548640" rtlCol="0" anchor="t">
            <a:spAutoFit/>
          </a:bodyPr>
          <a:lstStyle/>
          <a:p>
            <a:pPr lvl="0">
              <a:spcAft>
                <a:spcPts val="1000"/>
              </a:spcAft>
            </a:pPr>
            <a:r>
              <a:rPr lang="en-GB" sz="1100" kern="1200" dirty="0" smtClean="0">
                <a:solidFill>
                  <a:schemeClr val="bg1"/>
                </a:solidFill>
                <a:latin typeface="+mn-lt"/>
                <a:ea typeface="+mn-ea"/>
                <a:cs typeface="+mn-cs"/>
              </a:rPr>
              <a:t>Air pollution</a:t>
            </a:r>
            <a:endParaRPr lang="en-US" sz="1100" dirty="0" smtClean="0">
              <a:solidFill>
                <a:schemeClr val="bg1"/>
              </a:solidFill>
            </a:endParaRPr>
          </a:p>
          <a:p>
            <a:pPr lvl="0">
              <a:spcAft>
                <a:spcPts val="800"/>
              </a:spcAft>
            </a:pPr>
            <a:r>
              <a:rPr lang="en-GB" sz="1100" kern="1200" dirty="0" smtClean="0">
                <a:solidFill>
                  <a:schemeClr val="bg1"/>
                </a:solidFill>
                <a:latin typeface="+mn-lt"/>
                <a:ea typeface="+mn-ea"/>
                <a:cs typeface="+mn-cs"/>
              </a:rPr>
              <a:t>Biodiversity</a:t>
            </a:r>
            <a:endParaRPr lang="en-US" sz="1100" dirty="0" smtClean="0">
              <a:solidFill>
                <a:schemeClr val="bg1"/>
              </a:solidFill>
            </a:endParaRPr>
          </a:p>
          <a:p>
            <a:pPr lvl="0">
              <a:spcAft>
                <a:spcPts val="400"/>
              </a:spcAft>
            </a:pPr>
            <a:r>
              <a:rPr lang="en-GB" sz="1100" kern="1200" dirty="0" smtClean="0">
                <a:solidFill>
                  <a:schemeClr val="bg1"/>
                </a:solidFill>
                <a:latin typeface="+mn-lt"/>
                <a:ea typeface="+mn-ea"/>
                <a:cs typeface="+mn-cs"/>
              </a:rPr>
              <a:t>Climate change impacts and adaptation</a:t>
            </a:r>
            <a:endParaRPr lang="en-US" sz="1100" dirty="0" smtClean="0">
              <a:solidFill>
                <a:schemeClr val="bg1"/>
              </a:solidFill>
            </a:endParaRPr>
          </a:p>
          <a:p>
            <a:pPr lvl="0">
              <a:spcAft>
                <a:spcPts val="1000"/>
              </a:spcAft>
            </a:pPr>
            <a:r>
              <a:rPr lang="en-GB" sz="1100" kern="1200" dirty="0" smtClean="0">
                <a:solidFill>
                  <a:schemeClr val="bg1"/>
                </a:solidFill>
                <a:latin typeface="+mn-lt"/>
                <a:ea typeface="+mn-ea"/>
                <a:cs typeface="+mn-cs"/>
              </a:rPr>
              <a:t>Forests</a:t>
            </a:r>
            <a:endParaRPr lang="en-US" sz="1100" dirty="0" smtClean="0">
              <a:solidFill>
                <a:schemeClr val="bg1"/>
              </a:solidFill>
            </a:endParaRPr>
          </a:p>
          <a:p>
            <a:pPr lvl="0">
              <a:spcAft>
                <a:spcPts val="1000"/>
              </a:spcAft>
            </a:pPr>
            <a:r>
              <a:rPr lang="en-GB" sz="1100" kern="1200" dirty="0" smtClean="0">
                <a:solidFill>
                  <a:schemeClr val="bg1"/>
                </a:solidFill>
                <a:latin typeface="+mn-lt"/>
                <a:ea typeface="+mn-ea"/>
                <a:cs typeface="+mn-cs"/>
              </a:rPr>
              <a:t>Freshwater quality</a:t>
            </a:r>
            <a:endParaRPr lang="en-US" sz="1100" dirty="0" smtClean="0">
              <a:solidFill>
                <a:schemeClr val="bg1"/>
              </a:solidFill>
            </a:endParaRPr>
          </a:p>
          <a:p>
            <a:pPr lvl="0">
              <a:spcAft>
                <a:spcPts val="1200"/>
              </a:spcAft>
            </a:pPr>
            <a:r>
              <a:rPr lang="en-GB" sz="1100" kern="1200" dirty="0" smtClean="0">
                <a:solidFill>
                  <a:schemeClr val="bg1"/>
                </a:solidFill>
                <a:latin typeface="+mn-lt"/>
                <a:ea typeface="+mn-ea"/>
                <a:cs typeface="+mn-cs"/>
              </a:rPr>
              <a:t>Land systems</a:t>
            </a:r>
            <a:endParaRPr lang="en-US" sz="1100" dirty="0" smtClean="0">
              <a:solidFill>
                <a:schemeClr val="bg1"/>
              </a:solidFill>
            </a:endParaRPr>
          </a:p>
          <a:p>
            <a:pPr lvl="0">
              <a:spcAft>
                <a:spcPts val="1100"/>
              </a:spcAft>
            </a:pPr>
            <a:r>
              <a:rPr lang="en-GB" sz="1100" kern="1200" dirty="0" smtClean="0">
                <a:solidFill>
                  <a:schemeClr val="bg1"/>
                </a:solidFill>
                <a:latin typeface="+mn-lt"/>
                <a:ea typeface="+mn-ea"/>
                <a:cs typeface="+mn-cs"/>
              </a:rPr>
              <a:t>Marine environment</a:t>
            </a:r>
            <a:endParaRPr lang="en-US" sz="1100" dirty="0" smtClean="0">
              <a:solidFill>
                <a:schemeClr val="bg1"/>
              </a:solidFill>
            </a:endParaRPr>
          </a:p>
          <a:p>
            <a:pPr lvl="0">
              <a:spcAft>
                <a:spcPts val="1200"/>
              </a:spcAft>
            </a:pPr>
            <a:r>
              <a:rPr lang="en-GB" sz="1100" kern="1200" dirty="0" smtClean="0">
                <a:solidFill>
                  <a:schemeClr val="bg1"/>
                </a:solidFill>
                <a:latin typeface="+mn-lt"/>
                <a:ea typeface="+mn-ea"/>
                <a:cs typeface="+mn-cs"/>
              </a:rPr>
              <a:t>Mitigating climate change</a:t>
            </a:r>
            <a:endParaRPr lang="en-US" sz="1100" dirty="0" smtClean="0">
              <a:solidFill>
                <a:schemeClr val="bg1"/>
              </a:solidFill>
            </a:endParaRPr>
          </a:p>
          <a:p>
            <a:pPr lvl="0">
              <a:spcAft>
                <a:spcPts val="1000"/>
              </a:spcAft>
            </a:pPr>
            <a:r>
              <a:rPr lang="en-GB" sz="1100" kern="1200" dirty="0" smtClean="0">
                <a:solidFill>
                  <a:schemeClr val="bg1"/>
                </a:solidFill>
                <a:latin typeface="+mn-lt"/>
                <a:ea typeface="+mn-ea"/>
                <a:cs typeface="+mn-cs"/>
              </a:rPr>
              <a:t>Noise</a:t>
            </a:r>
          </a:p>
          <a:p>
            <a:pPr lvl="0">
              <a:spcAft>
                <a:spcPts val="1000"/>
              </a:spcAft>
            </a:pPr>
            <a:r>
              <a:rPr lang="en-US" sz="1100" kern="1200" dirty="0" smtClean="0">
                <a:solidFill>
                  <a:schemeClr val="bg1"/>
                </a:solidFill>
                <a:latin typeface="+mn-lt"/>
                <a:ea typeface="+mn-ea"/>
                <a:cs typeface="+mn-cs"/>
              </a:rPr>
              <a:t>Soil</a:t>
            </a:r>
          </a:p>
          <a:p>
            <a:pPr lvl="0">
              <a:spcAft>
                <a:spcPts val="1000"/>
              </a:spcAft>
            </a:pPr>
            <a:r>
              <a:rPr lang="en-US" sz="1100" kern="1200" dirty="0" smtClean="0">
                <a:solidFill>
                  <a:schemeClr val="bg1"/>
                </a:solidFill>
                <a:latin typeface="+mn-lt"/>
                <a:ea typeface="+mn-ea"/>
                <a:cs typeface="+mn-cs"/>
              </a:rPr>
              <a:t>Waste</a:t>
            </a:r>
            <a:endParaRPr lang="en-US" sz="1100" dirty="0" smtClean="0">
              <a:solidFill>
                <a:schemeClr val="bg1"/>
              </a:solidFill>
            </a:endParaRPr>
          </a:p>
        </p:txBody>
      </p:sp>
      <p:sp>
        <p:nvSpPr>
          <p:cNvPr id="35" name="TextBox 34"/>
          <p:cNvSpPr txBox="1"/>
          <p:nvPr userDrawn="1"/>
        </p:nvSpPr>
        <p:spPr>
          <a:xfrm>
            <a:off x="3915833" y="3279338"/>
            <a:ext cx="2362200" cy="3516347"/>
          </a:xfrm>
          <a:prstGeom prst="rect">
            <a:avLst/>
          </a:prstGeom>
          <a:noFill/>
        </p:spPr>
        <p:txBody>
          <a:bodyPr wrap="square" numCol="1" spcCol="548640" rtlCol="0" anchor="t">
            <a:spAutoFit/>
          </a:bodyPr>
          <a:lstStyle/>
          <a:p>
            <a:pPr lvl="0">
              <a:spcAft>
                <a:spcPts val="1500"/>
              </a:spcAft>
            </a:pPr>
            <a:r>
              <a:rPr lang="en-GB" sz="1100" kern="1200" dirty="0" smtClean="0">
                <a:solidFill>
                  <a:schemeClr val="bg1"/>
                </a:solidFill>
                <a:latin typeface="+mn-lt"/>
                <a:ea typeface="+mn-ea"/>
                <a:cs typeface="+mn-cs"/>
              </a:rPr>
              <a:t>Agriculture</a:t>
            </a:r>
            <a:endParaRPr lang="en-US" sz="1100" dirty="0" smtClean="0">
              <a:solidFill>
                <a:schemeClr val="bg1"/>
              </a:solidFill>
            </a:endParaRPr>
          </a:p>
          <a:p>
            <a:pPr lvl="0">
              <a:spcAft>
                <a:spcPts val="1500"/>
              </a:spcAft>
            </a:pPr>
            <a:r>
              <a:rPr lang="en-GB" sz="1100" kern="1200" dirty="0" smtClean="0">
                <a:solidFill>
                  <a:schemeClr val="bg1"/>
                </a:solidFill>
                <a:latin typeface="+mn-lt"/>
                <a:ea typeface="+mn-ea"/>
                <a:cs typeface="+mn-cs"/>
              </a:rPr>
              <a:t>Consumption</a:t>
            </a:r>
            <a:endParaRPr lang="en-US" sz="1100" dirty="0" smtClean="0">
              <a:solidFill>
                <a:schemeClr val="bg1"/>
              </a:solidFill>
            </a:endParaRPr>
          </a:p>
          <a:p>
            <a:pPr lvl="0">
              <a:spcAft>
                <a:spcPts val="1500"/>
              </a:spcAft>
            </a:pPr>
            <a:r>
              <a:rPr lang="en-GB" sz="1100" kern="1200" dirty="0" smtClean="0">
                <a:solidFill>
                  <a:schemeClr val="bg1"/>
                </a:solidFill>
                <a:latin typeface="+mn-lt"/>
                <a:ea typeface="+mn-ea"/>
                <a:cs typeface="+mn-cs"/>
              </a:rPr>
              <a:t>Energy</a:t>
            </a:r>
            <a:endParaRPr lang="en-US" sz="1100" dirty="0" smtClean="0">
              <a:solidFill>
                <a:schemeClr val="bg1"/>
              </a:solidFill>
            </a:endParaRPr>
          </a:p>
          <a:p>
            <a:pPr lvl="0">
              <a:spcAft>
                <a:spcPts val="1500"/>
              </a:spcAft>
            </a:pPr>
            <a:r>
              <a:rPr lang="en-GB" sz="1100" kern="1200" dirty="0" smtClean="0">
                <a:solidFill>
                  <a:schemeClr val="bg1"/>
                </a:solidFill>
                <a:latin typeface="+mn-lt"/>
                <a:ea typeface="+mn-ea"/>
                <a:cs typeface="+mn-cs"/>
              </a:rPr>
              <a:t>Health and environment</a:t>
            </a:r>
            <a:endParaRPr lang="en-US" sz="1100" dirty="0" smtClean="0">
              <a:solidFill>
                <a:schemeClr val="bg1"/>
              </a:solidFill>
            </a:endParaRPr>
          </a:p>
          <a:p>
            <a:pPr lvl="0">
              <a:spcAft>
                <a:spcPts val="1500"/>
              </a:spcAft>
            </a:pPr>
            <a:r>
              <a:rPr lang="en-GB" sz="1100" kern="1200" dirty="0" smtClean="0">
                <a:solidFill>
                  <a:schemeClr val="bg1"/>
                </a:solidFill>
                <a:latin typeface="+mn-lt"/>
                <a:ea typeface="+mn-ea"/>
                <a:cs typeface="+mn-cs"/>
              </a:rPr>
              <a:t>Industry</a:t>
            </a:r>
            <a:endParaRPr lang="en-US" sz="1100" dirty="0" smtClean="0">
              <a:solidFill>
                <a:schemeClr val="bg1"/>
              </a:solidFill>
            </a:endParaRPr>
          </a:p>
          <a:p>
            <a:pPr lvl="0">
              <a:spcAft>
                <a:spcPts val="1500"/>
              </a:spcAft>
            </a:pPr>
            <a:r>
              <a:rPr lang="en-GB" sz="1100" kern="1200" dirty="0" smtClean="0">
                <a:solidFill>
                  <a:schemeClr val="bg1"/>
                </a:solidFill>
                <a:latin typeface="+mn-lt"/>
                <a:ea typeface="+mn-ea"/>
                <a:cs typeface="+mn-cs"/>
              </a:rPr>
              <a:t>Maritime activities </a:t>
            </a:r>
            <a:endParaRPr lang="en-US" sz="1100" dirty="0" smtClean="0">
              <a:solidFill>
                <a:schemeClr val="bg1"/>
              </a:solidFill>
            </a:endParaRPr>
          </a:p>
          <a:p>
            <a:pPr lvl="0">
              <a:spcAft>
                <a:spcPts val="1500"/>
              </a:spcAft>
            </a:pPr>
            <a:r>
              <a:rPr lang="en-GB" sz="1100" kern="1200" dirty="0" smtClean="0">
                <a:solidFill>
                  <a:schemeClr val="bg1"/>
                </a:solidFill>
                <a:latin typeface="+mn-lt"/>
                <a:ea typeface="+mn-ea"/>
                <a:cs typeface="+mn-cs"/>
              </a:rPr>
              <a:t>Resource efficiency</a:t>
            </a:r>
          </a:p>
          <a:p>
            <a:pPr lvl="0">
              <a:spcAft>
                <a:spcPts val="1500"/>
              </a:spcAft>
            </a:pPr>
            <a:r>
              <a:rPr lang="en-GB" sz="1100" kern="1200" dirty="0" smtClean="0">
                <a:solidFill>
                  <a:schemeClr val="bg1"/>
                </a:solidFill>
                <a:latin typeface="+mn-lt"/>
                <a:ea typeface="+mn-ea"/>
                <a:cs typeface="+mn-cs"/>
              </a:rPr>
              <a:t>Tourism</a:t>
            </a:r>
          </a:p>
          <a:p>
            <a:pPr lvl="0">
              <a:spcAft>
                <a:spcPts val="1500"/>
              </a:spcAft>
            </a:pPr>
            <a:r>
              <a:rPr lang="en-GB" sz="1100" kern="1200" dirty="0" smtClean="0">
                <a:solidFill>
                  <a:schemeClr val="bg1"/>
                </a:solidFill>
                <a:latin typeface="+mn-lt"/>
                <a:ea typeface="+mn-ea"/>
                <a:cs typeface="+mn-cs"/>
              </a:rPr>
              <a:t>Transport</a:t>
            </a:r>
            <a:endParaRPr lang="en-US" sz="1100" dirty="0" smtClean="0">
              <a:solidFill>
                <a:schemeClr val="bg1"/>
              </a:solidFill>
            </a:endParaRPr>
          </a:p>
          <a:p>
            <a:pPr lvl="0">
              <a:spcAft>
                <a:spcPts val="1650"/>
              </a:spcAft>
            </a:pPr>
            <a:endParaRPr lang="en-US" sz="1100" dirty="0" smtClean="0">
              <a:solidFill>
                <a:schemeClr val="bg1"/>
              </a:solidFill>
            </a:endParaRPr>
          </a:p>
        </p:txBody>
      </p:sp>
      <p:sp>
        <p:nvSpPr>
          <p:cNvPr id="44" name="TextBox 43"/>
          <p:cNvSpPr txBox="1"/>
          <p:nvPr userDrawn="1"/>
        </p:nvSpPr>
        <p:spPr>
          <a:xfrm>
            <a:off x="6972922" y="3279338"/>
            <a:ext cx="2362200" cy="1880002"/>
          </a:xfrm>
          <a:prstGeom prst="rect">
            <a:avLst/>
          </a:prstGeom>
          <a:noFill/>
        </p:spPr>
        <p:txBody>
          <a:bodyPr wrap="square" numCol="1" spcCol="548640" rtlCol="0" anchor="t">
            <a:spAutoFit/>
          </a:bodyPr>
          <a:lstStyle/>
          <a:p>
            <a:pPr marL="0" marR="0" lvl="0" indent="0" algn="l" defTabSz="914400" rtl="0" eaLnBrk="1" fontAlgn="auto" latinLnBrk="0" hangingPunct="1">
              <a:lnSpc>
                <a:spcPct val="100000"/>
              </a:lnSpc>
              <a:spcBef>
                <a:spcPts val="0"/>
              </a:spcBef>
              <a:spcAft>
                <a:spcPts val="1500"/>
              </a:spcAft>
              <a:buClrTx/>
              <a:buSzTx/>
              <a:buFontTx/>
              <a:buNone/>
              <a:tabLst/>
              <a:defRPr/>
            </a:pPr>
            <a:r>
              <a:rPr lang="en-GB" sz="1100" kern="1200" dirty="0" smtClean="0">
                <a:solidFill>
                  <a:schemeClr val="bg1"/>
                </a:solidFill>
                <a:latin typeface="+mn-lt"/>
                <a:ea typeface="+mn-ea"/>
                <a:cs typeface="+mn-cs"/>
              </a:rPr>
              <a:t>The air and climate system</a:t>
            </a:r>
            <a:endParaRPr lang="en-US" sz="1100" dirty="0" smtClean="0">
              <a:solidFill>
                <a:schemeClr val="bg1"/>
              </a:solidFill>
            </a:endParaRPr>
          </a:p>
          <a:p>
            <a:pPr lvl="0">
              <a:spcAft>
                <a:spcPts val="1300"/>
              </a:spcAft>
            </a:pPr>
            <a:r>
              <a:rPr lang="en-GB" sz="1100" kern="1200" dirty="0" smtClean="0">
                <a:solidFill>
                  <a:schemeClr val="bg1"/>
                </a:solidFill>
                <a:latin typeface="+mn-lt"/>
                <a:ea typeface="+mn-ea"/>
                <a:cs typeface="+mn-cs"/>
              </a:rPr>
              <a:t>Green economy </a:t>
            </a:r>
            <a:endParaRPr lang="en-US" sz="1100" dirty="0" smtClean="0">
              <a:solidFill>
                <a:schemeClr val="bg1"/>
              </a:solidFill>
            </a:endParaRPr>
          </a:p>
          <a:p>
            <a:pPr lvl="0">
              <a:spcAft>
                <a:spcPts val="1000"/>
              </a:spcAft>
            </a:pPr>
            <a:r>
              <a:rPr lang="en-GB" sz="1100" kern="1200" dirty="0" smtClean="0">
                <a:solidFill>
                  <a:schemeClr val="bg1"/>
                </a:solidFill>
                <a:latin typeface="+mn-lt"/>
                <a:ea typeface="+mn-ea"/>
                <a:cs typeface="+mn-cs"/>
              </a:rPr>
              <a:t>Hydrological systems and sustainable water management</a:t>
            </a:r>
            <a:endParaRPr lang="en-US" sz="1100" dirty="0" smtClean="0">
              <a:solidFill>
                <a:schemeClr val="bg1"/>
              </a:solidFill>
            </a:endParaRPr>
          </a:p>
          <a:p>
            <a:pPr lvl="0">
              <a:spcAft>
                <a:spcPts val="900"/>
              </a:spcAft>
            </a:pPr>
            <a:r>
              <a:rPr lang="en-GB" sz="1100" kern="1200" dirty="0" smtClean="0">
                <a:solidFill>
                  <a:schemeClr val="bg1"/>
                </a:solidFill>
                <a:latin typeface="+mn-lt"/>
                <a:ea typeface="+mn-ea"/>
                <a:cs typeface="+mn-cs"/>
              </a:rPr>
              <a:t>Natural capital and ecosystem services</a:t>
            </a:r>
            <a:endParaRPr lang="en-US" sz="1100" dirty="0" smtClean="0">
              <a:solidFill>
                <a:schemeClr val="bg1"/>
              </a:solidFill>
            </a:endParaRPr>
          </a:p>
          <a:p>
            <a:pPr lvl="0">
              <a:spcAft>
                <a:spcPts val="1500"/>
              </a:spcAft>
            </a:pPr>
            <a:r>
              <a:rPr lang="en-GB" sz="1100" kern="1200" dirty="0" smtClean="0">
                <a:solidFill>
                  <a:schemeClr val="bg1"/>
                </a:solidFill>
                <a:latin typeface="+mn-lt"/>
                <a:ea typeface="+mn-ea"/>
                <a:cs typeface="+mn-cs"/>
              </a:rPr>
              <a:t>Urban systems</a:t>
            </a:r>
            <a:endParaRPr lang="en-US" sz="1100" dirty="0">
              <a:solidFill>
                <a:schemeClr val="bg1"/>
              </a:solidFill>
            </a:endParaRPr>
          </a:p>
        </p:txBody>
      </p:sp>
      <p:pic>
        <p:nvPicPr>
          <p:cNvPr id="54" name="Picture 53" descr="Logo_H_White.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620000" y="6262306"/>
            <a:ext cx="1981200" cy="367094"/>
          </a:xfrm>
          <a:prstGeom prst="rect">
            <a:avLst/>
          </a:prstGeom>
        </p:spPr>
      </p:pic>
      <p:sp>
        <p:nvSpPr>
          <p:cNvPr id="53" name="Pentagon 52">
            <a:hlinkClick r:id="" action="ppaction://noaction"/>
          </p:cNvPr>
          <p:cNvSpPr/>
          <p:nvPr userDrawn="1"/>
        </p:nvSpPr>
        <p:spPr>
          <a:xfrm>
            <a:off x="688793" y="3304459"/>
            <a:ext cx="381600" cy="2304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55" name="Pentagon 54">
            <a:hlinkClick r:id="" action="ppaction://noaction"/>
          </p:cNvPr>
          <p:cNvSpPr/>
          <p:nvPr userDrawn="1"/>
        </p:nvSpPr>
        <p:spPr>
          <a:xfrm>
            <a:off x="681896" y="3603075"/>
            <a:ext cx="381600" cy="2304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56" name="Pentagon 55">
            <a:hlinkClick r:id="" action="ppaction://noaction"/>
          </p:cNvPr>
          <p:cNvSpPr/>
          <p:nvPr userDrawn="1"/>
        </p:nvSpPr>
        <p:spPr>
          <a:xfrm>
            <a:off x="681896" y="3911926"/>
            <a:ext cx="381600" cy="2304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57" name="Pentagon 56">
            <a:hlinkClick r:id="" action="ppaction://noaction"/>
          </p:cNvPr>
          <p:cNvSpPr/>
          <p:nvPr userDrawn="1"/>
        </p:nvSpPr>
        <p:spPr>
          <a:xfrm>
            <a:off x="688793" y="4221717"/>
            <a:ext cx="381600" cy="2304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58" name="Pentagon 57">
            <a:hlinkClick r:id="" action="ppaction://noaction"/>
          </p:cNvPr>
          <p:cNvSpPr/>
          <p:nvPr userDrawn="1"/>
        </p:nvSpPr>
        <p:spPr>
          <a:xfrm>
            <a:off x="688793" y="4536765"/>
            <a:ext cx="381600" cy="2304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59" name="Pentagon 58">
            <a:hlinkClick r:id="" action="ppaction://noaction"/>
          </p:cNvPr>
          <p:cNvSpPr/>
          <p:nvPr userDrawn="1"/>
        </p:nvSpPr>
        <p:spPr>
          <a:xfrm>
            <a:off x="688793" y="4828349"/>
            <a:ext cx="381600" cy="2304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60" name="Pentagon 59">
            <a:hlinkClick r:id="" action="ppaction://noaction"/>
          </p:cNvPr>
          <p:cNvSpPr/>
          <p:nvPr userDrawn="1"/>
        </p:nvSpPr>
        <p:spPr>
          <a:xfrm>
            <a:off x="688793" y="5144140"/>
            <a:ext cx="381600" cy="2304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69" name="Pentagon 68">
            <a:hlinkClick r:id="" action="ppaction://noaction"/>
          </p:cNvPr>
          <p:cNvSpPr/>
          <p:nvPr userDrawn="1"/>
        </p:nvSpPr>
        <p:spPr>
          <a:xfrm>
            <a:off x="3534833" y="5448300"/>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70" name="Pentagon 69">
            <a:hlinkClick r:id="" action="ppaction://noaction"/>
          </p:cNvPr>
          <p:cNvSpPr/>
          <p:nvPr userDrawn="1"/>
        </p:nvSpPr>
        <p:spPr>
          <a:xfrm>
            <a:off x="3534833" y="5801581"/>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71" name="Pentagon 70">
            <a:hlinkClick r:id="" action="ppaction://noaction"/>
          </p:cNvPr>
          <p:cNvSpPr/>
          <p:nvPr userDrawn="1"/>
        </p:nvSpPr>
        <p:spPr>
          <a:xfrm>
            <a:off x="6567144" y="3288313"/>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72" name="Pentagon 71">
            <a:hlinkClick r:id="" action="ppaction://noaction"/>
          </p:cNvPr>
          <p:cNvSpPr/>
          <p:nvPr userDrawn="1"/>
        </p:nvSpPr>
        <p:spPr>
          <a:xfrm>
            <a:off x="6567144" y="3690886"/>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73" name="Pentagon 72">
            <a:hlinkClick r:id="" action="ppaction://noaction"/>
          </p:cNvPr>
          <p:cNvSpPr/>
          <p:nvPr userDrawn="1"/>
        </p:nvSpPr>
        <p:spPr>
          <a:xfrm>
            <a:off x="6567144" y="4093459"/>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74" name="Pentagon 73">
            <a:hlinkClick r:id="" action="ppaction://noaction"/>
          </p:cNvPr>
          <p:cNvSpPr/>
          <p:nvPr userDrawn="1"/>
        </p:nvSpPr>
        <p:spPr>
          <a:xfrm>
            <a:off x="6567144" y="4496032"/>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75" name="Pentagon 74">
            <a:hlinkClick r:id="" action="ppaction://noaction"/>
          </p:cNvPr>
          <p:cNvSpPr/>
          <p:nvPr userDrawn="1"/>
        </p:nvSpPr>
        <p:spPr>
          <a:xfrm>
            <a:off x="6567144" y="4898606"/>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6" name="Pentagon 35">
            <a:hlinkClick r:id="rId4" action="ppaction://hlinksldjump"/>
          </p:cNvPr>
          <p:cNvSpPr/>
          <p:nvPr userDrawn="1"/>
        </p:nvSpPr>
        <p:spPr>
          <a:xfrm flipH="1">
            <a:off x="7162800" y="368300"/>
            <a:ext cx="1968500" cy="190500"/>
          </a:xfrm>
          <a:prstGeom prst="homePlat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800" b="0" dirty="0" smtClean="0">
                <a:ln>
                  <a:noFill/>
                </a:ln>
              </a:rPr>
              <a:t>BACK</a:t>
            </a:r>
            <a:r>
              <a:rPr lang="en-US" sz="800" b="0" baseline="0" dirty="0" smtClean="0">
                <a:ln>
                  <a:noFill/>
                </a:ln>
              </a:rPr>
              <a:t> TO TABLE OF CONTENTS</a:t>
            </a:r>
            <a:endParaRPr lang="en-US" sz="800" b="0" dirty="0">
              <a:ln>
                <a:noFill/>
              </a:ln>
            </a:endParaRPr>
          </a:p>
        </p:txBody>
      </p:sp>
      <p:sp>
        <p:nvSpPr>
          <p:cNvPr id="37" name="Pentagon 36">
            <a:hlinkClick r:id="" action="ppaction://noaction"/>
          </p:cNvPr>
          <p:cNvSpPr/>
          <p:nvPr userDrawn="1"/>
        </p:nvSpPr>
        <p:spPr>
          <a:xfrm>
            <a:off x="688793" y="5463000"/>
            <a:ext cx="381600" cy="2304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8" name="Pentagon 37">
            <a:hlinkClick r:id="" action="ppaction://noaction"/>
          </p:cNvPr>
          <p:cNvSpPr/>
          <p:nvPr userDrawn="1"/>
        </p:nvSpPr>
        <p:spPr>
          <a:xfrm>
            <a:off x="3534833" y="6154862"/>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 name="TextBox 2"/>
          <p:cNvSpPr txBox="1"/>
          <p:nvPr userDrawn="1"/>
        </p:nvSpPr>
        <p:spPr>
          <a:xfrm>
            <a:off x="609603" y="3022600"/>
            <a:ext cx="2675467" cy="261610"/>
          </a:xfrm>
          <a:prstGeom prst="rect">
            <a:avLst/>
          </a:prstGeom>
          <a:noFill/>
        </p:spPr>
        <p:txBody>
          <a:bodyPr wrap="square" rtlCol="0">
            <a:spAutoFit/>
          </a:bodyPr>
          <a:lstStyle/>
          <a:p>
            <a:r>
              <a:rPr lang="en-US" sz="1100" b="1" dirty="0" smtClean="0">
                <a:solidFill>
                  <a:schemeClr val="bg1"/>
                </a:solidFill>
              </a:rPr>
              <a:t>Environmental themes</a:t>
            </a:r>
            <a:endParaRPr lang="en-GB" sz="1100" b="1" dirty="0">
              <a:solidFill>
                <a:schemeClr val="bg1"/>
              </a:solidFill>
            </a:endParaRPr>
          </a:p>
        </p:txBody>
      </p:sp>
      <p:sp>
        <p:nvSpPr>
          <p:cNvPr id="40" name="TextBox 39"/>
          <p:cNvSpPr txBox="1"/>
          <p:nvPr userDrawn="1"/>
        </p:nvSpPr>
        <p:spPr>
          <a:xfrm>
            <a:off x="3451656" y="3022600"/>
            <a:ext cx="2675467" cy="261610"/>
          </a:xfrm>
          <a:prstGeom prst="rect">
            <a:avLst/>
          </a:prstGeom>
          <a:noFill/>
        </p:spPr>
        <p:txBody>
          <a:bodyPr wrap="square" rtlCol="0">
            <a:spAutoFit/>
          </a:bodyPr>
          <a:lstStyle/>
          <a:p>
            <a:r>
              <a:rPr lang="en-US" sz="1100" b="1" dirty="0" smtClean="0">
                <a:solidFill>
                  <a:schemeClr val="bg1"/>
                </a:solidFill>
              </a:rPr>
              <a:t>Socio-economic dimensions</a:t>
            </a:r>
            <a:endParaRPr lang="en-GB" sz="1100" b="1" dirty="0">
              <a:solidFill>
                <a:schemeClr val="bg1"/>
              </a:solidFill>
            </a:endParaRPr>
          </a:p>
        </p:txBody>
      </p:sp>
      <p:sp>
        <p:nvSpPr>
          <p:cNvPr id="41" name="TextBox 40"/>
          <p:cNvSpPr txBox="1"/>
          <p:nvPr userDrawn="1"/>
        </p:nvSpPr>
        <p:spPr>
          <a:xfrm>
            <a:off x="6468533" y="3022600"/>
            <a:ext cx="2675467" cy="261610"/>
          </a:xfrm>
          <a:prstGeom prst="rect">
            <a:avLst/>
          </a:prstGeom>
          <a:noFill/>
        </p:spPr>
        <p:txBody>
          <a:bodyPr wrap="square" rtlCol="0">
            <a:spAutoFit/>
          </a:bodyPr>
          <a:lstStyle/>
          <a:p>
            <a:r>
              <a:rPr lang="en-US" sz="1100" b="1" dirty="0" smtClean="0">
                <a:solidFill>
                  <a:schemeClr val="bg1"/>
                </a:solidFill>
              </a:rPr>
              <a:t>Systemic perspectives</a:t>
            </a:r>
            <a:endParaRPr lang="en-GB" sz="1100" b="1" dirty="0">
              <a:solidFill>
                <a:schemeClr val="bg1"/>
              </a:solidFill>
            </a:endParaRPr>
          </a:p>
        </p:txBody>
      </p:sp>
      <p:sp>
        <p:nvSpPr>
          <p:cNvPr id="42" name="Pentagon 41">
            <a:hlinkClick r:id="" action="ppaction://noaction"/>
          </p:cNvPr>
          <p:cNvSpPr/>
          <p:nvPr userDrawn="1"/>
        </p:nvSpPr>
        <p:spPr>
          <a:xfrm>
            <a:off x="688793" y="5779877"/>
            <a:ext cx="381600" cy="2304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3" name="Pentagon 42">
            <a:hlinkClick r:id="" action="ppaction://noaction"/>
          </p:cNvPr>
          <p:cNvSpPr/>
          <p:nvPr userDrawn="1"/>
        </p:nvSpPr>
        <p:spPr>
          <a:xfrm>
            <a:off x="688924" y="6077137"/>
            <a:ext cx="381600" cy="2304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5" name="Pentagon 44">
            <a:hlinkClick r:id="" action="ppaction://noaction"/>
          </p:cNvPr>
          <p:cNvSpPr/>
          <p:nvPr userDrawn="1"/>
        </p:nvSpPr>
        <p:spPr>
          <a:xfrm>
            <a:off x="688793" y="6376231"/>
            <a:ext cx="381600" cy="2304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6" name="Pentagon 45">
            <a:hlinkClick r:id="" action="ppaction://noaction"/>
          </p:cNvPr>
          <p:cNvSpPr/>
          <p:nvPr userDrawn="1"/>
        </p:nvSpPr>
        <p:spPr>
          <a:xfrm>
            <a:off x="3534833" y="3304459"/>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7" name="Pentagon 46">
            <a:hlinkClick r:id="" action="ppaction://noaction"/>
          </p:cNvPr>
          <p:cNvSpPr/>
          <p:nvPr userDrawn="1"/>
        </p:nvSpPr>
        <p:spPr>
          <a:xfrm>
            <a:off x="3534833" y="3662870"/>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8" name="Pentagon 47">
            <a:hlinkClick r:id="" action="ppaction://noaction"/>
          </p:cNvPr>
          <p:cNvSpPr/>
          <p:nvPr userDrawn="1"/>
        </p:nvSpPr>
        <p:spPr>
          <a:xfrm>
            <a:off x="3534833" y="4021281"/>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9" name="Pentagon 48">
            <a:hlinkClick r:id="" action="ppaction://noaction"/>
          </p:cNvPr>
          <p:cNvSpPr/>
          <p:nvPr userDrawn="1"/>
        </p:nvSpPr>
        <p:spPr>
          <a:xfrm>
            <a:off x="3534833" y="4383499"/>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50" name="Pentagon 49">
            <a:hlinkClick r:id="" action="ppaction://noaction"/>
          </p:cNvPr>
          <p:cNvSpPr/>
          <p:nvPr userDrawn="1"/>
        </p:nvSpPr>
        <p:spPr>
          <a:xfrm>
            <a:off x="3534833" y="4736780"/>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51" name="Pentagon 50">
            <a:hlinkClick r:id="" action="ppaction://noaction"/>
          </p:cNvPr>
          <p:cNvSpPr/>
          <p:nvPr userDrawn="1"/>
        </p:nvSpPr>
        <p:spPr>
          <a:xfrm>
            <a:off x="3534833" y="5093806"/>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9" name="Pentagon 38">
            <a:hlinkClick r:id="" action="ppaction://noaction"/>
          </p:cNvPr>
          <p:cNvSpPr/>
          <p:nvPr userDrawn="1"/>
        </p:nvSpPr>
        <p:spPr>
          <a:xfrm>
            <a:off x="690985" y="3270608"/>
            <a:ext cx="2555203" cy="304794"/>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52" name="Pentagon 51">
            <a:hlinkClick r:id="" action="ppaction://noaction"/>
          </p:cNvPr>
          <p:cNvSpPr/>
          <p:nvPr userDrawn="1"/>
        </p:nvSpPr>
        <p:spPr>
          <a:xfrm>
            <a:off x="684088" y="3569224"/>
            <a:ext cx="2555203" cy="304794"/>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61" name="Pentagon 60">
            <a:hlinkClick r:id="" action="ppaction://noaction"/>
          </p:cNvPr>
          <p:cNvSpPr/>
          <p:nvPr userDrawn="1"/>
        </p:nvSpPr>
        <p:spPr>
          <a:xfrm>
            <a:off x="684088" y="3878075"/>
            <a:ext cx="2555203" cy="304794"/>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62" name="Pentagon 61">
            <a:hlinkClick r:id="" action="ppaction://noaction"/>
          </p:cNvPr>
          <p:cNvSpPr/>
          <p:nvPr userDrawn="1"/>
        </p:nvSpPr>
        <p:spPr>
          <a:xfrm>
            <a:off x="690985" y="4187866"/>
            <a:ext cx="2555203" cy="304794"/>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63" name="Pentagon 62">
            <a:hlinkClick r:id="" action="ppaction://noaction"/>
          </p:cNvPr>
          <p:cNvSpPr/>
          <p:nvPr userDrawn="1"/>
        </p:nvSpPr>
        <p:spPr>
          <a:xfrm>
            <a:off x="690985" y="4502914"/>
            <a:ext cx="2555203" cy="304794"/>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64" name="Pentagon 63">
            <a:hlinkClick r:id="" action="ppaction://noaction"/>
          </p:cNvPr>
          <p:cNvSpPr/>
          <p:nvPr userDrawn="1"/>
        </p:nvSpPr>
        <p:spPr>
          <a:xfrm>
            <a:off x="690985" y="4794498"/>
            <a:ext cx="2555203" cy="304794"/>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65" name="Pentagon 64">
            <a:hlinkClick r:id="" action="ppaction://noaction"/>
          </p:cNvPr>
          <p:cNvSpPr/>
          <p:nvPr userDrawn="1"/>
        </p:nvSpPr>
        <p:spPr>
          <a:xfrm>
            <a:off x="690985" y="5110289"/>
            <a:ext cx="2555203" cy="304794"/>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66" name="Pentagon 65">
            <a:hlinkClick r:id="" action="ppaction://noaction"/>
          </p:cNvPr>
          <p:cNvSpPr/>
          <p:nvPr userDrawn="1"/>
        </p:nvSpPr>
        <p:spPr>
          <a:xfrm>
            <a:off x="690985" y="5429149"/>
            <a:ext cx="2555203" cy="304794"/>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67" name="Pentagon 66">
            <a:hlinkClick r:id="" action="ppaction://noaction"/>
          </p:cNvPr>
          <p:cNvSpPr/>
          <p:nvPr userDrawn="1"/>
        </p:nvSpPr>
        <p:spPr>
          <a:xfrm>
            <a:off x="690985" y="5746026"/>
            <a:ext cx="2555203" cy="304794"/>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68" name="Pentagon 67">
            <a:hlinkClick r:id="" action="ppaction://noaction"/>
          </p:cNvPr>
          <p:cNvSpPr/>
          <p:nvPr userDrawn="1"/>
        </p:nvSpPr>
        <p:spPr>
          <a:xfrm>
            <a:off x="691116" y="6043286"/>
            <a:ext cx="2555203" cy="304794"/>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76" name="Pentagon 75">
            <a:hlinkClick r:id="" action="ppaction://noaction"/>
          </p:cNvPr>
          <p:cNvSpPr/>
          <p:nvPr userDrawn="1"/>
        </p:nvSpPr>
        <p:spPr>
          <a:xfrm>
            <a:off x="690985" y="6342380"/>
            <a:ext cx="2555203" cy="304794"/>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86" name="Pentagon 85">
            <a:hlinkClick r:id="" action="ppaction://noaction"/>
          </p:cNvPr>
          <p:cNvSpPr/>
          <p:nvPr userDrawn="1"/>
        </p:nvSpPr>
        <p:spPr>
          <a:xfrm>
            <a:off x="3534833" y="5397497"/>
            <a:ext cx="2592290" cy="33060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87" name="Pentagon 86">
            <a:hlinkClick r:id="" action="ppaction://noaction"/>
          </p:cNvPr>
          <p:cNvSpPr/>
          <p:nvPr userDrawn="1"/>
        </p:nvSpPr>
        <p:spPr>
          <a:xfrm>
            <a:off x="3534833" y="5750778"/>
            <a:ext cx="2592290" cy="33060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88" name="Pentagon 87">
            <a:hlinkClick r:id="" action="ppaction://noaction"/>
          </p:cNvPr>
          <p:cNvSpPr/>
          <p:nvPr userDrawn="1"/>
        </p:nvSpPr>
        <p:spPr>
          <a:xfrm>
            <a:off x="3534833" y="6104059"/>
            <a:ext cx="2592290" cy="33060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89" name="Pentagon 88">
            <a:hlinkClick r:id="" action="ppaction://noaction"/>
          </p:cNvPr>
          <p:cNvSpPr/>
          <p:nvPr userDrawn="1"/>
        </p:nvSpPr>
        <p:spPr>
          <a:xfrm>
            <a:off x="3534833" y="3253656"/>
            <a:ext cx="2592290" cy="33060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90" name="Pentagon 89">
            <a:hlinkClick r:id="" action="ppaction://noaction"/>
          </p:cNvPr>
          <p:cNvSpPr/>
          <p:nvPr userDrawn="1"/>
        </p:nvSpPr>
        <p:spPr>
          <a:xfrm>
            <a:off x="3534833" y="3612067"/>
            <a:ext cx="2592290" cy="33060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91" name="Pentagon 90">
            <a:hlinkClick r:id="" action="ppaction://noaction"/>
          </p:cNvPr>
          <p:cNvSpPr/>
          <p:nvPr userDrawn="1"/>
        </p:nvSpPr>
        <p:spPr>
          <a:xfrm>
            <a:off x="3534833" y="3970478"/>
            <a:ext cx="2592290" cy="33060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92" name="Pentagon 91">
            <a:hlinkClick r:id="" action="ppaction://noaction"/>
          </p:cNvPr>
          <p:cNvSpPr/>
          <p:nvPr userDrawn="1"/>
        </p:nvSpPr>
        <p:spPr>
          <a:xfrm>
            <a:off x="3534833" y="4332696"/>
            <a:ext cx="2592290" cy="33060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93" name="Pentagon 92">
            <a:hlinkClick r:id="" action="ppaction://noaction"/>
          </p:cNvPr>
          <p:cNvSpPr/>
          <p:nvPr userDrawn="1"/>
        </p:nvSpPr>
        <p:spPr>
          <a:xfrm>
            <a:off x="3534833" y="4685977"/>
            <a:ext cx="2592290" cy="33060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94" name="Pentagon 93">
            <a:hlinkClick r:id="" action="ppaction://noaction"/>
          </p:cNvPr>
          <p:cNvSpPr/>
          <p:nvPr userDrawn="1"/>
        </p:nvSpPr>
        <p:spPr>
          <a:xfrm>
            <a:off x="3534833" y="5043003"/>
            <a:ext cx="2592290" cy="33060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95" name="Pentagon 94">
            <a:hlinkClick r:id="" action="ppaction://noaction"/>
          </p:cNvPr>
          <p:cNvSpPr/>
          <p:nvPr userDrawn="1"/>
        </p:nvSpPr>
        <p:spPr>
          <a:xfrm>
            <a:off x="6567144" y="3211602"/>
            <a:ext cx="2767978" cy="359702"/>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96" name="Pentagon 95">
            <a:hlinkClick r:id="" action="ppaction://noaction"/>
          </p:cNvPr>
          <p:cNvSpPr/>
          <p:nvPr userDrawn="1"/>
        </p:nvSpPr>
        <p:spPr>
          <a:xfrm>
            <a:off x="6567144" y="3614175"/>
            <a:ext cx="2767978" cy="359702"/>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97" name="Pentagon 96">
            <a:hlinkClick r:id="" action="ppaction://noaction"/>
          </p:cNvPr>
          <p:cNvSpPr/>
          <p:nvPr userDrawn="1"/>
        </p:nvSpPr>
        <p:spPr>
          <a:xfrm>
            <a:off x="6567144" y="4016748"/>
            <a:ext cx="2767978" cy="359702"/>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98" name="Pentagon 97">
            <a:hlinkClick r:id="" action="ppaction://noaction"/>
          </p:cNvPr>
          <p:cNvSpPr/>
          <p:nvPr userDrawn="1"/>
        </p:nvSpPr>
        <p:spPr>
          <a:xfrm>
            <a:off x="6567144" y="4419321"/>
            <a:ext cx="2767978" cy="359702"/>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99" name="Pentagon 98">
            <a:hlinkClick r:id="" action="ppaction://noaction"/>
          </p:cNvPr>
          <p:cNvSpPr/>
          <p:nvPr userDrawn="1"/>
        </p:nvSpPr>
        <p:spPr>
          <a:xfrm>
            <a:off x="6567144" y="4821895"/>
            <a:ext cx="2767978" cy="359702"/>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Tree>
  </p:cSld>
  <p:clrMap bg1="lt1" tx1="dk1" bg2="lt2" tx2="dk2" accent1="accent1" accent2="accent2" accent3="accent3" accent4="accent4" accent5="accent5" accent6="accent6" hlink="hlink" folHlink="folHlink"/>
  <p:sldLayoutIdLst>
    <p:sldLayoutId id="2147483683"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07A88"/>
        </a:solid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533400" y="533402"/>
            <a:ext cx="6477000" cy="2133599"/>
          </a:xfrm>
          <a:prstGeom prst="rect">
            <a:avLst/>
          </a:prstGeom>
        </p:spPr>
        <p:txBody>
          <a:bodyPr anchor="b">
            <a:noAutofit/>
          </a:bodyPr>
          <a:lstStyle/>
          <a:p>
            <a:endParaRPr lang="en-US" sz="2000" kern="1200" baseline="0" dirty="0" smtClean="0">
              <a:solidFill>
                <a:schemeClr val="tx1"/>
              </a:solidFill>
              <a:latin typeface="+mn-lt"/>
              <a:ea typeface="+mn-ea"/>
              <a:cs typeface="+mn-cs"/>
            </a:endParaRPr>
          </a:p>
          <a:p>
            <a:r>
              <a:rPr lang="en-US" sz="6600" kern="1200" baseline="0" dirty="0" smtClean="0">
                <a:solidFill>
                  <a:schemeClr val="bg1"/>
                </a:solidFill>
                <a:latin typeface="+mn-lt"/>
                <a:ea typeface="+mn-ea"/>
                <a:cs typeface="+mn-cs"/>
              </a:rPr>
              <a:t>Cross-country</a:t>
            </a:r>
          </a:p>
          <a:p>
            <a:r>
              <a:rPr kumimoji="0" lang="en-US" sz="6600" b="0" i="0" u="none" strike="noStrike" kern="1200" cap="none" spc="0" normalizeH="0" baseline="0" noProof="0" dirty="0" smtClean="0">
                <a:ln>
                  <a:noFill/>
                </a:ln>
                <a:solidFill>
                  <a:schemeClr val="bg1"/>
                </a:solidFill>
                <a:effectLst/>
                <a:uLnTx/>
                <a:uFillTx/>
                <a:latin typeface="+mn-lt"/>
                <a:ea typeface="+mn-ea"/>
                <a:cs typeface="+mn-cs"/>
              </a:rPr>
              <a:t>comparisons</a:t>
            </a:r>
            <a:endParaRPr kumimoji="0" lang="en-US" sz="66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15" name="Title 1"/>
          <p:cNvSpPr txBox="1">
            <a:spLocks/>
          </p:cNvSpPr>
          <p:nvPr userDrawn="1"/>
        </p:nvSpPr>
        <p:spPr>
          <a:xfrm>
            <a:off x="6307667" y="609600"/>
            <a:ext cx="2823633" cy="2286000"/>
          </a:xfrm>
          <a:prstGeom prst="rect">
            <a:avLst/>
          </a:prstGeom>
        </p:spPr>
        <p:txBody>
          <a:bodyPr anchor="b">
            <a:noAutofit/>
          </a:bodyPr>
          <a:lstStyle/>
          <a:p>
            <a:pPr algn="r"/>
            <a:endParaRPr lang="en-US" sz="16000" kern="1200" baseline="0" dirty="0" smtClean="0">
              <a:solidFill>
                <a:schemeClr val="tx1"/>
              </a:solidFill>
              <a:latin typeface="+mn-lt"/>
              <a:ea typeface="+mn-ea"/>
              <a:cs typeface="+mn-cs"/>
            </a:endParaRPr>
          </a:p>
          <a:p>
            <a:pPr algn="r"/>
            <a:r>
              <a:rPr lang="en-US" sz="16000" kern="1200" baseline="0" dirty="0" smtClean="0">
                <a:solidFill>
                  <a:srgbClr val="00B1C4"/>
                </a:solidFill>
                <a:latin typeface="Open Sans Extrabold" pitchFamily="34" charset="0"/>
                <a:ea typeface="Open Sans Extrabold" pitchFamily="34" charset="0"/>
                <a:cs typeface="Open Sans Extrabold" pitchFamily="34" charset="0"/>
              </a:rPr>
              <a:t>04</a:t>
            </a:r>
            <a:endParaRPr kumimoji="0" lang="en-US" sz="16000" b="0" i="0" u="none" strike="noStrike" kern="1200" cap="none" spc="0" normalizeH="0" baseline="0" noProof="0" dirty="0" smtClean="0">
              <a:ln>
                <a:noFill/>
              </a:ln>
              <a:solidFill>
                <a:srgbClr val="00B1C4"/>
              </a:solidFill>
              <a:effectLst/>
              <a:uLnTx/>
              <a:uFillTx/>
              <a:latin typeface="Open Sans Extrabold" pitchFamily="34" charset="0"/>
              <a:ea typeface="Open Sans Extrabold" pitchFamily="34" charset="0"/>
              <a:cs typeface="Open Sans Extrabold" pitchFamily="34" charset="0"/>
            </a:endParaRPr>
          </a:p>
        </p:txBody>
      </p:sp>
      <p:cxnSp>
        <p:nvCxnSpPr>
          <p:cNvPr id="17" name="Straight Connector 16"/>
          <p:cNvCxnSpPr/>
          <p:nvPr userDrawn="1"/>
        </p:nvCxnSpPr>
        <p:spPr>
          <a:xfrm>
            <a:off x="685800" y="2895600"/>
            <a:ext cx="84582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1066800" y="3098801"/>
            <a:ext cx="2514600" cy="2298065"/>
          </a:xfrm>
          <a:prstGeom prst="rect">
            <a:avLst/>
          </a:prstGeom>
          <a:noFill/>
        </p:spPr>
        <p:txBody>
          <a:bodyPr wrap="square" numCol="1" spcCol="548640" rtlCol="0" anchor="t">
            <a:spAutoFit/>
          </a:bodyPr>
          <a:lstStyle/>
          <a:p>
            <a:pPr marL="0" marR="0" lvl="0" indent="-342900" algn="l" defTabSz="914400" rtl="0" eaLnBrk="1" fontAlgn="auto" latinLnBrk="0" hangingPunct="1">
              <a:lnSpc>
                <a:spcPct val="100000"/>
              </a:lnSpc>
              <a:spcBef>
                <a:spcPts val="0"/>
              </a:spcBef>
              <a:spcAft>
                <a:spcPts val="1000"/>
              </a:spcAft>
              <a:buClrTx/>
              <a:buSzTx/>
              <a:buFont typeface="Arial" pitchFamily="34" charset="0"/>
              <a:buNone/>
              <a:tabLst/>
              <a:defRPr/>
            </a:pPr>
            <a:r>
              <a:rPr lang="en-US" sz="1100" kern="1200" baseline="0" dirty="0" smtClean="0">
                <a:solidFill>
                  <a:schemeClr val="bg1"/>
                </a:solidFill>
                <a:latin typeface="+mn-lt"/>
                <a:ea typeface="+mn-ea"/>
                <a:cs typeface="+mn-cs"/>
              </a:rPr>
              <a:t>Agriculture – organic </a:t>
            </a:r>
            <a:br>
              <a:rPr lang="en-US" sz="1100" kern="1200" baseline="0" dirty="0" smtClean="0">
                <a:solidFill>
                  <a:schemeClr val="bg1"/>
                </a:solidFill>
                <a:latin typeface="+mn-lt"/>
                <a:ea typeface="+mn-ea"/>
                <a:cs typeface="+mn-cs"/>
              </a:rPr>
            </a:br>
            <a:r>
              <a:rPr lang="en-US" sz="1100" kern="1200" baseline="0" dirty="0" smtClean="0">
                <a:solidFill>
                  <a:schemeClr val="bg1"/>
                </a:solidFill>
                <a:latin typeface="+mn-lt"/>
                <a:ea typeface="+mn-ea"/>
                <a:cs typeface="+mn-cs"/>
              </a:rPr>
              <a:t>farming</a:t>
            </a:r>
          </a:p>
          <a:p>
            <a:pPr marL="0" lvl="0" indent="-342900" algn="l">
              <a:lnSpc>
                <a:spcPct val="100000"/>
              </a:lnSpc>
              <a:spcAft>
                <a:spcPts val="1000"/>
              </a:spcAft>
              <a:buFont typeface="Arial" pitchFamily="34" charset="0"/>
              <a:buNone/>
            </a:pPr>
            <a:r>
              <a:rPr lang="en-US" sz="1100" kern="1200" baseline="0" dirty="0" smtClean="0">
                <a:solidFill>
                  <a:schemeClr val="bg1"/>
                </a:solidFill>
                <a:latin typeface="+mn-lt"/>
                <a:ea typeface="+mn-ea"/>
                <a:cs typeface="+mn-cs"/>
              </a:rPr>
              <a:t>Air pollution – emissions </a:t>
            </a:r>
            <a:br>
              <a:rPr lang="en-US" sz="1100" kern="1200" baseline="0" dirty="0" smtClean="0">
                <a:solidFill>
                  <a:schemeClr val="bg1"/>
                </a:solidFill>
                <a:latin typeface="+mn-lt"/>
                <a:ea typeface="+mn-ea"/>
                <a:cs typeface="+mn-cs"/>
              </a:rPr>
            </a:br>
            <a:r>
              <a:rPr lang="en-US" sz="1100" kern="1200" baseline="0" dirty="0" smtClean="0">
                <a:solidFill>
                  <a:schemeClr val="bg1"/>
                </a:solidFill>
                <a:latin typeface="+mn-lt"/>
                <a:ea typeface="+mn-ea"/>
                <a:cs typeface="+mn-cs"/>
              </a:rPr>
              <a:t>of selected pollutants</a:t>
            </a:r>
          </a:p>
          <a:p>
            <a:pPr marL="0" lvl="0" indent="-342900" algn="l">
              <a:lnSpc>
                <a:spcPct val="100000"/>
              </a:lnSpc>
              <a:spcAft>
                <a:spcPts val="1000"/>
              </a:spcAft>
              <a:buFont typeface="Arial" pitchFamily="34" charset="0"/>
              <a:buNone/>
            </a:pPr>
            <a:r>
              <a:rPr lang="en-US" sz="1100" kern="1200" baseline="0" dirty="0" smtClean="0">
                <a:solidFill>
                  <a:schemeClr val="bg1"/>
                </a:solidFill>
                <a:latin typeface="+mn-lt"/>
                <a:ea typeface="+mn-ea"/>
                <a:cs typeface="+mn-cs"/>
              </a:rPr>
              <a:t>Biodiversity – protected </a:t>
            </a:r>
            <a:br>
              <a:rPr lang="en-US" sz="1100" kern="1200" baseline="0" dirty="0" smtClean="0">
                <a:solidFill>
                  <a:schemeClr val="bg1"/>
                </a:solidFill>
                <a:latin typeface="+mn-lt"/>
                <a:ea typeface="+mn-ea"/>
                <a:cs typeface="+mn-cs"/>
              </a:rPr>
            </a:br>
            <a:r>
              <a:rPr lang="en-US" sz="1100" kern="1200" baseline="0" dirty="0" smtClean="0">
                <a:solidFill>
                  <a:schemeClr val="bg1"/>
                </a:solidFill>
                <a:latin typeface="+mn-lt"/>
                <a:ea typeface="+mn-ea"/>
                <a:cs typeface="+mn-cs"/>
              </a:rPr>
              <a:t>areas</a:t>
            </a:r>
          </a:p>
          <a:p>
            <a:pPr marL="0" marR="0" lvl="0" indent="-342900" algn="l" defTabSz="914400" rtl="0" eaLnBrk="1" fontAlgn="auto" latinLnBrk="0" hangingPunct="1">
              <a:lnSpc>
                <a:spcPct val="100000"/>
              </a:lnSpc>
              <a:spcBef>
                <a:spcPts val="0"/>
              </a:spcBef>
              <a:spcAft>
                <a:spcPts val="1000"/>
              </a:spcAft>
              <a:buClrTx/>
              <a:buSzTx/>
              <a:buFont typeface="Arial" pitchFamily="34" charset="0"/>
              <a:buNone/>
              <a:tabLst/>
              <a:defRPr/>
            </a:pPr>
            <a:r>
              <a:rPr lang="en-US" sz="1100" kern="1200" baseline="0" dirty="0" smtClean="0">
                <a:solidFill>
                  <a:schemeClr val="bg1"/>
                </a:solidFill>
                <a:latin typeface="+mn-lt"/>
                <a:ea typeface="+mn-ea"/>
                <a:cs typeface="+mn-cs"/>
              </a:rPr>
              <a:t>Energy – energy consumption </a:t>
            </a:r>
            <a:br>
              <a:rPr lang="en-US" sz="1100" kern="1200" baseline="0" dirty="0" smtClean="0">
                <a:solidFill>
                  <a:schemeClr val="bg1"/>
                </a:solidFill>
                <a:latin typeface="+mn-lt"/>
                <a:ea typeface="+mn-ea"/>
                <a:cs typeface="+mn-cs"/>
              </a:rPr>
            </a:br>
            <a:r>
              <a:rPr lang="en-US" sz="1100" kern="1200" baseline="0" dirty="0" smtClean="0">
                <a:solidFill>
                  <a:schemeClr val="bg1"/>
                </a:solidFill>
                <a:latin typeface="+mn-lt"/>
                <a:ea typeface="+mn-ea"/>
                <a:cs typeface="+mn-cs"/>
              </a:rPr>
              <a:t>and share of renewable energy</a:t>
            </a:r>
          </a:p>
          <a:p>
            <a:pPr marL="0" lvl="0" indent="-342900" algn="l">
              <a:lnSpc>
                <a:spcPct val="100000"/>
              </a:lnSpc>
              <a:spcAft>
                <a:spcPts val="1000"/>
              </a:spcAft>
              <a:buFont typeface="Arial" pitchFamily="34" charset="0"/>
              <a:buNone/>
            </a:pPr>
            <a:r>
              <a:rPr lang="en-US" sz="1100" kern="1200" baseline="0" dirty="0" smtClean="0">
                <a:solidFill>
                  <a:schemeClr val="bg1"/>
                </a:solidFill>
                <a:latin typeface="+mn-lt"/>
                <a:ea typeface="+mn-ea"/>
                <a:cs typeface="+mn-cs"/>
              </a:rPr>
              <a:t>Freshwater quality – </a:t>
            </a:r>
            <a:br>
              <a:rPr lang="en-US" sz="1100" kern="1200" baseline="0" dirty="0" smtClean="0">
                <a:solidFill>
                  <a:schemeClr val="bg1"/>
                </a:solidFill>
                <a:latin typeface="+mn-lt"/>
                <a:ea typeface="+mn-ea"/>
                <a:cs typeface="+mn-cs"/>
              </a:rPr>
            </a:br>
            <a:r>
              <a:rPr lang="en-US" sz="1100" kern="1200" baseline="0" dirty="0" smtClean="0">
                <a:solidFill>
                  <a:schemeClr val="bg1"/>
                </a:solidFill>
                <a:latin typeface="+mn-lt"/>
                <a:ea typeface="+mn-ea"/>
                <a:cs typeface="+mn-cs"/>
              </a:rPr>
              <a:t>nutrients in rivers</a:t>
            </a:r>
          </a:p>
        </p:txBody>
      </p:sp>
      <p:sp>
        <p:nvSpPr>
          <p:cNvPr id="35" name="TextBox 34"/>
          <p:cNvSpPr txBox="1"/>
          <p:nvPr userDrawn="1"/>
        </p:nvSpPr>
        <p:spPr>
          <a:xfrm>
            <a:off x="3962399" y="3096328"/>
            <a:ext cx="2573867" cy="1831271"/>
          </a:xfrm>
          <a:prstGeom prst="rect">
            <a:avLst/>
          </a:prstGeom>
          <a:noFill/>
        </p:spPr>
        <p:txBody>
          <a:bodyPr wrap="square" numCol="1" spcCol="548640" rtlCol="0" anchor="t">
            <a:spAutoFit/>
          </a:bodyPr>
          <a:lstStyle/>
          <a:p>
            <a:pPr marL="0" marR="0" lvl="0" indent="-342900" algn="l" defTabSz="914400" rtl="0" eaLnBrk="1" fontAlgn="auto" latinLnBrk="0" hangingPunct="1">
              <a:lnSpc>
                <a:spcPct val="100000"/>
              </a:lnSpc>
              <a:spcBef>
                <a:spcPts val="0"/>
              </a:spcBef>
              <a:spcAft>
                <a:spcPts val="1000"/>
              </a:spcAft>
              <a:buClrTx/>
              <a:buSzTx/>
              <a:buFont typeface="Arial" pitchFamily="34" charset="0"/>
              <a:buNone/>
              <a:tabLst/>
              <a:defRPr/>
            </a:pPr>
            <a:r>
              <a:rPr lang="en-US" sz="1100" kern="1200" baseline="0" dirty="0" smtClean="0">
                <a:solidFill>
                  <a:schemeClr val="bg1"/>
                </a:solidFill>
                <a:latin typeface="+mn-lt"/>
                <a:ea typeface="+mn-ea"/>
                <a:cs typeface="+mn-cs"/>
              </a:rPr>
              <a:t>Mitigating climate change – greenhouse gas emissions</a:t>
            </a:r>
          </a:p>
          <a:p>
            <a:pPr marL="0" marR="0" lvl="0" indent="-342900" algn="l" defTabSz="914400" rtl="0" eaLnBrk="1" fontAlgn="auto" latinLnBrk="0" hangingPunct="1">
              <a:lnSpc>
                <a:spcPct val="100000"/>
              </a:lnSpc>
              <a:spcBef>
                <a:spcPts val="0"/>
              </a:spcBef>
              <a:spcAft>
                <a:spcPts val="1000"/>
              </a:spcAft>
              <a:buClrTx/>
              <a:buSzTx/>
              <a:buFont typeface="Arial" pitchFamily="34" charset="0"/>
              <a:buNone/>
              <a:tabLst/>
              <a:defRPr/>
            </a:pPr>
            <a:r>
              <a:rPr lang="en-US" sz="1100" kern="1200" baseline="0" dirty="0" smtClean="0">
                <a:solidFill>
                  <a:schemeClr val="bg1"/>
                </a:solidFill>
                <a:latin typeface="+mn-lt"/>
                <a:ea typeface="+mn-ea"/>
                <a:cs typeface="+mn-cs"/>
              </a:rPr>
              <a:t>Resource efficiency – material resource efficiency and productivity</a:t>
            </a:r>
          </a:p>
          <a:p>
            <a:pPr marL="0" lvl="0" indent="-342900" algn="l">
              <a:lnSpc>
                <a:spcPct val="100000"/>
              </a:lnSpc>
              <a:spcAft>
                <a:spcPts val="1000"/>
              </a:spcAft>
              <a:buFont typeface="Arial" pitchFamily="34" charset="0"/>
              <a:buNone/>
            </a:pPr>
            <a:r>
              <a:rPr lang="en-US" sz="1100" kern="1200" baseline="0" dirty="0" smtClean="0">
                <a:solidFill>
                  <a:schemeClr val="bg1"/>
                </a:solidFill>
                <a:latin typeface="+mn-lt"/>
                <a:ea typeface="+mn-ea"/>
                <a:cs typeface="+mn-cs"/>
              </a:rPr>
              <a:t>Transport – passenger transport demand and modal split</a:t>
            </a:r>
          </a:p>
          <a:p>
            <a:pPr marL="0" marR="0" lvl="0" indent="-342900" algn="l" defTabSz="914400" rtl="0" eaLnBrk="1" fontAlgn="auto" latinLnBrk="0" hangingPunct="1">
              <a:lnSpc>
                <a:spcPct val="100000"/>
              </a:lnSpc>
              <a:spcBef>
                <a:spcPts val="0"/>
              </a:spcBef>
              <a:spcAft>
                <a:spcPts val="1000"/>
              </a:spcAft>
              <a:buClrTx/>
              <a:buSzTx/>
              <a:buFont typeface="Arial" pitchFamily="34" charset="0"/>
              <a:buNone/>
              <a:tabLst/>
              <a:defRPr/>
            </a:pPr>
            <a:r>
              <a:rPr lang="en-US" sz="1100" kern="1200" baseline="0" dirty="0" smtClean="0">
                <a:solidFill>
                  <a:schemeClr val="bg1"/>
                </a:solidFill>
                <a:latin typeface="+mn-lt"/>
                <a:ea typeface="+mn-ea"/>
                <a:cs typeface="+mn-cs"/>
              </a:rPr>
              <a:t>Waste – municipal solid waste generation and management</a:t>
            </a:r>
          </a:p>
        </p:txBody>
      </p:sp>
      <p:pic>
        <p:nvPicPr>
          <p:cNvPr id="54" name="Picture 53" descr="Logo_H_White.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620000" y="6262306"/>
            <a:ext cx="1981200" cy="367094"/>
          </a:xfrm>
          <a:prstGeom prst="rect">
            <a:avLst/>
          </a:prstGeom>
        </p:spPr>
      </p:pic>
      <p:sp>
        <p:nvSpPr>
          <p:cNvPr id="18" name="Pentagon 17">
            <a:hlinkClick r:id="" action="ppaction://noaction"/>
          </p:cNvPr>
          <p:cNvSpPr/>
          <p:nvPr userDrawn="1"/>
        </p:nvSpPr>
        <p:spPr>
          <a:xfrm>
            <a:off x="685801" y="3200400"/>
            <a:ext cx="381000" cy="228600"/>
          </a:xfrm>
          <a:prstGeom prst="homePlate">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0" name="Pentagon 19">
            <a:hlinkClick r:id="" action="ppaction://noaction"/>
          </p:cNvPr>
          <p:cNvSpPr/>
          <p:nvPr userDrawn="1"/>
        </p:nvSpPr>
        <p:spPr>
          <a:xfrm>
            <a:off x="685801" y="3657600"/>
            <a:ext cx="381000" cy="228600"/>
          </a:xfrm>
          <a:prstGeom prst="homePlate">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1" name="Pentagon 20">
            <a:hlinkClick r:id="" action="ppaction://noaction"/>
          </p:cNvPr>
          <p:cNvSpPr/>
          <p:nvPr userDrawn="1"/>
        </p:nvSpPr>
        <p:spPr>
          <a:xfrm>
            <a:off x="685801" y="4114800"/>
            <a:ext cx="381000" cy="228600"/>
          </a:xfrm>
          <a:prstGeom prst="homePlate">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2" name="Pentagon 21">
            <a:hlinkClick r:id="" action="ppaction://noaction"/>
          </p:cNvPr>
          <p:cNvSpPr/>
          <p:nvPr userDrawn="1"/>
        </p:nvSpPr>
        <p:spPr>
          <a:xfrm>
            <a:off x="685801" y="4572000"/>
            <a:ext cx="381000" cy="228600"/>
          </a:xfrm>
          <a:prstGeom prst="homePlate">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3" name="Pentagon 22">
            <a:hlinkClick r:id="" action="ppaction://noaction"/>
          </p:cNvPr>
          <p:cNvSpPr/>
          <p:nvPr userDrawn="1"/>
        </p:nvSpPr>
        <p:spPr>
          <a:xfrm>
            <a:off x="685801" y="5029200"/>
            <a:ext cx="381000" cy="228600"/>
          </a:xfrm>
          <a:prstGeom prst="homePlate">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7" name="Pentagon 26">
            <a:hlinkClick r:id="" action="ppaction://noaction"/>
          </p:cNvPr>
          <p:cNvSpPr/>
          <p:nvPr userDrawn="1"/>
        </p:nvSpPr>
        <p:spPr>
          <a:xfrm>
            <a:off x="3581400" y="3200400"/>
            <a:ext cx="381000" cy="228600"/>
          </a:xfrm>
          <a:prstGeom prst="homePlate">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8" name="Pentagon 27">
            <a:hlinkClick r:id="" action="ppaction://noaction"/>
          </p:cNvPr>
          <p:cNvSpPr/>
          <p:nvPr userDrawn="1"/>
        </p:nvSpPr>
        <p:spPr>
          <a:xfrm>
            <a:off x="3581400" y="3657600"/>
            <a:ext cx="381000" cy="228600"/>
          </a:xfrm>
          <a:prstGeom prst="homePlate">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9" name="Pentagon 28">
            <a:hlinkClick r:id="" action="ppaction://noaction"/>
          </p:cNvPr>
          <p:cNvSpPr/>
          <p:nvPr userDrawn="1"/>
        </p:nvSpPr>
        <p:spPr>
          <a:xfrm>
            <a:off x="3581400" y="4114800"/>
            <a:ext cx="381000" cy="228600"/>
          </a:xfrm>
          <a:prstGeom prst="homePlate">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0" name="Pentagon 29">
            <a:hlinkClick r:id="" action="ppaction://noaction"/>
          </p:cNvPr>
          <p:cNvSpPr/>
          <p:nvPr userDrawn="1"/>
        </p:nvSpPr>
        <p:spPr>
          <a:xfrm>
            <a:off x="3581400" y="4572000"/>
            <a:ext cx="381000" cy="228600"/>
          </a:xfrm>
          <a:prstGeom prst="homePlate">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5" name="Pentagon 24">
            <a:hlinkClick r:id="rId4" action="ppaction://hlinksldjump"/>
          </p:cNvPr>
          <p:cNvSpPr/>
          <p:nvPr userDrawn="1"/>
        </p:nvSpPr>
        <p:spPr>
          <a:xfrm flipH="1">
            <a:off x="7162800" y="368300"/>
            <a:ext cx="1968500" cy="190500"/>
          </a:xfrm>
          <a:prstGeom prst="homePlat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800" b="0" dirty="0" smtClean="0">
                <a:ln>
                  <a:noFill/>
                </a:ln>
              </a:rPr>
              <a:t>BACK</a:t>
            </a:r>
            <a:r>
              <a:rPr lang="en-US" sz="800" b="0" baseline="0" dirty="0" smtClean="0">
                <a:ln>
                  <a:noFill/>
                </a:ln>
              </a:rPr>
              <a:t> TO TABLE OF CONTENTS</a:t>
            </a:r>
            <a:endParaRPr lang="en-US" sz="800" b="0" dirty="0">
              <a:ln>
                <a:noFill/>
              </a:ln>
            </a:endParaRPr>
          </a:p>
        </p:txBody>
      </p:sp>
      <p:sp>
        <p:nvSpPr>
          <p:cNvPr id="24" name="Pentagon 23">
            <a:hlinkClick r:id="" action="ppaction://noaction"/>
          </p:cNvPr>
          <p:cNvSpPr/>
          <p:nvPr userDrawn="1"/>
        </p:nvSpPr>
        <p:spPr>
          <a:xfrm>
            <a:off x="702734" y="3141131"/>
            <a:ext cx="2599266" cy="367666"/>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6" name="Pentagon 25">
            <a:hlinkClick r:id="" action="ppaction://noaction"/>
          </p:cNvPr>
          <p:cNvSpPr/>
          <p:nvPr userDrawn="1"/>
        </p:nvSpPr>
        <p:spPr>
          <a:xfrm>
            <a:off x="702734" y="3598331"/>
            <a:ext cx="2599266" cy="367666"/>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1" name="Pentagon 30">
            <a:hlinkClick r:id="" action="ppaction://noaction"/>
          </p:cNvPr>
          <p:cNvSpPr/>
          <p:nvPr userDrawn="1"/>
        </p:nvSpPr>
        <p:spPr>
          <a:xfrm>
            <a:off x="702734" y="4055531"/>
            <a:ext cx="2599266" cy="367666"/>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2" name="Pentagon 31">
            <a:hlinkClick r:id="" action="ppaction://noaction"/>
          </p:cNvPr>
          <p:cNvSpPr/>
          <p:nvPr userDrawn="1"/>
        </p:nvSpPr>
        <p:spPr>
          <a:xfrm>
            <a:off x="702734" y="4512731"/>
            <a:ext cx="2599266" cy="367666"/>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3" name="Pentagon 32">
            <a:hlinkClick r:id="" action="ppaction://noaction"/>
          </p:cNvPr>
          <p:cNvSpPr/>
          <p:nvPr userDrawn="1"/>
        </p:nvSpPr>
        <p:spPr>
          <a:xfrm>
            <a:off x="702734" y="4969931"/>
            <a:ext cx="2599266" cy="367666"/>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4" name="Pentagon 33">
            <a:hlinkClick r:id="" action="ppaction://noaction"/>
          </p:cNvPr>
          <p:cNvSpPr/>
          <p:nvPr userDrawn="1"/>
        </p:nvSpPr>
        <p:spPr>
          <a:xfrm>
            <a:off x="3581400" y="3124196"/>
            <a:ext cx="2954866" cy="397931"/>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6" name="Pentagon 35">
            <a:hlinkClick r:id="" action="ppaction://noaction"/>
          </p:cNvPr>
          <p:cNvSpPr/>
          <p:nvPr userDrawn="1"/>
        </p:nvSpPr>
        <p:spPr>
          <a:xfrm>
            <a:off x="3581400" y="3581396"/>
            <a:ext cx="2954866" cy="397931"/>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7" name="Pentagon 36">
            <a:hlinkClick r:id="" action="ppaction://noaction"/>
          </p:cNvPr>
          <p:cNvSpPr/>
          <p:nvPr userDrawn="1"/>
        </p:nvSpPr>
        <p:spPr>
          <a:xfrm>
            <a:off x="3581400" y="4038596"/>
            <a:ext cx="2954866" cy="397931"/>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8" name="Pentagon 37">
            <a:hlinkClick r:id="" action="ppaction://noaction"/>
          </p:cNvPr>
          <p:cNvSpPr/>
          <p:nvPr userDrawn="1"/>
        </p:nvSpPr>
        <p:spPr>
          <a:xfrm>
            <a:off x="3581400" y="4495796"/>
            <a:ext cx="2954866" cy="397931"/>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Tree>
  </p:cSld>
  <p:clrMap bg1="lt1" tx1="dk1" bg2="lt2" tx2="dk2" accent1="accent1" accent2="accent2" accent3="accent3" accent4="accent4" accent5="accent5" accent6="accent6" hlink="hlink" folHlink="folHlink"/>
  <p:sldLayoutIdLst>
    <p:sldLayoutId id="2147483686"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8" Type="http://schemas.openxmlformats.org/officeDocument/2006/relationships/hyperlink" Target="http://www.eea.europa.eu/soer-2015/global/trade" TargetMode="External"/><Relationship Id="rId13" Type="http://schemas.openxmlformats.org/officeDocument/2006/relationships/hyperlink" Target="http://www.eea.europa.eu/soer-2015/global/governance" TargetMode="External"/><Relationship Id="rId3" Type="http://schemas.openxmlformats.org/officeDocument/2006/relationships/hyperlink" Target="http://www.eea.europa.eu/soer-2015/global/demography" TargetMode="External"/><Relationship Id="rId7" Type="http://schemas.openxmlformats.org/officeDocument/2006/relationships/hyperlink" Target="http://www.eea.europa.eu/soer-2015/global/economic" TargetMode="External"/><Relationship Id="rId12" Type="http://schemas.openxmlformats.org/officeDocument/2006/relationships/hyperlink" Target="http://www.eea.europa.eu/soer-2015/global/pollution" TargetMode="External"/><Relationship Id="rId2" Type="http://schemas.openxmlformats.org/officeDocument/2006/relationships/notesSlide" Target="../notesSlides/notesSlide23.xml"/><Relationship Id="rId1" Type="http://schemas.openxmlformats.org/officeDocument/2006/relationships/slideLayout" Target="../slideLayouts/slideLayout20.xml"/><Relationship Id="rId6" Type="http://schemas.openxmlformats.org/officeDocument/2006/relationships/hyperlink" Target="http://www.eea.europa.eu/soer-2015/global/technology" TargetMode="External"/><Relationship Id="rId11" Type="http://schemas.openxmlformats.org/officeDocument/2006/relationships/hyperlink" Target="http://www.eea.europa.eu/soer-2015/global/climate" TargetMode="External"/><Relationship Id="rId5" Type="http://schemas.openxmlformats.org/officeDocument/2006/relationships/hyperlink" Target="http://www.eea.europa.eu/soer-2015/global/health" TargetMode="External"/><Relationship Id="rId10" Type="http://schemas.openxmlformats.org/officeDocument/2006/relationships/hyperlink" Target="http://www.eea.europa.eu/soer-2015/global/ecosystems" TargetMode="External"/><Relationship Id="rId4" Type="http://schemas.openxmlformats.org/officeDocument/2006/relationships/hyperlink" Target="http://www.eea.europa.eu/soer-2015/global/urban-world" TargetMode="External"/><Relationship Id="rId9" Type="http://schemas.openxmlformats.org/officeDocument/2006/relationships/hyperlink" Target="http://www.eea.europa.eu/soer-2015/global/competition"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eea-subscriptions.eu/subscribe"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eea.europa.eu/soe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8.emf"/><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0552" y="3441680"/>
            <a:ext cx="7815082" cy="3416320"/>
          </a:xfrm>
          <a:prstGeom prst="rect">
            <a:avLst/>
          </a:prstGeom>
        </p:spPr>
        <p:txBody>
          <a:bodyPr wrap="square">
            <a:spAutoFit/>
          </a:bodyPr>
          <a:lstStyle/>
          <a:p>
            <a:endParaRPr lang="en-GB" sz="3200" b="1" dirty="0">
              <a:solidFill>
                <a:schemeClr val="bg1"/>
              </a:solidFill>
            </a:endParaRPr>
          </a:p>
          <a:p>
            <a:r>
              <a:rPr lang="en-GB" sz="3200" dirty="0" smtClean="0">
                <a:solidFill>
                  <a:schemeClr val="bg1"/>
                </a:solidFill>
              </a:rPr>
              <a:t>Anita </a:t>
            </a:r>
            <a:r>
              <a:rPr lang="en-GB" sz="3200" dirty="0">
                <a:solidFill>
                  <a:schemeClr val="bg1"/>
                </a:solidFill>
              </a:rPr>
              <a:t>Pirc </a:t>
            </a:r>
            <a:r>
              <a:rPr lang="en-GB" sz="3200" dirty="0" smtClean="0">
                <a:solidFill>
                  <a:schemeClr val="bg1"/>
                </a:solidFill>
              </a:rPr>
              <a:t>Velkavrh</a:t>
            </a:r>
          </a:p>
          <a:p>
            <a:endParaRPr lang="en-GB" sz="3200" b="1" dirty="0">
              <a:solidFill>
                <a:schemeClr val="bg1"/>
              </a:solidFill>
            </a:endParaRPr>
          </a:p>
          <a:p>
            <a:r>
              <a:rPr lang="en-GB" sz="2400" dirty="0" smtClean="0">
                <a:solidFill>
                  <a:schemeClr val="bg1"/>
                </a:solidFill>
              </a:rPr>
              <a:t>Foresight and sustainability, </a:t>
            </a:r>
          </a:p>
          <a:p>
            <a:r>
              <a:rPr lang="en-GB" sz="2400" dirty="0" smtClean="0">
                <a:solidFill>
                  <a:schemeClr val="bg1"/>
                </a:solidFill>
              </a:rPr>
              <a:t>Integrated assessment programme,</a:t>
            </a:r>
          </a:p>
          <a:p>
            <a:r>
              <a:rPr lang="en-GB" sz="2400" dirty="0" smtClean="0">
                <a:solidFill>
                  <a:schemeClr val="bg1"/>
                </a:solidFill>
              </a:rPr>
              <a:t>European Environment agency,</a:t>
            </a:r>
          </a:p>
          <a:p>
            <a:endParaRPr lang="en-GB" sz="2400" dirty="0" smtClean="0">
              <a:solidFill>
                <a:schemeClr val="bg1"/>
              </a:solidFill>
            </a:endParaRPr>
          </a:p>
          <a:p>
            <a:r>
              <a:rPr lang="en-GB" sz="2400" dirty="0" smtClean="0">
                <a:solidFill>
                  <a:schemeClr val="bg1"/>
                </a:solidFill>
              </a:rPr>
              <a:t>Copenhagen, Denmark</a:t>
            </a:r>
            <a:endParaRPr lang="en-GB" sz="2400" dirty="0">
              <a:solidFill>
                <a:schemeClr val="bg1"/>
              </a:solidFill>
            </a:endParaRPr>
          </a:p>
        </p:txBody>
      </p:sp>
    </p:spTree>
    <p:extLst>
      <p:ext uri="{BB962C8B-B14F-4D97-AF65-F5344CB8AC3E}">
        <p14:creationId xmlns:p14="http://schemas.microsoft.com/office/powerpoint/2010/main" val="338890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97362" y="308919"/>
            <a:ext cx="2607275" cy="232307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8800" dirty="0" smtClean="0">
                <a:solidFill>
                  <a:prstClr val="white"/>
                </a:solidFill>
              </a:rPr>
              <a:t>3</a:t>
            </a:r>
            <a:endParaRPr lang="en-GB" sz="8800" dirty="0">
              <a:solidFill>
                <a:prstClr val="white"/>
              </a:solidFill>
            </a:endParaRPr>
          </a:p>
        </p:txBody>
      </p:sp>
      <p:sp>
        <p:nvSpPr>
          <p:cNvPr id="3" name="Rectangle 2"/>
          <p:cNvSpPr/>
          <p:nvPr/>
        </p:nvSpPr>
        <p:spPr>
          <a:xfrm>
            <a:off x="316522" y="3415534"/>
            <a:ext cx="3710355" cy="1965357"/>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4800" dirty="0">
                <a:solidFill>
                  <a:prstClr val="white"/>
                </a:solidFill>
              </a:rPr>
              <a:t>E</a:t>
            </a:r>
            <a:r>
              <a:rPr lang="en-GB" sz="4800" dirty="0" smtClean="0">
                <a:solidFill>
                  <a:prstClr val="white"/>
                </a:solidFill>
              </a:rPr>
              <a:t>conomic</a:t>
            </a:r>
            <a:endParaRPr lang="en-GB" sz="4800" dirty="0">
              <a:solidFill>
                <a:prstClr val="white"/>
              </a:solidFill>
            </a:endParaRPr>
          </a:p>
        </p:txBody>
      </p:sp>
      <p:sp>
        <p:nvSpPr>
          <p:cNvPr id="4" name="Rectangle 3"/>
          <p:cNvSpPr/>
          <p:nvPr/>
        </p:nvSpPr>
        <p:spPr>
          <a:xfrm>
            <a:off x="4026876" y="4062045"/>
            <a:ext cx="4431323" cy="1969478"/>
          </a:xfrm>
          <a:prstGeom prst="rect">
            <a:avLst/>
          </a:prstGeom>
          <a:solidFill>
            <a:srgbClr val="82528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8800" dirty="0">
              <a:solidFill>
                <a:prstClr val="white"/>
              </a:solidFill>
            </a:endParaRPr>
          </a:p>
        </p:txBody>
      </p:sp>
      <p:sp>
        <p:nvSpPr>
          <p:cNvPr id="5" name="Rectangle 4"/>
          <p:cNvSpPr/>
          <p:nvPr/>
        </p:nvSpPr>
        <p:spPr>
          <a:xfrm>
            <a:off x="3897922" y="4200980"/>
            <a:ext cx="5406715" cy="1965357"/>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3600" dirty="0">
                <a:solidFill>
                  <a:prstClr val="white"/>
                </a:solidFill>
              </a:rPr>
              <a:t>g</a:t>
            </a:r>
            <a:r>
              <a:rPr lang="en-GB" sz="3600" dirty="0">
                <a:solidFill>
                  <a:prstClr val="white"/>
                </a:solidFill>
              </a:rPr>
              <a:t>rowth and patterns of production and trade</a:t>
            </a:r>
            <a:endParaRPr lang="en-GB" sz="3600" dirty="0">
              <a:solidFill>
                <a:prstClr val="white"/>
              </a:solidFill>
            </a:endParaRPr>
          </a:p>
        </p:txBody>
      </p:sp>
    </p:spTree>
    <p:extLst>
      <p:ext uri="{BB962C8B-B14F-4D97-AF65-F5344CB8AC3E}">
        <p14:creationId xmlns:p14="http://schemas.microsoft.com/office/powerpoint/2010/main" val="31365546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p:cNvSpPr/>
          <p:nvPr/>
        </p:nvSpPr>
        <p:spPr>
          <a:xfrm>
            <a:off x="8784382" y="4600378"/>
            <a:ext cx="755650" cy="713114"/>
          </a:xfrm>
          <a:prstGeom prst="ellipse">
            <a:avLst/>
          </a:prstGeom>
          <a:solidFill>
            <a:schemeClr val="accent4">
              <a:lumMod val="40000"/>
              <a:lumOff val="60000"/>
              <a:alpha val="70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b="1" dirty="0">
              <a:ln w="76200" cmpd="sng">
                <a:solidFill>
                  <a:schemeClr val="tx1"/>
                </a:solidFill>
              </a:ln>
              <a:solidFill>
                <a:schemeClr val="tx1"/>
              </a:solidFill>
            </a:endParaRPr>
          </a:p>
        </p:txBody>
      </p:sp>
      <p:sp>
        <p:nvSpPr>
          <p:cNvPr id="2" name="Text Placeholder 1"/>
          <p:cNvSpPr>
            <a:spLocks noGrp="1"/>
          </p:cNvSpPr>
          <p:nvPr>
            <p:ph type="body" sz="quarter" idx="10"/>
          </p:nvPr>
        </p:nvSpPr>
        <p:spPr>
          <a:xfrm>
            <a:off x="133756" y="997758"/>
            <a:ext cx="9772244" cy="404394"/>
          </a:xfrm>
          <a:solidFill>
            <a:schemeClr val="bg1"/>
          </a:solidFill>
        </p:spPr>
        <p:txBody>
          <a:bodyPr/>
          <a:lstStyle/>
          <a:p>
            <a:r>
              <a:rPr lang="en-GB" sz="2000" dirty="0">
                <a:solidFill>
                  <a:schemeClr val="tx1"/>
                </a:solidFill>
                <a:latin typeface="Calibri" panose="020F0502020204030204" pitchFamily="34" charset="0"/>
                <a:ea typeface="ＭＳ Ｐゴシック" panose="020B0600070205080204" pitchFamily="34" charset="-128"/>
                <a:cs typeface="+mn-cs"/>
              </a:rPr>
              <a:t>World economic output  has increased </a:t>
            </a:r>
            <a:r>
              <a:rPr lang="en-GB" sz="2000" b="1" dirty="0">
                <a:solidFill>
                  <a:schemeClr val="tx1"/>
                </a:solidFill>
                <a:latin typeface="Calibri" panose="020F0502020204030204" pitchFamily="34" charset="0"/>
                <a:ea typeface="ＭＳ Ｐゴシック" panose="020B0600070205080204" pitchFamily="34" charset="-128"/>
                <a:cs typeface="+mn-cs"/>
              </a:rPr>
              <a:t>25-fold </a:t>
            </a:r>
            <a:r>
              <a:rPr lang="en-GB" sz="2000" dirty="0">
                <a:solidFill>
                  <a:schemeClr val="tx1"/>
                </a:solidFill>
                <a:latin typeface="Calibri" panose="020F0502020204030204" pitchFamily="34" charset="0"/>
                <a:ea typeface="ＭＳ Ｐゴシック" panose="020B0600070205080204" pitchFamily="34" charset="-128"/>
                <a:cs typeface="+mn-cs"/>
              </a:rPr>
              <a:t>since 1900</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130" y="2994491"/>
            <a:ext cx="6161365" cy="3622209"/>
          </a:xfrm>
          <a:prstGeom prst="rect">
            <a:avLst/>
          </a:prstGeom>
          <a:solidFill>
            <a:schemeClr val="bg1"/>
          </a:solidFill>
        </p:spPr>
      </p:pic>
      <p:sp>
        <p:nvSpPr>
          <p:cNvPr id="7" name="Text Placeholder 6"/>
          <p:cNvSpPr>
            <a:spLocks noGrp="1"/>
          </p:cNvSpPr>
          <p:nvPr>
            <p:ph type="body" sz="quarter" idx="12"/>
          </p:nvPr>
        </p:nvSpPr>
        <p:spPr>
          <a:xfrm>
            <a:off x="-723322" y="6375401"/>
            <a:ext cx="8402559" cy="482599"/>
          </a:xfrm>
        </p:spPr>
        <p:txBody>
          <a:bodyPr/>
          <a:lstStyle/>
          <a:p>
            <a:r>
              <a:rPr lang="en-GB" dirty="0"/>
              <a:t>Source: OECD Long-term Baseline Projections 2014.</a:t>
            </a:r>
          </a:p>
        </p:txBody>
      </p:sp>
      <p:grpSp>
        <p:nvGrpSpPr>
          <p:cNvPr id="10" name="Group 9"/>
          <p:cNvGrpSpPr/>
          <p:nvPr/>
        </p:nvGrpSpPr>
        <p:grpSpPr>
          <a:xfrm>
            <a:off x="498798" y="1442901"/>
            <a:ext cx="7416800" cy="1704975"/>
            <a:chOff x="1116013" y="4868863"/>
            <a:chExt cx="7416800" cy="1704975"/>
          </a:xfrm>
        </p:grpSpPr>
        <p:sp>
          <p:nvSpPr>
            <p:cNvPr id="11" name="Oval 10"/>
            <p:cNvSpPr/>
            <p:nvPr/>
          </p:nvSpPr>
          <p:spPr>
            <a:xfrm>
              <a:off x="3924300" y="4868863"/>
              <a:ext cx="1633538" cy="1635125"/>
            </a:xfrm>
            <a:prstGeom prst="ellipse">
              <a:avLst/>
            </a:prstGeom>
            <a:solidFill>
              <a:schemeClr val="accent4">
                <a:lumMod val="60000"/>
                <a:lumOff val="40000"/>
                <a:alpha val="7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dirty="0">
                  <a:solidFill>
                    <a:schemeClr val="tx2">
                      <a:lumMod val="50000"/>
                    </a:schemeClr>
                  </a:solidFill>
                  <a:latin typeface="Calibri" panose="020F0502020204030204" pitchFamily="34" charset="0"/>
                  <a:cs typeface="Calibri" panose="020F0502020204030204" pitchFamily="34" charset="0"/>
                </a:rPr>
                <a:t>300%</a:t>
              </a:r>
            </a:p>
          </p:txBody>
        </p:sp>
        <p:sp>
          <p:nvSpPr>
            <p:cNvPr id="12" name="Rectangle 6"/>
            <p:cNvSpPr>
              <a:spLocks noChangeArrowheads="1"/>
            </p:cNvSpPr>
            <p:nvPr/>
          </p:nvSpPr>
          <p:spPr bwMode="auto">
            <a:xfrm>
              <a:off x="1116013" y="4941888"/>
              <a:ext cx="2735262" cy="16319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sz="2000" dirty="0">
                  <a:latin typeface="Calibri" panose="020F0502020204030204" pitchFamily="34" charset="0"/>
                </a:rPr>
                <a:t>In the period 2010-2050, global </a:t>
              </a:r>
              <a:r>
                <a:rPr lang="en-GB" altLang="en-US" sz="2000" dirty="0">
                  <a:solidFill>
                    <a:srgbClr val="7030A0"/>
                  </a:solidFill>
                  <a:latin typeface="Calibri" panose="020F0502020204030204" pitchFamily="34" charset="0"/>
                </a:rPr>
                <a:t>GDP is expected to grow by</a:t>
              </a:r>
              <a:r>
                <a:rPr lang="en-GB" altLang="en-US" sz="2000" dirty="0">
                  <a:latin typeface="Calibri" panose="020F0502020204030204" pitchFamily="34" charset="0"/>
                </a:rPr>
                <a:t>… </a:t>
              </a:r>
            </a:p>
            <a:p>
              <a:r>
                <a:rPr lang="en-GB" altLang="en-US" sz="2000" dirty="0">
                  <a:latin typeface="Calibri" panose="020F0502020204030204" pitchFamily="34" charset="0"/>
                </a:rPr>
                <a:t> </a:t>
              </a:r>
            </a:p>
            <a:p>
              <a:endParaRPr lang="en-GB" altLang="en-US" sz="2000" dirty="0">
                <a:latin typeface="Calibri" panose="020F0502020204030204" pitchFamily="34" charset="0"/>
              </a:endParaRPr>
            </a:p>
          </p:txBody>
        </p:sp>
        <p:sp>
          <p:nvSpPr>
            <p:cNvPr id="13" name="Rectangle 2"/>
            <p:cNvSpPr>
              <a:spLocks noChangeArrowheads="1"/>
            </p:cNvSpPr>
            <p:nvPr/>
          </p:nvSpPr>
          <p:spPr bwMode="auto">
            <a:xfrm>
              <a:off x="6372225" y="4868863"/>
              <a:ext cx="2160588" cy="1323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sz="2000" dirty="0">
                  <a:latin typeface="Calibri" panose="020F0502020204030204" pitchFamily="34" charset="0"/>
                </a:rPr>
                <a:t>b</a:t>
              </a:r>
              <a:r>
                <a:rPr lang="en-GB" altLang="en-US" sz="2000" dirty="0" smtClean="0">
                  <a:latin typeface="Calibri" panose="020F0502020204030204" pitchFamily="34" charset="0"/>
                </a:rPr>
                <a:t>ut </a:t>
              </a:r>
              <a:r>
                <a:rPr lang="en-GB" altLang="en-US" sz="2000" dirty="0">
                  <a:latin typeface="Calibri" panose="020F0502020204030204" pitchFamily="34" charset="0"/>
                </a:rPr>
                <a:t>growth rates are </a:t>
              </a:r>
              <a:r>
                <a:rPr lang="en-GB" altLang="en-US" sz="2000" dirty="0">
                  <a:solidFill>
                    <a:srgbClr val="7030A0"/>
                  </a:solidFill>
                  <a:latin typeface="Calibri" panose="020F0502020204030204" pitchFamily="34" charset="0"/>
                </a:rPr>
                <a:t>slowing </a:t>
              </a:r>
              <a:r>
                <a:rPr lang="en-GB" altLang="en-US" sz="2000" dirty="0">
                  <a:latin typeface="Calibri" panose="020F0502020204030204" pitchFamily="34" charset="0"/>
                </a:rPr>
                <a:t>as countries become more prosperous</a:t>
              </a:r>
            </a:p>
          </p:txBody>
        </p:sp>
      </p:grpSp>
      <p:grpSp>
        <p:nvGrpSpPr>
          <p:cNvPr id="14" name="Group 13"/>
          <p:cNvGrpSpPr/>
          <p:nvPr/>
        </p:nvGrpSpPr>
        <p:grpSpPr>
          <a:xfrm>
            <a:off x="6405841" y="3173396"/>
            <a:ext cx="3134191" cy="2438837"/>
            <a:chOff x="5185185" y="766611"/>
            <a:chExt cx="3499506" cy="2413730"/>
          </a:xfrm>
        </p:grpSpPr>
        <p:grpSp>
          <p:nvGrpSpPr>
            <p:cNvPr id="16" name="Group 15"/>
            <p:cNvGrpSpPr/>
            <p:nvPr/>
          </p:nvGrpSpPr>
          <p:grpSpPr>
            <a:xfrm>
              <a:off x="5185185" y="766611"/>
              <a:ext cx="3499506" cy="2413730"/>
              <a:chOff x="5185185" y="766611"/>
              <a:chExt cx="3499506" cy="2413730"/>
            </a:xfrm>
          </p:grpSpPr>
          <p:sp>
            <p:nvSpPr>
              <p:cNvPr id="19" name="TextBox 1"/>
              <p:cNvSpPr txBox="1">
                <a:spLocks noChangeArrowheads="1"/>
              </p:cNvSpPr>
              <p:nvPr/>
            </p:nvSpPr>
            <p:spPr bwMode="auto">
              <a:xfrm>
                <a:off x="5185185" y="766611"/>
                <a:ext cx="3499506" cy="1340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Aft>
                    <a:spcPts val="600"/>
                  </a:spcAft>
                  <a:defRPr/>
                </a:pPr>
                <a:r>
                  <a:rPr lang="en-GB" b="1" dirty="0" smtClean="0">
                    <a:solidFill>
                      <a:srgbClr val="7030A0"/>
                    </a:solidFill>
                    <a:latin typeface="Verdana" charset="0"/>
                  </a:rPr>
                  <a:t>Shrink of OECD share </a:t>
                </a:r>
              </a:p>
              <a:p>
                <a:pPr>
                  <a:spcAft>
                    <a:spcPts val="600"/>
                  </a:spcAft>
                  <a:defRPr/>
                </a:pPr>
                <a:r>
                  <a:rPr lang="en-GB" b="1" dirty="0" smtClean="0">
                    <a:solidFill>
                      <a:srgbClr val="7030A0"/>
                    </a:solidFill>
                    <a:latin typeface="Verdana" charset="0"/>
                  </a:rPr>
                  <a:t>of global GDP</a:t>
                </a:r>
              </a:p>
              <a:p>
                <a:pPr>
                  <a:defRPr/>
                </a:pPr>
                <a:r>
                  <a:rPr lang="en-GB" dirty="0" smtClean="0"/>
                  <a:t>           </a:t>
                </a:r>
                <a:r>
                  <a:rPr lang="en-GB" b="1" dirty="0" smtClean="0"/>
                  <a:t> </a:t>
                </a:r>
                <a:r>
                  <a:rPr lang="en-GB" dirty="0" smtClean="0"/>
                  <a:t>2000                 </a:t>
                </a:r>
                <a:r>
                  <a:rPr lang="en-GB" dirty="0" smtClean="0">
                    <a:sym typeface="Wingdings" charset="0"/>
                  </a:rPr>
                  <a:t>2050</a:t>
                </a:r>
                <a:r>
                  <a:rPr lang="en-GB" dirty="0" smtClean="0"/>
                  <a:t> </a:t>
                </a:r>
              </a:p>
              <a:p>
                <a:pPr>
                  <a:defRPr/>
                </a:pPr>
                <a:endParaRPr lang="en-GB" dirty="0" smtClean="0"/>
              </a:p>
            </p:txBody>
          </p:sp>
          <p:sp>
            <p:nvSpPr>
              <p:cNvPr id="20" name="Oval 19"/>
              <p:cNvSpPr/>
              <p:nvPr/>
            </p:nvSpPr>
            <p:spPr>
              <a:xfrm>
                <a:off x="5767959" y="1964813"/>
                <a:ext cx="1443264" cy="1215528"/>
              </a:xfrm>
              <a:prstGeom prst="ellipse">
                <a:avLst/>
              </a:prstGeom>
              <a:solidFill>
                <a:schemeClr val="accent4">
                  <a:lumMod val="40000"/>
                  <a:lumOff val="60000"/>
                  <a:alpha val="70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800" b="1" dirty="0">
                  <a:solidFill>
                    <a:schemeClr val="tx1"/>
                  </a:solidFill>
                </a:endParaRPr>
              </a:p>
            </p:txBody>
          </p:sp>
          <p:sp>
            <p:nvSpPr>
              <p:cNvPr id="21" name="Right Arrow 20"/>
              <p:cNvSpPr/>
              <p:nvPr/>
            </p:nvSpPr>
            <p:spPr>
              <a:xfrm>
                <a:off x="7360653" y="2460625"/>
                <a:ext cx="390525" cy="203200"/>
              </a:xfrm>
              <a:prstGeom prst="rightArrow">
                <a:avLst/>
              </a:prstGeom>
              <a:solidFill>
                <a:schemeClr val="bg1">
                  <a:alpha val="7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17" name="TextBox 4"/>
            <p:cNvSpPr txBox="1">
              <a:spLocks noChangeArrowheads="1"/>
            </p:cNvSpPr>
            <p:nvPr/>
          </p:nvSpPr>
          <p:spPr bwMode="auto">
            <a:xfrm>
              <a:off x="7905750" y="2357804"/>
              <a:ext cx="778941" cy="39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sz="2000" b="1" dirty="0"/>
                <a:t>42%</a:t>
              </a:r>
            </a:p>
          </p:txBody>
        </p:sp>
        <p:sp>
          <p:nvSpPr>
            <p:cNvPr id="18" name="TextBox 4"/>
            <p:cNvSpPr txBox="1">
              <a:spLocks noChangeArrowheads="1"/>
            </p:cNvSpPr>
            <p:nvPr/>
          </p:nvSpPr>
          <p:spPr bwMode="auto">
            <a:xfrm>
              <a:off x="6227763" y="2349500"/>
              <a:ext cx="698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sz="2000" dirty="0"/>
                <a:t>77%</a:t>
              </a:r>
            </a:p>
          </p:txBody>
        </p:sp>
      </p:grpSp>
      <p:sp>
        <p:nvSpPr>
          <p:cNvPr id="23" name="Rectangle 22"/>
          <p:cNvSpPr/>
          <p:nvPr/>
        </p:nvSpPr>
        <p:spPr>
          <a:xfrm>
            <a:off x="5301898" y="5853513"/>
            <a:ext cx="4700954" cy="369332"/>
          </a:xfrm>
          <a:prstGeom prst="rect">
            <a:avLst/>
          </a:prstGeom>
        </p:spPr>
        <p:txBody>
          <a:bodyPr wrap="square">
            <a:spAutoFit/>
          </a:bodyPr>
          <a:lstStyle/>
          <a:p>
            <a:r>
              <a:rPr lang="en-GB" b="1" dirty="0">
                <a:solidFill>
                  <a:srgbClr val="7030A0"/>
                </a:solidFill>
                <a:latin typeface="Verdana" charset="0"/>
                <a:ea typeface="ＭＳ Ｐゴシック" charset="0"/>
                <a:cs typeface="ＭＳ Ｐゴシック" charset="0"/>
              </a:rPr>
              <a:t>Growing of middle consumer class.</a:t>
            </a:r>
          </a:p>
        </p:txBody>
      </p:sp>
      <p:sp>
        <p:nvSpPr>
          <p:cNvPr id="15" name="Text Placeholder 2"/>
          <p:cNvSpPr txBox="1">
            <a:spLocks/>
          </p:cNvSpPr>
          <p:nvPr/>
        </p:nvSpPr>
        <p:spPr>
          <a:xfrm>
            <a:off x="99467" y="8409"/>
            <a:ext cx="9682312" cy="813109"/>
          </a:xfrm>
          <a:prstGeom prst="rect">
            <a:avLst/>
          </a:prstGeom>
          <a:solidFill>
            <a:schemeClr val="bg1"/>
          </a:solidFill>
        </p:spPr>
        <p:txBody>
          <a:bodyPr/>
          <a:lstStyle>
            <a:lvl1pPr marL="0" indent="0" algn="l" defTabSz="914400" rtl="0" eaLnBrk="1" latinLnBrk="0" hangingPunct="1">
              <a:spcBef>
                <a:spcPct val="20000"/>
              </a:spcBef>
              <a:buFont typeface="Arial" pitchFamily="34" charset="0"/>
              <a:buNone/>
              <a:defRPr lang="en-US" sz="900" kern="1200" baseline="0" dirty="0" smtClean="0">
                <a:solidFill>
                  <a:srgbClr val="833A88"/>
                </a:solidFill>
                <a:latin typeface="Open Sans Extrabold" pitchFamily="34" charset="0"/>
                <a:ea typeface="Open Sans Extrabold" pitchFamily="34" charset="0"/>
                <a:cs typeface="Open Sans Extrabold" pitchFamily="34" charset="0"/>
              </a:defRPr>
            </a:lvl1pPr>
            <a:lvl2pPr marL="457200" indent="0" algn="l" defTabSz="914400" rtl="0" eaLnBrk="1" latinLnBrk="0" hangingPunct="1">
              <a:spcBef>
                <a:spcPct val="20000"/>
              </a:spcBef>
              <a:buFont typeface="Arial" pitchFamily="34" charse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lgn="l" defTabSz="914400" rtl="0" eaLnBrk="1" latinLnBrk="0" hangingPunct="1">
              <a:spcBef>
                <a:spcPct val="20000"/>
              </a:spcBef>
              <a:buFont typeface="Arial" pitchFamily="34" charse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lgn="l" defTabSz="914400" rtl="0" eaLnBrk="1" latinLnBrk="0" hangingPunct="1">
              <a:spcBef>
                <a:spcPct val="20000"/>
              </a:spcBef>
              <a:buFont typeface="Arial" pitchFamily="34" charse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lgn="l" defTabSz="914400" rtl="0" eaLnBrk="1" latinLnBrk="0" hangingPunct="1">
              <a:spcBef>
                <a:spcPct val="20000"/>
              </a:spcBef>
              <a:buFont typeface="Arial" pitchFamily="34" charse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dirty="0" smtClean="0"/>
              <a:t>GMT 5</a:t>
            </a:r>
            <a:r>
              <a:rPr lang="en-GB" sz="2400" dirty="0"/>
              <a:t>: </a:t>
            </a:r>
            <a:r>
              <a:rPr lang="en-GB" altLang="en-US" sz="2400" dirty="0"/>
              <a:t>Continued economic growth</a:t>
            </a:r>
            <a:r>
              <a:rPr lang="en-GB" altLang="en-US" sz="2400" dirty="0" smtClean="0"/>
              <a:t>?</a:t>
            </a:r>
          </a:p>
          <a:p>
            <a:r>
              <a:rPr lang="en-GB" sz="2400" dirty="0"/>
              <a:t>GMT 6: An increasingly multipolar world</a:t>
            </a:r>
            <a:endParaRPr lang="en-US" sz="2400" dirty="0"/>
          </a:p>
          <a:p>
            <a:endParaRPr lang="en-GB" altLang="en-US" sz="2400" dirty="0"/>
          </a:p>
          <a:p>
            <a:endParaRPr lang="en-US" sz="2400" dirty="0"/>
          </a:p>
        </p:txBody>
      </p:sp>
    </p:spTree>
    <p:extLst>
      <p:ext uri="{BB962C8B-B14F-4D97-AF65-F5344CB8AC3E}">
        <p14:creationId xmlns:p14="http://schemas.microsoft.com/office/powerpoint/2010/main" val="1075678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18980" y="962500"/>
            <a:ext cx="9577191" cy="692778"/>
          </a:xfrm>
          <a:solidFill>
            <a:schemeClr val="bg1"/>
          </a:solidFill>
        </p:spPr>
        <p:txBody>
          <a:bodyPr/>
          <a:lstStyle/>
          <a:p>
            <a:pPr>
              <a:spcAft>
                <a:spcPts val="600"/>
              </a:spcAft>
            </a:pPr>
            <a:r>
              <a:rPr lang="en-GB" altLang="en-US" sz="1600" dirty="0"/>
              <a:t>World </a:t>
            </a:r>
            <a:r>
              <a:rPr lang="en-GB" altLang="en-US" sz="1600" b="1" dirty="0"/>
              <a:t>materials use has grown 10-fold </a:t>
            </a:r>
            <a:r>
              <a:rPr lang="en-GB" altLang="en-US" sz="1600" dirty="0"/>
              <a:t>since 1900 and </a:t>
            </a:r>
            <a:r>
              <a:rPr lang="en-GB" altLang="en-US" sz="1600" b="1" dirty="0"/>
              <a:t>may double again by 2030</a:t>
            </a:r>
          </a:p>
          <a:p>
            <a:pPr>
              <a:spcAft>
                <a:spcPts val="600"/>
              </a:spcAft>
            </a:pPr>
            <a:r>
              <a:rPr lang="en-GB" altLang="en-US" sz="1600" dirty="0"/>
              <a:t>The geographic concentration of some reserves </a:t>
            </a:r>
            <a:r>
              <a:rPr lang="en-GB" altLang="en-US" sz="1600" b="1" dirty="0"/>
              <a:t>creates supply </a:t>
            </a:r>
            <a:r>
              <a:rPr lang="en-GB" altLang="en-US" sz="1600" b="1" dirty="0" smtClean="0"/>
              <a:t>risks</a:t>
            </a:r>
            <a:r>
              <a:rPr lang="en-GB" altLang="en-US" sz="1600" dirty="0" smtClean="0"/>
              <a:t>.</a:t>
            </a:r>
            <a:endParaRPr lang="en-GB" altLang="en-US" sz="1600" dirty="0"/>
          </a:p>
        </p:txBody>
      </p:sp>
      <p:sp>
        <p:nvSpPr>
          <p:cNvPr id="10" name="Text Placeholder 9"/>
          <p:cNvSpPr>
            <a:spLocks noGrp="1"/>
          </p:cNvSpPr>
          <p:nvPr>
            <p:ph type="body" sz="quarter" idx="12"/>
          </p:nvPr>
        </p:nvSpPr>
        <p:spPr/>
        <p:txBody>
          <a:bodyPr/>
          <a:lstStyle/>
          <a:p>
            <a:r>
              <a:rPr lang="en-GB" dirty="0"/>
              <a:t>Source: European Commission 2014.</a:t>
            </a:r>
          </a:p>
        </p:txBody>
      </p:sp>
      <p:sp>
        <p:nvSpPr>
          <p:cNvPr id="9" name="Text Placeholder 8"/>
          <p:cNvSpPr>
            <a:spLocks noGrp="1"/>
          </p:cNvSpPr>
          <p:nvPr>
            <p:ph type="body" sz="quarter" idx="13"/>
          </p:nvPr>
        </p:nvSpPr>
        <p:spPr>
          <a:xfrm>
            <a:off x="336424" y="5682876"/>
            <a:ext cx="9525000" cy="212196"/>
          </a:xfrm>
        </p:spPr>
        <p:txBody>
          <a:bodyPr/>
          <a:lstStyle/>
          <a:p>
            <a:r>
              <a:rPr lang="en-GB" dirty="0"/>
              <a:t>Proportion of global production of EU critical raw materials within a single country, 2010–2012</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794" y="1857134"/>
            <a:ext cx="6315076" cy="3595399"/>
          </a:xfrm>
          <a:prstGeom prst="rect">
            <a:avLst/>
          </a:prstGeom>
          <a:ln>
            <a:solidFill>
              <a:schemeClr val="accent3">
                <a:lumMod val="75000"/>
              </a:schemeClr>
            </a:solidFill>
          </a:ln>
        </p:spPr>
      </p:pic>
      <p:sp>
        <p:nvSpPr>
          <p:cNvPr id="7" name="Rectangle 6"/>
          <p:cNvSpPr/>
          <p:nvPr/>
        </p:nvSpPr>
        <p:spPr>
          <a:xfrm>
            <a:off x="336424" y="6021629"/>
            <a:ext cx="9088930" cy="615553"/>
          </a:xfrm>
          <a:prstGeom prst="rect">
            <a:avLst/>
          </a:prstGeom>
        </p:spPr>
        <p:txBody>
          <a:bodyPr wrap="square">
            <a:spAutoFit/>
          </a:bodyPr>
          <a:lstStyle/>
          <a:p>
            <a:r>
              <a:rPr lang="en-GB" sz="1600" b="1" dirty="0">
                <a:solidFill>
                  <a:srgbClr val="833A88"/>
                </a:solidFill>
                <a:latin typeface="Open Sans Extrabold" pitchFamily="34" charset="0"/>
                <a:ea typeface="Open Sans Extrabold" pitchFamily="34" charset="0"/>
                <a:cs typeface="Open Sans Extrabold" pitchFamily="34" charset="0"/>
              </a:rPr>
              <a:t>Imports from outside the EU </a:t>
            </a:r>
            <a:r>
              <a:rPr lang="en-GB" sz="1600" dirty="0">
                <a:solidFill>
                  <a:srgbClr val="833A88"/>
                </a:solidFill>
                <a:latin typeface="Open Sans Extrabold" pitchFamily="34" charset="0"/>
                <a:ea typeface="Open Sans Extrabold" pitchFamily="34" charset="0"/>
                <a:cs typeface="Open Sans Extrabold" pitchFamily="34" charset="0"/>
              </a:rPr>
              <a:t>accounted for 58 % of EU-27 consumption of metal ores and products in 2011 and 79 % of fossil </a:t>
            </a:r>
            <a:r>
              <a:rPr lang="en-GB" sz="1600" dirty="0" smtClean="0">
                <a:solidFill>
                  <a:srgbClr val="833A88"/>
                </a:solidFill>
                <a:latin typeface="Open Sans Extrabold" pitchFamily="34" charset="0"/>
                <a:ea typeface="Open Sans Extrabold" pitchFamily="34" charset="0"/>
                <a:cs typeface="Open Sans Extrabold" pitchFamily="34" charset="0"/>
              </a:rPr>
              <a:t>fuels</a:t>
            </a:r>
            <a:r>
              <a:rPr lang="en-GB" dirty="0" smtClean="0">
                <a:solidFill>
                  <a:srgbClr val="833A88"/>
                </a:solidFill>
              </a:rPr>
              <a:t>. </a:t>
            </a:r>
            <a:endParaRPr lang="en-GB" dirty="0">
              <a:solidFill>
                <a:srgbClr val="833A88"/>
              </a:solidFill>
            </a:endParaRPr>
          </a:p>
        </p:txBody>
      </p:sp>
      <p:sp>
        <p:nvSpPr>
          <p:cNvPr id="8" name="Text Placeholder 2"/>
          <p:cNvSpPr txBox="1">
            <a:spLocks/>
          </p:cNvSpPr>
          <p:nvPr/>
        </p:nvSpPr>
        <p:spPr>
          <a:xfrm>
            <a:off x="228600" y="266700"/>
            <a:ext cx="9557952" cy="568614"/>
          </a:xfrm>
          <a:prstGeom prst="rect">
            <a:avLst/>
          </a:prstGeom>
        </p:spPr>
        <p:txBody>
          <a:bodyPr/>
          <a:lstStyle>
            <a:lvl1pPr marL="0" indent="0" algn="l" defTabSz="914400" rtl="0" eaLnBrk="1" latinLnBrk="0" hangingPunct="1">
              <a:spcBef>
                <a:spcPct val="20000"/>
              </a:spcBef>
              <a:buFont typeface="Arial" pitchFamily="34" charset="0"/>
              <a:buNone/>
              <a:defRPr lang="en-US" sz="900" kern="1200" baseline="0" dirty="0" smtClean="0">
                <a:solidFill>
                  <a:srgbClr val="833A88"/>
                </a:solidFill>
                <a:latin typeface="Open Sans Extrabold" pitchFamily="34" charset="0"/>
                <a:ea typeface="Open Sans Extrabold" pitchFamily="34" charset="0"/>
                <a:cs typeface="Open Sans Extrabold" pitchFamily="34" charset="0"/>
              </a:defRPr>
            </a:lvl1pPr>
            <a:lvl2pPr marL="457200" indent="0" algn="l" defTabSz="914400" rtl="0" eaLnBrk="1" latinLnBrk="0" hangingPunct="1">
              <a:spcBef>
                <a:spcPct val="20000"/>
              </a:spcBef>
              <a:buFont typeface="Arial" pitchFamily="34" charse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lgn="l" defTabSz="914400" rtl="0" eaLnBrk="1" latinLnBrk="0" hangingPunct="1">
              <a:spcBef>
                <a:spcPct val="20000"/>
              </a:spcBef>
              <a:buFont typeface="Arial" pitchFamily="34" charse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lgn="l" defTabSz="914400" rtl="0" eaLnBrk="1" latinLnBrk="0" hangingPunct="1">
              <a:spcBef>
                <a:spcPct val="20000"/>
              </a:spcBef>
              <a:buFont typeface="Arial" pitchFamily="34" charse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lgn="l" defTabSz="914400" rtl="0" eaLnBrk="1" latinLnBrk="0" hangingPunct="1">
              <a:spcBef>
                <a:spcPct val="20000"/>
              </a:spcBef>
              <a:buFont typeface="Arial" pitchFamily="34" charse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dirty="0"/>
              <a:t>GMT </a:t>
            </a:r>
            <a:r>
              <a:rPr lang="en-GB" sz="2400" dirty="0" smtClean="0"/>
              <a:t>7:  </a:t>
            </a:r>
            <a:r>
              <a:rPr lang="en-GB" sz="2400" dirty="0"/>
              <a:t>Intensified global competition for resources</a:t>
            </a:r>
            <a:endParaRPr lang="en-US" sz="2400" dirty="0"/>
          </a:p>
          <a:p>
            <a:endParaRPr lang="en-US" sz="2400" dirty="0"/>
          </a:p>
        </p:txBody>
      </p:sp>
      <p:pic>
        <p:nvPicPr>
          <p:cNvPr id="3" name="Picture 2"/>
          <p:cNvPicPr>
            <a:picLocks noChangeAspect="1"/>
          </p:cNvPicPr>
          <p:nvPr/>
        </p:nvPicPr>
        <p:blipFill>
          <a:blip r:embed="rId4"/>
          <a:stretch>
            <a:fillRect/>
          </a:stretch>
        </p:blipFill>
        <p:spPr>
          <a:xfrm>
            <a:off x="6410139" y="4299857"/>
            <a:ext cx="3503476" cy="1873250"/>
          </a:xfrm>
          <a:prstGeom prst="rect">
            <a:avLst/>
          </a:prstGeom>
        </p:spPr>
      </p:pic>
    </p:spTree>
    <p:extLst>
      <p:ext uri="{BB962C8B-B14F-4D97-AF65-F5344CB8AC3E}">
        <p14:creationId xmlns:p14="http://schemas.microsoft.com/office/powerpoint/2010/main" val="10653072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97362" y="308919"/>
            <a:ext cx="2607275" cy="2323070"/>
          </a:xfrm>
          <a:prstGeom prst="rect">
            <a:avLst/>
          </a:prstGeom>
          <a:solidFill>
            <a:schemeClr val="accent4"/>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8800" dirty="0" smtClean="0">
                <a:solidFill>
                  <a:prstClr val="white"/>
                </a:solidFill>
              </a:rPr>
              <a:t>3</a:t>
            </a:r>
            <a:endParaRPr lang="en-GB" sz="8800" dirty="0">
              <a:solidFill>
                <a:prstClr val="white"/>
              </a:solidFill>
            </a:endParaRPr>
          </a:p>
        </p:txBody>
      </p:sp>
      <p:sp>
        <p:nvSpPr>
          <p:cNvPr id="3" name="Rectangle 2"/>
          <p:cNvSpPr/>
          <p:nvPr/>
        </p:nvSpPr>
        <p:spPr>
          <a:xfrm>
            <a:off x="0" y="3011089"/>
            <a:ext cx="4136571" cy="34248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4800" dirty="0" smtClean="0">
                <a:solidFill>
                  <a:prstClr val="white"/>
                </a:solidFill>
              </a:rPr>
              <a:t>E</a:t>
            </a:r>
            <a:r>
              <a:rPr lang="en-GB" sz="4800" dirty="0" smtClean="0">
                <a:solidFill>
                  <a:prstClr val="white"/>
                </a:solidFill>
              </a:rPr>
              <a:t>nvironmental</a:t>
            </a:r>
          </a:p>
          <a:p>
            <a:pPr algn="ctr"/>
            <a:r>
              <a:rPr lang="en-GB" sz="3200" dirty="0" smtClean="0">
                <a:solidFill>
                  <a:prstClr val="white"/>
                </a:solidFill>
              </a:rPr>
              <a:t>- degradation of ecosystems</a:t>
            </a:r>
            <a:endParaRPr lang="en-GB" sz="3200" dirty="0">
              <a:solidFill>
                <a:prstClr val="white"/>
              </a:solidFill>
            </a:endParaRPr>
          </a:p>
        </p:txBody>
      </p:sp>
      <p:sp>
        <p:nvSpPr>
          <p:cNvPr id="4" name="Rectangle 3"/>
          <p:cNvSpPr/>
          <p:nvPr/>
        </p:nvSpPr>
        <p:spPr>
          <a:xfrm>
            <a:off x="4135737" y="3011088"/>
            <a:ext cx="4431323" cy="984739"/>
          </a:xfrm>
          <a:prstGeom prst="rect">
            <a:avLst/>
          </a:prstGeom>
          <a:solidFill>
            <a:srgbClr val="82528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8800" dirty="0">
              <a:solidFill>
                <a:prstClr val="white"/>
              </a:solidFill>
            </a:endParaRPr>
          </a:p>
        </p:txBody>
      </p:sp>
      <p:sp>
        <p:nvSpPr>
          <p:cNvPr id="6" name="Rectangle 5"/>
          <p:cNvSpPr/>
          <p:nvPr/>
        </p:nvSpPr>
        <p:spPr>
          <a:xfrm>
            <a:off x="4128749" y="5295482"/>
            <a:ext cx="4941278" cy="826476"/>
          </a:xfrm>
          <a:prstGeom prst="rect">
            <a:avLst/>
          </a:prstGeom>
          <a:solidFill>
            <a:srgbClr val="82528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8800" dirty="0">
              <a:solidFill>
                <a:prstClr val="white"/>
              </a:solidFill>
            </a:endParaRPr>
          </a:p>
        </p:txBody>
      </p:sp>
    </p:spTree>
    <p:extLst>
      <p:ext uri="{BB962C8B-B14F-4D97-AF65-F5344CB8AC3E}">
        <p14:creationId xmlns:p14="http://schemas.microsoft.com/office/powerpoint/2010/main" val="518065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1793" y="6495694"/>
            <a:ext cx="9391389" cy="292275"/>
          </a:xfrm>
        </p:spPr>
        <p:txBody>
          <a:bodyPr/>
          <a:lstStyle/>
          <a:p>
            <a:r>
              <a:rPr lang="en-GB" sz="1600" dirty="0" smtClean="0">
                <a:solidFill>
                  <a:schemeClr val="tx1"/>
                </a:solidFill>
              </a:rPr>
              <a:t>Demand for meat, water and bioenergy is driving global competition for land resources </a:t>
            </a:r>
            <a:endParaRPr lang="en-US" sz="1600" dirty="0">
              <a:solidFill>
                <a:schemeClr val="tx1"/>
              </a:solidFill>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05342" y="1359021"/>
            <a:ext cx="7900087" cy="5150177"/>
          </a:xfrm>
          <a:prstGeom prst="rect">
            <a:avLst/>
          </a:prstGeom>
        </p:spPr>
      </p:pic>
      <p:sp>
        <p:nvSpPr>
          <p:cNvPr id="9" name="Text Placeholder 8"/>
          <p:cNvSpPr>
            <a:spLocks noGrp="1"/>
          </p:cNvSpPr>
          <p:nvPr>
            <p:ph type="body" sz="quarter" idx="12"/>
          </p:nvPr>
        </p:nvSpPr>
        <p:spPr>
          <a:xfrm>
            <a:off x="176410" y="5580000"/>
            <a:ext cx="7774650" cy="482599"/>
          </a:xfrm>
        </p:spPr>
        <p:txBody>
          <a:bodyPr/>
          <a:lstStyle/>
          <a:p>
            <a:r>
              <a:rPr lang="en-GB" dirty="0"/>
              <a:t>Source: </a:t>
            </a:r>
            <a:r>
              <a:rPr lang="en-GB" dirty="0" err="1"/>
              <a:t>Rulli</a:t>
            </a:r>
            <a:r>
              <a:rPr lang="en-GB" dirty="0"/>
              <a:t> et al., 2013.</a:t>
            </a:r>
          </a:p>
        </p:txBody>
      </p:sp>
      <p:sp>
        <p:nvSpPr>
          <p:cNvPr id="7" name="Text Placeholder 2"/>
          <p:cNvSpPr txBox="1">
            <a:spLocks/>
          </p:cNvSpPr>
          <p:nvPr/>
        </p:nvSpPr>
        <p:spPr>
          <a:xfrm>
            <a:off x="176410" y="289392"/>
            <a:ext cx="9557952" cy="568614"/>
          </a:xfrm>
          <a:prstGeom prst="rect">
            <a:avLst/>
          </a:prstGeom>
        </p:spPr>
        <p:txBody>
          <a:bodyPr/>
          <a:lstStyle>
            <a:lvl1pPr marL="0" indent="0" algn="l" defTabSz="914400" rtl="0" eaLnBrk="1" latinLnBrk="0" hangingPunct="1">
              <a:spcBef>
                <a:spcPct val="20000"/>
              </a:spcBef>
              <a:buFont typeface="Arial" pitchFamily="34" charset="0"/>
              <a:buNone/>
              <a:defRPr lang="en-US" sz="900" kern="1200" baseline="0" dirty="0" smtClean="0">
                <a:solidFill>
                  <a:srgbClr val="833A88"/>
                </a:solidFill>
                <a:latin typeface="Open Sans Extrabold" pitchFamily="34" charset="0"/>
                <a:ea typeface="Open Sans Extrabold" pitchFamily="34" charset="0"/>
                <a:cs typeface="Open Sans Extrabold" pitchFamily="34" charset="0"/>
              </a:defRPr>
            </a:lvl1pPr>
            <a:lvl2pPr marL="457200" indent="0" algn="l" defTabSz="914400" rtl="0" eaLnBrk="1" latinLnBrk="0" hangingPunct="1">
              <a:spcBef>
                <a:spcPct val="20000"/>
              </a:spcBef>
              <a:buFont typeface="Arial" pitchFamily="34" charse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lgn="l" defTabSz="914400" rtl="0" eaLnBrk="1" latinLnBrk="0" hangingPunct="1">
              <a:spcBef>
                <a:spcPct val="20000"/>
              </a:spcBef>
              <a:buFont typeface="Arial" pitchFamily="34" charse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lgn="l" defTabSz="914400" rtl="0" eaLnBrk="1" latinLnBrk="0" hangingPunct="1">
              <a:spcBef>
                <a:spcPct val="20000"/>
              </a:spcBef>
              <a:buFont typeface="Arial" pitchFamily="34" charse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lgn="l" defTabSz="914400" rtl="0" eaLnBrk="1" latinLnBrk="0" hangingPunct="1">
              <a:spcBef>
                <a:spcPct val="20000"/>
              </a:spcBef>
              <a:buFont typeface="Arial" pitchFamily="34" charse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dirty="0"/>
              <a:t>GMT </a:t>
            </a:r>
            <a:r>
              <a:rPr lang="en-GB" sz="2400" dirty="0" smtClean="0"/>
              <a:t>8:  </a:t>
            </a:r>
            <a:r>
              <a:rPr lang="en-GB" sz="2400" dirty="0"/>
              <a:t>Growing pressures on ecosystems</a:t>
            </a:r>
            <a:endParaRPr lang="en-US" sz="2400" dirty="0"/>
          </a:p>
        </p:txBody>
      </p:sp>
      <p:sp>
        <p:nvSpPr>
          <p:cNvPr id="10" name="Text Placeholder 9"/>
          <p:cNvSpPr>
            <a:spLocks noGrp="1"/>
          </p:cNvSpPr>
          <p:nvPr>
            <p:ph type="body" sz="quarter" idx="13"/>
          </p:nvPr>
        </p:nvSpPr>
        <p:spPr>
          <a:xfrm>
            <a:off x="28182" y="974151"/>
            <a:ext cx="9877818" cy="384869"/>
          </a:xfrm>
          <a:solidFill>
            <a:schemeClr val="bg1"/>
          </a:solidFill>
        </p:spPr>
        <p:txBody>
          <a:bodyPr/>
          <a:lstStyle/>
          <a:p>
            <a:pPr algn="ctr"/>
            <a:r>
              <a:rPr lang="en-GB" sz="1400" dirty="0">
                <a:solidFill>
                  <a:schemeClr val="tx1"/>
                </a:solidFill>
              </a:rPr>
              <a:t>Transnational land acquisition, 2005–2009</a:t>
            </a:r>
          </a:p>
        </p:txBody>
      </p:sp>
    </p:spTree>
    <p:extLst>
      <p:ext uri="{BB962C8B-B14F-4D97-AF65-F5344CB8AC3E}">
        <p14:creationId xmlns:p14="http://schemas.microsoft.com/office/powerpoint/2010/main" val="8198709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Increasingly-severe-consequences-of-climate-change.jpg"/>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
        <p:nvSpPr>
          <p:cNvPr id="4" name="Text Placeholder 3"/>
          <p:cNvSpPr>
            <a:spLocks noGrp="1"/>
          </p:cNvSpPr>
          <p:nvPr>
            <p:ph type="body" sz="quarter" idx="14"/>
          </p:nvPr>
        </p:nvSpPr>
        <p:spPr>
          <a:xfrm>
            <a:off x="0" y="0"/>
            <a:ext cx="9906000" cy="1375568"/>
          </a:xfrm>
          <a:solidFill>
            <a:schemeClr val="bg1"/>
          </a:solidFill>
        </p:spPr>
        <p:txBody>
          <a:bodyPr/>
          <a:lstStyle/>
          <a:p>
            <a:endParaRPr lang="en-US" sz="2400" dirty="0" smtClean="0"/>
          </a:p>
          <a:p>
            <a:r>
              <a:rPr lang="en-US" sz="2400" dirty="0" smtClean="0"/>
              <a:t>GMT 9: Increasingly severe consequences of climate change</a:t>
            </a:r>
            <a:endParaRPr lang="en-US" sz="2400" dirty="0"/>
          </a:p>
        </p:txBody>
      </p:sp>
      <p:sp>
        <p:nvSpPr>
          <p:cNvPr id="5" name="Text Placeholder 4"/>
          <p:cNvSpPr>
            <a:spLocks noGrp="1"/>
          </p:cNvSpPr>
          <p:nvPr>
            <p:ph type="body" sz="quarter" idx="15"/>
          </p:nvPr>
        </p:nvSpPr>
        <p:spPr>
          <a:xfrm>
            <a:off x="1866900" y="1375568"/>
            <a:ext cx="7924800" cy="2656701"/>
          </a:xfrm>
          <a:solidFill>
            <a:schemeClr val="bg1"/>
          </a:solidFill>
        </p:spPr>
        <p:txBody>
          <a:bodyPr/>
          <a:lstStyle/>
          <a:p>
            <a:pPr marL="0" indent="0">
              <a:buNone/>
            </a:pPr>
            <a:r>
              <a:rPr lang="en-GB" sz="2400" dirty="0" smtClean="0"/>
              <a:t>Recent </a:t>
            </a:r>
            <a:r>
              <a:rPr lang="en-GB" sz="2400" dirty="0"/>
              <a:t>changes in the global climate are </a:t>
            </a:r>
            <a:r>
              <a:rPr lang="en-GB" sz="2400" b="1" dirty="0"/>
              <a:t>unprecedented over millennia and will continue</a:t>
            </a:r>
            <a:r>
              <a:rPr lang="en-GB" sz="2400" dirty="0"/>
              <a:t>.</a:t>
            </a:r>
          </a:p>
          <a:p>
            <a:pPr marL="0" indent="0">
              <a:buNone/>
            </a:pPr>
            <a:r>
              <a:rPr lang="en-GB" sz="2400" dirty="0" smtClean="0"/>
              <a:t>This megatrend is strongly </a:t>
            </a:r>
            <a:r>
              <a:rPr lang="en-GB" sz="2400" b="1" dirty="0" smtClean="0"/>
              <a:t>interlinked to other </a:t>
            </a:r>
            <a:r>
              <a:rPr lang="en-GB" sz="2400" dirty="0" smtClean="0"/>
              <a:t>GMTs which are clearly shaping future GHG emissions, which are in turn also the driver of environmental change in its own right.</a:t>
            </a:r>
          </a:p>
          <a:p>
            <a:pPr marL="0" indent="0">
              <a:buNone/>
            </a:pPr>
            <a:r>
              <a:rPr lang="en-GB" sz="2400" dirty="0" smtClean="0"/>
              <a:t>It represents </a:t>
            </a:r>
            <a:r>
              <a:rPr lang="en-GB" sz="2400" b="1" dirty="0" smtClean="0"/>
              <a:t>the pressure on the top of other socio-economical pressures</a:t>
            </a:r>
            <a:r>
              <a:rPr lang="en-GB" sz="2400" dirty="0" smtClean="0"/>
              <a:t> (urban sprawl, use of natural capital) aggravating the complexity of problems.</a:t>
            </a:r>
            <a:endParaRPr lang="en-GB" sz="2400" dirty="0"/>
          </a:p>
          <a:p>
            <a:pPr marL="0" indent="0">
              <a:buNone/>
            </a:pPr>
            <a:r>
              <a:rPr lang="en-GB" sz="2400" b="1" dirty="0" smtClean="0"/>
              <a:t>Impacts</a:t>
            </a:r>
            <a:r>
              <a:rPr lang="en-GB" sz="2400" dirty="0" smtClean="0"/>
              <a:t>  </a:t>
            </a:r>
            <a:r>
              <a:rPr lang="en-GB" sz="2400" dirty="0"/>
              <a:t>damage ecosystems and biodiversity, as well as infrastructure and human well-being</a:t>
            </a:r>
            <a:r>
              <a:rPr lang="en-GB" sz="2400" dirty="0" smtClean="0"/>
              <a:t>. </a:t>
            </a:r>
            <a:endParaRPr lang="en-US" sz="2400" dirty="0"/>
          </a:p>
        </p:txBody>
      </p:sp>
      <p:sp>
        <p:nvSpPr>
          <p:cNvPr id="12" name="TextBox 11"/>
          <p:cNvSpPr txBox="1"/>
          <p:nvPr/>
        </p:nvSpPr>
        <p:spPr>
          <a:xfrm rot="16200000">
            <a:off x="-1288763" y="5349253"/>
            <a:ext cx="2802049" cy="215444"/>
          </a:xfrm>
          <a:prstGeom prst="rect">
            <a:avLst/>
          </a:prstGeom>
          <a:noFill/>
        </p:spPr>
        <p:txBody>
          <a:bodyPr wrap="square" rtlCol="0">
            <a:spAutoFit/>
          </a:bodyPr>
          <a:lstStyle/>
          <a:p>
            <a:r>
              <a:rPr lang="fr-FR" sz="800" dirty="0">
                <a:solidFill>
                  <a:schemeClr val="bg1"/>
                </a:solidFill>
              </a:rPr>
              <a:t>© Manuela </a:t>
            </a:r>
            <a:r>
              <a:rPr lang="fr-FR" sz="800" dirty="0" err="1">
                <a:solidFill>
                  <a:schemeClr val="bg1"/>
                </a:solidFill>
              </a:rPr>
              <a:t>Aldeghi</a:t>
            </a:r>
            <a:r>
              <a:rPr lang="fr-FR" sz="800" dirty="0">
                <a:solidFill>
                  <a:schemeClr val="bg1"/>
                </a:solidFill>
              </a:rPr>
              <a:t>, </a:t>
            </a:r>
            <a:r>
              <a:rPr lang="fr-FR" sz="800" dirty="0" err="1">
                <a:solidFill>
                  <a:schemeClr val="bg1"/>
                </a:solidFill>
              </a:rPr>
              <a:t>Environment</a:t>
            </a:r>
            <a:r>
              <a:rPr lang="fr-FR" sz="800" dirty="0">
                <a:solidFill>
                  <a:schemeClr val="bg1"/>
                </a:solidFill>
              </a:rPr>
              <a:t> &amp; Me /EEA</a:t>
            </a:r>
            <a:endParaRPr lang="en-GB" sz="800" dirty="0">
              <a:solidFill>
                <a:schemeClr val="bg1"/>
              </a:solidFill>
            </a:endParaRPr>
          </a:p>
        </p:txBody>
      </p:sp>
    </p:spTree>
    <p:extLst>
      <p:ext uri="{BB962C8B-B14F-4D97-AF65-F5344CB8AC3E}">
        <p14:creationId xmlns:p14="http://schemas.microsoft.com/office/powerpoint/2010/main" val="4796275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dirty="0"/>
          </a:p>
        </p:txBody>
      </p:sp>
      <p:sp>
        <p:nvSpPr>
          <p:cNvPr id="5" name="Text Placeholder 4"/>
          <p:cNvSpPr>
            <a:spLocks noGrp="1"/>
          </p:cNvSpPr>
          <p:nvPr>
            <p:ph type="body" sz="quarter" idx="13"/>
          </p:nvPr>
        </p:nvSpPr>
        <p:spPr/>
        <p:txBody>
          <a:bodyPr/>
          <a:lstStyle/>
          <a:p>
            <a:endParaRPr lang="en-GB" dirty="0"/>
          </a:p>
        </p:txBody>
      </p:sp>
      <p:pic>
        <p:nvPicPr>
          <p:cNvPr id="6" name="Picture 5"/>
          <p:cNvPicPr>
            <a:picLocks noChangeAspect="1"/>
          </p:cNvPicPr>
          <p:nvPr/>
        </p:nvPicPr>
        <p:blipFill>
          <a:blip r:embed="rId3"/>
          <a:stretch>
            <a:fillRect/>
          </a:stretch>
        </p:blipFill>
        <p:spPr>
          <a:xfrm rot="10800000">
            <a:off x="0" y="0"/>
            <a:ext cx="5004638" cy="6858000"/>
          </a:xfrm>
          <a:prstGeom prst="rect">
            <a:avLst/>
          </a:prstGeom>
        </p:spPr>
      </p:pic>
      <p:pic>
        <p:nvPicPr>
          <p:cNvPr id="7" name="Picture 6"/>
          <p:cNvPicPr>
            <a:picLocks noChangeAspect="1"/>
          </p:cNvPicPr>
          <p:nvPr/>
        </p:nvPicPr>
        <p:blipFill>
          <a:blip r:embed="rId4"/>
          <a:stretch>
            <a:fillRect/>
          </a:stretch>
        </p:blipFill>
        <p:spPr>
          <a:xfrm>
            <a:off x="-119744" y="273904"/>
            <a:ext cx="5692709" cy="6584097"/>
          </a:xfrm>
          <a:prstGeom prst="rect">
            <a:avLst/>
          </a:prstGeom>
        </p:spPr>
      </p:pic>
      <p:sp>
        <p:nvSpPr>
          <p:cNvPr id="3" name="Text Placeholder 2"/>
          <p:cNvSpPr>
            <a:spLocks noGrp="1"/>
          </p:cNvSpPr>
          <p:nvPr>
            <p:ph type="body" sz="quarter" idx="11"/>
          </p:nvPr>
        </p:nvSpPr>
        <p:spPr>
          <a:xfrm>
            <a:off x="5351585" y="127764"/>
            <a:ext cx="4402015" cy="1358401"/>
          </a:xfrm>
          <a:solidFill>
            <a:schemeClr val="bg1"/>
          </a:solidFill>
        </p:spPr>
        <p:txBody>
          <a:bodyPr/>
          <a:lstStyle/>
          <a:p>
            <a:r>
              <a:rPr lang="en-GB" sz="2000" b="1" dirty="0" smtClean="0"/>
              <a:t>Key impacts of climate change in European regions </a:t>
            </a:r>
            <a:r>
              <a:rPr lang="en-GB" sz="2000" b="1" dirty="0" smtClean="0"/>
              <a:t> </a:t>
            </a:r>
            <a:r>
              <a:rPr lang="en-GB" sz="2000" b="1" dirty="0" smtClean="0">
                <a:solidFill>
                  <a:srgbClr val="3640A4"/>
                </a:solidFill>
              </a:rPr>
              <a:t>and Slovenia</a:t>
            </a:r>
            <a:endParaRPr lang="en-GB" sz="2000" b="1" dirty="0">
              <a:solidFill>
                <a:srgbClr val="3640A4"/>
              </a:solidFill>
            </a:endParaRPr>
          </a:p>
        </p:txBody>
      </p:sp>
      <p:pic>
        <p:nvPicPr>
          <p:cNvPr id="4" name="Picture 3"/>
          <p:cNvPicPr>
            <a:picLocks noChangeAspect="1"/>
          </p:cNvPicPr>
          <p:nvPr/>
        </p:nvPicPr>
        <p:blipFill>
          <a:blip r:embed="rId5"/>
          <a:stretch>
            <a:fillRect/>
          </a:stretch>
        </p:blipFill>
        <p:spPr>
          <a:xfrm>
            <a:off x="5496228" y="817743"/>
            <a:ext cx="4409772" cy="2300513"/>
          </a:xfrm>
          <a:prstGeom prst="rect">
            <a:avLst/>
          </a:prstGeom>
        </p:spPr>
      </p:pic>
      <p:pic>
        <p:nvPicPr>
          <p:cNvPr id="8" name="Picture 7"/>
          <p:cNvPicPr>
            <a:picLocks noChangeAspect="1"/>
          </p:cNvPicPr>
          <p:nvPr/>
        </p:nvPicPr>
        <p:blipFill>
          <a:blip r:embed="rId6"/>
          <a:stretch>
            <a:fillRect/>
          </a:stretch>
        </p:blipFill>
        <p:spPr>
          <a:xfrm>
            <a:off x="6645890" y="2715491"/>
            <a:ext cx="3107710" cy="1638502"/>
          </a:xfrm>
          <a:prstGeom prst="rect">
            <a:avLst/>
          </a:prstGeom>
        </p:spPr>
      </p:pic>
      <p:pic>
        <p:nvPicPr>
          <p:cNvPr id="9" name="Picture 8"/>
          <p:cNvPicPr>
            <a:picLocks noChangeAspect="1"/>
          </p:cNvPicPr>
          <p:nvPr/>
        </p:nvPicPr>
        <p:blipFill>
          <a:blip r:embed="rId7"/>
          <a:stretch>
            <a:fillRect/>
          </a:stretch>
        </p:blipFill>
        <p:spPr>
          <a:xfrm>
            <a:off x="4924293" y="4408605"/>
            <a:ext cx="4427440" cy="2429917"/>
          </a:xfrm>
          <a:prstGeom prst="rect">
            <a:avLst/>
          </a:prstGeom>
        </p:spPr>
      </p:pic>
      <p:pic>
        <p:nvPicPr>
          <p:cNvPr id="10" name="Picture 9"/>
          <p:cNvPicPr>
            <a:picLocks noChangeAspect="1"/>
          </p:cNvPicPr>
          <p:nvPr/>
        </p:nvPicPr>
        <p:blipFill>
          <a:blip r:embed="rId8"/>
          <a:stretch>
            <a:fillRect/>
          </a:stretch>
        </p:blipFill>
        <p:spPr>
          <a:xfrm>
            <a:off x="6982737" y="4205654"/>
            <a:ext cx="3013002" cy="1545470"/>
          </a:xfrm>
          <a:prstGeom prst="rect">
            <a:avLst/>
          </a:prstGeom>
        </p:spPr>
      </p:pic>
      <p:sp>
        <p:nvSpPr>
          <p:cNvPr id="11" name="Oval 10"/>
          <p:cNvSpPr/>
          <p:nvPr/>
        </p:nvSpPr>
        <p:spPr>
          <a:xfrm>
            <a:off x="5149281" y="817743"/>
            <a:ext cx="4680519" cy="5931400"/>
          </a:xfrm>
          <a:prstGeom prst="ellipse">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18178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Increasing-environmental-pollution.jpg"/>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
        <p:nvSpPr>
          <p:cNvPr id="5" name="Text Placeholder 4"/>
          <p:cNvSpPr>
            <a:spLocks noGrp="1"/>
          </p:cNvSpPr>
          <p:nvPr>
            <p:ph type="body" sz="quarter" idx="15"/>
          </p:nvPr>
        </p:nvSpPr>
        <p:spPr>
          <a:xfrm>
            <a:off x="1956486" y="976184"/>
            <a:ext cx="7949514" cy="4846937"/>
          </a:xfrm>
          <a:solidFill>
            <a:schemeClr val="bg1"/>
          </a:solidFill>
        </p:spPr>
        <p:txBody>
          <a:bodyPr/>
          <a:lstStyle/>
          <a:p>
            <a:endParaRPr lang="en-GB" dirty="0" smtClean="0"/>
          </a:p>
          <a:p>
            <a:endParaRPr lang="en-GB" dirty="0"/>
          </a:p>
          <a:p>
            <a:r>
              <a:rPr lang="en-GB" dirty="0" smtClean="0"/>
              <a:t>Globally</a:t>
            </a:r>
            <a:r>
              <a:rPr lang="en-GB" dirty="0"/>
              <a:t>, levels of air pollution and </a:t>
            </a:r>
            <a:r>
              <a:rPr lang="en-GB" b="1" dirty="0"/>
              <a:t>releases of nutrients </a:t>
            </a:r>
            <a:r>
              <a:rPr lang="en-GB" dirty="0"/>
              <a:t>from agriculture and wastewater remain high, causing acidification and eutrophication in ecosystems, and losses in agricultural </a:t>
            </a:r>
            <a:r>
              <a:rPr lang="en-GB" dirty="0" smtClean="0"/>
              <a:t>yield.</a:t>
            </a:r>
          </a:p>
          <a:p>
            <a:r>
              <a:rPr lang="en-GB" dirty="0" smtClean="0"/>
              <a:t>In </a:t>
            </a:r>
            <a:r>
              <a:rPr lang="en-GB" dirty="0"/>
              <a:t>the coming decades, overall pollution levels are projected to increase strongly, particularly in Asia</a:t>
            </a:r>
            <a:r>
              <a:rPr lang="en-GB" dirty="0" smtClean="0"/>
              <a:t>.</a:t>
            </a:r>
            <a:endParaRPr lang="en-GB" dirty="0"/>
          </a:p>
          <a:p>
            <a:r>
              <a:rPr lang="en-GB" dirty="0"/>
              <a:t>Although Europe’s pollutant releases are expected to continue declining, </a:t>
            </a:r>
            <a:r>
              <a:rPr lang="en-GB" b="1" dirty="0"/>
              <a:t>European ecosystems and citizens are likely to be affected by developments in other </a:t>
            </a:r>
            <a:r>
              <a:rPr lang="en-GB" b="1" dirty="0" smtClean="0"/>
              <a:t>regions.</a:t>
            </a:r>
          </a:p>
          <a:p>
            <a:r>
              <a:rPr lang="en-GB" dirty="0" smtClean="0"/>
              <a:t>Despite </a:t>
            </a:r>
            <a:r>
              <a:rPr lang="en-GB" dirty="0"/>
              <a:t>a fall in air pollutant emissions there has not been an equivalent improvement in air quality across Europe, partly as a result of the </a:t>
            </a:r>
            <a:r>
              <a:rPr lang="en-GB" b="1" dirty="0" err="1"/>
              <a:t>transboundary</a:t>
            </a:r>
            <a:r>
              <a:rPr lang="en-GB" b="1" dirty="0"/>
              <a:t> transport of air pollutants.</a:t>
            </a:r>
            <a:endParaRPr lang="en-US" b="1" dirty="0"/>
          </a:p>
        </p:txBody>
      </p:sp>
      <p:sp>
        <p:nvSpPr>
          <p:cNvPr id="13" name="TextBox 12"/>
          <p:cNvSpPr txBox="1"/>
          <p:nvPr/>
        </p:nvSpPr>
        <p:spPr>
          <a:xfrm rot="16200000">
            <a:off x="-1288763" y="5349253"/>
            <a:ext cx="2802049" cy="215444"/>
          </a:xfrm>
          <a:prstGeom prst="rect">
            <a:avLst/>
          </a:prstGeom>
          <a:noFill/>
        </p:spPr>
        <p:txBody>
          <a:bodyPr wrap="square" rtlCol="0">
            <a:spAutoFit/>
          </a:bodyPr>
          <a:lstStyle/>
          <a:p>
            <a:r>
              <a:rPr lang="es-ES" sz="800" dirty="0" smtClean="0">
                <a:solidFill>
                  <a:schemeClr val="bg1"/>
                </a:solidFill>
              </a:rPr>
              <a:t>© Jonathan </a:t>
            </a:r>
            <a:r>
              <a:rPr lang="es-ES" sz="800" dirty="0">
                <a:solidFill>
                  <a:schemeClr val="bg1"/>
                </a:solidFill>
              </a:rPr>
              <a:t>Díaz </a:t>
            </a:r>
            <a:r>
              <a:rPr lang="es-ES" sz="800" dirty="0" err="1">
                <a:solidFill>
                  <a:schemeClr val="bg1"/>
                </a:solidFill>
              </a:rPr>
              <a:t>Marbá</a:t>
            </a:r>
            <a:r>
              <a:rPr lang="es-ES" sz="800" dirty="0">
                <a:solidFill>
                  <a:schemeClr val="bg1"/>
                </a:solidFill>
              </a:rPr>
              <a:t>, </a:t>
            </a:r>
            <a:r>
              <a:rPr lang="es-ES" sz="800" dirty="0" err="1">
                <a:solidFill>
                  <a:schemeClr val="bg1"/>
                </a:solidFill>
              </a:rPr>
              <a:t>Environment</a:t>
            </a:r>
            <a:r>
              <a:rPr lang="es-ES" sz="800" dirty="0">
                <a:solidFill>
                  <a:schemeClr val="bg1"/>
                </a:solidFill>
              </a:rPr>
              <a:t> &amp; Me /EEA</a:t>
            </a:r>
            <a:endParaRPr lang="en-GB" sz="800" dirty="0">
              <a:solidFill>
                <a:schemeClr val="bg1"/>
              </a:solidFill>
            </a:endParaRPr>
          </a:p>
        </p:txBody>
      </p:sp>
      <p:sp>
        <p:nvSpPr>
          <p:cNvPr id="7" name="Text Placeholder 3"/>
          <p:cNvSpPr txBox="1">
            <a:spLocks/>
          </p:cNvSpPr>
          <p:nvPr/>
        </p:nvSpPr>
        <p:spPr>
          <a:xfrm>
            <a:off x="1851454" y="457200"/>
            <a:ext cx="8534400" cy="708423"/>
          </a:xfrm>
          <a:prstGeom prst="rect">
            <a:avLst/>
          </a:prstGeom>
        </p:spPr>
        <p:txBody>
          <a:bodyPr/>
          <a:lstStyle>
            <a:lvl1pPr marL="0" indent="0" algn="l" defTabSz="914400" rtl="0" eaLnBrk="1" latinLnBrk="0" hangingPunct="1">
              <a:spcBef>
                <a:spcPct val="20000"/>
              </a:spcBef>
              <a:buFont typeface="Arial" pitchFamily="34" charset="0"/>
              <a:buNone/>
              <a:defRPr lang="en-US" sz="2600" kern="1200" baseline="0" smtClean="0">
                <a:solidFill>
                  <a:srgbClr val="833A88"/>
                </a:solidFill>
                <a:latin typeface="Open Sans Extrabold" pitchFamily="34" charset="0"/>
                <a:ea typeface="Open Sans Extrabold" pitchFamily="34" charset="0"/>
                <a:cs typeface="Open Sans Extrabold" pitchFamily="34" charset="0"/>
              </a:defRPr>
            </a:lvl1pPr>
            <a:lvl2pPr marL="742950" indent="-285750" algn="l" defTabSz="914400" rtl="0" eaLnBrk="1" latinLnBrk="0" hangingPunct="1">
              <a:spcBef>
                <a:spcPct val="20000"/>
              </a:spcBef>
              <a:buFont typeface="Arial" pitchFamily="34" charset="0"/>
              <a:buChar cha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marL="1143000" indent="-228600" algn="l" defTabSz="914400" rtl="0" eaLnBrk="1" latinLnBrk="0" hangingPunct="1">
              <a:spcBef>
                <a:spcPct val="20000"/>
              </a:spcBef>
              <a:buFont typeface="Arial" pitchFamily="34" charset="0"/>
              <a:buChar cha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marL="1600200" indent="-228600" algn="l" defTabSz="914400" rtl="0" eaLnBrk="1" latinLnBrk="0" hangingPunct="1">
              <a:spcBef>
                <a:spcPct val="20000"/>
              </a:spcBef>
              <a:buFont typeface="Arial" pitchFamily="34" charset="0"/>
              <a:buChar cha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marL="2057400" indent="-228600" algn="l" defTabSz="914400" rtl="0" eaLnBrk="1" latinLnBrk="0" hangingPunct="1">
              <a:spcBef>
                <a:spcPct val="20000"/>
              </a:spcBef>
              <a:buFont typeface="Arial" pitchFamily="34" charset="0"/>
              <a:buChar char="»"/>
              <a:defRPr lang="en-GB" sz="2600" kern="1200" baseline="0">
                <a:solidFill>
                  <a:srgbClr val="7FA643"/>
                </a:solidFill>
                <a:latin typeface="Open Sans Extrabold" pitchFamily="34" charset="0"/>
                <a:ea typeface="Open Sans Extrabold" pitchFamily="34" charset="0"/>
                <a:cs typeface="Open Sans Extrabold"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dirty="0"/>
              <a:t>GMT </a:t>
            </a:r>
            <a:r>
              <a:rPr lang="en-GB" sz="2400" dirty="0" smtClean="0"/>
              <a:t>10:  </a:t>
            </a:r>
            <a:r>
              <a:rPr lang="en-GB" sz="2400" dirty="0"/>
              <a:t>Increasing environmental pollution</a:t>
            </a:r>
          </a:p>
        </p:txBody>
      </p:sp>
    </p:spTree>
    <p:extLst>
      <p:ext uri="{BB962C8B-B14F-4D97-AF65-F5344CB8AC3E}">
        <p14:creationId xmlns:p14="http://schemas.microsoft.com/office/powerpoint/2010/main" val="5243366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97362" y="308919"/>
            <a:ext cx="2607275" cy="2323070"/>
          </a:xfrm>
          <a:prstGeom prst="rect">
            <a:avLst/>
          </a:prstGeom>
          <a:solidFill>
            <a:schemeClr val="accent4"/>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8800" dirty="0">
                <a:solidFill>
                  <a:prstClr val="white"/>
                </a:solidFill>
              </a:rPr>
              <a:t>1</a:t>
            </a:r>
            <a:endParaRPr lang="en-GB" sz="8800" dirty="0">
              <a:solidFill>
                <a:prstClr val="white"/>
              </a:solidFill>
            </a:endParaRPr>
          </a:p>
        </p:txBody>
      </p:sp>
      <p:sp>
        <p:nvSpPr>
          <p:cNvPr id="3" name="Rectangle 2"/>
          <p:cNvSpPr/>
          <p:nvPr/>
        </p:nvSpPr>
        <p:spPr>
          <a:xfrm>
            <a:off x="0" y="3011089"/>
            <a:ext cx="4136571" cy="34248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4800" dirty="0" smtClean="0">
                <a:solidFill>
                  <a:prstClr val="white"/>
                </a:solidFill>
              </a:rPr>
              <a:t>Governance</a:t>
            </a:r>
          </a:p>
          <a:p>
            <a:pPr algn="ctr"/>
            <a:r>
              <a:rPr lang="en-GB" sz="3200" dirty="0" smtClean="0">
                <a:solidFill>
                  <a:prstClr val="white"/>
                </a:solidFill>
              </a:rPr>
              <a:t>- diversifying</a:t>
            </a:r>
            <a:endParaRPr lang="en-GB" sz="3200" dirty="0">
              <a:solidFill>
                <a:prstClr val="white"/>
              </a:solidFill>
            </a:endParaRPr>
          </a:p>
        </p:txBody>
      </p:sp>
      <p:sp>
        <p:nvSpPr>
          <p:cNvPr id="4" name="Rectangle 3"/>
          <p:cNvSpPr/>
          <p:nvPr/>
        </p:nvSpPr>
        <p:spPr>
          <a:xfrm>
            <a:off x="4135737" y="3011088"/>
            <a:ext cx="4431323" cy="984739"/>
          </a:xfrm>
          <a:prstGeom prst="rect">
            <a:avLst/>
          </a:prstGeom>
          <a:solidFill>
            <a:srgbClr val="82528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8800" dirty="0">
              <a:solidFill>
                <a:prstClr val="white"/>
              </a:solidFill>
            </a:endParaRPr>
          </a:p>
        </p:txBody>
      </p:sp>
      <p:sp>
        <p:nvSpPr>
          <p:cNvPr id="6" name="Rectangle 5"/>
          <p:cNvSpPr/>
          <p:nvPr/>
        </p:nvSpPr>
        <p:spPr>
          <a:xfrm>
            <a:off x="4135737" y="3976183"/>
            <a:ext cx="4941278" cy="1303387"/>
          </a:xfrm>
          <a:prstGeom prst="rect">
            <a:avLst/>
          </a:prstGeom>
          <a:solidFill>
            <a:srgbClr val="82528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8800" dirty="0">
              <a:solidFill>
                <a:prstClr val="white"/>
              </a:solidFill>
            </a:endParaRPr>
          </a:p>
        </p:txBody>
      </p:sp>
    </p:spTree>
    <p:extLst>
      <p:ext uri="{BB962C8B-B14F-4D97-AF65-F5344CB8AC3E}">
        <p14:creationId xmlns:p14="http://schemas.microsoft.com/office/powerpoint/2010/main" val="35127515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2708" y="3099012"/>
            <a:ext cx="8706760" cy="3108357"/>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GB" sz="8800" dirty="0" smtClean="0">
                <a:solidFill>
                  <a:prstClr val="white"/>
                </a:solidFill>
              </a:rPr>
              <a:t>Impacts</a:t>
            </a:r>
            <a:endParaRPr lang="en-GB" sz="8800" dirty="0">
              <a:solidFill>
                <a:prstClr val="white"/>
              </a:solidFill>
            </a:endParaRPr>
          </a:p>
        </p:txBody>
      </p:sp>
      <p:sp>
        <p:nvSpPr>
          <p:cNvPr id="4" name="Rectangle 3"/>
          <p:cNvSpPr/>
          <p:nvPr/>
        </p:nvSpPr>
        <p:spPr>
          <a:xfrm>
            <a:off x="5310553" y="0"/>
            <a:ext cx="4431323" cy="2597851"/>
          </a:xfrm>
          <a:prstGeom prst="rect">
            <a:avLst/>
          </a:prstGeom>
          <a:solidFill>
            <a:srgbClr val="82528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8800" dirty="0">
              <a:solidFill>
                <a:prstClr val="white"/>
              </a:solidFill>
            </a:endParaRPr>
          </a:p>
        </p:txBody>
      </p:sp>
    </p:spTree>
    <p:extLst>
      <p:ext uri="{BB962C8B-B14F-4D97-AF65-F5344CB8AC3E}">
        <p14:creationId xmlns:p14="http://schemas.microsoft.com/office/powerpoint/2010/main" val="27466381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54487"/>
            <a:ext cx="9906000" cy="707886"/>
          </a:xfrm>
          <a:prstGeom prst="rect">
            <a:avLst/>
          </a:prstGeom>
          <a:solidFill>
            <a:schemeClr val="bg1"/>
          </a:solidFill>
        </p:spPr>
        <p:txBody>
          <a:bodyPr wrap="square">
            <a:spAutoFit/>
          </a:bodyPr>
          <a:lstStyle/>
          <a:p>
            <a:pPr>
              <a:spcBef>
                <a:spcPts val="600"/>
              </a:spcBef>
              <a:spcAft>
                <a:spcPts val="600"/>
              </a:spcAft>
            </a:pPr>
            <a:r>
              <a:rPr lang="fr-FR" sz="2000" b="1" dirty="0" err="1" smtClean="0">
                <a:solidFill>
                  <a:srgbClr val="7030A0"/>
                </a:solidFill>
                <a:latin typeface="Verdana" pitchFamily="34" charset="0"/>
                <a:ea typeface="ＭＳ Ｐゴシック" pitchFamily="34" charset="-128"/>
              </a:rPr>
              <a:t>European</a:t>
            </a:r>
            <a:r>
              <a:rPr lang="fr-FR" sz="2000" b="1" dirty="0" smtClean="0">
                <a:solidFill>
                  <a:srgbClr val="7030A0"/>
                </a:solidFill>
                <a:latin typeface="Verdana" pitchFamily="34" charset="0"/>
                <a:ea typeface="ＭＳ Ｐゴシック" pitchFamily="34" charset="-128"/>
              </a:rPr>
              <a:t> </a:t>
            </a:r>
            <a:r>
              <a:rPr lang="fr-FR" sz="2000" b="1" dirty="0" smtClean="0">
                <a:solidFill>
                  <a:srgbClr val="7030A0"/>
                </a:solidFill>
                <a:latin typeface="Verdana" pitchFamily="34" charset="0"/>
                <a:ea typeface="ＭＳ Ｐゴシック" pitchFamily="34" charset="-128"/>
              </a:rPr>
              <a:t>challenge and </a:t>
            </a:r>
            <a:r>
              <a:rPr lang="fr-FR" sz="2000" b="1" dirty="0" err="1" smtClean="0">
                <a:solidFill>
                  <a:srgbClr val="7030A0"/>
                </a:solidFill>
                <a:latin typeface="Verdana" pitchFamily="34" charset="0"/>
                <a:ea typeface="ＭＳ Ｐゴシック" pitchFamily="34" charset="-128"/>
              </a:rPr>
              <a:t>opportunity</a:t>
            </a:r>
            <a:r>
              <a:rPr lang="fr-FR" sz="2000" b="1" dirty="0" smtClean="0">
                <a:solidFill>
                  <a:srgbClr val="7030A0"/>
                </a:solidFill>
                <a:latin typeface="Verdana" pitchFamily="34" charset="0"/>
                <a:ea typeface="ＭＳ Ｐゴシック" pitchFamily="34" charset="-128"/>
              </a:rPr>
              <a:t> </a:t>
            </a:r>
            <a:r>
              <a:rPr lang="fr-FR" sz="2000" b="1" dirty="0" smtClean="0">
                <a:solidFill>
                  <a:srgbClr val="7030A0"/>
                </a:solidFill>
                <a:latin typeface="Verdana" pitchFamily="34" charset="0"/>
                <a:ea typeface="ＭＳ Ｐゴシック" pitchFamily="34" charset="-128"/>
              </a:rPr>
              <a:t>to deal </a:t>
            </a:r>
            <a:r>
              <a:rPr lang="fr-FR" sz="2000" b="1" dirty="0" err="1" smtClean="0">
                <a:solidFill>
                  <a:srgbClr val="7030A0"/>
                </a:solidFill>
                <a:latin typeface="Verdana" pitchFamily="34" charset="0"/>
                <a:ea typeface="ＭＳ Ｐゴシック" pitchFamily="34" charset="-128"/>
              </a:rPr>
              <a:t>with</a:t>
            </a:r>
            <a:r>
              <a:rPr lang="fr-FR" sz="2000" b="1" dirty="0" smtClean="0">
                <a:solidFill>
                  <a:srgbClr val="7030A0"/>
                </a:solidFill>
                <a:latin typeface="Verdana" pitchFamily="34" charset="0"/>
                <a:ea typeface="ＭＳ Ｐゴシック" pitchFamily="34" charset="-128"/>
              </a:rPr>
              <a:t> global </a:t>
            </a:r>
            <a:r>
              <a:rPr lang="fr-FR" sz="2000" b="1" dirty="0" err="1" smtClean="0">
                <a:solidFill>
                  <a:srgbClr val="7030A0"/>
                </a:solidFill>
                <a:latin typeface="Verdana" pitchFamily="34" charset="0"/>
                <a:ea typeface="ＭＳ Ｐゴシック" pitchFamily="34" charset="-128"/>
              </a:rPr>
              <a:t>threats</a:t>
            </a:r>
            <a:r>
              <a:rPr lang="fr-FR" sz="2000" b="1" dirty="0" smtClean="0">
                <a:solidFill>
                  <a:srgbClr val="7030A0"/>
                </a:solidFill>
                <a:latin typeface="Verdana" pitchFamily="34" charset="0"/>
                <a:ea typeface="ＭＳ Ｐゴシック" pitchFamily="34" charset="-128"/>
              </a:rPr>
              <a:t> and </a:t>
            </a:r>
            <a:r>
              <a:rPr lang="fr-FR" sz="2000" b="1" dirty="0" err="1" smtClean="0">
                <a:solidFill>
                  <a:srgbClr val="7030A0"/>
                </a:solidFill>
                <a:latin typeface="Verdana" pitchFamily="34" charset="0"/>
                <a:ea typeface="ＭＳ Ｐゴシック" pitchFamily="34" charset="-128"/>
              </a:rPr>
              <a:t>uncertainties</a:t>
            </a:r>
            <a:r>
              <a:rPr lang="fr-FR" sz="2000" b="1" dirty="0" smtClean="0">
                <a:solidFill>
                  <a:srgbClr val="7030A0"/>
                </a:solidFill>
                <a:latin typeface="Verdana" pitchFamily="34" charset="0"/>
                <a:ea typeface="ＭＳ Ｐゴシック" pitchFamily="34" charset="-128"/>
              </a:rPr>
              <a:t>.</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78135" y="1569308"/>
            <a:ext cx="8435197" cy="4559643"/>
          </a:xfrm>
        </p:spPr>
        <p:txBody>
          <a:bodyPr>
            <a:normAutofit fontScale="32500" lnSpcReduction="20000"/>
          </a:bodyPr>
          <a:lstStyle/>
          <a:p>
            <a:r>
              <a:rPr lang="en-GB" sz="16600" dirty="0" smtClean="0">
                <a:solidFill>
                  <a:srgbClr val="833A88"/>
                </a:solidFill>
              </a:rPr>
              <a:t>Global challenges:</a:t>
            </a:r>
          </a:p>
          <a:p>
            <a:endParaRPr lang="en-GB" sz="5500" dirty="0" smtClean="0">
              <a:solidFill>
                <a:schemeClr val="tx1"/>
              </a:solidFill>
            </a:endParaRPr>
          </a:p>
          <a:p>
            <a:r>
              <a:rPr lang="en-GB" sz="5500" dirty="0" smtClean="0">
                <a:solidFill>
                  <a:schemeClr val="tx1"/>
                </a:solidFill>
              </a:rPr>
              <a:t>Food ( + 70% meat by 2050)</a:t>
            </a:r>
          </a:p>
          <a:p>
            <a:r>
              <a:rPr lang="en-GB" sz="5500" dirty="0" smtClean="0">
                <a:solidFill>
                  <a:schemeClr val="tx1"/>
                </a:solidFill>
              </a:rPr>
              <a:t>Good water availability</a:t>
            </a:r>
          </a:p>
          <a:p>
            <a:r>
              <a:rPr lang="en-GB" sz="5500" dirty="0" smtClean="0">
                <a:solidFill>
                  <a:schemeClr val="tx1"/>
                </a:solidFill>
              </a:rPr>
              <a:t>Energy (+30-40% in 20 years)</a:t>
            </a:r>
          </a:p>
          <a:p>
            <a:r>
              <a:rPr lang="en-GB" sz="5500" dirty="0" smtClean="0">
                <a:solidFill>
                  <a:schemeClr val="tx1"/>
                </a:solidFill>
              </a:rPr>
              <a:t>Raw materials (+100% by 2030)</a:t>
            </a:r>
          </a:p>
          <a:p>
            <a:r>
              <a:rPr lang="en-GB" sz="5500" dirty="0" smtClean="0">
                <a:solidFill>
                  <a:schemeClr val="tx1"/>
                </a:solidFill>
              </a:rPr>
              <a:t>Ecosystem depletion (10-40% loss by 2050)</a:t>
            </a:r>
          </a:p>
          <a:p>
            <a:endParaRPr lang="en-GB" sz="5500" dirty="0">
              <a:solidFill>
                <a:schemeClr val="tx1"/>
              </a:solidFill>
            </a:endParaRPr>
          </a:p>
          <a:p>
            <a:endParaRPr lang="en-GB" sz="5500" dirty="0"/>
          </a:p>
          <a:p>
            <a:pPr lvl="0"/>
            <a:r>
              <a:rPr lang="en-GB" sz="5500" dirty="0">
                <a:solidFill>
                  <a:srgbClr val="833A88"/>
                </a:solidFill>
              </a:rPr>
              <a:t>Four of the top 10 global </a:t>
            </a:r>
            <a:r>
              <a:rPr lang="en-GB" sz="5500" b="1" dirty="0">
                <a:solidFill>
                  <a:srgbClr val="833A88"/>
                </a:solidFill>
              </a:rPr>
              <a:t>risks</a:t>
            </a:r>
            <a:r>
              <a:rPr lang="en-GB" sz="5500" dirty="0">
                <a:solidFill>
                  <a:srgbClr val="833A88"/>
                </a:solidFill>
              </a:rPr>
              <a:t> </a:t>
            </a:r>
            <a:r>
              <a:rPr lang="en-GB" sz="5500" dirty="0" smtClean="0">
                <a:solidFill>
                  <a:srgbClr val="833A88"/>
                </a:solidFill>
              </a:rPr>
              <a:t>are </a:t>
            </a:r>
            <a:r>
              <a:rPr lang="en-GB" sz="5500" dirty="0">
                <a:solidFill>
                  <a:srgbClr val="833A88"/>
                </a:solidFill>
              </a:rPr>
              <a:t>linked to the environment:</a:t>
            </a:r>
          </a:p>
          <a:p>
            <a:pPr lvl="1"/>
            <a:r>
              <a:rPr lang="en-GB" sz="3400" dirty="0" smtClean="0">
                <a:solidFill>
                  <a:schemeClr val="tx1"/>
                </a:solidFill>
              </a:rPr>
              <a:t>(extreme </a:t>
            </a:r>
            <a:r>
              <a:rPr lang="en-GB" sz="3400" dirty="0">
                <a:solidFill>
                  <a:schemeClr val="tx1"/>
                </a:solidFill>
              </a:rPr>
              <a:t>weather events; </a:t>
            </a:r>
            <a:r>
              <a:rPr lang="en-GB" sz="3400" dirty="0" smtClean="0">
                <a:solidFill>
                  <a:schemeClr val="tx1"/>
                </a:solidFill>
              </a:rPr>
              <a:t>natural catastrophes, failure </a:t>
            </a:r>
            <a:r>
              <a:rPr lang="en-GB" sz="3400" dirty="0">
                <a:solidFill>
                  <a:schemeClr val="tx1"/>
                </a:solidFill>
              </a:rPr>
              <a:t>of climate change </a:t>
            </a:r>
            <a:r>
              <a:rPr lang="en-GB" sz="3400" dirty="0" smtClean="0">
                <a:solidFill>
                  <a:schemeClr val="tx1"/>
                </a:solidFill>
              </a:rPr>
              <a:t>adaptation, water crises, biodiversity </a:t>
            </a:r>
            <a:r>
              <a:rPr lang="en-GB" sz="3400" dirty="0">
                <a:solidFill>
                  <a:schemeClr val="tx1"/>
                </a:solidFill>
              </a:rPr>
              <a:t>loss and </a:t>
            </a:r>
            <a:r>
              <a:rPr lang="en-GB" sz="3400" dirty="0" smtClean="0">
                <a:solidFill>
                  <a:schemeClr val="tx1"/>
                </a:solidFill>
              </a:rPr>
              <a:t>ecosystem collapse)</a:t>
            </a:r>
          </a:p>
          <a:p>
            <a:pPr lvl="1"/>
            <a:endParaRPr lang="en-GB" sz="3400" dirty="0"/>
          </a:p>
          <a:p>
            <a:pPr lvl="1"/>
            <a:r>
              <a:rPr lang="en-GB" sz="4000" i="1" dirty="0"/>
              <a:t>WEF report Global Risks </a:t>
            </a:r>
            <a:r>
              <a:rPr lang="en-GB" sz="4000" i="1" dirty="0" smtClean="0"/>
              <a:t>2015</a:t>
            </a:r>
            <a:endParaRPr lang="en-GB" sz="4000" dirty="0"/>
          </a:p>
        </p:txBody>
      </p:sp>
      <p:sp>
        <p:nvSpPr>
          <p:cNvPr id="4" name="Text Placeholder 6"/>
          <p:cNvSpPr txBox="1">
            <a:spLocks/>
          </p:cNvSpPr>
          <p:nvPr/>
        </p:nvSpPr>
        <p:spPr>
          <a:xfrm>
            <a:off x="1175286" y="812368"/>
            <a:ext cx="8730714" cy="485091"/>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Font typeface="Arial" pitchFamily="34" charset="0"/>
              <a:buNone/>
            </a:pPr>
            <a:r>
              <a:rPr lang="en-GB" smtClean="0">
                <a:solidFill>
                  <a:srgbClr val="833A88"/>
                </a:solidFill>
              </a:rPr>
              <a:t>Impacts of GMTs</a:t>
            </a:r>
            <a:endParaRPr lang="en-US" dirty="0"/>
          </a:p>
        </p:txBody>
      </p:sp>
    </p:spTree>
    <p:extLst>
      <p:ext uri="{BB962C8B-B14F-4D97-AF65-F5344CB8AC3E}">
        <p14:creationId xmlns:p14="http://schemas.microsoft.com/office/powerpoint/2010/main" val="31304565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81954" y="983267"/>
            <a:ext cx="4824046" cy="388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6"/>
          <p:cNvSpPr>
            <a:spLocks noGrp="1"/>
          </p:cNvSpPr>
          <p:nvPr>
            <p:ph type="body" sz="quarter" idx="14"/>
          </p:nvPr>
        </p:nvSpPr>
        <p:spPr>
          <a:xfrm>
            <a:off x="219984" y="139830"/>
            <a:ext cx="8165123" cy="843437"/>
          </a:xfrm>
          <a:solidFill>
            <a:schemeClr val="bg1"/>
          </a:solidFill>
        </p:spPr>
        <p:txBody>
          <a:bodyPr/>
          <a:lstStyle/>
          <a:p>
            <a:pPr marL="0" lvl="1" indent="0">
              <a:buNone/>
            </a:pPr>
            <a:r>
              <a:rPr lang="en-GB" sz="6000" b="1" dirty="0" smtClean="0">
                <a:solidFill>
                  <a:srgbClr val="833A88"/>
                </a:solidFill>
              </a:rPr>
              <a:t>Impacts of GMTs</a:t>
            </a:r>
            <a:endParaRPr lang="en-US" sz="6000" b="1" dirty="0"/>
          </a:p>
        </p:txBody>
      </p:sp>
      <p:sp>
        <p:nvSpPr>
          <p:cNvPr id="12" name="TextBox 11"/>
          <p:cNvSpPr txBox="1"/>
          <p:nvPr/>
        </p:nvSpPr>
        <p:spPr>
          <a:xfrm rot="16200000">
            <a:off x="-1288763" y="5349253"/>
            <a:ext cx="2802049" cy="215444"/>
          </a:xfrm>
          <a:prstGeom prst="rect">
            <a:avLst/>
          </a:prstGeom>
          <a:noFill/>
        </p:spPr>
        <p:txBody>
          <a:bodyPr wrap="square" rtlCol="0">
            <a:spAutoFit/>
          </a:bodyPr>
          <a:lstStyle/>
          <a:p>
            <a:r>
              <a:rPr lang="fr-FR" sz="800" dirty="0">
                <a:solidFill>
                  <a:schemeClr val="bg1"/>
                </a:solidFill>
              </a:rPr>
              <a:t>© </a:t>
            </a:r>
            <a:r>
              <a:rPr lang="fr-FR" sz="800" dirty="0" smtClean="0">
                <a:solidFill>
                  <a:schemeClr val="bg1"/>
                </a:solidFill>
              </a:rPr>
              <a:t>NASA </a:t>
            </a:r>
            <a:r>
              <a:rPr lang="fr-FR" sz="800" dirty="0" err="1" smtClean="0">
                <a:solidFill>
                  <a:schemeClr val="bg1"/>
                </a:solidFill>
              </a:rPr>
              <a:t>Earth</a:t>
            </a:r>
            <a:r>
              <a:rPr lang="fr-FR" sz="800" dirty="0" smtClean="0">
                <a:solidFill>
                  <a:schemeClr val="bg1"/>
                </a:solidFill>
              </a:rPr>
              <a:t> </a:t>
            </a:r>
            <a:r>
              <a:rPr lang="fr-FR" sz="800" dirty="0" err="1">
                <a:solidFill>
                  <a:schemeClr val="bg1"/>
                </a:solidFill>
              </a:rPr>
              <a:t>O</a:t>
            </a:r>
            <a:r>
              <a:rPr lang="fr-FR" sz="800" dirty="0" err="1" smtClean="0">
                <a:solidFill>
                  <a:schemeClr val="bg1"/>
                </a:solidFill>
              </a:rPr>
              <a:t>bservatory</a:t>
            </a:r>
            <a:endParaRPr lang="en-GB" sz="800" dirty="0">
              <a:solidFill>
                <a:schemeClr val="bg1"/>
              </a:solidFill>
            </a:endParaRPr>
          </a:p>
        </p:txBody>
      </p:sp>
      <p:sp>
        <p:nvSpPr>
          <p:cNvPr id="9" name="TextBox 4"/>
          <p:cNvSpPr txBox="1">
            <a:spLocks noChangeArrowheads="1"/>
          </p:cNvSpPr>
          <p:nvPr/>
        </p:nvSpPr>
        <p:spPr bwMode="auto">
          <a:xfrm>
            <a:off x="5485251" y="983266"/>
            <a:ext cx="3377060" cy="5734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800"/>
              </a:spcBef>
              <a:spcAft>
                <a:spcPts val="800"/>
              </a:spcAft>
              <a:buNone/>
            </a:pPr>
            <a:r>
              <a:rPr lang="en-GB" altLang="en-US" sz="2000" dirty="0">
                <a:solidFill>
                  <a:srgbClr val="833A88"/>
                </a:solidFill>
                <a:latin typeface="+mn-lt"/>
                <a:ea typeface="ＭＳ Ｐゴシック" panose="020B0600070205080204" pitchFamily="34" charset="-128"/>
              </a:rPr>
              <a:t>Global megatrends strongly impact Europe’s ability to meet its </a:t>
            </a:r>
            <a:r>
              <a:rPr lang="en-GB" altLang="en-US" sz="2000" b="1" i="1" dirty="0">
                <a:solidFill>
                  <a:srgbClr val="833A88"/>
                </a:solidFill>
                <a:latin typeface="+mn-lt"/>
                <a:ea typeface="ＭＳ Ｐゴシック" panose="020B0600070205080204" pitchFamily="34" charset="-128"/>
              </a:rPr>
              <a:t>basic</a:t>
            </a:r>
            <a:r>
              <a:rPr lang="en-GB" altLang="en-US" sz="2000" i="1" dirty="0">
                <a:solidFill>
                  <a:srgbClr val="833A88"/>
                </a:solidFill>
                <a:latin typeface="+mn-lt"/>
                <a:ea typeface="ＭＳ Ｐゴシック" panose="020B0600070205080204" pitchFamily="34" charset="-128"/>
              </a:rPr>
              <a:t> </a:t>
            </a:r>
            <a:r>
              <a:rPr lang="en-GB" altLang="en-US" sz="2000" b="1" i="1" dirty="0">
                <a:solidFill>
                  <a:srgbClr val="833A88"/>
                </a:solidFill>
                <a:latin typeface="+mn-lt"/>
                <a:ea typeface="ＭＳ Ｐゴシック" panose="020B0600070205080204" pitchFamily="34" charset="-128"/>
              </a:rPr>
              <a:t>resource needs</a:t>
            </a:r>
            <a:r>
              <a:rPr lang="en-GB" altLang="en-US" sz="2000" dirty="0" smtClean="0">
                <a:solidFill>
                  <a:srgbClr val="833A88"/>
                </a:solidFill>
                <a:latin typeface="+mn-lt"/>
                <a:ea typeface="ＭＳ Ｐゴシック" panose="020B0600070205080204" pitchFamily="34" charset="-128"/>
              </a:rPr>
              <a:t>:</a:t>
            </a:r>
            <a:endParaRPr lang="en-GB" altLang="en-US" sz="2000" b="1" dirty="0">
              <a:ea typeface="ＭＳ Ｐゴシック" panose="020B0600070205080204" pitchFamily="34" charset="-128"/>
            </a:endParaRPr>
          </a:p>
          <a:p>
            <a:pPr marL="285750" indent="-285750">
              <a:spcBef>
                <a:spcPts val="800"/>
              </a:spcBef>
              <a:spcAft>
                <a:spcPts val="300"/>
              </a:spcAft>
            </a:pPr>
            <a:r>
              <a:rPr lang="en-GB" altLang="en-US" sz="2000" b="1" dirty="0">
                <a:solidFill>
                  <a:srgbClr val="833A88"/>
                </a:solidFill>
                <a:latin typeface="+mn-lt"/>
                <a:ea typeface="ＭＳ Ｐゴシック" panose="020B0600070205080204" pitchFamily="34" charset="-128"/>
              </a:rPr>
              <a:t>Food</a:t>
            </a:r>
          </a:p>
          <a:p>
            <a:pPr marL="285750" indent="-285750">
              <a:spcBef>
                <a:spcPts val="800"/>
              </a:spcBef>
              <a:spcAft>
                <a:spcPts val="300"/>
              </a:spcAft>
            </a:pPr>
            <a:r>
              <a:rPr lang="en-GB" altLang="en-US" sz="2000" b="1" dirty="0">
                <a:solidFill>
                  <a:srgbClr val="833A88"/>
                </a:solidFill>
                <a:latin typeface="+mn-lt"/>
                <a:ea typeface="ＭＳ Ｐゴシック" panose="020B0600070205080204" pitchFamily="34" charset="-128"/>
              </a:rPr>
              <a:t>Water</a:t>
            </a:r>
          </a:p>
          <a:p>
            <a:pPr marL="285750" indent="-285750">
              <a:spcBef>
                <a:spcPts val="800"/>
              </a:spcBef>
              <a:spcAft>
                <a:spcPts val="300"/>
              </a:spcAft>
            </a:pPr>
            <a:r>
              <a:rPr lang="en-GB" altLang="en-US" sz="2000" b="1" dirty="0">
                <a:solidFill>
                  <a:srgbClr val="833A88"/>
                </a:solidFill>
                <a:latin typeface="+mn-lt"/>
                <a:ea typeface="ＭＳ Ｐゴシック" panose="020B0600070205080204" pitchFamily="34" charset="-128"/>
              </a:rPr>
              <a:t>Energy</a:t>
            </a:r>
          </a:p>
          <a:p>
            <a:pPr marL="285750" indent="-285750">
              <a:spcBef>
                <a:spcPts val="800"/>
              </a:spcBef>
              <a:spcAft>
                <a:spcPts val="300"/>
              </a:spcAft>
            </a:pPr>
            <a:r>
              <a:rPr lang="en-GB" altLang="en-US" sz="2000" b="1" dirty="0">
                <a:solidFill>
                  <a:srgbClr val="833A88"/>
                </a:solidFill>
                <a:latin typeface="+mn-lt"/>
                <a:ea typeface="ＭＳ Ｐゴシック" panose="020B0600070205080204" pitchFamily="34" charset="-128"/>
              </a:rPr>
              <a:t>Materials</a:t>
            </a:r>
          </a:p>
          <a:p>
            <a:pPr marL="285750" indent="-285750">
              <a:spcBef>
                <a:spcPts val="800"/>
              </a:spcBef>
              <a:spcAft>
                <a:spcPts val="1200"/>
              </a:spcAft>
            </a:pPr>
            <a:r>
              <a:rPr lang="en-GB" altLang="en-US" sz="2000" b="1" dirty="0">
                <a:solidFill>
                  <a:srgbClr val="833A88"/>
                </a:solidFill>
                <a:latin typeface="+mn-lt"/>
                <a:ea typeface="ＭＳ Ｐゴシック" panose="020B0600070205080204" pitchFamily="34" charset="-128"/>
              </a:rPr>
              <a:t>Ecosystems</a:t>
            </a:r>
            <a:r>
              <a:rPr lang="en-GB" altLang="en-US" sz="2000" dirty="0">
                <a:solidFill>
                  <a:srgbClr val="833A88"/>
                </a:solidFill>
                <a:latin typeface="+mn-lt"/>
                <a:ea typeface="ＭＳ Ｐゴシック" panose="020B0600070205080204" pitchFamily="34" charset="-128"/>
              </a:rPr>
              <a:t> and </a:t>
            </a:r>
            <a:r>
              <a:rPr lang="en-GB" altLang="en-US" sz="2000" dirty="0" smtClean="0">
                <a:solidFill>
                  <a:srgbClr val="833A88"/>
                </a:solidFill>
                <a:latin typeface="+mn-lt"/>
                <a:ea typeface="ＭＳ Ｐゴシック" panose="020B0600070205080204" pitchFamily="34" charset="-128"/>
              </a:rPr>
              <a:t>their services</a:t>
            </a:r>
            <a:endParaRPr lang="en-GB" altLang="en-US" sz="2000" dirty="0">
              <a:solidFill>
                <a:srgbClr val="833A88"/>
              </a:solidFill>
              <a:latin typeface="+mn-lt"/>
              <a:ea typeface="ＭＳ Ｐゴシック" panose="020B0600070205080204" pitchFamily="34" charset="-128"/>
            </a:endParaRPr>
          </a:p>
          <a:p>
            <a:pPr>
              <a:spcBef>
                <a:spcPts val="800"/>
              </a:spcBef>
              <a:spcAft>
                <a:spcPts val="800"/>
              </a:spcAft>
              <a:buNone/>
            </a:pPr>
            <a:r>
              <a:rPr lang="en-GB" altLang="en-US" sz="2000" dirty="0">
                <a:solidFill>
                  <a:srgbClr val="833A88"/>
                </a:solidFill>
                <a:latin typeface="+mn-lt"/>
                <a:ea typeface="ＭＳ Ｐゴシック" panose="020B0600070205080204" pitchFamily="34" charset="-128"/>
              </a:rPr>
              <a:t>Europe has opportunities </a:t>
            </a:r>
            <a:r>
              <a:rPr lang="en-GB" altLang="en-US" sz="2000" dirty="0" smtClean="0">
                <a:solidFill>
                  <a:srgbClr val="833A88"/>
                </a:solidFill>
                <a:latin typeface="+mn-lt"/>
                <a:ea typeface="ＭＳ Ｐゴシック" panose="020B0600070205080204" pitchFamily="34" charset="-128"/>
              </a:rPr>
              <a:t>through different response options to </a:t>
            </a:r>
            <a:r>
              <a:rPr lang="en-GB" altLang="en-US" sz="2000" dirty="0">
                <a:solidFill>
                  <a:srgbClr val="833A88"/>
                </a:solidFill>
                <a:latin typeface="+mn-lt"/>
                <a:ea typeface="ＭＳ Ｐゴシック" panose="020B0600070205080204" pitchFamily="34" charset="-128"/>
              </a:rPr>
              <a:t/>
            </a:r>
            <a:br>
              <a:rPr lang="en-GB" altLang="en-US" sz="2000" dirty="0">
                <a:solidFill>
                  <a:srgbClr val="833A88"/>
                </a:solidFill>
                <a:latin typeface="+mn-lt"/>
                <a:ea typeface="ＭＳ Ｐゴシック" panose="020B0600070205080204" pitchFamily="34" charset="-128"/>
              </a:rPr>
            </a:br>
            <a:r>
              <a:rPr lang="en-GB" altLang="en-US" sz="2000" b="1" i="1" dirty="0" smtClean="0">
                <a:solidFill>
                  <a:srgbClr val="833A88"/>
                </a:solidFill>
                <a:latin typeface="+mn-lt"/>
                <a:ea typeface="ＭＳ Ｐゴシック" panose="020B0600070205080204" pitchFamily="34" charset="-128"/>
              </a:rPr>
              <a:t>shape </a:t>
            </a:r>
            <a:r>
              <a:rPr lang="en-GB" altLang="en-US" sz="2000" b="1" i="1" dirty="0">
                <a:solidFill>
                  <a:srgbClr val="833A88"/>
                </a:solidFill>
                <a:latin typeface="+mn-lt"/>
                <a:ea typeface="ＭＳ Ｐゴシック" panose="020B0600070205080204" pitchFamily="34" charset="-128"/>
              </a:rPr>
              <a:t>and adapt</a:t>
            </a:r>
            <a:r>
              <a:rPr lang="en-GB" altLang="en-US" sz="2000" i="1" dirty="0">
                <a:solidFill>
                  <a:srgbClr val="833A88"/>
                </a:solidFill>
                <a:latin typeface="+mn-lt"/>
                <a:ea typeface="ＭＳ Ｐゴシック" panose="020B0600070205080204" pitchFamily="34" charset="-128"/>
              </a:rPr>
              <a:t> </a:t>
            </a:r>
            <a:r>
              <a:rPr lang="en-GB" altLang="en-US" sz="2000" dirty="0">
                <a:solidFill>
                  <a:srgbClr val="833A88"/>
                </a:solidFill>
                <a:latin typeface="+mn-lt"/>
                <a:ea typeface="ＭＳ Ｐゴシック" panose="020B0600070205080204" pitchFamily="34" charset="-128"/>
              </a:rPr>
              <a:t>to global megatrends</a:t>
            </a:r>
          </a:p>
        </p:txBody>
      </p:sp>
      <p:pic>
        <p:nvPicPr>
          <p:cNvPr id="11"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326" y="1233004"/>
            <a:ext cx="4704464" cy="5485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21600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1981200" y="609600"/>
            <a:ext cx="7924800" cy="799070"/>
          </a:xfrm>
          <a:solidFill>
            <a:schemeClr val="bg1"/>
          </a:solidFill>
        </p:spPr>
        <p:txBody>
          <a:bodyPr/>
          <a:lstStyle/>
          <a:p>
            <a:pPr marL="0" lvl="1" indent="0">
              <a:buNone/>
            </a:pPr>
            <a:r>
              <a:rPr lang="en-GB" dirty="0">
                <a:solidFill>
                  <a:srgbClr val="825283"/>
                </a:solidFill>
              </a:rPr>
              <a:t>Increasing Relevance of </a:t>
            </a:r>
            <a:r>
              <a:rPr lang="en-GB" dirty="0" smtClean="0">
                <a:solidFill>
                  <a:srgbClr val="825283"/>
                </a:solidFill>
              </a:rPr>
              <a:t>Foresight</a:t>
            </a:r>
            <a:endParaRPr lang="en-US" dirty="0">
              <a:solidFill>
                <a:srgbClr val="825283"/>
              </a:solidFill>
            </a:endParaRPr>
          </a:p>
        </p:txBody>
      </p:sp>
      <p:sp>
        <p:nvSpPr>
          <p:cNvPr id="10" name="Text Placeholder 9"/>
          <p:cNvSpPr>
            <a:spLocks noGrp="1"/>
          </p:cNvSpPr>
          <p:nvPr>
            <p:ph type="body" sz="quarter" idx="15"/>
          </p:nvPr>
        </p:nvSpPr>
        <p:spPr>
          <a:xfrm>
            <a:off x="1894702" y="1540475"/>
            <a:ext cx="7620000" cy="4106564"/>
          </a:xfrm>
        </p:spPr>
        <p:txBody>
          <a:bodyPr/>
          <a:lstStyle/>
          <a:p>
            <a:r>
              <a:rPr lang="en-GB" sz="1900" dirty="0" smtClean="0">
                <a:solidFill>
                  <a:schemeClr val="tx2"/>
                </a:solidFill>
              </a:rPr>
              <a:t>EU’s </a:t>
            </a:r>
            <a:r>
              <a:rPr lang="en-GB" sz="1900" dirty="0">
                <a:solidFill>
                  <a:schemeClr val="tx2"/>
                </a:solidFill>
              </a:rPr>
              <a:t>Foresight </a:t>
            </a:r>
            <a:r>
              <a:rPr lang="en-GB" sz="1900" dirty="0" smtClean="0">
                <a:solidFill>
                  <a:schemeClr val="tx2"/>
                </a:solidFill>
              </a:rPr>
              <a:t>use has </a:t>
            </a:r>
            <a:r>
              <a:rPr lang="en-GB" sz="1900" dirty="0">
                <a:solidFill>
                  <a:schemeClr val="tx2"/>
                </a:solidFill>
              </a:rPr>
              <a:t>grown significantly in the past 20 years </a:t>
            </a:r>
          </a:p>
          <a:p>
            <a:r>
              <a:rPr lang="en-GB" sz="1900" dirty="0" smtClean="0">
                <a:solidFill>
                  <a:schemeClr val="tx2"/>
                </a:solidFill>
              </a:rPr>
              <a:t>Used across different domains and </a:t>
            </a:r>
            <a:r>
              <a:rPr lang="en-GB" sz="1900" dirty="0">
                <a:solidFill>
                  <a:schemeClr val="tx2"/>
                </a:solidFill>
              </a:rPr>
              <a:t>sectors </a:t>
            </a:r>
            <a:r>
              <a:rPr lang="en-GB" sz="1900" dirty="0" smtClean="0">
                <a:solidFill>
                  <a:schemeClr val="tx2"/>
                </a:solidFill>
              </a:rPr>
              <a:t>e.g.  </a:t>
            </a:r>
          </a:p>
          <a:p>
            <a:pPr lvl="1"/>
            <a:r>
              <a:rPr lang="en-GB" sz="1900" dirty="0" smtClean="0">
                <a:solidFill>
                  <a:schemeClr val="tx2"/>
                </a:solidFill>
              </a:rPr>
              <a:t>To </a:t>
            </a:r>
            <a:r>
              <a:rPr lang="en-GB" sz="1900" dirty="0" smtClean="0"/>
              <a:t>guide </a:t>
            </a:r>
            <a:r>
              <a:rPr lang="en-GB" sz="1900" dirty="0"/>
              <a:t>policymaking</a:t>
            </a:r>
            <a:r>
              <a:rPr lang="en-GB" sz="1900" dirty="0">
                <a:solidFill>
                  <a:schemeClr val="tx2"/>
                </a:solidFill>
              </a:rPr>
              <a:t>, </a:t>
            </a:r>
            <a:r>
              <a:rPr lang="en-GB" sz="1900" dirty="0" smtClean="0">
                <a:solidFill>
                  <a:schemeClr val="tx2"/>
                </a:solidFill>
              </a:rPr>
              <a:t>to develop </a:t>
            </a:r>
            <a:r>
              <a:rPr lang="en-GB" sz="1900" dirty="0">
                <a:solidFill>
                  <a:schemeClr val="tx2"/>
                </a:solidFill>
              </a:rPr>
              <a:t>strategies, </a:t>
            </a:r>
            <a:endParaRPr lang="en-GB" sz="1900" dirty="0" smtClean="0">
              <a:solidFill>
                <a:schemeClr val="tx2"/>
              </a:solidFill>
            </a:endParaRPr>
          </a:p>
          <a:p>
            <a:pPr lvl="1"/>
            <a:r>
              <a:rPr lang="en-GB" sz="1900" dirty="0" smtClean="0">
                <a:solidFill>
                  <a:schemeClr val="tx2"/>
                </a:solidFill>
              </a:rPr>
              <a:t>To </a:t>
            </a:r>
            <a:r>
              <a:rPr lang="en-GB" sz="1900" dirty="0" smtClean="0"/>
              <a:t>explore </a:t>
            </a:r>
            <a:r>
              <a:rPr lang="en-GB" sz="1900" dirty="0"/>
              <a:t>new markets, products and services</a:t>
            </a:r>
            <a:r>
              <a:rPr lang="en-GB" sz="1900" dirty="0">
                <a:solidFill>
                  <a:schemeClr val="tx2"/>
                </a:solidFill>
              </a:rPr>
              <a:t>, </a:t>
            </a:r>
            <a:endParaRPr lang="en-GB" sz="1900" dirty="0" smtClean="0">
              <a:solidFill>
                <a:schemeClr val="tx2"/>
              </a:solidFill>
            </a:endParaRPr>
          </a:p>
          <a:p>
            <a:pPr lvl="1"/>
            <a:r>
              <a:rPr lang="en-GB" sz="1900" dirty="0" smtClean="0">
                <a:solidFill>
                  <a:schemeClr val="tx2"/>
                </a:solidFill>
              </a:rPr>
              <a:t>To </a:t>
            </a:r>
            <a:r>
              <a:rPr lang="en-GB" sz="1900" dirty="0" smtClean="0"/>
              <a:t>raise </a:t>
            </a:r>
            <a:r>
              <a:rPr lang="en-GB" sz="1900" dirty="0"/>
              <a:t>general public awareness </a:t>
            </a:r>
            <a:r>
              <a:rPr lang="en-GB" sz="1900" dirty="0">
                <a:solidFill>
                  <a:schemeClr val="tx2"/>
                </a:solidFill>
              </a:rPr>
              <a:t>of developments to influence future etc</a:t>
            </a:r>
            <a:r>
              <a:rPr lang="en-GB" sz="1900" dirty="0" smtClean="0">
                <a:solidFill>
                  <a:schemeClr val="tx2"/>
                </a:solidFill>
              </a:rPr>
              <a:t>.</a:t>
            </a:r>
          </a:p>
          <a:p>
            <a:pPr lvl="1"/>
            <a:endParaRPr lang="en-GB" sz="1900" dirty="0">
              <a:solidFill>
                <a:schemeClr val="tx2"/>
              </a:solidFill>
            </a:endParaRPr>
          </a:p>
          <a:p>
            <a:r>
              <a:rPr lang="fr-FR" sz="1900" dirty="0" smtClean="0">
                <a:solidFill>
                  <a:schemeClr val="tx2"/>
                </a:solidFill>
              </a:rPr>
              <a:t>Main </a:t>
            </a:r>
            <a:r>
              <a:rPr lang="fr-FR" sz="1900" dirty="0">
                <a:solidFill>
                  <a:schemeClr val="tx2"/>
                </a:solidFill>
              </a:rPr>
              <a:t>EU institutions</a:t>
            </a:r>
            <a:r>
              <a:rPr lang="fr-FR" sz="1900" dirty="0" smtClean="0">
                <a:solidFill>
                  <a:schemeClr val="tx2"/>
                </a:solidFill>
              </a:rPr>
              <a:t>: EEA/Eionet, DG </a:t>
            </a:r>
            <a:r>
              <a:rPr lang="fr-FR" sz="1900" dirty="0">
                <a:solidFill>
                  <a:schemeClr val="tx2"/>
                </a:solidFill>
              </a:rPr>
              <a:t>RTD, </a:t>
            </a:r>
            <a:r>
              <a:rPr lang="fr-FR" sz="1900" dirty="0" smtClean="0">
                <a:solidFill>
                  <a:schemeClr val="tx2"/>
                </a:solidFill>
              </a:rPr>
              <a:t>Joint </a:t>
            </a:r>
            <a:r>
              <a:rPr lang="fr-FR" sz="1900" dirty="0" err="1" smtClean="0">
                <a:solidFill>
                  <a:schemeClr val="tx2"/>
                </a:solidFill>
              </a:rPr>
              <a:t>Research</a:t>
            </a:r>
            <a:r>
              <a:rPr lang="fr-FR" sz="1900" dirty="0" smtClean="0">
                <a:solidFill>
                  <a:schemeClr val="tx2"/>
                </a:solidFill>
              </a:rPr>
              <a:t> Centre, </a:t>
            </a:r>
            <a:r>
              <a:rPr lang="fr-FR" sz="1900" dirty="0" err="1" smtClean="0">
                <a:solidFill>
                  <a:schemeClr val="tx2"/>
                </a:solidFill>
              </a:rPr>
              <a:t>European</a:t>
            </a:r>
            <a:r>
              <a:rPr lang="fr-FR" sz="1900" dirty="0" smtClean="0">
                <a:solidFill>
                  <a:schemeClr val="tx2"/>
                </a:solidFill>
              </a:rPr>
              <a:t> </a:t>
            </a:r>
            <a:r>
              <a:rPr lang="fr-FR" sz="1900" dirty="0" err="1" smtClean="0">
                <a:solidFill>
                  <a:schemeClr val="tx2"/>
                </a:solidFill>
              </a:rPr>
              <a:t>Parliament</a:t>
            </a:r>
            <a:r>
              <a:rPr lang="fr-FR" sz="1900" dirty="0" smtClean="0">
                <a:solidFill>
                  <a:schemeClr val="tx2"/>
                </a:solidFill>
              </a:rPr>
              <a:t>, </a:t>
            </a:r>
            <a:r>
              <a:rPr lang="fr-FR" sz="1900" dirty="0" err="1" smtClean="0">
                <a:solidFill>
                  <a:schemeClr val="tx2"/>
                </a:solidFill>
              </a:rPr>
              <a:t>European</a:t>
            </a:r>
            <a:r>
              <a:rPr lang="fr-FR" sz="1900" dirty="0" smtClean="0">
                <a:solidFill>
                  <a:schemeClr val="tx2"/>
                </a:solidFill>
              </a:rPr>
              <a:t> </a:t>
            </a:r>
            <a:r>
              <a:rPr lang="fr-FR" sz="1900" dirty="0" err="1" smtClean="0">
                <a:solidFill>
                  <a:schemeClr val="tx2"/>
                </a:solidFill>
              </a:rPr>
              <a:t>political</a:t>
            </a:r>
            <a:r>
              <a:rPr lang="fr-FR" sz="1900" dirty="0" smtClean="0">
                <a:solidFill>
                  <a:schemeClr val="tx2"/>
                </a:solidFill>
              </a:rPr>
              <a:t> </a:t>
            </a:r>
            <a:r>
              <a:rPr lang="fr-FR" sz="1900" dirty="0" err="1" smtClean="0">
                <a:solidFill>
                  <a:schemeClr val="tx2"/>
                </a:solidFill>
              </a:rPr>
              <a:t>strategy</a:t>
            </a:r>
            <a:r>
              <a:rPr lang="fr-FR" sz="1900" dirty="0" smtClean="0">
                <a:solidFill>
                  <a:schemeClr val="tx2"/>
                </a:solidFill>
              </a:rPr>
              <a:t> center</a:t>
            </a:r>
          </a:p>
        </p:txBody>
      </p:sp>
      <p:sp>
        <p:nvSpPr>
          <p:cNvPr id="12" name="TextBox 11"/>
          <p:cNvSpPr txBox="1"/>
          <p:nvPr/>
        </p:nvSpPr>
        <p:spPr>
          <a:xfrm rot="16200000">
            <a:off x="-1288763" y="5349253"/>
            <a:ext cx="2802049" cy="215444"/>
          </a:xfrm>
          <a:prstGeom prst="rect">
            <a:avLst/>
          </a:prstGeom>
          <a:noFill/>
        </p:spPr>
        <p:txBody>
          <a:bodyPr wrap="square" rtlCol="0">
            <a:spAutoFit/>
          </a:bodyPr>
          <a:lstStyle/>
          <a:p>
            <a:r>
              <a:rPr lang="fr-FR" sz="800" dirty="0">
                <a:solidFill>
                  <a:schemeClr val="bg1"/>
                </a:solidFill>
              </a:rPr>
              <a:t>© </a:t>
            </a:r>
            <a:r>
              <a:rPr lang="fr-FR" sz="800" dirty="0" err="1">
                <a:solidFill>
                  <a:schemeClr val="bg1"/>
                </a:solidFill>
              </a:rPr>
              <a:t>Martijn</a:t>
            </a:r>
            <a:r>
              <a:rPr lang="fr-FR" sz="800" dirty="0">
                <a:solidFill>
                  <a:schemeClr val="bg1"/>
                </a:solidFill>
              </a:rPr>
              <a:t> Bergsma, </a:t>
            </a:r>
            <a:r>
              <a:rPr lang="fr-FR" sz="800" dirty="0" err="1">
                <a:solidFill>
                  <a:schemeClr val="bg1"/>
                </a:solidFill>
              </a:rPr>
              <a:t>Environment</a:t>
            </a:r>
            <a:r>
              <a:rPr lang="fr-FR" sz="800" dirty="0">
                <a:solidFill>
                  <a:schemeClr val="bg1"/>
                </a:solidFill>
              </a:rPr>
              <a:t> &amp; Me /EEA</a:t>
            </a:r>
            <a:endParaRPr lang="en-GB" sz="800" dirty="0">
              <a:solidFill>
                <a:schemeClr val="bg1"/>
              </a:solidFill>
            </a:endParaRPr>
          </a:p>
        </p:txBody>
      </p:sp>
      <p:pic>
        <p:nvPicPr>
          <p:cNvPr id="8" name="Picture Placeholder 7"/>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31097" r="31097"/>
          <a:stretch>
            <a:fillRect/>
          </a:stretch>
        </p:blipFill>
        <p:spPr>
          <a:prstGeom prst="rect">
            <a:avLst/>
          </a:prstGeom>
        </p:spPr>
      </p:pic>
      <p:sp>
        <p:nvSpPr>
          <p:cNvPr id="3" name="Rectangle 2"/>
          <p:cNvSpPr/>
          <p:nvPr/>
        </p:nvSpPr>
        <p:spPr>
          <a:xfrm>
            <a:off x="0" y="4718311"/>
            <a:ext cx="1894702" cy="1477328"/>
          </a:xfrm>
          <a:prstGeom prst="rect">
            <a:avLst/>
          </a:prstGeom>
        </p:spPr>
        <p:txBody>
          <a:bodyPr wrap="square">
            <a:spAutoFit/>
          </a:bodyPr>
          <a:lstStyle/>
          <a:p>
            <a:r>
              <a:rPr lang="en-GB" dirty="0">
                <a:solidFill>
                  <a:srgbClr val="00B0F0"/>
                </a:solidFill>
              </a:rPr>
              <a:t>Life can only </a:t>
            </a:r>
            <a:r>
              <a:rPr lang="en-GB" dirty="0" smtClean="0">
                <a:solidFill>
                  <a:srgbClr val="00B0F0"/>
                </a:solidFill>
              </a:rPr>
              <a:t>be</a:t>
            </a:r>
          </a:p>
          <a:p>
            <a:r>
              <a:rPr lang="en-GB" dirty="0" smtClean="0">
                <a:solidFill>
                  <a:srgbClr val="00B0F0"/>
                </a:solidFill>
              </a:rPr>
              <a:t>understood </a:t>
            </a:r>
          </a:p>
          <a:p>
            <a:r>
              <a:rPr lang="en-GB" dirty="0" smtClean="0">
                <a:solidFill>
                  <a:srgbClr val="00B0F0"/>
                </a:solidFill>
              </a:rPr>
              <a:t>backwards</a:t>
            </a:r>
            <a:r>
              <a:rPr lang="en-GB" dirty="0">
                <a:solidFill>
                  <a:srgbClr val="00B0F0"/>
                </a:solidFill>
              </a:rPr>
              <a:t>; </a:t>
            </a:r>
            <a:endParaRPr lang="en-GB" dirty="0" smtClean="0">
              <a:solidFill>
                <a:srgbClr val="00B0F0"/>
              </a:solidFill>
            </a:endParaRPr>
          </a:p>
          <a:p>
            <a:r>
              <a:rPr lang="en-GB" dirty="0" smtClean="0">
                <a:solidFill>
                  <a:srgbClr val="00B0F0"/>
                </a:solidFill>
              </a:rPr>
              <a:t>but </a:t>
            </a:r>
            <a:r>
              <a:rPr lang="en-GB" dirty="0">
                <a:solidFill>
                  <a:srgbClr val="00B0F0"/>
                </a:solidFill>
              </a:rPr>
              <a:t>it must be </a:t>
            </a:r>
            <a:endParaRPr lang="en-GB" dirty="0" smtClean="0">
              <a:solidFill>
                <a:srgbClr val="00B0F0"/>
              </a:solidFill>
            </a:endParaRPr>
          </a:p>
          <a:p>
            <a:r>
              <a:rPr lang="en-GB" dirty="0" smtClean="0">
                <a:solidFill>
                  <a:srgbClr val="00B0F0"/>
                </a:solidFill>
              </a:rPr>
              <a:t>lived forwards.</a:t>
            </a:r>
            <a:endParaRPr lang="en-GB" dirty="0"/>
          </a:p>
        </p:txBody>
      </p:sp>
      <p:sp>
        <p:nvSpPr>
          <p:cNvPr id="4" name="Rectangle 3"/>
          <p:cNvSpPr/>
          <p:nvPr/>
        </p:nvSpPr>
        <p:spPr>
          <a:xfrm>
            <a:off x="0" y="6396335"/>
            <a:ext cx="1676400" cy="461665"/>
          </a:xfrm>
          <a:prstGeom prst="rect">
            <a:avLst/>
          </a:prstGeom>
        </p:spPr>
        <p:txBody>
          <a:bodyPr wrap="square">
            <a:spAutoFit/>
          </a:bodyPr>
          <a:lstStyle/>
          <a:p>
            <a:r>
              <a:rPr lang="en-GB" sz="1200" dirty="0">
                <a:solidFill>
                  <a:srgbClr val="825283"/>
                </a:solidFill>
              </a:rPr>
              <a:t>Soren Kierkegaard </a:t>
            </a:r>
          </a:p>
          <a:p>
            <a:r>
              <a:rPr lang="en-GB" sz="1200" dirty="0" smtClean="0">
                <a:solidFill>
                  <a:srgbClr val="825283"/>
                </a:solidFill>
              </a:rPr>
              <a:t>1813  -  </a:t>
            </a:r>
            <a:r>
              <a:rPr lang="en-GB" sz="1200" dirty="0">
                <a:solidFill>
                  <a:srgbClr val="825283"/>
                </a:solidFill>
              </a:rPr>
              <a:t>1855</a:t>
            </a:r>
            <a:endParaRPr lang="en-GB" sz="1200" dirty="0">
              <a:solidFill>
                <a:srgbClr val="825283"/>
              </a:solidFill>
            </a:endParaRPr>
          </a:p>
        </p:txBody>
      </p:sp>
    </p:spTree>
    <p:extLst>
      <p:ext uri="{BB962C8B-B14F-4D97-AF65-F5344CB8AC3E}">
        <p14:creationId xmlns:p14="http://schemas.microsoft.com/office/powerpoint/2010/main" val="2961475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6"/>
          <p:cNvSpPr txBox="1">
            <a:spLocks/>
          </p:cNvSpPr>
          <p:nvPr/>
        </p:nvSpPr>
        <p:spPr>
          <a:xfrm>
            <a:off x="446314" y="287795"/>
            <a:ext cx="8730714" cy="485091"/>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Font typeface="Arial" pitchFamily="34" charset="0"/>
              <a:buNone/>
            </a:pPr>
            <a:r>
              <a:rPr lang="en-GB" dirty="0" smtClean="0">
                <a:solidFill>
                  <a:srgbClr val="833A88"/>
                </a:solidFill>
              </a:rPr>
              <a:t>Impacts of </a:t>
            </a:r>
            <a:r>
              <a:rPr lang="en-GB" dirty="0" smtClean="0">
                <a:solidFill>
                  <a:srgbClr val="833A88"/>
                </a:solidFill>
              </a:rPr>
              <a:t>GMTs – National level</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576027471"/>
              </p:ext>
            </p:extLst>
          </p:nvPr>
        </p:nvGraphicFramePr>
        <p:xfrm>
          <a:off x="854666" y="3298040"/>
          <a:ext cx="7914010" cy="3347593"/>
        </p:xfrm>
        <a:graphic>
          <a:graphicData uri="http://schemas.openxmlformats.org/drawingml/2006/table">
            <a:tbl>
              <a:tblPr firstRow="1" firstCol="1" bandRow="1" bandCol="1">
                <a:tableStyleId>{5C22544A-7EE6-4342-B048-85BDC9FD1C3A}</a:tableStyleId>
              </a:tblPr>
              <a:tblGrid>
                <a:gridCol w="1622067"/>
                <a:gridCol w="6291943"/>
              </a:tblGrid>
              <a:tr h="524796">
                <a:tc>
                  <a:txBody>
                    <a:bodyPr/>
                    <a:lstStyle/>
                    <a:p>
                      <a:pPr>
                        <a:lnSpc>
                          <a:spcPct val="115000"/>
                        </a:lnSpc>
                        <a:spcAft>
                          <a:spcPts val="0"/>
                        </a:spcAft>
                      </a:pPr>
                      <a:r>
                        <a:rPr lang="en-US" sz="1200" dirty="0">
                          <a:effectLst/>
                        </a:rPr>
                        <a:t> </a:t>
                      </a:r>
                      <a:endParaRPr lang="en-GB" sz="1100" dirty="0">
                        <a:effectLst/>
                      </a:endParaRPr>
                    </a:p>
                    <a:p>
                      <a:pPr>
                        <a:lnSpc>
                          <a:spcPct val="115000"/>
                        </a:lnSpc>
                        <a:spcAft>
                          <a:spcPts val="0"/>
                        </a:spcAft>
                      </a:pPr>
                      <a:r>
                        <a:rPr lang="en-US" sz="1200" dirty="0">
                          <a:effectLst/>
                        </a:rPr>
                        <a:t>Slovenian national indicator</a:t>
                      </a:r>
                      <a:endParaRPr lang="en-GB" sz="1100" dirty="0">
                        <a:effectLst/>
                      </a:endParaRPr>
                    </a:p>
                    <a:p>
                      <a:pPr>
                        <a:lnSpc>
                          <a:spcPct val="115000"/>
                        </a:lnSpc>
                        <a:spcAft>
                          <a:spcPts val="0"/>
                        </a:spcAft>
                      </a:pPr>
                      <a:r>
                        <a:rPr lang="en-US" sz="1200" dirty="0">
                          <a:effectLst/>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tc>
                <a:tc>
                  <a:txBody>
                    <a:bodyPr/>
                    <a:lstStyle/>
                    <a:p>
                      <a:pPr>
                        <a:lnSpc>
                          <a:spcPct val="115000"/>
                        </a:lnSpc>
                        <a:spcAft>
                          <a:spcPts val="0"/>
                        </a:spcAft>
                      </a:pPr>
                      <a:r>
                        <a:rPr lang="en-US" sz="1200" dirty="0">
                          <a:effectLst/>
                        </a:rPr>
                        <a:t> </a:t>
                      </a:r>
                      <a:endParaRPr lang="en-GB" sz="1100" dirty="0">
                        <a:effectLst/>
                      </a:endParaRPr>
                    </a:p>
                    <a:p>
                      <a:pPr>
                        <a:lnSpc>
                          <a:spcPct val="115000"/>
                        </a:lnSpc>
                        <a:spcAft>
                          <a:spcPts val="0"/>
                        </a:spcAft>
                      </a:pPr>
                      <a:r>
                        <a:rPr lang="en-US" sz="1200" dirty="0">
                          <a:effectLst/>
                        </a:rPr>
                        <a:t>Link to GMT</a:t>
                      </a:r>
                      <a:endParaRPr lang="en-GB" sz="1100" dirty="0">
                        <a:effectLst/>
                      </a:endParaRPr>
                    </a:p>
                    <a:p>
                      <a:pPr>
                        <a:lnSpc>
                          <a:spcPct val="115000"/>
                        </a:lnSpc>
                        <a:spcAft>
                          <a:spcPts val="0"/>
                        </a:spcAft>
                      </a:pPr>
                      <a:r>
                        <a:rPr lang="en-US" sz="1200" dirty="0">
                          <a:effectLst/>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tc>
              </a:tr>
              <a:tr h="0">
                <a:tc>
                  <a:txBody>
                    <a:bodyPr/>
                    <a:lstStyle/>
                    <a:p>
                      <a:pPr>
                        <a:lnSpc>
                          <a:spcPct val="115000"/>
                        </a:lnSpc>
                        <a:spcAft>
                          <a:spcPts val="0"/>
                        </a:spcAft>
                      </a:pPr>
                      <a:r>
                        <a:rPr lang="en-US" sz="1200" b="1" dirty="0">
                          <a:effectLst/>
                        </a:rPr>
                        <a:t>6</a:t>
                      </a:r>
                      <a:endParaRPr lang="en-GB"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tc>
                <a:tc>
                  <a:txBody>
                    <a:bodyPr/>
                    <a:lstStyle/>
                    <a:p>
                      <a:pPr>
                        <a:lnSpc>
                          <a:spcPct val="115000"/>
                        </a:lnSpc>
                      </a:pPr>
                      <a:r>
                        <a:rPr lang="en-GB" sz="1200" u="sng">
                          <a:effectLst/>
                          <a:hlinkClick r:id="rId3"/>
                        </a:rPr>
                        <a:t>Diverging global population trends</a:t>
                      </a:r>
                      <a:r>
                        <a:rPr lang="en-GB" sz="1200">
                          <a:effectLst/>
                        </a:rPr>
                        <a:t>: </a:t>
                      </a:r>
                      <a:endParaRPr lang="en-GB" sz="1200">
                        <a:effectLst/>
                        <a:latin typeface="Times New Roman" panose="02020603050405020304" pitchFamily="18" charset="0"/>
                        <a:ea typeface="Times New Roman" panose="02020603050405020304" pitchFamily="18" charset="0"/>
                      </a:endParaRPr>
                    </a:p>
                  </a:txBody>
                  <a:tcPr marL="25400" marR="25400" marT="0" marB="0"/>
                </a:tc>
              </a:tr>
              <a:tr h="403225">
                <a:tc>
                  <a:txBody>
                    <a:bodyPr/>
                    <a:lstStyle/>
                    <a:p>
                      <a:pPr>
                        <a:lnSpc>
                          <a:spcPct val="115000"/>
                        </a:lnSpc>
                        <a:spcAft>
                          <a:spcPts val="0"/>
                        </a:spcAft>
                      </a:pPr>
                      <a:r>
                        <a:rPr lang="en-US" sz="1100" b="1" dirty="0">
                          <a:effectLst/>
                        </a:rPr>
                        <a:t>13</a:t>
                      </a:r>
                      <a:endParaRPr lang="en-GB" sz="1100" b="1" dirty="0">
                        <a:effectLst/>
                      </a:endParaRPr>
                    </a:p>
                    <a:p>
                      <a:pPr>
                        <a:lnSpc>
                          <a:spcPct val="115000"/>
                        </a:lnSpc>
                        <a:spcAft>
                          <a:spcPts val="0"/>
                        </a:spcAft>
                      </a:pPr>
                      <a:r>
                        <a:rPr lang="en-US" sz="1200" b="1" dirty="0">
                          <a:effectLst/>
                        </a:rPr>
                        <a:t> </a:t>
                      </a:r>
                      <a:endParaRPr lang="en-GB"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tc>
                <a:tc>
                  <a:txBody>
                    <a:bodyPr/>
                    <a:lstStyle/>
                    <a:p>
                      <a:pPr>
                        <a:lnSpc>
                          <a:spcPct val="115000"/>
                        </a:lnSpc>
                      </a:pPr>
                      <a:r>
                        <a:rPr lang="en-GB" sz="1200" u="sng" dirty="0">
                          <a:effectLst/>
                          <a:hlinkClick r:id="rId4"/>
                        </a:rPr>
                        <a:t>Towards a more urban world</a:t>
                      </a:r>
                      <a:r>
                        <a:rPr lang="en-GB" sz="1200" dirty="0">
                          <a:effectLst/>
                        </a:rPr>
                        <a:t>:.</a:t>
                      </a:r>
                      <a:endParaRPr lang="en-GB" sz="1200" dirty="0">
                        <a:effectLst/>
                        <a:latin typeface="Times New Roman" panose="02020603050405020304" pitchFamily="18" charset="0"/>
                        <a:ea typeface="Times New Roman" panose="02020603050405020304" pitchFamily="18" charset="0"/>
                      </a:endParaRPr>
                    </a:p>
                  </a:txBody>
                  <a:tcPr marL="25400" marR="25400" marT="0" marB="0"/>
                </a:tc>
              </a:tr>
              <a:tr h="0">
                <a:tc>
                  <a:txBody>
                    <a:bodyPr/>
                    <a:lstStyle/>
                    <a:p>
                      <a:pPr>
                        <a:lnSpc>
                          <a:spcPct val="115000"/>
                        </a:lnSpc>
                        <a:spcAft>
                          <a:spcPts val="0"/>
                        </a:spcAft>
                      </a:pPr>
                      <a:r>
                        <a:rPr lang="en-US" sz="1200" b="1" dirty="0">
                          <a:effectLst/>
                        </a:rPr>
                        <a:t>18</a:t>
                      </a:r>
                      <a:endParaRPr lang="en-GB"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tc>
                <a:tc>
                  <a:txBody>
                    <a:bodyPr/>
                    <a:lstStyle/>
                    <a:p>
                      <a:pPr>
                        <a:lnSpc>
                          <a:spcPct val="115000"/>
                        </a:lnSpc>
                      </a:pPr>
                      <a:r>
                        <a:rPr lang="en-GB" sz="1200" u="sng">
                          <a:effectLst/>
                          <a:hlinkClick r:id="rId5"/>
                        </a:rPr>
                        <a:t>Changing disease burdens and risks of pandemics:</a:t>
                      </a:r>
                      <a:r>
                        <a:rPr lang="en-GB" sz="1200">
                          <a:effectLst/>
                        </a:rPr>
                        <a:t> </a:t>
                      </a:r>
                      <a:endParaRPr lang="en-GB" sz="1200">
                        <a:effectLst/>
                        <a:latin typeface="Times New Roman" panose="02020603050405020304" pitchFamily="18" charset="0"/>
                        <a:ea typeface="Times New Roman" panose="02020603050405020304" pitchFamily="18" charset="0"/>
                      </a:endParaRPr>
                    </a:p>
                  </a:txBody>
                  <a:tcPr marL="25400" marR="25400" marT="0" marB="0"/>
                </a:tc>
              </a:tr>
              <a:tr h="0">
                <a:tc>
                  <a:txBody>
                    <a:bodyPr/>
                    <a:lstStyle/>
                    <a:p>
                      <a:pPr>
                        <a:lnSpc>
                          <a:spcPct val="115000"/>
                        </a:lnSpc>
                        <a:spcAft>
                          <a:spcPts val="0"/>
                        </a:spcAft>
                      </a:pPr>
                      <a:r>
                        <a:rPr lang="en-US" sz="1200" b="1" dirty="0">
                          <a:effectLst/>
                        </a:rPr>
                        <a:t> </a:t>
                      </a:r>
                      <a:endParaRPr lang="en-GB"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tc>
                <a:tc>
                  <a:txBody>
                    <a:bodyPr/>
                    <a:lstStyle/>
                    <a:p>
                      <a:pPr>
                        <a:lnSpc>
                          <a:spcPct val="115000"/>
                        </a:lnSpc>
                      </a:pPr>
                      <a:r>
                        <a:rPr lang="en-GB" sz="1200" u="sng">
                          <a:effectLst/>
                          <a:hlinkClick r:id="rId6"/>
                        </a:rPr>
                        <a:t>Accelerating technological change</a:t>
                      </a:r>
                      <a:r>
                        <a:rPr lang="en-GB" sz="1200">
                          <a:effectLst/>
                        </a:rPr>
                        <a:t>: </a:t>
                      </a:r>
                      <a:endParaRPr lang="en-GB" sz="1200">
                        <a:effectLst/>
                        <a:latin typeface="Times New Roman" panose="02020603050405020304" pitchFamily="18" charset="0"/>
                        <a:ea typeface="Times New Roman" panose="02020603050405020304" pitchFamily="18" charset="0"/>
                      </a:endParaRPr>
                    </a:p>
                  </a:txBody>
                  <a:tcPr marL="25400" marR="25400" marT="0" marB="0"/>
                </a:tc>
              </a:tr>
              <a:tr h="0">
                <a:tc>
                  <a:txBody>
                    <a:bodyPr/>
                    <a:lstStyle/>
                    <a:p>
                      <a:pPr>
                        <a:lnSpc>
                          <a:spcPct val="115000"/>
                        </a:lnSpc>
                        <a:spcAft>
                          <a:spcPts val="0"/>
                        </a:spcAft>
                      </a:pPr>
                      <a:r>
                        <a:rPr lang="en-US" sz="1200" b="1" dirty="0">
                          <a:effectLst/>
                        </a:rPr>
                        <a:t>3 </a:t>
                      </a:r>
                      <a:endParaRPr lang="en-GB"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tc>
                <a:tc>
                  <a:txBody>
                    <a:bodyPr/>
                    <a:lstStyle/>
                    <a:p>
                      <a:pPr>
                        <a:lnSpc>
                          <a:spcPct val="115000"/>
                        </a:lnSpc>
                      </a:pPr>
                      <a:r>
                        <a:rPr lang="en-GB" sz="1200" u="sng">
                          <a:effectLst/>
                          <a:hlinkClick r:id="rId7"/>
                        </a:rPr>
                        <a:t>Continued economic growth?</a:t>
                      </a:r>
                      <a:r>
                        <a:rPr lang="en-GB" sz="1200">
                          <a:effectLst/>
                        </a:rPr>
                        <a:t>: </a:t>
                      </a:r>
                      <a:endParaRPr lang="en-GB" sz="1200">
                        <a:effectLst/>
                        <a:latin typeface="Times New Roman" panose="02020603050405020304" pitchFamily="18" charset="0"/>
                        <a:ea typeface="Times New Roman" panose="02020603050405020304" pitchFamily="18" charset="0"/>
                      </a:endParaRPr>
                    </a:p>
                  </a:txBody>
                  <a:tcPr marL="25400" marR="25400" marT="0" marB="0"/>
                </a:tc>
              </a:tr>
              <a:tr h="0">
                <a:tc>
                  <a:txBody>
                    <a:bodyPr/>
                    <a:lstStyle/>
                    <a:p>
                      <a:pPr>
                        <a:lnSpc>
                          <a:spcPct val="115000"/>
                        </a:lnSpc>
                        <a:spcAft>
                          <a:spcPts val="0"/>
                        </a:spcAft>
                      </a:pPr>
                      <a:r>
                        <a:rPr lang="en-US" sz="1200" b="1" dirty="0">
                          <a:effectLst/>
                        </a:rPr>
                        <a:t>1 </a:t>
                      </a:r>
                      <a:endParaRPr lang="en-GB"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tc>
                <a:tc>
                  <a:txBody>
                    <a:bodyPr/>
                    <a:lstStyle/>
                    <a:p>
                      <a:pPr>
                        <a:lnSpc>
                          <a:spcPct val="115000"/>
                        </a:lnSpc>
                      </a:pPr>
                      <a:r>
                        <a:rPr lang="en-GB" sz="1200" u="sng">
                          <a:effectLst/>
                          <a:hlinkClick r:id="rId8"/>
                        </a:rPr>
                        <a:t>An increasingly multipolar world</a:t>
                      </a:r>
                      <a:r>
                        <a:rPr lang="en-GB" sz="1200">
                          <a:effectLst/>
                        </a:rPr>
                        <a:t>:.</a:t>
                      </a:r>
                      <a:endParaRPr lang="en-GB" sz="1200">
                        <a:effectLst/>
                        <a:latin typeface="Times New Roman" panose="02020603050405020304" pitchFamily="18" charset="0"/>
                        <a:ea typeface="Times New Roman" panose="02020603050405020304" pitchFamily="18" charset="0"/>
                      </a:endParaRPr>
                    </a:p>
                  </a:txBody>
                  <a:tcPr marL="25400" marR="25400" marT="0" marB="0"/>
                </a:tc>
              </a:tr>
              <a:tr h="0">
                <a:tc>
                  <a:txBody>
                    <a:bodyPr/>
                    <a:lstStyle/>
                    <a:p>
                      <a:pPr>
                        <a:lnSpc>
                          <a:spcPct val="115000"/>
                        </a:lnSpc>
                        <a:spcAft>
                          <a:spcPts val="0"/>
                        </a:spcAft>
                      </a:pPr>
                      <a:r>
                        <a:rPr lang="en-US" sz="1200" b="1" dirty="0">
                          <a:effectLst/>
                        </a:rPr>
                        <a:t>20</a:t>
                      </a:r>
                      <a:endParaRPr lang="en-GB"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tc>
                <a:tc>
                  <a:txBody>
                    <a:bodyPr/>
                    <a:lstStyle/>
                    <a:p>
                      <a:pPr>
                        <a:lnSpc>
                          <a:spcPct val="115000"/>
                        </a:lnSpc>
                      </a:pPr>
                      <a:r>
                        <a:rPr lang="en-GB" sz="1200" u="sng">
                          <a:effectLst/>
                          <a:hlinkClick r:id="rId9"/>
                        </a:rPr>
                        <a:t>Intensified global competition for resources</a:t>
                      </a:r>
                      <a:r>
                        <a:rPr lang="en-GB" sz="1200">
                          <a:effectLst/>
                        </a:rPr>
                        <a:t>: </a:t>
                      </a:r>
                      <a:endParaRPr lang="en-GB" sz="1200">
                        <a:effectLst/>
                        <a:latin typeface="Times New Roman" panose="02020603050405020304" pitchFamily="18" charset="0"/>
                        <a:ea typeface="Times New Roman" panose="02020603050405020304" pitchFamily="18" charset="0"/>
                      </a:endParaRPr>
                    </a:p>
                  </a:txBody>
                  <a:tcPr marL="25400" marR="25400" marT="0" marB="0"/>
                </a:tc>
              </a:tr>
              <a:tr h="0">
                <a:tc>
                  <a:txBody>
                    <a:bodyPr/>
                    <a:lstStyle/>
                    <a:p>
                      <a:pPr>
                        <a:lnSpc>
                          <a:spcPct val="115000"/>
                        </a:lnSpc>
                        <a:spcAft>
                          <a:spcPts val="0"/>
                        </a:spcAft>
                      </a:pPr>
                      <a:r>
                        <a:rPr lang="en-US" sz="1200">
                          <a:effectLst/>
                        </a:rPr>
                        <a:t>18</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tc>
                <a:tc>
                  <a:txBody>
                    <a:bodyPr/>
                    <a:lstStyle/>
                    <a:p>
                      <a:pPr>
                        <a:lnSpc>
                          <a:spcPct val="115000"/>
                        </a:lnSpc>
                      </a:pPr>
                      <a:r>
                        <a:rPr lang="en-GB" sz="1200" u="sng">
                          <a:effectLst/>
                          <a:hlinkClick r:id="rId10"/>
                        </a:rPr>
                        <a:t>Growing pressures on ecosystems</a:t>
                      </a:r>
                      <a:r>
                        <a:rPr lang="en-GB" sz="1200">
                          <a:effectLst/>
                        </a:rPr>
                        <a:t>: </a:t>
                      </a:r>
                      <a:endParaRPr lang="en-GB" sz="1200">
                        <a:effectLst/>
                        <a:latin typeface="Times New Roman" panose="02020603050405020304" pitchFamily="18" charset="0"/>
                        <a:ea typeface="Times New Roman" panose="02020603050405020304" pitchFamily="18" charset="0"/>
                      </a:endParaRPr>
                    </a:p>
                  </a:txBody>
                  <a:tcPr marL="25400" marR="25400" marT="0" marB="0"/>
                </a:tc>
              </a:tr>
              <a:tr h="0">
                <a:tc>
                  <a:txBody>
                    <a:bodyPr/>
                    <a:lstStyle/>
                    <a:p>
                      <a:pPr>
                        <a:lnSpc>
                          <a:spcPct val="115000"/>
                        </a:lnSpc>
                        <a:spcAft>
                          <a:spcPts val="0"/>
                        </a:spcAft>
                      </a:pPr>
                      <a:r>
                        <a:rPr lang="en-US" sz="1200">
                          <a:effectLst/>
                        </a:rPr>
                        <a:t>18</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tc>
                <a:tc>
                  <a:txBody>
                    <a:bodyPr/>
                    <a:lstStyle/>
                    <a:p>
                      <a:pPr>
                        <a:lnSpc>
                          <a:spcPct val="115000"/>
                        </a:lnSpc>
                      </a:pPr>
                      <a:r>
                        <a:rPr lang="en-GB" sz="1200" u="sng">
                          <a:effectLst/>
                          <a:hlinkClick r:id="rId11"/>
                        </a:rPr>
                        <a:t>Increasingly severe consequences of climate change</a:t>
                      </a:r>
                      <a:r>
                        <a:rPr lang="en-GB" sz="1200">
                          <a:effectLst/>
                        </a:rPr>
                        <a:t>: </a:t>
                      </a:r>
                      <a:endParaRPr lang="en-GB" sz="1200">
                        <a:effectLst/>
                        <a:latin typeface="Times New Roman" panose="02020603050405020304" pitchFamily="18" charset="0"/>
                        <a:ea typeface="Times New Roman" panose="02020603050405020304" pitchFamily="18" charset="0"/>
                      </a:endParaRPr>
                    </a:p>
                  </a:txBody>
                  <a:tcPr marL="25400" marR="25400" marT="0" marB="0"/>
                </a:tc>
              </a:tr>
              <a:tr h="0">
                <a:tc>
                  <a:txBody>
                    <a:bodyPr/>
                    <a:lstStyle/>
                    <a:p>
                      <a:pPr>
                        <a:lnSpc>
                          <a:spcPct val="115000"/>
                        </a:lnSpc>
                        <a:spcAft>
                          <a:spcPts val="0"/>
                        </a:spcAft>
                      </a:pPr>
                      <a:r>
                        <a:rPr lang="en-US" sz="1200">
                          <a:effectLst/>
                        </a:rPr>
                        <a:t>41</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tc>
                <a:tc>
                  <a:txBody>
                    <a:bodyPr/>
                    <a:lstStyle/>
                    <a:p>
                      <a:pPr>
                        <a:lnSpc>
                          <a:spcPct val="115000"/>
                        </a:lnSpc>
                      </a:pPr>
                      <a:r>
                        <a:rPr lang="en-GB" sz="1200" u="sng">
                          <a:effectLst/>
                          <a:hlinkClick r:id="rId12"/>
                        </a:rPr>
                        <a:t>Increasing environmental pollution</a:t>
                      </a:r>
                      <a:r>
                        <a:rPr lang="en-GB" sz="1200">
                          <a:effectLst/>
                        </a:rPr>
                        <a:t>: </a:t>
                      </a:r>
                      <a:endParaRPr lang="en-GB" sz="1200">
                        <a:effectLst/>
                        <a:latin typeface="Times New Roman" panose="02020603050405020304" pitchFamily="18" charset="0"/>
                        <a:ea typeface="Times New Roman" panose="02020603050405020304" pitchFamily="18" charset="0"/>
                      </a:endParaRPr>
                    </a:p>
                  </a:txBody>
                  <a:tcPr marL="25400" marR="25400" marT="0" marB="0"/>
                </a:tc>
              </a:tr>
              <a:tr h="0">
                <a:tc>
                  <a:txBody>
                    <a:bodyPr/>
                    <a:lstStyle/>
                    <a:p>
                      <a:pPr>
                        <a:lnSpc>
                          <a:spcPct val="115000"/>
                        </a:lnSpc>
                        <a:spcAft>
                          <a:spcPts val="0"/>
                        </a:spcAft>
                      </a:pPr>
                      <a:r>
                        <a:rPr lang="en-US" sz="1200">
                          <a:effectLst/>
                        </a:rPr>
                        <a:t>5</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tc>
                <a:tc>
                  <a:txBody>
                    <a:bodyPr/>
                    <a:lstStyle/>
                    <a:p>
                      <a:pPr>
                        <a:lnSpc>
                          <a:spcPct val="115000"/>
                        </a:lnSpc>
                      </a:pPr>
                      <a:r>
                        <a:rPr lang="en-GB" sz="1200" u="sng" dirty="0">
                          <a:effectLst/>
                          <a:hlinkClick r:id="rId13"/>
                        </a:rPr>
                        <a:t>Diversifying approaches to governance</a:t>
                      </a:r>
                      <a:endParaRPr lang="en-GB" sz="1200" dirty="0">
                        <a:effectLst/>
                        <a:latin typeface="Times New Roman" panose="02020603050405020304" pitchFamily="18" charset="0"/>
                        <a:ea typeface="Times New Roman" panose="02020603050405020304" pitchFamily="18" charset="0"/>
                      </a:endParaRPr>
                    </a:p>
                  </a:txBody>
                  <a:tcPr marL="25400" marR="25400" marT="0" marB="0"/>
                </a:tc>
              </a:tr>
            </a:tbl>
          </a:graphicData>
        </a:graphic>
      </p:graphicFrame>
      <p:sp>
        <p:nvSpPr>
          <p:cNvPr id="6" name="TextBox 5"/>
          <p:cNvSpPr txBox="1"/>
          <p:nvPr/>
        </p:nvSpPr>
        <p:spPr>
          <a:xfrm>
            <a:off x="522514" y="968829"/>
            <a:ext cx="9220200" cy="2308324"/>
          </a:xfrm>
          <a:prstGeom prst="rect">
            <a:avLst/>
          </a:prstGeom>
          <a:solidFill>
            <a:schemeClr val="bg1"/>
          </a:solidFill>
        </p:spPr>
        <p:txBody>
          <a:bodyPr wrap="square" rtlCol="0">
            <a:spAutoFit/>
          </a:bodyPr>
          <a:lstStyle/>
          <a:p>
            <a:r>
              <a:rPr lang="en-GB" b="1" dirty="0" smtClean="0"/>
              <a:t>EIONET NRC FLIS –project </a:t>
            </a:r>
            <a:r>
              <a:rPr lang="en-GB" dirty="0" smtClean="0"/>
              <a:t>coordinated by CH to collectively investigate national impacts of GMT under the same methodology (2015-2016-2017)</a:t>
            </a:r>
          </a:p>
          <a:p>
            <a:endParaRPr lang="en-GB" dirty="0"/>
          </a:p>
          <a:p>
            <a:r>
              <a:rPr lang="en-GB" dirty="0" smtClean="0"/>
              <a:t>Some countries already specifically </a:t>
            </a:r>
            <a:r>
              <a:rPr lang="en-GB" b="1" dirty="0" smtClean="0"/>
              <a:t>included GMTs and their impacts in latest </a:t>
            </a:r>
            <a:r>
              <a:rPr lang="en-GB" b="1" dirty="0" err="1" smtClean="0"/>
              <a:t>SoE</a:t>
            </a:r>
            <a:r>
              <a:rPr lang="en-GB" b="1" dirty="0" smtClean="0"/>
              <a:t> reports </a:t>
            </a:r>
            <a:r>
              <a:rPr lang="en-GB" dirty="0" smtClean="0"/>
              <a:t>(Belgium, Switzerland, Austria) </a:t>
            </a:r>
          </a:p>
          <a:p>
            <a:endParaRPr lang="en-GB" dirty="0"/>
          </a:p>
          <a:p>
            <a:r>
              <a:rPr lang="en-GB" b="1" dirty="0" smtClean="0"/>
              <a:t>ARSO- indicator database </a:t>
            </a:r>
            <a:r>
              <a:rPr lang="en-GB" dirty="0" smtClean="0"/>
              <a:t>– many links to GMT can  enable assessment, lack of forward-looking indicators</a:t>
            </a:r>
          </a:p>
        </p:txBody>
      </p:sp>
    </p:spTree>
    <p:extLst>
      <p:ext uri="{BB962C8B-B14F-4D97-AF65-F5344CB8AC3E}">
        <p14:creationId xmlns:p14="http://schemas.microsoft.com/office/powerpoint/2010/main" val="40952001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69270" y="1898559"/>
            <a:ext cx="8567459" cy="2246769"/>
          </a:xfrm>
          <a:prstGeom prst="rect">
            <a:avLst/>
          </a:prstGeom>
          <a:noFill/>
        </p:spPr>
        <p:txBody>
          <a:bodyPr wrap="square" rtlCol="0" anchor="b">
            <a:spAutoFit/>
          </a:bodyPr>
          <a:lstStyle/>
          <a:p>
            <a:pPr algn="ctr"/>
            <a:r>
              <a:rPr lang="en-US" sz="2000" dirty="0" smtClean="0">
                <a:solidFill>
                  <a:schemeClr val="bg1"/>
                </a:solidFill>
              </a:rPr>
              <a:t>Explore SOER 2015 online:</a:t>
            </a:r>
          </a:p>
          <a:p>
            <a:pPr algn="ctr"/>
            <a:endParaRPr lang="en-US" sz="2800" dirty="0" smtClean="0">
              <a:solidFill>
                <a:schemeClr val="bg1"/>
              </a:solidFill>
            </a:endParaRPr>
          </a:p>
          <a:p>
            <a:pPr algn="ctr"/>
            <a:r>
              <a:rPr lang="en-US" sz="3600" b="1" dirty="0" smtClean="0">
                <a:solidFill>
                  <a:schemeClr val="bg1"/>
                </a:solidFill>
              </a:rPr>
              <a:t>eea.europa.eu/</a:t>
            </a:r>
            <a:r>
              <a:rPr lang="en-US" sz="3600" b="1" dirty="0" err="1" smtClean="0">
                <a:solidFill>
                  <a:schemeClr val="bg1"/>
                </a:solidFill>
              </a:rPr>
              <a:t>soer</a:t>
            </a:r>
            <a:endParaRPr lang="en-US" sz="3600" b="1" dirty="0">
              <a:solidFill>
                <a:schemeClr val="bg1"/>
              </a:solidFill>
              <a:hlinkClick r:id="rId3"/>
            </a:endParaRPr>
          </a:p>
          <a:p>
            <a:pPr algn="ctr"/>
            <a:endParaRPr lang="en-US" sz="2800" dirty="0" smtClean="0">
              <a:solidFill>
                <a:schemeClr val="bg1"/>
              </a:solidFill>
            </a:endParaRPr>
          </a:p>
          <a:p>
            <a:pPr algn="ctr"/>
            <a:endParaRPr lang="en-US" sz="2800" dirty="0">
              <a:solidFill>
                <a:schemeClr val="bg1"/>
              </a:solidFill>
            </a:endParaRPr>
          </a:p>
        </p:txBody>
      </p:sp>
      <p:sp>
        <p:nvSpPr>
          <p:cNvPr id="2" name="Rectangle 1">
            <a:hlinkClick r:id="rId4" action="ppaction://hlinkfile"/>
          </p:cNvPr>
          <p:cNvSpPr/>
          <p:nvPr/>
        </p:nvSpPr>
        <p:spPr>
          <a:xfrm>
            <a:off x="2669309" y="2697018"/>
            <a:ext cx="4498109" cy="618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205436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37222" r="37222"/>
          <a:stretch>
            <a:fillRect/>
          </a:stretch>
        </p:blipFill>
        <p:spPr/>
      </p:pic>
      <p:sp>
        <p:nvSpPr>
          <p:cNvPr id="4" name="Text Placeholder 3"/>
          <p:cNvSpPr>
            <a:spLocks noGrp="1"/>
          </p:cNvSpPr>
          <p:nvPr>
            <p:ph type="body" sz="quarter" idx="11"/>
          </p:nvPr>
        </p:nvSpPr>
        <p:spPr/>
        <p:txBody>
          <a:bodyPr/>
          <a:lstStyle/>
          <a:p>
            <a:pPr marL="0" lvl="1" indent="0">
              <a:buNone/>
            </a:pPr>
            <a:r>
              <a:rPr lang="en-GB" b="1" dirty="0" smtClean="0">
                <a:solidFill>
                  <a:srgbClr val="833A88"/>
                </a:solidFill>
              </a:rPr>
              <a:t>Setting the scene</a:t>
            </a:r>
            <a:endParaRPr b="1" dirty="0" smtClean="0"/>
          </a:p>
          <a:p>
            <a:endParaRPr lang="en-US" dirty="0"/>
          </a:p>
        </p:txBody>
      </p:sp>
      <p:sp>
        <p:nvSpPr>
          <p:cNvPr id="7" name="Text Placeholder 6"/>
          <p:cNvSpPr>
            <a:spLocks noGrp="1"/>
          </p:cNvSpPr>
          <p:nvPr>
            <p:ph type="body" sz="quarter" idx="14"/>
          </p:nvPr>
        </p:nvSpPr>
        <p:spPr>
          <a:xfrm>
            <a:off x="1981200" y="452063"/>
            <a:ext cx="7252565" cy="520700"/>
          </a:xfrm>
        </p:spPr>
        <p:txBody>
          <a:bodyPr/>
          <a:lstStyle/>
          <a:p>
            <a:pPr marL="0" lvl="1" indent="0">
              <a:buNone/>
            </a:pPr>
            <a:r>
              <a:rPr lang="en-GB" dirty="0" smtClean="0">
                <a:solidFill>
                  <a:srgbClr val="833A88"/>
                </a:solidFill>
              </a:rPr>
              <a:t>Setting the scene: global megatrends relevance</a:t>
            </a:r>
            <a:endParaRPr lang="en-US" dirty="0"/>
          </a:p>
        </p:txBody>
      </p:sp>
      <p:sp>
        <p:nvSpPr>
          <p:cNvPr id="12" name="TextBox 11"/>
          <p:cNvSpPr txBox="1"/>
          <p:nvPr/>
        </p:nvSpPr>
        <p:spPr>
          <a:xfrm rot="16200000">
            <a:off x="-1288763" y="5349253"/>
            <a:ext cx="2802049" cy="215444"/>
          </a:xfrm>
          <a:prstGeom prst="rect">
            <a:avLst/>
          </a:prstGeom>
          <a:noFill/>
        </p:spPr>
        <p:txBody>
          <a:bodyPr wrap="square" rtlCol="0">
            <a:spAutoFit/>
          </a:bodyPr>
          <a:lstStyle/>
          <a:p>
            <a:r>
              <a:rPr lang="fr-FR" sz="800" dirty="0">
                <a:solidFill>
                  <a:schemeClr val="bg1"/>
                </a:solidFill>
              </a:rPr>
              <a:t>© </a:t>
            </a:r>
            <a:r>
              <a:rPr lang="fr-FR" sz="800" dirty="0" smtClean="0">
                <a:solidFill>
                  <a:schemeClr val="bg1"/>
                </a:solidFill>
              </a:rPr>
              <a:t>NASA </a:t>
            </a:r>
            <a:r>
              <a:rPr lang="fr-FR" sz="800" dirty="0" err="1" smtClean="0">
                <a:solidFill>
                  <a:schemeClr val="bg1"/>
                </a:solidFill>
              </a:rPr>
              <a:t>Earth</a:t>
            </a:r>
            <a:r>
              <a:rPr lang="fr-FR" sz="800" dirty="0" smtClean="0">
                <a:solidFill>
                  <a:schemeClr val="bg1"/>
                </a:solidFill>
              </a:rPr>
              <a:t> </a:t>
            </a:r>
            <a:r>
              <a:rPr lang="fr-FR" sz="800" dirty="0" err="1">
                <a:solidFill>
                  <a:schemeClr val="bg1"/>
                </a:solidFill>
              </a:rPr>
              <a:t>O</a:t>
            </a:r>
            <a:r>
              <a:rPr lang="fr-FR" sz="800" dirty="0" err="1" smtClean="0">
                <a:solidFill>
                  <a:schemeClr val="bg1"/>
                </a:solidFill>
              </a:rPr>
              <a:t>bservatory</a:t>
            </a:r>
            <a:endParaRPr lang="en-GB" sz="800" dirty="0">
              <a:solidFill>
                <a:schemeClr val="bg1"/>
              </a:solidFill>
            </a:endParaRPr>
          </a:p>
        </p:txBody>
      </p:sp>
      <p:sp>
        <p:nvSpPr>
          <p:cNvPr id="18" name="TextBox 2"/>
          <p:cNvSpPr txBox="1">
            <a:spLocks noGrp="1" noChangeArrowheads="1"/>
          </p:cNvSpPr>
          <p:nvPr>
            <p:ph type="body" sz="quarter" idx="15"/>
          </p:nvPr>
        </p:nvSpPr>
        <p:spPr bwMode="auto">
          <a:xfrm>
            <a:off x="5282276" y="1007933"/>
            <a:ext cx="4591312" cy="5632311"/>
          </a:xfrm>
          <a:prstGeom prst="rect">
            <a:avLst/>
          </a:prstGeom>
          <a:solidFill>
            <a:schemeClr val="bg1"/>
          </a:solidFill>
          <a:ln>
            <a:noFill/>
          </a:ln>
          <a:extLst/>
        </p:spPr>
        <p:txBody>
          <a:bodyPr wrap="square">
            <a:spAutoFit/>
          </a:bodyPr>
          <a:lstStyle>
            <a:lvl1pPr marL="285750" indent="-28575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ts val="800"/>
              </a:spcBef>
              <a:spcAft>
                <a:spcPts val="800"/>
              </a:spcAft>
              <a:buFont typeface="Arial" panose="020B0604020202020204" pitchFamily="34" charset="0"/>
              <a:buChar char="•"/>
            </a:pPr>
            <a:r>
              <a:rPr lang="en-GB" altLang="en-US" sz="2000" dirty="0">
                <a:latin typeface="+mn-lt"/>
              </a:rPr>
              <a:t>Global megatrends </a:t>
            </a:r>
            <a:r>
              <a:rPr lang="en-GB" altLang="en-US" sz="2000" dirty="0" smtClean="0">
                <a:latin typeface="+mn-lt"/>
              </a:rPr>
              <a:t>are </a:t>
            </a:r>
            <a:r>
              <a:rPr lang="en-GB" altLang="en-US" sz="2000" b="1" dirty="0" smtClean="0">
                <a:latin typeface="+mn-lt"/>
              </a:rPr>
              <a:t>large-scale</a:t>
            </a:r>
            <a:r>
              <a:rPr lang="en-GB" altLang="en-US" sz="2000" b="1" dirty="0">
                <a:latin typeface="+mn-lt"/>
              </a:rPr>
              <a:t>, high </a:t>
            </a:r>
            <a:r>
              <a:rPr lang="en-GB" altLang="en-US" sz="2000" b="1" dirty="0" smtClean="0">
                <a:latin typeface="+mn-lt"/>
              </a:rPr>
              <a:t>impact, expected to extended over decades </a:t>
            </a:r>
            <a:r>
              <a:rPr lang="en-GB" altLang="en-US" sz="2000" dirty="0" smtClean="0">
                <a:latin typeface="+mn-lt"/>
              </a:rPr>
              <a:t>and </a:t>
            </a:r>
            <a:r>
              <a:rPr lang="en-GB" altLang="en-US" sz="2000" dirty="0">
                <a:latin typeface="+mn-lt"/>
              </a:rPr>
              <a:t>often interdependent social, economic, political, environmental or technological </a:t>
            </a:r>
            <a:r>
              <a:rPr lang="en-GB" altLang="en-US" sz="2000" dirty="0" smtClean="0">
                <a:latin typeface="+mn-lt"/>
              </a:rPr>
              <a:t>changes.</a:t>
            </a:r>
          </a:p>
          <a:p>
            <a:pPr marL="0" indent="0">
              <a:spcBef>
                <a:spcPts val="800"/>
              </a:spcBef>
              <a:spcAft>
                <a:spcPts val="800"/>
              </a:spcAft>
              <a:buNone/>
            </a:pPr>
            <a:r>
              <a:rPr lang="en-GB" altLang="en-US" sz="2000" dirty="0" smtClean="0">
                <a:solidFill>
                  <a:srgbClr val="833A88"/>
                </a:solidFill>
                <a:latin typeface="+mn-lt"/>
              </a:rPr>
              <a:t>Europe </a:t>
            </a:r>
            <a:r>
              <a:rPr lang="en-GB" altLang="en-US" sz="2000" dirty="0" smtClean="0">
                <a:solidFill>
                  <a:srgbClr val="833A88"/>
                </a:solidFill>
                <a:latin typeface="+mn-lt"/>
              </a:rPr>
              <a:t>is </a:t>
            </a:r>
            <a:r>
              <a:rPr lang="en-GB" altLang="en-US" sz="2000" b="1" dirty="0" smtClean="0">
                <a:solidFill>
                  <a:srgbClr val="833A88"/>
                </a:solidFill>
                <a:latin typeface="+mn-lt"/>
              </a:rPr>
              <a:t>bound </a:t>
            </a:r>
            <a:r>
              <a:rPr lang="en-GB" altLang="en-US" sz="2000" b="1" dirty="0">
                <a:solidFill>
                  <a:srgbClr val="833A88"/>
                </a:solidFill>
                <a:latin typeface="+mn-lt"/>
              </a:rPr>
              <a:t>to the rest of the world through multiple systems</a:t>
            </a:r>
            <a:r>
              <a:rPr lang="en-GB" altLang="en-US" sz="2000" dirty="0">
                <a:solidFill>
                  <a:srgbClr val="833A88"/>
                </a:solidFill>
                <a:latin typeface="+mn-lt"/>
              </a:rPr>
              <a:t>. This </a:t>
            </a:r>
            <a:r>
              <a:rPr lang="en-GB" altLang="en-US" sz="2000" dirty="0" smtClean="0">
                <a:solidFill>
                  <a:srgbClr val="833A88"/>
                </a:solidFill>
                <a:latin typeface="+mn-lt"/>
              </a:rPr>
              <a:t>means </a:t>
            </a:r>
            <a:r>
              <a:rPr lang="en-GB" altLang="en-US" sz="2000" dirty="0">
                <a:solidFill>
                  <a:srgbClr val="833A88"/>
                </a:solidFill>
                <a:latin typeface="+mn-lt"/>
              </a:rPr>
              <a:t>that global megatrends will significantly affect Europe’s </a:t>
            </a:r>
            <a:r>
              <a:rPr lang="en-GB" altLang="en-US" sz="2000" dirty="0" smtClean="0">
                <a:solidFill>
                  <a:srgbClr val="833A88"/>
                </a:solidFill>
                <a:latin typeface="+mn-lt"/>
              </a:rPr>
              <a:t>future ecological </a:t>
            </a:r>
            <a:r>
              <a:rPr lang="en-GB" altLang="en-US" sz="2000" dirty="0">
                <a:solidFill>
                  <a:srgbClr val="833A88"/>
                </a:solidFill>
                <a:latin typeface="+mn-lt"/>
              </a:rPr>
              <a:t>and societal resilience </a:t>
            </a:r>
            <a:r>
              <a:rPr lang="en-GB" altLang="en-US" sz="2000" dirty="0" smtClean="0">
                <a:solidFill>
                  <a:srgbClr val="833A88"/>
                </a:solidFill>
                <a:latin typeface="+mn-lt"/>
              </a:rPr>
              <a:t/>
            </a:r>
            <a:br>
              <a:rPr lang="en-GB" altLang="en-US" sz="2000" dirty="0" smtClean="0">
                <a:solidFill>
                  <a:srgbClr val="833A88"/>
                </a:solidFill>
                <a:latin typeface="+mn-lt"/>
              </a:rPr>
            </a:br>
            <a:r>
              <a:rPr lang="en-GB" altLang="en-US" sz="2000" dirty="0" smtClean="0">
                <a:solidFill>
                  <a:srgbClr val="833A88"/>
                </a:solidFill>
                <a:latin typeface="+mn-lt"/>
              </a:rPr>
              <a:t>and </a:t>
            </a:r>
            <a:r>
              <a:rPr lang="en-GB" altLang="en-US" sz="2000" dirty="0">
                <a:solidFill>
                  <a:srgbClr val="833A88"/>
                </a:solidFill>
                <a:latin typeface="+mn-lt"/>
              </a:rPr>
              <a:t>its response </a:t>
            </a:r>
            <a:r>
              <a:rPr lang="en-GB" altLang="en-US" sz="2000" dirty="0" smtClean="0">
                <a:solidFill>
                  <a:srgbClr val="833A88"/>
                </a:solidFill>
                <a:latin typeface="+mn-lt"/>
              </a:rPr>
              <a:t>options</a:t>
            </a:r>
            <a:r>
              <a:rPr lang="en-GB" altLang="en-US" sz="2000" dirty="0" smtClean="0">
                <a:solidFill>
                  <a:srgbClr val="833A88"/>
                </a:solidFill>
                <a:latin typeface="+mn-lt"/>
              </a:rPr>
              <a:t>.</a:t>
            </a:r>
          </a:p>
          <a:p>
            <a:pPr marL="0" indent="0">
              <a:spcBef>
                <a:spcPts val="0"/>
              </a:spcBef>
              <a:spcAft>
                <a:spcPts val="0"/>
              </a:spcAft>
              <a:buNone/>
            </a:pPr>
            <a:r>
              <a:rPr lang="en-GB" altLang="en-US" sz="2000" b="1" dirty="0" smtClean="0">
                <a:solidFill>
                  <a:srgbClr val="833A88"/>
                </a:solidFill>
                <a:latin typeface="+mn-lt"/>
              </a:rPr>
              <a:t>Challenges for European environment governance </a:t>
            </a:r>
            <a:r>
              <a:rPr lang="en-GB" altLang="en-US" sz="2000" dirty="0" smtClean="0">
                <a:solidFill>
                  <a:srgbClr val="833A88"/>
                </a:solidFill>
                <a:latin typeface="+mn-lt"/>
              </a:rPr>
              <a:t>arise from increasingly globalised drivers, trends and impacts.</a:t>
            </a:r>
          </a:p>
          <a:p>
            <a:pPr marL="0" indent="0">
              <a:spcBef>
                <a:spcPts val="0"/>
              </a:spcBef>
              <a:spcAft>
                <a:spcPts val="0"/>
              </a:spcAft>
              <a:buNone/>
            </a:pPr>
            <a:endParaRPr lang="en-GB" altLang="en-US" sz="2000" dirty="0" smtClean="0">
              <a:solidFill>
                <a:srgbClr val="833A88"/>
              </a:solidFill>
              <a:latin typeface="+mn-lt"/>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55554">
            <a:off x="2336968" y="1830490"/>
            <a:ext cx="2360940" cy="3358675"/>
          </a:xfrm>
          <a:prstGeom prst="rect">
            <a:avLst/>
          </a:prstGeom>
        </p:spPr>
      </p:pic>
    </p:spTree>
    <p:extLst>
      <p:ext uri="{BB962C8B-B14F-4D97-AF65-F5344CB8AC3E}">
        <p14:creationId xmlns:p14="http://schemas.microsoft.com/office/powerpoint/2010/main" val="3990077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97362" y="308919"/>
            <a:ext cx="2607275" cy="232307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8800" dirty="0" smtClean="0">
                <a:solidFill>
                  <a:prstClr val="white"/>
                </a:solidFill>
              </a:rPr>
              <a:t>11</a:t>
            </a:r>
            <a:endParaRPr lang="en-GB" sz="8800" dirty="0">
              <a:solidFill>
                <a:prstClr val="white"/>
              </a:solidFill>
            </a:endParaRPr>
          </a:p>
        </p:txBody>
      </p:sp>
      <p:sp>
        <p:nvSpPr>
          <p:cNvPr id="6" name="Rectangle 5"/>
          <p:cNvSpPr/>
          <p:nvPr/>
        </p:nvSpPr>
        <p:spPr>
          <a:xfrm>
            <a:off x="4026875" y="4169154"/>
            <a:ext cx="4205101" cy="1088646"/>
          </a:xfrm>
          <a:prstGeom prst="rect">
            <a:avLst/>
          </a:prstGeom>
          <a:noFill/>
          <a:ln w="50800" cmpd="sng">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334111" y="3681370"/>
            <a:ext cx="3217981" cy="1292706"/>
          </a:xfrm>
          <a:prstGeom prst="rect">
            <a:avLst/>
          </a:prstGeom>
          <a:noFill/>
          <a:ln w="50800" cmpd="sng">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4026875" y="3530621"/>
            <a:ext cx="4205101" cy="608708"/>
          </a:xfrm>
          <a:prstGeom prst="rect">
            <a:avLst/>
          </a:prstGeom>
          <a:noFill/>
          <a:ln w="50800" cmpd="sng">
            <a:solidFill>
              <a:srgbClr val="2026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334110" y="5541075"/>
            <a:ext cx="3217981" cy="920484"/>
          </a:xfrm>
          <a:prstGeom prst="rect">
            <a:avLst/>
          </a:prstGeom>
          <a:noFill/>
          <a:ln w="50800" cmpd="sng">
            <a:solidFill>
              <a:srgbClr val="2026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334110" y="5070006"/>
            <a:ext cx="3217981" cy="392725"/>
          </a:xfrm>
          <a:prstGeom prst="rect">
            <a:avLst/>
          </a:prstGeom>
          <a:noFill/>
          <a:ln w="50800" cmpd="sng">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026874" y="5322054"/>
            <a:ext cx="4205101" cy="463284"/>
          </a:xfrm>
          <a:prstGeom prst="rect">
            <a:avLst/>
          </a:prstGeom>
          <a:no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72017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97362" y="308919"/>
            <a:ext cx="2607275" cy="232307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8800" dirty="0" smtClean="0">
                <a:solidFill>
                  <a:prstClr val="white"/>
                </a:solidFill>
              </a:rPr>
              <a:t>3</a:t>
            </a:r>
            <a:endParaRPr lang="en-GB" sz="8800" dirty="0">
              <a:solidFill>
                <a:prstClr val="white"/>
              </a:solidFill>
            </a:endParaRPr>
          </a:p>
        </p:txBody>
      </p:sp>
      <p:sp>
        <p:nvSpPr>
          <p:cNvPr id="3" name="Rectangle 2"/>
          <p:cNvSpPr/>
          <p:nvPr/>
        </p:nvSpPr>
        <p:spPr>
          <a:xfrm>
            <a:off x="3868615" y="3204518"/>
            <a:ext cx="5436022" cy="302043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7200" dirty="0" smtClean="0">
                <a:solidFill>
                  <a:prstClr val="white"/>
                </a:solidFill>
              </a:rPr>
              <a:t>Social</a:t>
            </a:r>
          </a:p>
          <a:p>
            <a:pPr algn="ctr"/>
            <a:r>
              <a:rPr lang="en-GB" sz="3600" dirty="0" smtClean="0">
                <a:solidFill>
                  <a:prstClr val="white"/>
                </a:solidFill>
              </a:rPr>
              <a:t>Population characterisation</a:t>
            </a:r>
            <a:endParaRPr lang="en-GB" sz="3600" dirty="0" smtClean="0">
              <a:solidFill>
                <a:prstClr val="white"/>
              </a:solidFill>
            </a:endParaRPr>
          </a:p>
        </p:txBody>
      </p:sp>
      <p:sp>
        <p:nvSpPr>
          <p:cNvPr id="4" name="Rectangle 3"/>
          <p:cNvSpPr/>
          <p:nvPr/>
        </p:nvSpPr>
        <p:spPr>
          <a:xfrm>
            <a:off x="431377" y="5044883"/>
            <a:ext cx="3437238" cy="1496594"/>
          </a:xfrm>
          <a:prstGeom prst="rect">
            <a:avLst/>
          </a:prstGeom>
          <a:solidFill>
            <a:srgbClr val="82528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8800" dirty="0">
              <a:solidFill>
                <a:prstClr val="white"/>
              </a:solidFill>
            </a:endParaRPr>
          </a:p>
        </p:txBody>
      </p:sp>
    </p:spTree>
    <p:extLst>
      <p:ext uri="{BB962C8B-B14F-4D97-AF65-F5344CB8AC3E}">
        <p14:creationId xmlns:p14="http://schemas.microsoft.com/office/powerpoint/2010/main" val="346831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60" y="274638"/>
            <a:ext cx="9354340" cy="1143000"/>
          </a:xfrm>
        </p:spPr>
        <p:txBody>
          <a:bodyPr>
            <a:normAutofit fontScale="90000"/>
          </a:bodyPr>
          <a:lstStyle/>
          <a:p>
            <a:pPr algn="l"/>
            <a:r>
              <a:rPr lang="de-DE" altLang="en-US" dirty="0" smtClean="0">
                <a:solidFill>
                  <a:srgbClr val="833A88"/>
                </a:solidFill>
                <a:latin typeface="Calibri" pitchFamily="34" charset="0"/>
              </a:rPr>
              <a:t>GMT 1: Diverging global population trends</a:t>
            </a:r>
            <a:endParaRPr lang="en-GB" dirty="0">
              <a:solidFill>
                <a:srgbClr val="833A88"/>
              </a:solidFill>
            </a:endParaRPr>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2231" y="1617147"/>
            <a:ext cx="3841210" cy="5287313"/>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1" y="1003425"/>
            <a:ext cx="9905999" cy="369332"/>
          </a:xfrm>
          <a:prstGeom prst="rect">
            <a:avLst/>
          </a:prstGeom>
          <a:solidFill>
            <a:schemeClr val="bg1"/>
          </a:solidFill>
        </p:spPr>
        <p:txBody>
          <a:bodyPr wrap="square" rtlCol="0">
            <a:spAutoFit/>
          </a:bodyPr>
          <a:lstStyle/>
          <a:p>
            <a:r>
              <a:rPr lang="en-GB" dirty="0">
                <a:solidFill>
                  <a:srgbClr val="833A88"/>
                </a:solidFill>
              </a:rPr>
              <a:t>The world population may rise beyond 9.6 billion by 2050, despite the rate of growth slowing</a:t>
            </a:r>
            <a:r>
              <a:rPr lang="en-GB" dirty="0" smtClean="0">
                <a:solidFill>
                  <a:srgbClr val="833A88"/>
                </a:solidFill>
              </a:rPr>
              <a:t>.. </a:t>
            </a:r>
            <a:endParaRPr lang="en-GB" dirty="0">
              <a:solidFill>
                <a:srgbClr val="833A88"/>
              </a:solidFill>
            </a:endParaRPr>
          </a:p>
        </p:txBody>
      </p:sp>
      <p:sp>
        <p:nvSpPr>
          <p:cNvPr id="8" name="Oval 7"/>
          <p:cNvSpPr/>
          <p:nvPr/>
        </p:nvSpPr>
        <p:spPr>
          <a:xfrm>
            <a:off x="6169919" y="2317333"/>
            <a:ext cx="1970541" cy="1683639"/>
          </a:xfrm>
          <a:prstGeom prst="ellipse">
            <a:avLst/>
          </a:prstGeom>
          <a:solidFill>
            <a:schemeClr val="accent4">
              <a:lumMod val="60000"/>
              <a:lumOff val="40000"/>
              <a:alpha val="7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dirty="0">
                <a:solidFill>
                  <a:schemeClr val="tx2">
                    <a:lumMod val="50000"/>
                  </a:schemeClr>
                </a:solidFill>
                <a:latin typeface="Calibri" panose="020F0502020204030204" pitchFamily="34" charset="0"/>
                <a:cs typeface="Calibri" panose="020F0502020204030204" pitchFamily="34" charset="0"/>
              </a:rPr>
              <a:t>43%</a:t>
            </a:r>
          </a:p>
        </p:txBody>
      </p:sp>
      <p:sp>
        <p:nvSpPr>
          <p:cNvPr id="9" name="TextBox 4"/>
          <p:cNvSpPr txBox="1">
            <a:spLocks noChangeArrowheads="1"/>
          </p:cNvSpPr>
          <p:nvPr/>
        </p:nvSpPr>
        <p:spPr bwMode="auto">
          <a:xfrm>
            <a:off x="5863441" y="4215993"/>
            <a:ext cx="2788469" cy="66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a:r>
              <a:rPr lang="en-GB" altLang="en-US" dirty="0">
                <a:solidFill>
                  <a:srgbClr val="833A88"/>
                </a:solidFill>
                <a:latin typeface="Calibri" panose="020F0502020204030204" pitchFamily="34" charset="0"/>
              </a:rPr>
              <a:t>...</a:t>
            </a:r>
            <a:r>
              <a:rPr lang="en-GB" altLang="en-US" b="1" dirty="0">
                <a:solidFill>
                  <a:srgbClr val="833A88"/>
                </a:solidFill>
                <a:latin typeface="Calibri" panose="020F0502020204030204" pitchFamily="34" charset="0"/>
              </a:rPr>
              <a:t>growth</a:t>
            </a:r>
            <a:r>
              <a:rPr lang="en-GB" altLang="en-US" dirty="0">
                <a:solidFill>
                  <a:srgbClr val="833A88"/>
                </a:solidFill>
                <a:latin typeface="Calibri" panose="020F0502020204030204" pitchFamily="34" charset="0"/>
              </a:rPr>
              <a:t> of the global population  by 2050</a:t>
            </a:r>
          </a:p>
        </p:txBody>
      </p:sp>
      <p:pic>
        <p:nvPicPr>
          <p:cNvPr id="10" name="Content Placeholder 9"/>
          <p:cNvPicPr>
            <a:picLocks noGrp="1" noChangeAspect="1"/>
          </p:cNvPicPr>
          <p:nvPr>
            <p:ph idx="1"/>
          </p:nvPr>
        </p:nvPicPr>
        <p:blipFill>
          <a:blip r:embed="rId4"/>
          <a:stretch>
            <a:fillRect/>
          </a:stretch>
        </p:blipFill>
        <p:spPr>
          <a:xfrm>
            <a:off x="2040774" y="1675506"/>
            <a:ext cx="3822667" cy="5785399"/>
          </a:xfrm>
          <a:prstGeom prst="rect">
            <a:avLst/>
          </a:prstGeom>
        </p:spPr>
      </p:pic>
      <p:pic>
        <p:nvPicPr>
          <p:cNvPr id="11" name="Picture 10"/>
          <p:cNvPicPr>
            <a:picLocks noChangeAspect="1"/>
          </p:cNvPicPr>
          <p:nvPr/>
        </p:nvPicPr>
        <p:blipFill>
          <a:blip r:embed="rId5"/>
          <a:stretch>
            <a:fillRect/>
          </a:stretch>
        </p:blipFill>
        <p:spPr>
          <a:xfrm>
            <a:off x="228600" y="1549239"/>
            <a:ext cx="9038491" cy="5308761"/>
          </a:xfrm>
          <a:prstGeom prst="rect">
            <a:avLst/>
          </a:prstGeom>
        </p:spPr>
      </p:pic>
    </p:spTree>
    <p:extLst>
      <p:ext uri="{BB962C8B-B14F-4D97-AF65-F5344CB8AC3E}">
        <p14:creationId xmlns:p14="http://schemas.microsoft.com/office/powerpoint/2010/main" val="397109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16571" y="2054006"/>
            <a:ext cx="6136521" cy="4146946"/>
          </a:xfrm>
          <a:prstGeom prst="rect">
            <a:avLst/>
          </a:prstGeom>
        </p:spPr>
      </p:pic>
      <p:sp>
        <p:nvSpPr>
          <p:cNvPr id="3" name="Text Placeholder 2"/>
          <p:cNvSpPr>
            <a:spLocks noGrp="1"/>
          </p:cNvSpPr>
          <p:nvPr>
            <p:ph type="body" sz="quarter" idx="11"/>
          </p:nvPr>
        </p:nvSpPr>
        <p:spPr>
          <a:xfrm>
            <a:off x="357690" y="242861"/>
            <a:ext cx="9125466" cy="568614"/>
          </a:xfrm>
        </p:spPr>
        <p:txBody>
          <a:bodyPr/>
          <a:lstStyle/>
          <a:p>
            <a:r>
              <a:rPr lang="en-GB" sz="4000" dirty="0">
                <a:latin typeface="Calibri" pitchFamily="34" charset="0"/>
                <a:ea typeface="+mj-ea"/>
                <a:cs typeface="+mj-cs"/>
              </a:rPr>
              <a:t>GMT 2: Towards a more urban world</a:t>
            </a:r>
            <a:endParaRPr lang="en-US" sz="4000" dirty="0">
              <a:latin typeface="Calibri" pitchFamily="34" charset="0"/>
              <a:ea typeface="+mj-ea"/>
              <a:cs typeface="+mj-cs"/>
            </a:endParaRPr>
          </a:p>
        </p:txBody>
      </p:sp>
      <p:sp>
        <p:nvSpPr>
          <p:cNvPr id="9" name="Rectangle 8"/>
          <p:cNvSpPr/>
          <p:nvPr/>
        </p:nvSpPr>
        <p:spPr>
          <a:xfrm>
            <a:off x="157922" y="6356198"/>
            <a:ext cx="9525001" cy="276999"/>
          </a:xfrm>
          <a:prstGeom prst="rect">
            <a:avLst/>
          </a:prstGeom>
        </p:spPr>
        <p:txBody>
          <a:bodyPr wrap="square">
            <a:spAutoFit/>
          </a:bodyPr>
          <a:lstStyle/>
          <a:p>
            <a:r>
              <a:rPr lang="en-GB" sz="1200" dirty="0">
                <a:solidFill>
                  <a:schemeClr val="bg1">
                    <a:lumMod val="50000"/>
                  </a:schemeClr>
                </a:solidFill>
              </a:rPr>
              <a:t>Urban and rural population in developed and less developed world regions, 1950–2050</a:t>
            </a:r>
          </a:p>
        </p:txBody>
      </p:sp>
      <p:sp>
        <p:nvSpPr>
          <p:cNvPr id="5" name="Text Placeholder 4"/>
          <p:cNvSpPr>
            <a:spLocks noGrp="1"/>
          </p:cNvSpPr>
          <p:nvPr>
            <p:ph type="body" sz="quarter" idx="12"/>
          </p:nvPr>
        </p:nvSpPr>
        <p:spPr>
          <a:xfrm>
            <a:off x="176409" y="5718353"/>
            <a:ext cx="9577191" cy="482599"/>
          </a:xfrm>
        </p:spPr>
        <p:txBody>
          <a:bodyPr/>
          <a:lstStyle/>
          <a:p>
            <a:r>
              <a:rPr lang="en-GB" dirty="0"/>
              <a:t>Source: UN World urbanization prospects: The 2012 revision</a:t>
            </a:r>
          </a:p>
        </p:txBody>
      </p:sp>
      <p:sp>
        <p:nvSpPr>
          <p:cNvPr id="11" name="TextBox 4"/>
          <p:cNvSpPr txBox="1">
            <a:spLocks noChangeArrowheads="1"/>
          </p:cNvSpPr>
          <p:nvPr/>
        </p:nvSpPr>
        <p:spPr bwMode="auto">
          <a:xfrm>
            <a:off x="3324863" y="3410029"/>
            <a:ext cx="3219653" cy="2308324"/>
          </a:xfrm>
          <a:prstGeom prst="rect">
            <a:avLst/>
          </a:prstGeom>
          <a:solidFill>
            <a:schemeClr val="bg1"/>
          </a:solidFill>
          <a:ln>
            <a:noFill/>
          </a:ln>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a:r>
              <a:rPr lang="en-GB" altLang="en-US" dirty="0" smtClean="0">
                <a:solidFill>
                  <a:srgbClr val="7030A0"/>
                </a:solidFill>
                <a:latin typeface="Calibri" panose="020F0502020204030204" pitchFamily="34" charset="0"/>
              </a:rPr>
              <a:t>… </a:t>
            </a:r>
            <a:r>
              <a:rPr lang="en-GB" altLang="en-US" dirty="0">
                <a:solidFill>
                  <a:srgbClr val="7030A0"/>
                </a:solidFill>
                <a:latin typeface="Calibri" panose="020F0502020204030204" pitchFamily="34" charset="0"/>
              </a:rPr>
              <a:t>of the world population will live </a:t>
            </a:r>
            <a:r>
              <a:rPr lang="en-GB" altLang="en-US" b="1" dirty="0">
                <a:solidFill>
                  <a:srgbClr val="7030A0"/>
                </a:solidFill>
                <a:latin typeface="Calibri" panose="020F0502020204030204" pitchFamily="34" charset="0"/>
              </a:rPr>
              <a:t>in cities </a:t>
            </a:r>
            <a:r>
              <a:rPr lang="en-GB" altLang="en-US" dirty="0">
                <a:solidFill>
                  <a:srgbClr val="7030A0"/>
                </a:solidFill>
                <a:latin typeface="Calibri" panose="020F0502020204030204" pitchFamily="34" charset="0"/>
              </a:rPr>
              <a:t>by </a:t>
            </a:r>
            <a:r>
              <a:rPr lang="en-GB" altLang="en-US" dirty="0" smtClean="0">
                <a:solidFill>
                  <a:srgbClr val="7030A0"/>
                </a:solidFill>
                <a:latin typeface="Calibri" panose="020F0502020204030204" pitchFamily="34" charset="0"/>
              </a:rPr>
              <a:t>2050</a:t>
            </a:r>
          </a:p>
          <a:p>
            <a:pPr algn="r"/>
            <a:endParaRPr lang="en-GB" altLang="en-US" dirty="0">
              <a:latin typeface="Calibri" panose="020F0502020204030204" pitchFamily="34" charset="0"/>
            </a:endParaRPr>
          </a:p>
          <a:p>
            <a:pPr algn="r"/>
            <a:endParaRPr lang="en-GB" altLang="en-US" dirty="0" smtClean="0">
              <a:latin typeface="Calibri" panose="020F0502020204030204" pitchFamily="34" charset="0"/>
            </a:endParaRPr>
          </a:p>
          <a:p>
            <a:pPr algn="r"/>
            <a:endParaRPr lang="en-GB" altLang="en-US" dirty="0">
              <a:latin typeface="Calibri" panose="020F0502020204030204" pitchFamily="34" charset="0"/>
            </a:endParaRPr>
          </a:p>
          <a:p>
            <a:pPr algn="r"/>
            <a:endParaRPr lang="en-GB" altLang="en-US" dirty="0" smtClean="0">
              <a:latin typeface="Calibri" panose="020F0502020204030204" pitchFamily="34" charset="0"/>
            </a:endParaRPr>
          </a:p>
          <a:p>
            <a:pPr algn="r"/>
            <a:endParaRPr lang="en-GB" altLang="en-US" dirty="0">
              <a:latin typeface="Calibri" panose="020F0502020204030204" pitchFamily="34" charset="0"/>
            </a:endParaRPr>
          </a:p>
          <a:p>
            <a:pPr algn="r"/>
            <a:endParaRPr lang="en-GB" altLang="en-US" dirty="0">
              <a:latin typeface="Calibri" panose="020F0502020204030204" pitchFamily="34" charset="0"/>
            </a:endParaRPr>
          </a:p>
        </p:txBody>
      </p:sp>
      <p:sp>
        <p:nvSpPr>
          <p:cNvPr id="2" name="Oval 1"/>
          <p:cNvSpPr/>
          <p:nvPr/>
        </p:nvSpPr>
        <p:spPr>
          <a:xfrm>
            <a:off x="1978726" y="3961567"/>
            <a:ext cx="444844" cy="4917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p:cNvGrpSpPr/>
          <p:nvPr/>
        </p:nvGrpSpPr>
        <p:grpSpPr>
          <a:xfrm>
            <a:off x="7348719" y="3829065"/>
            <a:ext cx="2447925" cy="2867269"/>
            <a:chOff x="3569817" y="3065349"/>
            <a:chExt cx="2447925" cy="2867269"/>
          </a:xfrm>
          <a:solidFill>
            <a:schemeClr val="bg1"/>
          </a:solidFill>
        </p:grpSpPr>
        <p:sp>
          <p:nvSpPr>
            <p:cNvPr id="12" name="TextBox 4"/>
            <p:cNvSpPr txBox="1">
              <a:spLocks noChangeArrowheads="1"/>
            </p:cNvSpPr>
            <p:nvPr/>
          </p:nvSpPr>
          <p:spPr bwMode="auto">
            <a:xfrm>
              <a:off x="3569817" y="4178292"/>
              <a:ext cx="2447925" cy="175432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dirty="0">
                  <a:latin typeface="Calibri" panose="020F0502020204030204" pitchFamily="34" charset="0"/>
                </a:rPr>
                <a:t>...of the global burden of disease and deaths can be attributed to </a:t>
              </a:r>
              <a:r>
                <a:rPr lang="en-GB" altLang="en-US" b="1" dirty="0">
                  <a:latin typeface="Calibri" panose="020F0502020204030204" pitchFamily="34" charset="0"/>
                </a:rPr>
                <a:t>environmental causes </a:t>
              </a:r>
              <a:r>
                <a:rPr lang="en-GB" altLang="en-US" dirty="0" smtClean="0">
                  <a:latin typeface="Calibri" panose="020F0502020204030204" pitchFamily="34" charset="0"/>
                </a:rPr>
                <a:t>(mostly urban air pollution, </a:t>
              </a:r>
              <a:r>
                <a:rPr lang="en-GB" altLang="en-US" dirty="0">
                  <a:latin typeface="Calibri" panose="020F0502020204030204" pitchFamily="34" charset="0"/>
                </a:rPr>
                <a:t>PM, ozone) </a:t>
              </a:r>
            </a:p>
          </p:txBody>
        </p:sp>
        <p:sp>
          <p:nvSpPr>
            <p:cNvPr id="13" name="Oval 12"/>
            <p:cNvSpPr/>
            <p:nvPr/>
          </p:nvSpPr>
          <p:spPr>
            <a:xfrm>
              <a:off x="3886923" y="3065349"/>
              <a:ext cx="1172596" cy="991698"/>
            </a:xfrm>
            <a:prstGeom prst="ellipse">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solidFill>
                    <a:schemeClr val="tx2">
                      <a:lumMod val="50000"/>
                    </a:schemeClr>
                  </a:solidFill>
                  <a:latin typeface="Calibri" panose="020F0502020204030204" pitchFamily="34" charset="0"/>
                  <a:cs typeface="Calibri" panose="020F0502020204030204" pitchFamily="34" charset="0"/>
                </a:rPr>
                <a:t>25%</a:t>
              </a:r>
            </a:p>
          </p:txBody>
        </p:sp>
      </p:grpSp>
      <p:sp>
        <p:nvSpPr>
          <p:cNvPr id="14" name="Text Placeholder 2"/>
          <p:cNvSpPr txBox="1">
            <a:spLocks/>
          </p:cNvSpPr>
          <p:nvPr/>
        </p:nvSpPr>
        <p:spPr>
          <a:xfrm>
            <a:off x="0" y="856652"/>
            <a:ext cx="9906000" cy="568614"/>
          </a:xfrm>
          <a:prstGeom prst="rect">
            <a:avLst/>
          </a:prstGeom>
          <a:solidFill>
            <a:schemeClr val="bg1"/>
          </a:solidFill>
        </p:spPr>
        <p:txBody>
          <a:bodyPr/>
          <a:lstStyle>
            <a:lvl1pPr marL="0" indent="0" algn="l" defTabSz="914400" rtl="0" eaLnBrk="1" latinLnBrk="0" hangingPunct="1">
              <a:spcBef>
                <a:spcPct val="20000"/>
              </a:spcBef>
              <a:buFont typeface="Arial" pitchFamily="34" charset="0"/>
              <a:buNone/>
              <a:defRPr lang="en-US" sz="900" kern="1200" baseline="0" dirty="0" smtClean="0">
                <a:solidFill>
                  <a:srgbClr val="833A88"/>
                </a:solidFill>
                <a:latin typeface="Open Sans Extrabold" pitchFamily="34" charset="0"/>
                <a:ea typeface="Open Sans Extrabold" pitchFamily="34" charset="0"/>
                <a:cs typeface="Open Sans Extrabold" pitchFamily="34" charset="0"/>
              </a:defRPr>
            </a:lvl1pPr>
            <a:lvl2pPr marL="457200" indent="0" algn="l" defTabSz="914400" rtl="0" eaLnBrk="1" latinLnBrk="0" hangingPunct="1">
              <a:spcBef>
                <a:spcPct val="20000"/>
              </a:spcBef>
              <a:buFont typeface="Arial" pitchFamily="34" charse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lgn="l" defTabSz="914400" rtl="0" eaLnBrk="1" latinLnBrk="0" hangingPunct="1">
              <a:spcBef>
                <a:spcPct val="20000"/>
              </a:spcBef>
              <a:buFont typeface="Arial" pitchFamily="34" charse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lgn="l" defTabSz="914400" rtl="0" eaLnBrk="1" latinLnBrk="0" hangingPunct="1">
              <a:spcBef>
                <a:spcPct val="20000"/>
              </a:spcBef>
              <a:buFont typeface="Arial" pitchFamily="34" charse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lgn="l" defTabSz="914400" rtl="0" eaLnBrk="1" latinLnBrk="0" hangingPunct="1">
              <a:spcBef>
                <a:spcPct val="20000"/>
              </a:spcBef>
              <a:buFont typeface="Arial" pitchFamily="34" charse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dirty="0" smtClean="0"/>
              <a:t>        GMT 3: Changing </a:t>
            </a:r>
            <a:r>
              <a:rPr lang="en-GB" sz="2400" dirty="0"/>
              <a:t>disease burdens and risks of </a:t>
            </a:r>
            <a:r>
              <a:rPr lang="en-GB" sz="2400" dirty="0" smtClean="0"/>
              <a:t>pandemics</a:t>
            </a:r>
            <a:endParaRPr lang="en-US" sz="2400" dirty="0"/>
          </a:p>
        </p:txBody>
      </p:sp>
      <p:sp>
        <p:nvSpPr>
          <p:cNvPr id="8" name="Rectangle 7"/>
          <p:cNvSpPr/>
          <p:nvPr/>
        </p:nvSpPr>
        <p:spPr>
          <a:xfrm>
            <a:off x="157922" y="1470442"/>
            <a:ext cx="4327581" cy="10799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3485063" y="1440215"/>
            <a:ext cx="1873250" cy="1800225"/>
          </a:xfrm>
          <a:prstGeom prst="ellipse">
            <a:avLst/>
          </a:prstGeom>
          <a:solidFill>
            <a:schemeClr val="accent4">
              <a:lumMod val="60000"/>
              <a:lumOff val="40000"/>
              <a:alpha val="7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800" b="1" dirty="0">
                <a:solidFill>
                  <a:schemeClr val="tx2">
                    <a:lumMod val="50000"/>
                  </a:schemeClr>
                </a:solidFill>
                <a:latin typeface="Calibri" panose="020F0502020204030204" pitchFamily="34" charset="0"/>
                <a:cs typeface="Calibri" panose="020F0502020204030204" pitchFamily="34" charset="0"/>
              </a:rPr>
              <a:t>67%</a:t>
            </a:r>
          </a:p>
        </p:txBody>
      </p:sp>
      <p:sp>
        <p:nvSpPr>
          <p:cNvPr id="6" name="TextBox 5"/>
          <p:cNvSpPr txBox="1"/>
          <p:nvPr/>
        </p:nvSpPr>
        <p:spPr>
          <a:xfrm>
            <a:off x="3419197" y="4296582"/>
            <a:ext cx="3194194" cy="1754326"/>
          </a:xfrm>
          <a:prstGeom prst="rect">
            <a:avLst/>
          </a:prstGeom>
          <a:solidFill>
            <a:schemeClr val="bg1"/>
          </a:solidFill>
        </p:spPr>
        <p:txBody>
          <a:bodyPr wrap="square" rtlCol="0">
            <a:spAutoFit/>
          </a:bodyPr>
          <a:lstStyle/>
          <a:p>
            <a:r>
              <a:rPr lang="en-GB" dirty="0">
                <a:solidFill>
                  <a:srgbClr val="833A88"/>
                </a:solidFill>
              </a:rPr>
              <a:t>Most of the </a:t>
            </a:r>
            <a:r>
              <a:rPr lang="en-GB" dirty="0" smtClean="0">
                <a:solidFill>
                  <a:srgbClr val="833A88"/>
                </a:solidFill>
              </a:rPr>
              <a:t>population increase </a:t>
            </a:r>
            <a:r>
              <a:rPr lang="en-GB" dirty="0">
                <a:solidFill>
                  <a:srgbClr val="833A88"/>
                </a:solidFill>
              </a:rPr>
              <a:t>will occur in </a:t>
            </a:r>
            <a:r>
              <a:rPr lang="en-GB" b="1" dirty="0" smtClean="0">
                <a:solidFill>
                  <a:srgbClr val="833A88"/>
                </a:solidFill>
              </a:rPr>
              <a:t>developing world </a:t>
            </a:r>
            <a:r>
              <a:rPr lang="en-GB" b="1" dirty="0">
                <a:solidFill>
                  <a:srgbClr val="833A88"/>
                </a:solidFill>
              </a:rPr>
              <a:t>urban areas, particularly slums and </a:t>
            </a:r>
            <a:r>
              <a:rPr lang="en-GB" b="1" dirty="0" smtClean="0">
                <a:solidFill>
                  <a:srgbClr val="833A88"/>
                </a:solidFill>
              </a:rPr>
              <a:t>megacities.</a:t>
            </a:r>
          </a:p>
          <a:p>
            <a:endParaRPr lang="en-GB" b="1" dirty="0" smtClean="0">
              <a:solidFill>
                <a:srgbClr val="833A88"/>
              </a:solidFill>
            </a:endParaRPr>
          </a:p>
        </p:txBody>
      </p:sp>
    </p:spTree>
    <p:extLst>
      <p:ext uri="{BB962C8B-B14F-4D97-AF65-F5344CB8AC3E}">
        <p14:creationId xmlns:p14="http://schemas.microsoft.com/office/powerpoint/2010/main" val="1168862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97362" y="308919"/>
            <a:ext cx="2607275" cy="232307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8800" dirty="0" smtClean="0">
                <a:solidFill>
                  <a:prstClr val="white"/>
                </a:solidFill>
              </a:rPr>
              <a:t>1</a:t>
            </a:r>
            <a:endParaRPr lang="en-GB" sz="8800" dirty="0">
              <a:solidFill>
                <a:prstClr val="white"/>
              </a:solidFill>
            </a:endParaRPr>
          </a:p>
        </p:txBody>
      </p:sp>
      <p:sp>
        <p:nvSpPr>
          <p:cNvPr id="4" name="Rectangle 3"/>
          <p:cNvSpPr/>
          <p:nvPr/>
        </p:nvSpPr>
        <p:spPr>
          <a:xfrm>
            <a:off x="420839" y="5414003"/>
            <a:ext cx="5331704" cy="1318846"/>
          </a:xfrm>
          <a:prstGeom prst="rect">
            <a:avLst/>
          </a:prstGeom>
          <a:solidFill>
            <a:srgbClr val="82528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8800" dirty="0">
              <a:solidFill>
                <a:prstClr val="white"/>
              </a:solidFill>
            </a:endParaRPr>
          </a:p>
        </p:txBody>
      </p:sp>
      <p:sp>
        <p:nvSpPr>
          <p:cNvPr id="5" name="Rectangle 4"/>
          <p:cNvSpPr/>
          <p:nvPr/>
        </p:nvSpPr>
        <p:spPr>
          <a:xfrm>
            <a:off x="471218" y="2946451"/>
            <a:ext cx="6685720" cy="2100333"/>
          </a:xfrm>
          <a:prstGeom prst="rect">
            <a:avLst/>
          </a:prstGeom>
          <a:solidFill>
            <a:srgbClr val="82528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8800" dirty="0">
              <a:solidFill>
                <a:prstClr val="white"/>
              </a:solidFill>
            </a:endParaRPr>
          </a:p>
        </p:txBody>
      </p:sp>
      <p:sp>
        <p:nvSpPr>
          <p:cNvPr id="3" name="Rectangle 2"/>
          <p:cNvSpPr/>
          <p:nvPr/>
        </p:nvSpPr>
        <p:spPr>
          <a:xfrm>
            <a:off x="3710354" y="2946451"/>
            <a:ext cx="5943599" cy="319058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7200" dirty="0" err="1" smtClean="0">
                <a:solidFill>
                  <a:prstClr val="white"/>
                </a:solidFill>
              </a:rPr>
              <a:t>Technological</a:t>
            </a:r>
            <a:r>
              <a:rPr lang="en-GB" sz="3600" dirty="0" err="1" smtClean="0">
                <a:solidFill>
                  <a:prstClr val="white"/>
                </a:solidFill>
              </a:rPr>
              <a:t>acceleration</a:t>
            </a:r>
            <a:endParaRPr lang="en-GB" sz="7200" dirty="0" smtClean="0">
              <a:solidFill>
                <a:prstClr val="white"/>
              </a:solidFill>
            </a:endParaRPr>
          </a:p>
        </p:txBody>
      </p:sp>
    </p:spTree>
    <p:extLst>
      <p:ext uri="{BB962C8B-B14F-4D97-AF65-F5344CB8AC3E}">
        <p14:creationId xmlns:p14="http://schemas.microsoft.com/office/powerpoint/2010/main" val="2763747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394267"/>
            <a:ext cx="9906000" cy="947030"/>
          </a:xfrm>
          <a:solidFill>
            <a:schemeClr val="bg1"/>
          </a:solidFill>
        </p:spPr>
        <p:txBody>
          <a:bodyPr/>
          <a:lstStyle/>
          <a:p>
            <a:r>
              <a:rPr lang="en-GB" sz="2400" dirty="0" smtClean="0"/>
              <a:t>GMT 4: Technological </a:t>
            </a:r>
            <a:r>
              <a:rPr lang="en-GB" sz="2400" dirty="0"/>
              <a:t>innovation is rapid and accelerating, including in the field of green technology</a:t>
            </a:r>
          </a:p>
        </p:txBody>
      </p:sp>
      <p:sp>
        <p:nvSpPr>
          <p:cNvPr id="7" name="Text Placeholder 6"/>
          <p:cNvSpPr>
            <a:spLocks noGrp="1"/>
          </p:cNvSpPr>
          <p:nvPr>
            <p:ph type="body" sz="quarter" idx="12"/>
          </p:nvPr>
        </p:nvSpPr>
        <p:spPr/>
        <p:txBody>
          <a:bodyPr/>
          <a:lstStyle/>
          <a:p>
            <a:r>
              <a:rPr lang="en-GB" dirty="0"/>
              <a:t>Source: OECD, 2014.</a:t>
            </a:r>
          </a:p>
        </p:txBody>
      </p:sp>
      <p:sp>
        <p:nvSpPr>
          <p:cNvPr id="6" name="Text Placeholder 5"/>
          <p:cNvSpPr>
            <a:spLocks noGrp="1"/>
          </p:cNvSpPr>
          <p:nvPr>
            <p:ph type="body" sz="quarter" idx="13"/>
          </p:nvPr>
        </p:nvSpPr>
        <p:spPr>
          <a:xfrm>
            <a:off x="166803" y="5873461"/>
            <a:ext cx="9525000" cy="212196"/>
          </a:xfrm>
        </p:spPr>
        <p:txBody>
          <a:bodyPr/>
          <a:lstStyle/>
          <a:p>
            <a:r>
              <a:rPr lang="en-GB" dirty="0"/>
              <a:t>Environment-related patent applications to the European Patent Office, 1980–2010</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803" y="1762225"/>
            <a:ext cx="6001533" cy="3830080"/>
          </a:xfrm>
          <a:prstGeom prst="rect">
            <a:avLst/>
          </a:prstGeom>
        </p:spPr>
      </p:pic>
      <p:sp>
        <p:nvSpPr>
          <p:cNvPr id="8" name="Rectangle 7"/>
          <p:cNvSpPr/>
          <p:nvPr/>
        </p:nvSpPr>
        <p:spPr>
          <a:xfrm>
            <a:off x="6301947" y="1868323"/>
            <a:ext cx="3318042" cy="3693319"/>
          </a:xfrm>
          <a:prstGeom prst="rect">
            <a:avLst/>
          </a:prstGeom>
        </p:spPr>
        <p:txBody>
          <a:bodyPr wrap="square">
            <a:spAutoFit/>
          </a:bodyPr>
          <a:lstStyle/>
          <a:p>
            <a:r>
              <a:rPr lang="en-GB" dirty="0" smtClean="0">
                <a:solidFill>
                  <a:srgbClr val="833A88"/>
                </a:solidFill>
              </a:rPr>
              <a:t>The unprecedented pace of technological change </a:t>
            </a:r>
            <a:r>
              <a:rPr lang="en-GB" b="1" dirty="0">
                <a:solidFill>
                  <a:srgbClr val="833A88"/>
                </a:solidFill>
              </a:rPr>
              <a:t>provides opportunities </a:t>
            </a:r>
            <a:r>
              <a:rPr lang="en-GB" dirty="0">
                <a:solidFill>
                  <a:srgbClr val="833A88"/>
                </a:solidFill>
              </a:rPr>
              <a:t>to reduce humanity’s impact on the environment and reliance on non-renewable natural resources, while improving lifestyles, stimulating innovation and green growth.</a:t>
            </a:r>
          </a:p>
          <a:p>
            <a:endParaRPr lang="en-GB" dirty="0" smtClean="0">
              <a:solidFill>
                <a:srgbClr val="833A88"/>
              </a:solidFill>
            </a:endParaRPr>
          </a:p>
          <a:p>
            <a:r>
              <a:rPr lang="en-GB" dirty="0" smtClean="0">
                <a:solidFill>
                  <a:srgbClr val="833A88"/>
                </a:solidFill>
              </a:rPr>
              <a:t>Innovation</a:t>
            </a:r>
            <a:r>
              <a:rPr lang="en-GB" dirty="0">
                <a:solidFill>
                  <a:srgbClr val="833A88"/>
                </a:solidFill>
              </a:rPr>
              <a:t>, however, </a:t>
            </a:r>
            <a:r>
              <a:rPr lang="en-GB" b="1" dirty="0" smtClean="0">
                <a:solidFill>
                  <a:srgbClr val="833A88"/>
                </a:solidFill>
              </a:rPr>
              <a:t>brings also risks, </a:t>
            </a:r>
            <a:r>
              <a:rPr lang="en-GB" dirty="0" smtClean="0">
                <a:solidFill>
                  <a:srgbClr val="833A88"/>
                </a:solidFill>
              </a:rPr>
              <a:t>which could be minimised with policies</a:t>
            </a:r>
            <a:r>
              <a:rPr lang="en-GB" dirty="0" smtClean="0"/>
              <a:t>. </a:t>
            </a:r>
            <a:endParaRPr lang="en-GB" dirty="0"/>
          </a:p>
        </p:txBody>
      </p:sp>
    </p:spTree>
    <p:extLst>
      <p:ext uri="{BB962C8B-B14F-4D97-AF65-F5344CB8AC3E}">
        <p14:creationId xmlns:p14="http://schemas.microsoft.com/office/powerpoint/2010/main" val="2755429740"/>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9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6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13727</TotalTime>
  <Words>2431</Words>
  <Application>Microsoft Office PowerPoint</Application>
  <PresentationFormat>A4 Paper (210x297 mm)</PresentationFormat>
  <Paragraphs>311</Paragraphs>
  <Slides>24</Slides>
  <Notes>24</Notes>
  <HiddenSlides>0</HiddenSlides>
  <MMClips>0</MMClips>
  <ScaleCrop>false</ScaleCrop>
  <HeadingPairs>
    <vt:vector size="6" baseType="variant">
      <vt:variant>
        <vt:lpstr>Fonts Used</vt:lpstr>
      </vt:variant>
      <vt:variant>
        <vt:i4>10</vt:i4>
      </vt:variant>
      <vt:variant>
        <vt:lpstr>Theme</vt:lpstr>
      </vt:variant>
      <vt:variant>
        <vt:i4>10</vt:i4>
      </vt:variant>
      <vt:variant>
        <vt:lpstr>Slide Titles</vt:lpstr>
      </vt:variant>
      <vt:variant>
        <vt:i4>24</vt:i4>
      </vt:variant>
    </vt:vector>
  </HeadingPairs>
  <TitlesOfParts>
    <vt:vector size="44" baseType="lpstr">
      <vt:lpstr>ＭＳ Ｐゴシック</vt:lpstr>
      <vt:lpstr>Arial</vt:lpstr>
      <vt:lpstr>Calibri</vt:lpstr>
      <vt:lpstr>Open Sans</vt:lpstr>
      <vt:lpstr>Open Sans Extrabold</vt:lpstr>
      <vt:lpstr>Open Sans Semibold</vt:lpstr>
      <vt:lpstr>Symbol</vt:lpstr>
      <vt:lpstr>Times New Roman</vt:lpstr>
      <vt:lpstr>Verdana</vt:lpstr>
      <vt:lpstr>Wingdings</vt:lpstr>
      <vt:lpstr>Cover</vt:lpstr>
      <vt:lpstr>1_Cover</vt:lpstr>
      <vt:lpstr>5_Sections</vt:lpstr>
      <vt:lpstr>Sections</vt:lpstr>
      <vt:lpstr>19_Sections</vt:lpstr>
      <vt:lpstr>16_Sections</vt:lpstr>
      <vt:lpstr>2_Sections</vt:lpstr>
      <vt:lpstr>3_Sections</vt:lpstr>
      <vt:lpstr>6_Sections</vt:lpstr>
      <vt:lpstr>8_Sections</vt:lpstr>
      <vt:lpstr>PowerPoint Presentation</vt:lpstr>
      <vt:lpstr>PowerPoint Presentation</vt:lpstr>
      <vt:lpstr>PowerPoint Presentation</vt:lpstr>
      <vt:lpstr>PowerPoint Presentation</vt:lpstr>
      <vt:lpstr>PowerPoint Presentation</vt:lpstr>
      <vt:lpstr>GMT 1: Diverging global population trends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Antti Kaartinen</dc:creator>
  <cp:lastModifiedBy>Anita Pirc-Velkavrh</cp:lastModifiedBy>
  <cp:revision>1185</cp:revision>
  <cp:lastPrinted>2015-05-26T14:31:09Z</cp:lastPrinted>
  <dcterms:created xsi:type="dcterms:W3CDTF">2014-11-24T09:14:05Z</dcterms:created>
  <dcterms:modified xsi:type="dcterms:W3CDTF">2015-06-02T16:00:10Z</dcterms:modified>
</cp:coreProperties>
</file>