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3"/>
  </p:notesMasterIdLst>
  <p:handoutMasterIdLst>
    <p:handoutMasterId r:id="rId14"/>
  </p:handoutMasterIdLst>
  <p:sldIdLst>
    <p:sldId id="256" r:id="rId3"/>
    <p:sldId id="259" r:id="rId4"/>
    <p:sldId id="257" r:id="rId5"/>
    <p:sldId id="260" r:id="rId6"/>
    <p:sldId id="262" r:id="rId7"/>
    <p:sldId id="261" r:id="rId8"/>
    <p:sldId id="263" r:id="rId9"/>
    <p:sldId id="264" r:id="rId10"/>
    <p:sldId id="265" r:id="rId11"/>
    <p:sldId id="266" r:id="rId12"/>
  </p:sldIdLst>
  <p:sldSz cx="12192000" cy="6858000"/>
  <p:notesSz cx="6797675"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autoAdjust="0"/>
    <p:restoredTop sz="85967" autoAdjust="0"/>
  </p:normalViewPr>
  <p:slideViewPr>
    <p:cSldViewPr snapToGrid="0">
      <p:cViewPr>
        <p:scale>
          <a:sx n="90" d="100"/>
          <a:sy n="90" d="100"/>
        </p:scale>
        <p:origin x="-1404" y="-330"/>
      </p:cViewPr>
      <p:guideLst>
        <p:guide orient="horz" pos="2160"/>
        <p:guide pos="3840"/>
      </p:guideLst>
    </p:cSldViewPr>
  </p:slideViewPr>
  <p:notesTextViewPr>
    <p:cViewPr>
      <p:scale>
        <a:sx n="1" d="1"/>
        <a:sy n="1" d="1"/>
      </p:scale>
      <p:origin x="0" y="0"/>
    </p:cViewPr>
  </p:notesTextViewPr>
  <p:notesViewPr>
    <p:cSldViewPr snapToGrid="0">
      <p:cViewPr varScale="1">
        <p:scale>
          <a:sx n="74" d="100"/>
          <a:sy n="74" d="100"/>
        </p:scale>
        <p:origin x="-412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DF51939-F882-44D8-8F7A-DFE259BEA31E}" type="datetimeFigureOut">
              <a:rPr lang="sl-SI" smtClean="0"/>
              <a:t>19.4.2013</a:t>
            </a:fld>
            <a:endParaRPr lang="sl-SI"/>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sl-SI"/>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66FA688-C2D0-4D4D-9F01-381C494C12C6}" type="slidenum">
              <a:rPr lang="sl-SI" smtClean="0"/>
              <a:t>‹#›</a:t>
            </a:fld>
            <a:endParaRPr lang="sl-SI"/>
          </a:p>
        </p:txBody>
      </p:sp>
    </p:spTree>
    <p:extLst>
      <p:ext uri="{BB962C8B-B14F-4D97-AF65-F5344CB8AC3E}">
        <p14:creationId xmlns:p14="http://schemas.microsoft.com/office/powerpoint/2010/main" val="1722274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7A50B83-65FA-4861-B205-CCFA83DA93BE}" type="datetimeFigureOut">
              <a:rPr lang="sl-SI" smtClean="0"/>
              <a:t>19.4.2013</a:t>
            </a:fld>
            <a:endParaRPr lang="sl-SI"/>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l-SI"/>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l-SI"/>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44F4703-47EC-4BEF-B0E1-26B98D41AE42}" type="slidenum">
              <a:rPr lang="sl-SI" smtClean="0"/>
              <a:t>‹#›</a:t>
            </a:fld>
            <a:endParaRPr lang="sl-SI"/>
          </a:p>
        </p:txBody>
      </p:sp>
    </p:spTree>
    <p:extLst>
      <p:ext uri="{BB962C8B-B14F-4D97-AF65-F5344CB8AC3E}">
        <p14:creationId xmlns:p14="http://schemas.microsoft.com/office/powerpoint/2010/main" val="97396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Cilj: Slovenska energetska politika določa zmanjševanje energetske intenzivnosti gospodarstva vendar pa ne določa konkretnih ciljev in mehanizmov za izboljšanje energetske intenzivnosti. Postavljeni so edino konkretni cilji za energetsko učinkovitost, ki je pomemben dejavnik vpliva na energetsko intenzivnost gospodarstev:</a:t>
            </a:r>
            <a:br>
              <a:rPr lang="sl-SI" dirty="0" smtClean="0"/>
            </a:br>
            <a:r>
              <a:rPr lang="sl-SI" dirty="0" smtClean="0"/>
              <a:t>- 9 % prihranka končne energije v letih 2008-2016, na področju učinkovitosti rabe energije;</a:t>
            </a:r>
            <a:br>
              <a:rPr lang="sl-SI" dirty="0" smtClean="0"/>
            </a:br>
            <a:r>
              <a:rPr lang="sl-SI" dirty="0" smtClean="0"/>
              <a:t>- prihraniti 20 % energije do leta 2020.</a:t>
            </a:r>
          </a:p>
          <a:p>
            <a:r>
              <a:rPr lang="sl-SI" dirty="0" smtClean="0"/>
              <a:t>Zmanjševanje energetske intenzivnosti, ne samo da izboljšuje konkurenčnost gospodarstva, predstavlja tudi zelo učinkovit način zagotavljanja zanesljive oskrbe z energijo, zmanjšanja izpustov toplogrednih plinov in spodbuja razvoj trga z visoko energetsko učinkovito tehnologijo. Energetska intenzivnost končne rabe energije meri rabo energije pri ustvarjanju enote produkta in kaže, kako učinkovito gospodarstvo izrablja energijo. Na spremembe kazalca vplivata tako sama učinkovitost rabe energije, kot tudi spremembe v strukturi gospodarstva.</a:t>
            </a:r>
            <a:endParaRPr lang="sl-SI" dirty="0"/>
          </a:p>
        </p:txBody>
      </p:sp>
      <p:sp>
        <p:nvSpPr>
          <p:cNvPr id="4" name="Slide Number Placeholder 3"/>
          <p:cNvSpPr>
            <a:spLocks noGrp="1"/>
          </p:cNvSpPr>
          <p:nvPr>
            <p:ph type="sldNum" sz="quarter" idx="10"/>
          </p:nvPr>
        </p:nvSpPr>
        <p:spPr/>
        <p:txBody>
          <a:bodyPr/>
          <a:lstStyle/>
          <a:p>
            <a:fld id="{744F4703-47EC-4BEF-B0E1-26B98D41AE42}" type="slidenum">
              <a:rPr lang="sl-SI" smtClean="0"/>
              <a:t>2</a:t>
            </a:fld>
            <a:endParaRPr lang="sl-SI" dirty="0"/>
          </a:p>
        </p:txBody>
      </p:sp>
    </p:spTree>
    <p:extLst>
      <p:ext uri="{BB962C8B-B14F-4D97-AF65-F5344CB8AC3E}">
        <p14:creationId xmlns:p14="http://schemas.microsoft.com/office/powerpoint/2010/main" val="1996646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sl-SI" sz="1200" kern="1200" dirty="0" smtClean="0">
                <a:solidFill>
                  <a:schemeClr val="tx1"/>
                </a:solidFill>
                <a:effectLst/>
                <a:latin typeface="+mn-lt"/>
                <a:ea typeface="+mn-ea"/>
                <a:cs typeface="+mn-cs"/>
              </a:rPr>
              <a:t>Slovenija ima relativno visoko stopnjo energetske intenzivnosti, ki se glede na ostale države EU znižuje prepočasi. V času gospodarske krize (2008-2011) se je intenzivnost povečevala s povprečno letno stopnjo 0,1 %, kar predstavlja odmik od želene smeri razvoja.</a:t>
            </a:r>
            <a:endParaRPr lang="sl-SI" dirty="0" smtClean="0"/>
          </a:p>
          <a:p>
            <a:r>
              <a:rPr lang="sl-SI" dirty="0" smtClean="0"/>
              <a:t>Kaj prinaša NEP</a:t>
            </a:r>
            <a:endParaRPr lang="sl-SI" dirty="0"/>
          </a:p>
        </p:txBody>
      </p:sp>
      <p:sp>
        <p:nvSpPr>
          <p:cNvPr id="4" name="Slide Number Placeholder 3"/>
          <p:cNvSpPr>
            <a:spLocks noGrp="1"/>
          </p:cNvSpPr>
          <p:nvPr>
            <p:ph type="sldNum" sz="quarter" idx="10"/>
          </p:nvPr>
        </p:nvSpPr>
        <p:spPr/>
        <p:txBody>
          <a:bodyPr/>
          <a:lstStyle/>
          <a:p>
            <a:fld id="{744F4703-47EC-4BEF-B0E1-26B98D41AE42}" type="slidenum">
              <a:rPr lang="sl-SI" smtClean="0"/>
              <a:t>3</a:t>
            </a:fld>
            <a:endParaRPr lang="sl-SI"/>
          </a:p>
        </p:txBody>
      </p:sp>
    </p:spTree>
    <p:extLst>
      <p:ext uri="{BB962C8B-B14F-4D97-AF65-F5344CB8AC3E}">
        <p14:creationId xmlns:p14="http://schemas.microsoft.com/office/powerpoint/2010/main" val="2142851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Cilji: </a:t>
            </a:r>
            <a:r>
              <a:rPr lang="sl-SI" sz="1200" kern="1200" dirty="0" smtClean="0">
                <a:solidFill>
                  <a:schemeClr val="tx1"/>
                </a:solidFill>
                <a:effectLst/>
                <a:latin typeface="+mn-lt"/>
                <a:ea typeface="+mn-ea"/>
                <a:cs typeface="+mn-cs"/>
              </a:rPr>
              <a:t>Slovenska energetska politika, ki je opredeljena v </a:t>
            </a:r>
            <a:r>
              <a:rPr lang="sl-SI" sz="1200" kern="1200" dirty="0" err="1" smtClean="0">
                <a:solidFill>
                  <a:schemeClr val="tx1"/>
                </a:solidFill>
                <a:effectLst/>
                <a:latin typeface="+mn-lt"/>
                <a:ea typeface="+mn-ea"/>
                <a:cs typeface="+mn-cs"/>
              </a:rPr>
              <a:t>ReNEP</a:t>
            </a:r>
            <a:r>
              <a:rPr lang="sl-SI" sz="1200" kern="1200" dirty="0" smtClean="0">
                <a:solidFill>
                  <a:schemeClr val="tx1"/>
                </a:solidFill>
                <a:effectLst/>
                <a:latin typeface="+mn-lt"/>
                <a:ea typeface="+mn-ea"/>
                <a:cs typeface="+mn-cs"/>
              </a:rPr>
              <a:t>, je kot svoj cilj opredelila popolno odprtje trga z električno energijo in ga tudi dosegla.</a:t>
            </a:r>
            <a:endParaRPr lang="sl-SI" dirty="0" smtClean="0"/>
          </a:p>
          <a:p>
            <a:r>
              <a:rPr lang="sl-SI" sz="1200" kern="1200" dirty="0" smtClean="0">
                <a:solidFill>
                  <a:schemeClr val="tx1"/>
                </a:solidFill>
                <a:effectLst/>
                <a:latin typeface="+mn-lt"/>
                <a:ea typeface="+mn-ea"/>
                <a:cs typeface="+mn-cs"/>
              </a:rPr>
              <a:t>Cene energije se v pretežni meri določajo na trgu, razen za storitve prenosa in distribucije električne energije, katerih ceno regulira neodvisni regulator. Tudi maloprodajne cene naftnih derivatov so regulirane in se po modelu prilagajajo referenčni ceni na mednarodnem trgu goriv. Državna politika ima neposreden vpliv na končno ceno preko davčne politike.</a:t>
            </a:r>
            <a:endParaRPr lang="sl-SI" dirty="0"/>
          </a:p>
        </p:txBody>
      </p:sp>
      <p:sp>
        <p:nvSpPr>
          <p:cNvPr id="4" name="Slide Number Placeholder 3"/>
          <p:cNvSpPr>
            <a:spLocks noGrp="1"/>
          </p:cNvSpPr>
          <p:nvPr>
            <p:ph type="sldNum" sz="quarter" idx="10"/>
          </p:nvPr>
        </p:nvSpPr>
        <p:spPr/>
        <p:txBody>
          <a:bodyPr/>
          <a:lstStyle/>
          <a:p>
            <a:fld id="{744F4703-47EC-4BEF-B0E1-26B98D41AE42}" type="slidenum">
              <a:rPr lang="sl-SI" smtClean="0"/>
              <a:t>4</a:t>
            </a:fld>
            <a:endParaRPr lang="sl-SI"/>
          </a:p>
        </p:txBody>
      </p:sp>
    </p:spTree>
    <p:extLst>
      <p:ext uri="{BB962C8B-B14F-4D97-AF65-F5344CB8AC3E}">
        <p14:creationId xmlns:p14="http://schemas.microsoft.com/office/powerpoint/2010/main" val="1080274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744F4703-47EC-4BEF-B0E1-26B98D41AE42}" type="slidenum">
              <a:rPr lang="sl-SI" smtClean="0"/>
              <a:t>5</a:t>
            </a:fld>
            <a:endParaRPr lang="sl-SI"/>
          </a:p>
        </p:txBody>
      </p:sp>
    </p:spTree>
    <p:extLst>
      <p:ext uri="{BB962C8B-B14F-4D97-AF65-F5344CB8AC3E}">
        <p14:creationId xmlns:p14="http://schemas.microsoft.com/office/powerpoint/2010/main" val="1080274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744F4703-47EC-4BEF-B0E1-26B98D41AE42}" type="slidenum">
              <a:rPr lang="sl-SI" smtClean="0"/>
              <a:t>6</a:t>
            </a:fld>
            <a:endParaRPr lang="sl-SI"/>
          </a:p>
        </p:txBody>
      </p:sp>
    </p:spTree>
    <p:extLst>
      <p:ext uri="{BB962C8B-B14F-4D97-AF65-F5344CB8AC3E}">
        <p14:creationId xmlns:p14="http://schemas.microsoft.com/office/powerpoint/2010/main" val="1080274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744F4703-47EC-4BEF-B0E1-26B98D41AE42}" type="slidenum">
              <a:rPr lang="sl-SI" smtClean="0"/>
              <a:t>7</a:t>
            </a:fld>
            <a:endParaRPr lang="sl-SI"/>
          </a:p>
        </p:txBody>
      </p:sp>
    </p:spTree>
    <p:extLst>
      <p:ext uri="{BB962C8B-B14F-4D97-AF65-F5344CB8AC3E}">
        <p14:creationId xmlns:p14="http://schemas.microsoft.com/office/powerpoint/2010/main" val="1080274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Cilj:Konkretne cilje glede obdavčitve energentov postavlja energetska politika na ravni EU skupaj z Direktivo (2003/96/ES) o obdavčitvi goriv in električne energije. V Direktivi so določene minimalne ravni obdavčitve posameznih energentov, ki so obvezujoče za vse države članice. Glavni namen direktive je vzpostaviti večjo konkurenčnost med energenti in odpraviti cenovna nesorazmerja med državami članicami, ki so nastala zaradi prevelikih razlik v ravni obdavčitve. </a:t>
            </a:r>
          </a:p>
          <a:p>
            <a:r>
              <a:rPr lang="sl-SI" dirty="0" err="1" smtClean="0"/>
              <a:t>ReNEP</a:t>
            </a:r>
            <a:r>
              <a:rPr lang="sl-SI" dirty="0" smtClean="0"/>
              <a:t> navaja tudi t.i. zeleno davčno reformo, vendar država še čaka z njeno izvedbo.</a:t>
            </a:r>
          </a:p>
          <a:p>
            <a:r>
              <a:rPr lang="sl-SI" dirty="0" smtClean="0"/>
              <a:t>V zadnjih letih so se davki na energijo povečali predvsem zaradi višjih trošarin in dajatev. Delež davkov v končni ceni energije v industriji se je izenačil z deležem davkov v končni ceni energije za gospodinjstva.</a:t>
            </a:r>
          </a:p>
          <a:p>
            <a:endParaRPr lang="sl-SI" dirty="0" smtClean="0"/>
          </a:p>
          <a:p>
            <a:endParaRPr lang="sl-SI" dirty="0"/>
          </a:p>
        </p:txBody>
      </p:sp>
      <p:sp>
        <p:nvSpPr>
          <p:cNvPr id="4" name="Slide Number Placeholder 3"/>
          <p:cNvSpPr>
            <a:spLocks noGrp="1"/>
          </p:cNvSpPr>
          <p:nvPr>
            <p:ph type="sldNum" sz="quarter" idx="10"/>
          </p:nvPr>
        </p:nvSpPr>
        <p:spPr/>
        <p:txBody>
          <a:bodyPr/>
          <a:lstStyle/>
          <a:p>
            <a:fld id="{744F4703-47EC-4BEF-B0E1-26B98D41AE42}" type="slidenum">
              <a:rPr lang="sl-SI" smtClean="0"/>
              <a:t>8</a:t>
            </a:fld>
            <a:endParaRPr lang="sl-SI"/>
          </a:p>
        </p:txBody>
      </p:sp>
    </p:spTree>
    <p:extLst>
      <p:ext uri="{BB962C8B-B14F-4D97-AF65-F5344CB8AC3E}">
        <p14:creationId xmlns:p14="http://schemas.microsoft.com/office/powerpoint/2010/main" val="1080274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744F4703-47EC-4BEF-B0E1-26B98D41AE42}" type="slidenum">
              <a:rPr lang="sl-SI" smtClean="0"/>
              <a:t>9</a:t>
            </a:fld>
            <a:endParaRPr lang="sl-SI"/>
          </a:p>
        </p:txBody>
      </p:sp>
    </p:spTree>
    <p:extLst>
      <p:ext uri="{BB962C8B-B14F-4D97-AF65-F5344CB8AC3E}">
        <p14:creationId xmlns:p14="http://schemas.microsoft.com/office/powerpoint/2010/main" val="1080274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10"/>
          </p:nvPr>
        </p:nvSpPr>
        <p:spPr/>
        <p:txBody>
          <a:bodyPr/>
          <a:lstStyle/>
          <a:p>
            <a:fld id="{744F4703-47EC-4BEF-B0E1-26B98D41AE42}" type="slidenum">
              <a:rPr lang="sl-SI" smtClean="0"/>
              <a:t>10</a:t>
            </a:fld>
            <a:endParaRPr lang="sl-SI"/>
          </a:p>
        </p:txBody>
      </p:sp>
    </p:spTree>
    <p:extLst>
      <p:ext uri="{BB962C8B-B14F-4D97-AF65-F5344CB8AC3E}">
        <p14:creationId xmlns:p14="http://schemas.microsoft.com/office/powerpoint/2010/main" val="10802740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78883" name="Rectangle 3"/>
          <p:cNvSpPr>
            <a:spLocks noGrp="1" noChangeArrowheads="1"/>
          </p:cNvSpPr>
          <p:nvPr>
            <p:ph type="ctrTitle"/>
          </p:nvPr>
        </p:nvSpPr>
        <p:spPr>
          <a:xfrm>
            <a:off x="914400" y="2130426"/>
            <a:ext cx="10363200" cy="1470025"/>
          </a:xfrm>
          <a:noFill/>
          <a:extLst>
            <a:ext uri="{909E8E84-426E-40DD-AFC4-6F175D3DCCD1}">
              <a14:hiddenFill xmlns:a14="http://schemas.microsoft.com/office/drawing/2010/main">
                <a:solidFill>
                  <a:srgbClr val="CC3333"/>
                </a:solidFill>
              </a14:hiddenFill>
            </a:ext>
          </a:extLst>
        </p:spPr>
        <p:txBody>
          <a:bodyPr/>
          <a:lstStyle>
            <a:lvl1pPr marL="0" indent="0" algn="r">
              <a:defRPr sz="3200"/>
            </a:lvl1pPr>
          </a:lstStyle>
          <a:p>
            <a:pPr lvl="0"/>
            <a:r>
              <a:rPr lang="en-US" noProof="0" smtClean="0"/>
              <a:t>Click to edit Master title style</a:t>
            </a:r>
            <a:endParaRPr lang="sl-SI" noProof="0" smtClean="0"/>
          </a:p>
        </p:txBody>
      </p:sp>
      <p:sp>
        <p:nvSpPr>
          <p:cNvPr id="378884" name="Rectangle 4"/>
          <p:cNvSpPr>
            <a:spLocks noGrp="1" noChangeArrowheads="1"/>
          </p:cNvSpPr>
          <p:nvPr>
            <p:ph type="subTitle" idx="1"/>
          </p:nvPr>
        </p:nvSpPr>
        <p:spPr>
          <a:xfrm>
            <a:off x="2745317" y="3886200"/>
            <a:ext cx="8534400" cy="1752600"/>
          </a:xfrm>
        </p:spPr>
        <p:txBody>
          <a:bodyPr/>
          <a:lstStyle>
            <a:lvl1pPr marL="0" indent="0" algn="r">
              <a:buFontTx/>
              <a:buNone/>
              <a:defRPr>
                <a:solidFill>
                  <a:schemeClr val="bg2"/>
                </a:solidFill>
              </a:defRPr>
            </a:lvl1pPr>
          </a:lstStyle>
          <a:p>
            <a:pPr lvl="0"/>
            <a:r>
              <a:rPr lang="en-US" noProof="0" smtClean="0"/>
              <a:t>Click to edit Master subtitle style</a:t>
            </a:r>
          </a:p>
        </p:txBody>
      </p:sp>
      <p:sp>
        <p:nvSpPr>
          <p:cNvPr id="378885" name="Text Box 5"/>
          <p:cNvSpPr txBox="1">
            <a:spLocks noChangeArrowheads="1"/>
          </p:cNvSpPr>
          <p:nvPr/>
        </p:nvSpPr>
        <p:spPr bwMode="auto">
          <a:xfrm>
            <a:off x="3312584" y="333376"/>
            <a:ext cx="8026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sz="2400" b="1" dirty="0" smtClean="0">
                <a:solidFill>
                  <a:schemeClr val="bg1">
                    <a:lumMod val="75000"/>
                  </a:schemeClr>
                </a:solidFill>
                <a:latin typeface="Tahoma" panose="020B0604030504040204" pitchFamily="34" charset="0"/>
              </a:rPr>
              <a:t>Institut </a:t>
            </a:r>
            <a:r>
              <a:rPr lang="en-US" sz="2400" b="1" dirty="0">
                <a:solidFill>
                  <a:schemeClr val="bg1">
                    <a:lumMod val="75000"/>
                  </a:schemeClr>
                </a:solidFill>
                <a:latin typeface="Tahoma" panose="020B0604030504040204" pitchFamily="34" charset="0"/>
              </a:rPr>
              <a:t>“Jo</a:t>
            </a:r>
            <a:r>
              <a:rPr lang="sl-SI" sz="2400" b="1" dirty="0">
                <a:solidFill>
                  <a:schemeClr val="bg1">
                    <a:lumMod val="75000"/>
                  </a:schemeClr>
                </a:solidFill>
                <a:latin typeface="Tahoma" panose="020B0604030504040204" pitchFamily="34" charset="0"/>
              </a:rPr>
              <a:t>ž</a:t>
            </a:r>
            <a:r>
              <a:rPr lang="en-US" sz="2400" b="1" dirty="0" err="1">
                <a:solidFill>
                  <a:schemeClr val="bg1">
                    <a:lumMod val="75000"/>
                  </a:schemeClr>
                </a:solidFill>
                <a:latin typeface="Tahoma" panose="020B0604030504040204" pitchFamily="34" charset="0"/>
              </a:rPr>
              <a:t>ef</a:t>
            </a:r>
            <a:r>
              <a:rPr lang="en-US" sz="2400" b="1" dirty="0">
                <a:solidFill>
                  <a:schemeClr val="bg1">
                    <a:lumMod val="75000"/>
                  </a:schemeClr>
                </a:solidFill>
                <a:latin typeface="Tahoma" panose="020B0604030504040204" pitchFamily="34" charset="0"/>
              </a:rPr>
              <a:t> Stefan”</a:t>
            </a:r>
          </a:p>
          <a:p>
            <a:r>
              <a:rPr lang="sl-SI" sz="2400" dirty="0">
                <a:solidFill>
                  <a:schemeClr val="bg1">
                    <a:lumMod val="75000"/>
                  </a:schemeClr>
                </a:solidFill>
                <a:latin typeface="Tahoma" panose="020B0604030504040204" pitchFamily="34" charset="0"/>
              </a:rPr>
              <a:t>CENTER ZA ENERGETSKO UČINKOVITOST</a:t>
            </a:r>
            <a:endParaRPr lang="en-US" sz="2400" dirty="0">
              <a:solidFill>
                <a:schemeClr val="bg1">
                  <a:lumMod val="75000"/>
                </a:schemeClr>
              </a:solidFill>
              <a:latin typeface="Tahoma" panose="020B0604030504040204" pitchFamily="34" charset="0"/>
            </a:endParaRPr>
          </a:p>
        </p:txBody>
      </p:sp>
      <p:pic>
        <p:nvPicPr>
          <p:cNvPr id="378886" name="Picture 6" descr="logo_transp"/>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44234" y="333375"/>
            <a:ext cx="751417" cy="719138"/>
          </a:xfrm>
          <a:prstGeom prst="rect">
            <a:avLst/>
          </a:prstGeom>
          <a:solidFill>
            <a:schemeClr val="bg1"/>
          </a:solidFill>
          <a:extLst/>
        </p:spPr>
      </p:pic>
      <p:sp>
        <p:nvSpPr>
          <p:cNvPr id="378887" name="Rectangle 7"/>
          <p:cNvSpPr>
            <a:spLocks noGrp="1" noChangeArrowheads="1"/>
          </p:cNvSpPr>
          <p:nvPr>
            <p:ph type="sldNum" sz="quarter" idx="4"/>
          </p:nvPr>
        </p:nvSpPr>
        <p:spPr bwMode="auto">
          <a:xfrm>
            <a:off x="9313334" y="6453188"/>
            <a:ext cx="2734733" cy="4048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555555"/>
                </a:solidFill>
                <a:latin typeface="+mn-lt"/>
              </a:defRPr>
            </a:lvl1pPr>
          </a:lstStyle>
          <a:p>
            <a:fld id="{C365EBD5-2F75-40F9-AA7B-BB1C24DA7591}" type="slidenum">
              <a:rPr lang="sl-SI" smtClean="0"/>
              <a:t>‹#›</a:t>
            </a:fld>
            <a:endParaRPr lang="sl-SI"/>
          </a:p>
        </p:txBody>
      </p:sp>
      <p:sp>
        <p:nvSpPr>
          <p:cNvPr id="378888" name="Line 8"/>
          <p:cNvSpPr>
            <a:spLocks noChangeShapeType="1"/>
          </p:cNvSpPr>
          <p:nvPr/>
        </p:nvSpPr>
        <p:spPr bwMode="auto">
          <a:xfrm>
            <a:off x="0" y="3644900"/>
            <a:ext cx="12192000" cy="0"/>
          </a:xfrm>
          <a:prstGeom prst="line">
            <a:avLst/>
          </a:prstGeom>
          <a:noFill/>
          <a:ln w="127000">
            <a:solidFill>
              <a:srgbClr val="CC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sz="1800"/>
          </a:p>
        </p:txBody>
      </p:sp>
    </p:spTree>
    <p:extLst>
      <p:ext uri="{BB962C8B-B14F-4D97-AF65-F5344CB8AC3E}">
        <p14:creationId xmlns:p14="http://schemas.microsoft.com/office/powerpoint/2010/main" val="4055941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292273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0"/>
            <a:ext cx="3048000" cy="5638800"/>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0" y="0"/>
            <a:ext cx="89408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1447948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19200"/>
          </a:xfrm>
        </p:spPr>
        <p:txBody>
          <a:bodyPr/>
          <a:lstStyle/>
          <a:p>
            <a:r>
              <a:rPr lang="en-US" smtClean="0"/>
              <a:t>Click to edit Master title style</a:t>
            </a:r>
            <a:endParaRPr lang="sl-SI"/>
          </a:p>
        </p:txBody>
      </p:sp>
      <p:sp>
        <p:nvSpPr>
          <p:cNvPr id="3" name="Text Placeholder 2"/>
          <p:cNvSpPr>
            <a:spLocks noGrp="1"/>
          </p:cNvSpPr>
          <p:nvPr>
            <p:ph type="body" sz="half" idx="1"/>
          </p:nvPr>
        </p:nvSpPr>
        <p:spPr>
          <a:xfrm>
            <a:off x="812800" y="1600200"/>
            <a:ext cx="5334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6350000" y="1600200"/>
            <a:ext cx="5334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2213834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lstStyle>
            <a:lvl1pPr algn="ctr">
              <a:defRPr sz="6000"/>
            </a:lvl1pPr>
          </a:lstStyle>
          <a:p>
            <a:r>
              <a:rPr lang="en-US" smtClean="0"/>
              <a:t>Click to edit Master title style</a:t>
            </a:r>
            <a:endParaRPr lang="sl-S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l-SI"/>
          </a:p>
        </p:txBody>
      </p:sp>
    </p:spTree>
    <p:extLst>
      <p:ext uri="{BB962C8B-B14F-4D97-AF65-F5344CB8AC3E}">
        <p14:creationId xmlns:p14="http://schemas.microsoft.com/office/powerpoint/2010/main" val="941396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1946890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lstStyle>
            <a:lvl1pPr>
              <a:defRPr sz="6000"/>
            </a:lvl1pPr>
          </a:lstStyle>
          <a:p>
            <a:r>
              <a:rPr lang="en-US" smtClean="0"/>
              <a:t>Click to edit Master title style</a:t>
            </a:r>
            <a:endParaRPr lang="sl-SI"/>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258652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812800" y="1600200"/>
            <a:ext cx="5334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6350000" y="1600200"/>
            <a:ext cx="5334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483534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sl-SI"/>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3743230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Tree>
    <p:extLst>
      <p:ext uri="{BB962C8B-B14F-4D97-AF65-F5344CB8AC3E}">
        <p14:creationId xmlns:p14="http://schemas.microsoft.com/office/powerpoint/2010/main" val="3123899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7375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itle 1"/>
          <p:cNvSpPr>
            <a:spLocks noGrp="1"/>
          </p:cNvSpPr>
          <p:nvPr>
            <p:ph type="title"/>
          </p:nvPr>
        </p:nvSpPr>
        <p:spPr>
          <a:xfrm>
            <a:off x="0" y="0"/>
            <a:ext cx="12192000" cy="1219200"/>
          </a:xfrm>
          <a:solidFill>
            <a:schemeClr val="bg1"/>
          </a:solidFill>
        </p:spPr>
        <p:txBody>
          <a:bodyPr/>
          <a:lstStyle/>
          <a:p>
            <a:r>
              <a:rPr lang="en-US" dirty="0" smtClean="0"/>
              <a:t>Click to edit Master title style</a:t>
            </a:r>
            <a:endParaRPr lang="sl-SI" dirty="0"/>
          </a:p>
        </p:txBody>
      </p:sp>
    </p:spTree>
    <p:extLst>
      <p:ext uri="{BB962C8B-B14F-4D97-AF65-F5344CB8AC3E}">
        <p14:creationId xmlns:p14="http://schemas.microsoft.com/office/powerpoint/2010/main" val="351797876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sl-SI"/>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2617962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sl-SI"/>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sl-SI"/>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36211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9574348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0"/>
            <a:ext cx="3048000" cy="5638800"/>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0" y="0"/>
            <a:ext cx="89408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172928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a:noFill/>
        </p:spPr>
        <p:txBody>
          <a:bodyPr/>
          <a:lstStyle>
            <a:lvl1pPr>
              <a:defRPr sz="6000"/>
            </a:lvl1pPr>
          </a:lstStyle>
          <a:p>
            <a:r>
              <a:rPr lang="en-US" smtClean="0"/>
              <a:t>Click to edit Master title style</a:t>
            </a:r>
            <a:endParaRPr lang="sl-SI"/>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299005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dirty="0" smtClean="0"/>
              <a:t>Click to edit Master title style</a:t>
            </a:r>
            <a:endParaRPr lang="sl-SI" dirty="0"/>
          </a:p>
        </p:txBody>
      </p:sp>
      <p:sp>
        <p:nvSpPr>
          <p:cNvPr id="3" name="Content Placeholder 2"/>
          <p:cNvSpPr>
            <a:spLocks noGrp="1"/>
          </p:cNvSpPr>
          <p:nvPr>
            <p:ph sz="half" idx="1"/>
          </p:nvPr>
        </p:nvSpPr>
        <p:spPr>
          <a:xfrm>
            <a:off x="812800" y="1600200"/>
            <a:ext cx="5334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6350000" y="1600200"/>
            <a:ext cx="5334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232704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a:noFill/>
        </p:spPr>
        <p:txBody>
          <a:bodyPr/>
          <a:lstStyle/>
          <a:p>
            <a:r>
              <a:rPr lang="en-US" smtClean="0"/>
              <a:t>Click to edit Master title style</a:t>
            </a:r>
            <a:endParaRPr lang="sl-SI"/>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1415684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smtClean="0"/>
              <a:t>Click to edit Master title style</a:t>
            </a:r>
            <a:endParaRPr lang="sl-SI"/>
          </a:p>
        </p:txBody>
      </p:sp>
    </p:spTree>
    <p:extLst>
      <p:ext uri="{BB962C8B-B14F-4D97-AF65-F5344CB8AC3E}">
        <p14:creationId xmlns:p14="http://schemas.microsoft.com/office/powerpoint/2010/main" val="165895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720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a:noFill/>
        </p:spPr>
        <p:txBody>
          <a:bodyPr/>
          <a:lstStyle>
            <a:lvl1pPr>
              <a:defRPr sz="3200"/>
            </a:lvl1pPr>
          </a:lstStyle>
          <a:p>
            <a:r>
              <a:rPr lang="en-US" dirty="0" smtClean="0"/>
              <a:t>Click to edit Master title style</a:t>
            </a:r>
            <a:endParaRPr lang="sl-SI" dirty="0"/>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940635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a:noFill/>
        </p:spPr>
        <p:txBody>
          <a:bodyPr/>
          <a:lstStyle>
            <a:lvl1pPr>
              <a:defRPr sz="3200"/>
            </a:lvl1pPr>
          </a:lstStyle>
          <a:p>
            <a:r>
              <a:rPr lang="en-US" dirty="0" smtClean="0"/>
              <a:t>Click to edit Master title style</a:t>
            </a:r>
            <a:endParaRPr lang="sl-SI" dirty="0"/>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sl-SI"/>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292391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bwMode="auto">
          <a:xfrm>
            <a:off x="0" y="0"/>
            <a:ext cx="12192000" cy="1219200"/>
          </a:xfrm>
          <a:prstGeom prst="rect">
            <a:avLst/>
          </a:prstGeom>
          <a:noFill/>
          <a:ln>
            <a:noFill/>
          </a:ln>
          <a:effectLst/>
          <a:extLst/>
        </p:spPr>
        <p:txBody>
          <a:bodyPr vert="horz" wrap="square" lIns="640080" tIns="0" rIns="0" bIns="54864" numCol="1" anchor="b" anchorCtr="0" compatLnSpc="1">
            <a:prstTxWarp prst="textNoShape">
              <a:avLst/>
            </a:prstTxWarp>
          </a:bodyPr>
          <a:lstStyle/>
          <a:p>
            <a:pPr lvl="0"/>
            <a:r>
              <a:rPr lang="en-US" smtClean="0"/>
              <a:t>Click to edit Master title style</a:t>
            </a:r>
          </a:p>
        </p:txBody>
      </p:sp>
      <p:sp>
        <p:nvSpPr>
          <p:cNvPr id="377859" name="Rectangle 3"/>
          <p:cNvSpPr>
            <a:spLocks noGrp="1" noChangeArrowheads="1"/>
          </p:cNvSpPr>
          <p:nvPr>
            <p:ph type="body" idx="1"/>
          </p:nvPr>
        </p:nvSpPr>
        <p:spPr bwMode="auto">
          <a:xfrm>
            <a:off x="812800" y="1600200"/>
            <a:ext cx="10871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7860" name="Line 4"/>
          <p:cNvSpPr>
            <a:spLocks noChangeShapeType="1"/>
          </p:cNvSpPr>
          <p:nvPr/>
        </p:nvSpPr>
        <p:spPr bwMode="auto">
          <a:xfrm>
            <a:off x="0" y="1268413"/>
            <a:ext cx="12192000" cy="0"/>
          </a:xfrm>
          <a:prstGeom prst="line">
            <a:avLst/>
          </a:prstGeom>
          <a:noFill/>
          <a:ln w="127000">
            <a:solidFill>
              <a:srgbClr val="CC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sz="1800"/>
          </a:p>
        </p:txBody>
      </p:sp>
      <p:sp>
        <p:nvSpPr>
          <p:cNvPr id="377861" name="Text Box 5"/>
          <p:cNvSpPr txBox="1">
            <a:spLocks noChangeArrowheads="1"/>
          </p:cNvSpPr>
          <p:nvPr/>
        </p:nvSpPr>
        <p:spPr bwMode="auto">
          <a:xfrm>
            <a:off x="624417" y="6386514"/>
            <a:ext cx="80264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sz="1000" b="1">
                <a:solidFill>
                  <a:srgbClr val="555555"/>
                </a:solidFill>
                <a:latin typeface="Tahoma" panose="020B0604030504040204" pitchFamily="34" charset="0"/>
              </a:rPr>
              <a:t>Inštitut </a:t>
            </a:r>
            <a:r>
              <a:rPr lang="en-US" sz="1000" b="1">
                <a:solidFill>
                  <a:srgbClr val="555555"/>
                </a:solidFill>
                <a:latin typeface="Tahoma" panose="020B0604030504040204" pitchFamily="34" charset="0"/>
              </a:rPr>
              <a:t>“Jo</a:t>
            </a:r>
            <a:r>
              <a:rPr lang="sl-SI" sz="1000" b="1">
                <a:solidFill>
                  <a:srgbClr val="555555"/>
                </a:solidFill>
                <a:latin typeface="Tahoma" panose="020B0604030504040204" pitchFamily="34" charset="0"/>
              </a:rPr>
              <a:t>ž</a:t>
            </a:r>
            <a:r>
              <a:rPr lang="en-US" sz="1000" b="1">
                <a:solidFill>
                  <a:srgbClr val="555555"/>
                </a:solidFill>
                <a:latin typeface="Tahoma" panose="020B0604030504040204" pitchFamily="34" charset="0"/>
              </a:rPr>
              <a:t>ef Stefan”</a:t>
            </a:r>
          </a:p>
          <a:p>
            <a:r>
              <a:rPr lang="sl-SI" sz="1200">
                <a:solidFill>
                  <a:srgbClr val="555555"/>
                </a:solidFill>
                <a:latin typeface="Tahoma" panose="020B0604030504040204" pitchFamily="34" charset="0"/>
              </a:rPr>
              <a:t>CENTER ZA ENERGETSKO UČINKOVITOST</a:t>
            </a:r>
            <a:endParaRPr lang="en-US" sz="1200">
              <a:solidFill>
                <a:srgbClr val="555555"/>
              </a:solidFill>
              <a:latin typeface="Tahoma" panose="020B0604030504040204" pitchFamily="34" charset="0"/>
            </a:endParaRPr>
          </a:p>
        </p:txBody>
      </p:sp>
      <p:pic>
        <p:nvPicPr>
          <p:cNvPr id="377862" name="Picture 6" descr="logo_transp"/>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9185" y="6453188"/>
            <a:ext cx="376767" cy="360362"/>
          </a:xfrm>
          <a:prstGeom prst="rect">
            <a:avLst/>
          </a:prstGeom>
          <a:noFill/>
          <a:extLst>
            <a:ext uri="{909E8E84-426E-40DD-AFC4-6F175D3DCCD1}">
              <a14:hiddenFill xmlns:a14="http://schemas.microsoft.com/office/drawing/2010/main">
                <a:solidFill>
                  <a:srgbClr val="FFFFFF"/>
                </a:solidFill>
              </a14:hiddenFill>
            </a:ext>
          </a:extLst>
        </p:spPr>
      </p:pic>
      <p:sp>
        <p:nvSpPr>
          <p:cNvPr id="377863" name="Rectangle 7"/>
          <p:cNvSpPr>
            <a:spLocks noChangeArrowheads="1"/>
          </p:cNvSpPr>
          <p:nvPr/>
        </p:nvSpPr>
        <p:spPr bwMode="auto">
          <a:xfrm>
            <a:off x="9313334" y="6453188"/>
            <a:ext cx="2734733"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8249CD10-0416-4CC4-A9B7-CFCE391D4C25}" type="slidenum">
              <a:rPr lang="en-US" sz="1000">
                <a:solidFill>
                  <a:srgbClr val="555555"/>
                </a:solidFill>
                <a:latin typeface="Tahoma" panose="020B0604030504040204" pitchFamily="34" charset="0"/>
              </a:rPr>
              <a:pPr algn="r"/>
              <a:t>‹#›</a:t>
            </a:fld>
            <a:endParaRPr lang="en-US" sz="1000">
              <a:solidFill>
                <a:srgbClr val="555555"/>
              </a:solidFill>
              <a:latin typeface="Tahoma" panose="020B0604030504040204" pitchFamily="34" charset="0"/>
            </a:endParaRPr>
          </a:p>
        </p:txBody>
      </p:sp>
    </p:spTree>
    <p:extLst>
      <p:ext uri="{BB962C8B-B14F-4D97-AF65-F5344CB8AC3E}">
        <p14:creationId xmlns:p14="http://schemas.microsoft.com/office/powerpoint/2010/main" val="1620058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marL="4763" indent="-4763" algn="l" rtl="0" eaLnBrk="1" fontAlgn="base" hangingPunct="1">
        <a:spcBef>
          <a:spcPct val="0"/>
        </a:spcBef>
        <a:spcAft>
          <a:spcPct val="0"/>
        </a:spcAft>
        <a:tabLst>
          <a:tab pos="863600" algn="l"/>
        </a:tabLst>
        <a:defRPr sz="2800" b="1" kern="1200">
          <a:solidFill>
            <a:srgbClr val="CC3333"/>
          </a:solidFill>
          <a:latin typeface="+mj-lt"/>
          <a:ea typeface="+mj-ea"/>
          <a:cs typeface="+mj-cs"/>
        </a:defRPr>
      </a:lvl1pPr>
      <a:lvl2pPr marL="47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2pPr>
      <a:lvl3pPr marL="47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3pPr>
      <a:lvl4pPr marL="47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4pPr>
      <a:lvl5pPr marL="47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5pPr>
      <a:lvl6pPr marL="4619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6pPr>
      <a:lvl7pPr marL="9191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7pPr>
      <a:lvl8pPr marL="13763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8pPr>
      <a:lvl9pPr marL="18335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9pPr>
    </p:titleStyle>
    <p:body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bwMode="auto">
          <a:xfrm>
            <a:off x="0" y="0"/>
            <a:ext cx="12192000" cy="1219200"/>
          </a:xfrm>
          <a:prstGeom prst="rect">
            <a:avLst/>
          </a:prstGeom>
          <a:noFill/>
          <a:ln>
            <a:noFill/>
          </a:ln>
          <a:effectLst/>
          <a:extLst/>
        </p:spPr>
        <p:txBody>
          <a:bodyPr vert="horz" wrap="square" lIns="640080" tIns="0" rIns="0" bIns="54864" numCol="1" anchor="b" anchorCtr="0" compatLnSpc="1">
            <a:prstTxWarp prst="textNoShape">
              <a:avLst/>
            </a:prstTxWarp>
          </a:bodyPr>
          <a:lstStyle/>
          <a:p>
            <a:pPr lvl="0"/>
            <a:r>
              <a:rPr lang="en-US" smtClean="0"/>
              <a:t>Click to edit Master title style</a:t>
            </a:r>
          </a:p>
        </p:txBody>
      </p:sp>
      <p:sp>
        <p:nvSpPr>
          <p:cNvPr id="380931" name="Rectangle 3"/>
          <p:cNvSpPr>
            <a:spLocks noGrp="1" noChangeArrowheads="1"/>
          </p:cNvSpPr>
          <p:nvPr>
            <p:ph type="body" idx="1"/>
          </p:nvPr>
        </p:nvSpPr>
        <p:spPr bwMode="auto">
          <a:xfrm>
            <a:off x="812800" y="1600200"/>
            <a:ext cx="10871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0932" name="Line 4"/>
          <p:cNvSpPr>
            <a:spLocks noChangeShapeType="1"/>
          </p:cNvSpPr>
          <p:nvPr/>
        </p:nvSpPr>
        <p:spPr bwMode="auto">
          <a:xfrm>
            <a:off x="0" y="1268413"/>
            <a:ext cx="12192000" cy="0"/>
          </a:xfrm>
          <a:prstGeom prst="line">
            <a:avLst/>
          </a:prstGeom>
          <a:noFill/>
          <a:ln w="127000">
            <a:solidFill>
              <a:srgbClr val="CC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sz="1800"/>
          </a:p>
        </p:txBody>
      </p:sp>
      <p:sp>
        <p:nvSpPr>
          <p:cNvPr id="380933" name="Text Box 5"/>
          <p:cNvSpPr txBox="1">
            <a:spLocks noChangeArrowheads="1"/>
          </p:cNvSpPr>
          <p:nvPr/>
        </p:nvSpPr>
        <p:spPr bwMode="auto">
          <a:xfrm>
            <a:off x="624417" y="6386514"/>
            <a:ext cx="80264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sz="1000" b="1">
                <a:solidFill>
                  <a:srgbClr val="555555"/>
                </a:solidFill>
                <a:latin typeface="Tahoma" panose="020B0604030504040204" pitchFamily="34" charset="0"/>
              </a:rPr>
              <a:t>Inštitut </a:t>
            </a:r>
            <a:r>
              <a:rPr lang="en-US" sz="1000" b="1">
                <a:solidFill>
                  <a:srgbClr val="555555"/>
                </a:solidFill>
                <a:latin typeface="Tahoma" panose="020B0604030504040204" pitchFamily="34" charset="0"/>
              </a:rPr>
              <a:t>“Jo</a:t>
            </a:r>
            <a:r>
              <a:rPr lang="sl-SI" sz="1000" b="1">
                <a:solidFill>
                  <a:srgbClr val="555555"/>
                </a:solidFill>
                <a:latin typeface="Tahoma" panose="020B0604030504040204" pitchFamily="34" charset="0"/>
              </a:rPr>
              <a:t>ž</a:t>
            </a:r>
            <a:r>
              <a:rPr lang="en-US" sz="1000" b="1">
                <a:solidFill>
                  <a:srgbClr val="555555"/>
                </a:solidFill>
                <a:latin typeface="Tahoma" panose="020B0604030504040204" pitchFamily="34" charset="0"/>
              </a:rPr>
              <a:t>ef Stefan”</a:t>
            </a:r>
          </a:p>
          <a:p>
            <a:r>
              <a:rPr lang="sl-SI" sz="1200">
                <a:solidFill>
                  <a:srgbClr val="555555"/>
                </a:solidFill>
                <a:latin typeface="Tahoma" panose="020B0604030504040204" pitchFamily="34" charset="0"/>
              </a:rPr>
              <a:t>CENTER ZA ENERGETSKO UČINKOVITOST</a:t>
            </a:r>
            <a:endParaRPr lang="en-US" sz="1200">
              <a:solidFill>
                <a:srgbClr val="555555"/>
              </a:solidFill>
              <a:latin typeface="Tahoma" panose="020B0604030504040204" pitchFamily="34" charset="0"/>
            </a:endParaRPr>
          </a:p>
        </p:txBody>
      </p:sp>
      <p:pic>
        <p:nvPicPr>
          <p:cNvPr id="380934" name="Picture 6" descr="logo_transp"/>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9185" y="6453188"/>
            <a:ext cx="376767" cy="360362"/>
          </a:xfrm>
          <a:prstGeom prst="rect">
            <a:avLst/>
          </a:prstGeom>
          <a:noFill/>
          <a:extLst>
            <a:ext uri="{909E8E84-426E-40DD-AFC4-6F175D3DCCD1}">
              <a14:hiddenFill xmlns:a14="http://schemas.microsoft.com/office/drawing/2010/main">
                <a:solidFill>
                  <a:srgbClr val="FFFFFF"/>
                </a:solidFill>
              </a14:hiddenFill>
            </a:ext>
          </a:extLst>
        </p:spPr>
      </p:pic>
      <p:sp>
        <p:nvSpPr>
          <p:cNvPr id="380935" name="Rectangle 7"/>
          <p:cNvSpPr>
            <a:spLocks noChangeArrowheads="1"/>
          </p:cNvSpPr>
          <p:nvPr/>
        </p:nvSpPr>
        <p:spPr bwMode="auto">
          <a:xfrm>
            <a:off x="9313334" y="6453188"/>
            <a:ext cx="2734733"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18E30C12-7322-4AEE-BB99-1577CA80731C}" type="slidenum">
              <a:rPr lang="en-US" sz="1000">
                <a:solidFill>
                  <a:srgbClr val="555555"/>
                </a:solidFill>
                <a:latin typeface="Tahoma" panose="020B0604030504040204" pitchFamily="34" charset="0"/>
              </a:rPr>
              <a:pPr algn="r"/>
              <a:t>‹#›</a:t>
            </a:fld>
            <a:endParaRPr lang="en-US" sz="1000">
              <a:solidFill>
                <a:srgbClr val="555555"/>
              </a:solidFill>
              <a:latin typeface="Tahoma" panose="020B0604030504040204" pitchFamily="34" charset="0"/>
            </a:endParaRPr>
          </a:p>
        </p:txBody>
      </p:sp>
    </p:spTree>
    <p:extLst>
      <p:ext uri="{BB962C8B-B14F-4D97-AF65-F5344CB8AC3E}">
        <p14:creationId xmlns:p14="http://schemas.microsoft.com/office/powerpoint/2010/main" val="240852752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marL="4763" indent="-4763" algn="l" rtl="0" eaLnBrk="1" fontAlgn="base" hangingPunct="1">
        <a:spcBef>
          <a:spcPct val="0"/>
        </a:spcBef>
        <a:spcAft>
          <a:spcPct val="0"/>
        </a:spcAft>
        <a:tabLst>
          <a:tab pos="863600" algn="l"/>
        </a:tabLst>
        <a:defRPr sz="2800" b="1" kern="1200">
          <a:solidFill>
            <a:srgbClr val="CC3333"/>
          </a:solidFill>
          <a:latin typeface="+mj-lt"/>
          <a:ea typeface="+mj-ea"/>
          <a:cs typeface="+mj-cs"/>
        </a:defRPr>
      </a:lvl1pPr>
      <a:lvl2pPr marL="47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2pPr>
      <a:lvl3pPr marL="47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3pPr>
      <a:lvl4pPr marL="47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4pPr>
      <a:lvl5pPr marL="47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5pPr>
      <a:lvl6pPr marL="4619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6pPr>
      <a:lvl7pPr marL="9191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7pPr>
      <a:lvl8pPr marL="13763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8pPr>
      <a:lvl9pPr marL="1833563" indent="-4763" algn="l" rtl="0" eaLnBrk="1" fontAlgn="base" hangingPunct="1">
        <a:spcBef>
          <a:spcPct val="0"/>
        </a:spcBef>
        <a:spcAft>
          <a:spcPct val="0"/>
        </a:spcAft>
        <a:tabLst>
          <a:tab pos="863600" algn="l"/>
        </a:tabLst>
        <a:defRPr sz="2800" b="1">
          <a:solidFill>
            <a:srgbClr val="CC3333"/>
          </a:solidFill>
          <a:latin typeface="Tahoma" panose="020B0604030504040204" pitchFamily="34" charset="0"/>
          <a:ea typeface="Osaka" pitchFamily="36" charset="-128"/>
        </a:defRPr>
      </a:lvl9pPr>
    </p:titleStyle>
    <p:bodyStyle>
      <a:lvl1pPr marL="342900" indent="-342900" algn="l" rtl="0" eaLnBrk="1" fontAlgn="base" hangingPunct="1">
        <a:lnSpc>
          <a:spcPts val="3000"/>
        </a:lnSpc>
        <a:spcBef>
          <a:spcPts val="500"/>
        </a:spcBef>
        <a:spcAft>
          <a:spcPct val="0"/>
        </a:spcAft>
        <a:tabLst>
          <a:tab pos="292100" algn="l"/>
        </a:tabLst>
        <a:defRPr sz="2200" b="1" kern="1200">
          <a:solidFill>
            <a:srgbClr val="CC3333"/>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l-SI" sz="4800" dirty="0" smtClean="0"/>
              <a:t/>
            </a:r>
            <a:br>
              <a:rPr lang="sl-SI" sz="4800" dirty="0" smtClean="0"/>
            </a:br>
            <a:r>
              <a:rPr lang="sl-SI" sz="4800" dirty="0" smtClean="0"/>
              <a:t>Konkurenčnost rabe energije</a:t>
            </a:r>
            <a:endParaRPr lang="sl-SI" sz="4800" dirty="0"/>
          </a:p>
        </p:txBody>
      </p:sp>
      <p:sp>
        <p:nvSpPr>
          <p:cNvPr id="3" name="Subtitle 2"/>
          <p:cNvSpPr>
            <a:spLocks noGrp="1"/>
          </p:cNvSpPr>
          <p:nvPr>
            <p:ph type="subTitle" idx="1"/>
          </p:nvPr>
        </p:nvSpPr>
        <p:spPr/>
        <p:txBody>
          <a:bodyPr/>
          <a:lstStyle/>
          <a:p>
            <a:r>
              <a:rPr lang="sl-SI" dirty="0" smtClean="0">
                <a:solidFill>
                  <a:schemeClr val="tx1">
                    <a:lumMod val="50000"/>
                    <a:lumOff val="50000"/>
                  </a:schemeClr>
                </a:solidFill>
              </a:rPr>
              <a:t>Polona Lah</a:t>
            </a:r>
          </a:p>
          <a:p>
            <a:r>
              <a:rPr lang="sl-SI" dirty="0" smtClean="0">
                <a:solidFill>
                  <a:schemeClr val="tx1">
                    <a:lumMod val="50000"/>
                    <a:lumOff val="50000"/>
                  </a:schemeClr>
                </a:solidFill>
              </a:rPr>
              <a:t>ARSO, 19.4.2013</a:t>
            </a:r>
            <a:endParaRPr lang="sl-SI" dirty="0">
              <a:solidFill>
                <a:schemeClr val="tx1">
                  <a:lumMod val="50000"/>
                  <a:lumOff val="50000"/>
                </a:schemeClr>
              </a:solidFill>
            </a:endParaRPr>
          </a:p>
        </p:txBody>
      </p:sp>
    </p:spTree>
    <p:extLst>
      <p:ext uri="{BB962C8B-B14F-4D97-AF65-F5344CB8AC3E}">
        <p14:creationId xmlns:p14="http://schemas.microsoft.com/office/powerpoint/2010/main" val="1259085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l-SI" dirty="0" smtClean="0"/>
              <a:t>Zaključki</a:t>
            </a:r>
            <a:endParaRPr lang="sl-SI" dirty="0"/>
          </a:p>
        </p:txBody>
      </p:sp>
      <p:sp>
        <p:nvSpPr>
          <p:cNvPr id="5" name="Content Placeholder 1"/>
          <p:cNvSpPr txBox="1">
            <a:spLocks/>
          </p:cNvSpPr>
          <p:nvPr/>
        </p:nvSpPr>
        <p:spPr bwMode="auto">
          <a:xfrm>
            <a:off x="520997" y="1370378"/>
            <a:ext cx="10313580" cy="3914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lvl="2" indent="-342900">
              <a:buFontTx/>
              <a:buChar char="-"/>
            </a:pPr>
            <a:endParaRPr lang="sl-SI" sz="2000" dirty="0" smtClean="0"/>
          </a:p>
          <a:p>
            <a:pPr marL="742950" lvl="2" indent="-342900">
              <a:buFontTx/>
              <a:buChar char="-"/>
            </a:pPr>
            <a:r>
              <a:rPr lang="sl-SI" sz="2000" dirty="0" smtClean="0"/>
              <a:t>Slovenija je v slabšem konkurenčnem položaju pri rabi energije na enoto BDP. Intenzivnost rabe energije se izboljšuje prepočasi.</a:t>
            </a:r>
          </a:p>
          <a:p>
            <a:pPr marL="742950" lvl="2" indent="-342900">
              <a:buFontTx/>
              <a:buChar char="-"/>
            </a:pPr>
            <a:r>
              <a:rPr lang="sl-SI" sz="2000" dirty="0" smtClean="0"/>
              <a:t>Cene električne energije in pogonskih goriv so pod povprečjem cen EU27</a:t>
            </a:r>
          </a:p>
          <a:p>
            <a:pPr marL="742950" lvl="2" indent="-342900">
              <a:buFontTx/>
              <a:buChar char="-"/>
            </a:pPr>
            <a:r>
              <a:rPr lang="sl-SI" sz="2000" dirty="0" smtClean="0"/>
              <a:t>Cene zemeljskega plina nad povprečjem cen EU27</a:t>
            </a:r>
          </a:p>
          <a:p>
            <a:pPr marL="742950" lvl="2" indent="-342900">
              <a:buFontTx/>
              <a:buChar char="-"/>
            </a:pPr>
            <a:r>
              <a:rPr lang="sl-SI" sz="2000" dirty="0" smtClean="0"/>
              <a:t>Realna rast davkov na energijo</a:t>
            </a:r>
          </a:p>
          <a:p>
            <a:pPr marL="742950" lvl="2" indent="-342900">
              <a:buFontTx/>
              <a:buChar char="-"/>
            </a:pPr>
            <a:r>
              <a:rPr lang="sl-SI" sz="2000" dirty="0" smtClean="0"/>
              <a:t>Subvencije v energetiki se povečujejo. 85% subvencij je namenjeno ukrepom URE in OVE</a:t>
            </a:r>
          </a:p>
          <a:p>
            <a:pPr marL="0" lvl="1" indent="0">
              <a:buNone/>
            </a:pPr>
            <a:endParaRPr lang="sl-SI" sz="2000" i="1" dirty="0"/>
          </a:p>
        </p:txBody>
      </p:sp>
    </p:spTree>
    <p:extLst>
      <p:ext uri="{BB962C8B-B14F-4D97-AF65-F5344CB8AC3E}">
        <p14:creationId xmlns:p14="http://schemas.microsoft.com/office/powerpoint/2010/main" val="391160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l-SI" dirty="0" smtClean="0"/>
              <a:t>Intenzivnost rabe končne energije</a:t>
            </a:r>
            <a:endParaRPr lang="sl-SI" dirty="0"/>
          </a:p>
        </p:txBody>
      </p:sp>
      <p:pic>
        <p:nvPicPr>
          <p:cNvPr id="614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219563" y="3180337"/>
            <a:ext cx="5924160" cy="367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1"/>
          <p:cNvSpPr txBox="1">
            <a:spLocks/>
          </p:cNvSpPr>
          <p:nvPr/>
        </p:nvSpPr>
        <p:spPr bwMode="auto">
          <a:xfrm>
            <a:off x="5468114" y="1360712"/>
            <a:ext cx="5824063" cy="2331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l-SI" b="1" dirty="0" smtClean="0"/>
              <a:t>Ključni vplivi:</a:t>
            </a:r>
          </a:p>
          <a:p>
            <a:pPr marL="628650" lvl="2">
              <a:buFontTx/>
              <a:buChar char="-"/>
            </a:pPr>
            <a:r>
              <a:rPr lang="sl-SI" sz="1800" dirty="0" smtClean="0">
                <a:solidFill>
                  <a:schemeClr val="tx1">
                    <a:lumMod val="65000"/>
                    <a:lumOff val="35000"/>
                  </a:schemeClr>
                </a:solidFill>
              </a:rPr>
              <a:t>Večji delež industrije in </a:t>
            </a:r>
            <a:r>
              <a:rPr lang="sl-SI" sz="1800" dirty="0" smtClean="0"/>
              <a:t>večji prispevek energetsko </a:t>
            </a:r>
            <a:r>
              <a:rPr lang="sl-SI" sz="1800" dirty="0"/>
              <a:t>intenzivnih panog v dodani vrednosti </a:t>
            </a:r>
            <a:endParaRPr lang="sl-SI" sz="1800" dirty="0" smtClean="0"/>
          </a:p>
          <a:p>
            <a:pPr marL="628650" lvl="2">
              <a:buFontTx/>
              <a:buChar char="-"/>
            </a:pPr>
            <a:r>
              <a:rPr lang="sl-SI" sz="1800" dirty="0" smtClean="0">
                <a:solidFill>
                  <a:schemeClr val="tx1">
                    <a:lumMod val="65000"/>
                    <a:lumOff val="35000"/>
                  </a:schemeClr>
                </a:solidFill>
              </a:rPr>
              <a:t>Velik prispevek tranzita k rabi energije v prometu</a:t>
            </a:r>
            <a:endParaRPr lang="sl-SI" sz="2000" dirty="0">
              <a:solidFill>
                <a:schemeClr val="tx1">
                  <a:lumMod val="65000"/>
                  <a:lumOff val="35000"/>
                </a:schemeClr>
              </a:solidFill>
            </a:endParaRPr>
          </a:p>
          <a:p>
            <a:pPr marL="571500" lvl="1" indent="0">
              <a:buNone/>
            </a:pPr>
            <a:endParaRPr lang="sl-SI" i="1" dirty="0" smtClean="0"/>
          </a:p>
        </p:txBody>
      </p:sp>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60712"/>
            <a:ext cx="5124092" cy="3493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1"/>
          <p:cNvSpPr txBox="1">
            <a:spLocks/>
          </p:cNvSpPr>
          <p:nvPr/>
        </p:nvSpPr>
        <p:spPr bwMode="auto">
          <a:xfrm>
            <a:off x="8748739" y="3117852"/>
            <a:ext cx="3283771" cy="821571"/>
          </a:xfrm>
          <a:prstGeom prst="rect">
            <a:avLst/>
          </a:prstGeom>
          <a:solidFill>
            <a:schemeClr val="bg1">
              <a:lumMod val="95000"/>
            </a:schemeClr>
          </a:solidFill>
          <a:ln>
            <a:noFill/>
          </a:ln>
          <a:effectLst/>
          <a:extLst/>
        </p:spPr>
        <p:txBody>
          <a:bodyPr vert="horz" wrap="square" lIns="0" tIns="0" rIns="0" bIns="0" numCol="1" anchor="t" anchorCtr="0" compatLnSpc="1">
            <a:prstTxWarp prst="textNoShape">
              <a:avLst/>
            </a:prstTxWarp>
          </a:bodyPr>
          <a:lst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l-SI" sz="1600" dirty="0" smtClean="0"/>
              <a:t>SI - </a:t>
            </a:r>
            <a:r>
              <a:rPr lang="sl-SI" sz="1600" b="1" dirty="0" smtClean="0"/>
              <a:t>158</a:t>
            </a:r>
            <a:r>
              <a:rPr lang="sl-SI" sz="1600" dirty="0" smtClean="0"/>
              <a:t> </a:t>
            </a:r>
            <a:r>
              <a:rPr lang="sl-SI" sz="1600" dirty="0" err="1" smtClean="0"/>
              <a:t>toe</a:t>
            </a:r>
            <a:r>
              <a:rPr lang="sl-SI" sz="1600" dirty="0" smtClean="0"/>
              <a:t>/mio EUR</a:t>
            </a:r>
            <a:r>
              <a:rPr lang="sl-SI" sz="1600" baseline="-25000" dirty="0" smtClean="0"/>
              <a:t>2005</a:t>
            </a:r>
          </a:p>
          <a:p>
            <a:r>
              <a:rPr lang="sl-SI" sz="1600" dirty="0" smtClean="0"/>
              <a:t>EU 27 - 98 </a:t>
            </a:r>
            <a:r>
              <a:rPr lang="sl-SI" sz="1600" dirty="0" err="1"/>
              <a:t>toe</a:t>
            </a:r>
            <a:r>
              <a:rPr lang="sl-SI" sz="1600" dirty="0"/>
              <a:t>/mio </a:t>
            </a:r>
            <a:r>
              <a:rPr lang="sl-SI" sz="1600" dirty="0" smtClean="0"/>
              <a:t>EUR</a:t>
            </a:r>
            <a:r>
              <a:rPr lang="sl-SI" sz="1600" baseline="-25000" dirty="0"/>
              <a:t>2005</a:t>
            </a:r>
          </a:p>
          <a:p>
            <a:endParaRPr lang="sl-SI" dirty="0"/>
          </a:p>
          <a:p>
            <a:endParaRPr lang="sl-SI" dirty="0" smtClean="0"/>
          </a:p>
          <a:p>
            <a:endParaRPr lang="sl-SI" dirty="0"/>
          </a:p>
          <a:p>
            <a:endParaRPr lang="sl-SI" dirty="0"/>
          </a:p>
        </p:txBody>
      </p:sp>
    </p:spTree>
    <p:extLst>
      <p:ext uri="{BB962C8B-B14F-4D97-AF65-F5344CB8AC3E}">
        <p14:creationId xmlns:p14="http://schemas.microsoft.com/office/powerpoint/2010/main" val="2617902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19200"/>
          </a:xfrm>
        </p:spPr>
        <p:txBody>
          <a:bodyPr/>
          <a:lstStyle/>
          <a:p>
            <a:r>
              <a:rPr lang="sl-SI" dirty="0" smtClean="0"/>
              <a:t>Energetska intenzivnost oskrbe z energijo (TEI)</a:t>
            </a:r>
            <a:endParaRPr lang="sl-SI"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4504" y="1348150"/>
            <a:ext cx="8334102" cy="4843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1"/>
          <p:cNvSpPr txBox="1">
            <a:spLocks/>
          </p:cNvSpPr>
          <p:nvPr/>
        </p:nvSpPr>
        <p:spPr bwMode="auto">
          <a:xfrm>
            <a:off x="8556170" y="1360712"/>
            <a:ext cx="3635830" cy="549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l-SI" b="1" dirty="0" smtClean="0"/>
              <a:t>Ključni vplivi:</a:t>
            </a:r>
          </a:p>
          <a:p>
            <a:pPr marL="285750" lvl="1">
              <a:buFontTx/>
              <a:buChar char="-"/>
            </a:pPr>
            <a:r>
              <a:rPr lang="sl-SI" sz="2000" dirty="0" smtClean="0"/>
              <a:t>intenzivnost </a:t>
            </a:r>
            <a:r>
              <a:rPr lang="sl-SI" sz="2000" dirty="0"/>
              <a:t>rabe končne </a:t>
            </a:r>
            <a:r>
              <a:rPr lang="sl-SI" sz="2000" dirty="0" smtClean="0"/>
              <a:t>energije</a:t>
            </a:r>
          </a:p>
          <a:p>
            <a:pPr marL="285750" lvl="1">
              <a:buFontTx/>
              <a:buChar char="-"/>
            </a:pPr>
            <a:r>
              <a:rPr lang="sl-SI" sz="2000" dirty="0" smtClean="0"/>
              <a:t>učinkovitosti </a:t>
            </a:r>
            <a:r>
              <a:rPr lang="sl-SI" sz="2000" dirty="0"/>
              <a:t>pretvorbe energije v električno energijo in daljinsko </a:t>
            </a:r>
            <a:r>
              <a:rPr lang="sl-SI" sz="2000" dirty="0" smtClean="0"/>
              <a:t>toploto ter izgube</a:t>
            </a:r>
          </a:p>
          <a:p>
            <a:pPr marL="685800" lvl="2" indent="-342900">
              <a:buFontTx/>
              <a:buChar char="-"/>
            </a:pPr>
            <a:endParaRPr lang="sl-SI" sz="2000" dirty="0"/>
          </a:p>
          <a:p>
            <a:pPr marL="571500" lvl="1" indent="0">
              <a:buNone/>
            </a:pPr>
            <a:endParaRPr lang="sl-SI" i="1" dirty="0" smtClean="0"/>
          </a:p>
        </p:txBody>
      </p:sp>
      <p:sp>
        <p:nvSpPr>
          <p:cNvPr id="4" name="Content Placeholder 1"/>
          <p:cNvSpPr txBox="1">
            <a:spLocks/>
          </p:cNvSpPr>
          <p:nvPr/>
        </p:nvSpPr>
        <p:spPr bwMode="auto">
          <a:xfrm>
            <a:off x="2442754" y="1360712"/>
            <a:ext cx="4075610" cy="1212672"/>
          </a:xfrm>
          <a:prstGeom prst="rect">
            <a:avLst/>
          </a:prstGeom>
          <a:solidFill>
            <a:schemeClr val="bg1">
              <a:lumMod val="95000"/>
            </a:schemeClr>
          </a:solidFill>
          <a:ln>
            <a:noFill/>
          </a:ln>
          <a:effectLst/>
          <a:extLst/>
        </p:spPr>
        <p:txBody>
          <a:bodyPr vert="horz" wrap="square" lIns="0" tIns="0" rIns="0" bIns="0" numCol="1" anchor="t" anchorCtr="0" compatLnSpc="1">
            <a:prstTxWarp prst="textNoShape">
              <a:avLst/>
            </a:prstTxWarp>
          </a:bodyPr>
          <a:lst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l-SI" dirty="0" smtClean="0"/>
              <a:t>TEI</a:t>
            </a:r>
            <a:r>
              <a:rPr lang="sl-SI" b="1" baseline="-25000" dirty="0" smtClean="0"/>
              <a:t>SI</a:t>
            </a:r>
            <a:r>
              <a:rPr lang="sl-SI" dirty="0" smtClean="0"/>
              <a:t> - </a:t>
            </a:r>
            <a:r>
              <a:rPr lang="sl-SI" b="1" dirty="0" smtClean="0"/>
              <a:t>232</a:t>
            </a:r>
            <a:r>
              <a:rPr lang="sl-SI" dirty="0" smtClean="0"/>
              <a:t> </a:t>
            </a:r>
            <a:r>
              <a:rPr lang="sl-SI" dirty="0" err="1" smtClean="0"/>
              <a:t>toe</a:t>
            </a:r>
            <a:r>
              <a:rPr lang="sl-SI" dirty="0" smtClean="0"/>
              <a:t>/mio EUR</a:t>
            </a:r>
            <a:r>
              <a:rPr lang="sl-SI" sz="1000" dirty="0" smtClean="0"/>
              <a:t>2005</a:t>
            </a:r>
          </a:p>
          <a:p>
            <a:r>
              <a:rPr lang="sl-SI" dirty="0" smtClean="0"/>
              <a:t>TEI</a:t>
            </a:r>
            <a:r>
              <a:rPr lang="sl-SI" baseline="-25000" dirty="0" smtClean="0"/>
              <a:t>EU-27</a:t>
            </a:r>
            <a:r>
              <a:rPr lang="sl-SI" dirty="0" smtClean="0"/>
              <a:t> - 152 </a:t>
            </a:r>
            <a:r>
              <a:rPr lang="sl-SI" dirty="0" err="1"/>
              <a:t>toe</a:t>
            </a:r>
            <a:r>
              <a:rPr lang="sl-SI" dirty="0"/>
              <a:t>/mio </a:t>
            </a:r>
            <a:r>
              <a:rPr lang="sl-SI" dirty="0" smtClean="0"/>
              <a:t>EUR</a:t>
            </a:r>
            <a:r>
              <a:rPr lang="sl-SI" sz="1000" dirty="0" smtClean="0"/>
              <a:t>2005</a:t>
            </a:r>
            <a:endParaRPr lang="sl-SI" dirty="0" smtClean="0"/>
          </a:p>
          <a:p>
            <a:r>
              <a:rPr lang="sl-SI" dirty="0" smtClean="0"/>
              <a:t>TEI</a:t>
            </a:r>
            <a:r>
              <a:rPr lang="sl-SI" baseline="-25000" dirty="0" smtClean="0"/>
              <a:t>EU-15</a:t>
            </a:r>
            <a:r>
              <a:rPr lang="sl-SI" dirty="0" smtClean="0"/>
              <a:t> - 138 </a:t>
            </a:r>
            <a:r>
              <a:rPr lang="sl-SI" dirty="0" err="1"/>
              <a:t>toe</a:t>
            </a:r>
            <a:r>
              <a:rPr lang="sl-SI" dirty="0"/>
              <a:t>/mio </a:t>
            </a:r>
            <a:r>
              <a:rPr lang="sl-SI" dirty="0" smtClean="0"/>
              <a:t>EUR</a:t>
            </a:r>
            <a:r>
              <a:rPr lang="sl-SI" sz="1000" dirty="0"/>
              <a:t>2005</a:t>
            </a:r>
          </a:p>
          <a:p>
            <a:endParaRPr lang="sl-SI" dirty="0"/>
          </a:p>
          <a:p>
            <a:endParaRPr lang="sl-SI" dirty="0" smtClean="0"/>
          </a:p>
          <a:p>
            <a:endParaRPr lang="sl-SI" dirty="0"/>
          </a:p>
          <a:p>
            <a:endParaRPr lang="sl-SI" dirty="0"/>
          </a:p>
        </p:txBody>
      </p:sp>
      <p:sp>
        <p:nvSpPr>
          <p:cNvPr id="6" name="Content Placeholder 1"/>
          <p:cNvSpPr txBox="1">
            <a:spLocks/>
          </p:cNvSpPr>
          <p:nvPr/>
        </p:nvSpPr>
        <p:spPr bwMode="auto">
          <a:xfrm>
            <a:off x="6518365" y="1373777"/>
            <a:ext cx="1894115" cy="1199608"/>
          </a:xfrm>
          <a:prstGeom prst="rect">
            <a:avLst/>
          </a:prstGeom>
          <a:solidFill>
            <a:schemeClr val="bg1">
              <a:lumMod val="95000"/>
            </a:schemeClr>
          </a:solidFill>
          <a:ln>
            <a:noFill/>
          </a:ln>
          <a:effectLst/>
          <a:extLst/>
        </p:spPr>
        <p:txBody>
          <a:bodyPr vert="horz" wrap="square" lIns="0" tIns="0" rIns="0" bIns="0" numCol="1" anchor="t" anchorCtr="0" compatLnSpc="1">
            <a:prstTxWarp prst="textNoShape">
              <a:avLst/>
            </a:prstTxWarp>
          </a:bodyPr>
          <a:lst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l-SI" sz="2000" dirty="0" smtClean="0"/>
              <a:t>	TEI </a:t>
            </a:r>
            <a:r>
              <a:rPr lang="sl-SI" sz="1800" dirty="0" smtClean="0"/>
              <a:t>2000-2010</a:t>
            </a:r>
          </a:p>
          <a:p>
            <a:pPr marL="0" indent="0">
              <a:buNone/>
            </a:pPr>
            <a:r>
              <a:rPr lang="sl-SI" sz="1800" dirty="0" smtClean="0"/>
              <a:t>	</a:t>
            </a:r>
            <a:r>
              <a:rPr lang="sl-SI" sz="1800" b="1" dirty="0" smtClean="0"/>
              <a:t>SI 	</a:t>
            </a:r>
            <a:r>
              <a:rPr lang="sl-SI" sz="1800" b="1" i="1" dirty="0" smtClean="0"/>
              <a:t>-13,3 </a:t>
            </a:r>
            <a:r>
              <a:rPr lang="sl-SI" sz="1800" b="1" dirty="0" smtClean="0"/>
              <a:t>%  </a:t>
            </a:r>
            <a:r>
              <a:rPr lang="sl-SI" sz="1800" dirty="0" smtClean="0"/>
              <a:t>	EU</a:t>
            </a:r>
            <a:r>
              <a:rPr lang="sl-SI" sz="1800" baseline="-25000" dirty="0" smtClean="0"/>
              <a:t>15   </a:t>
            </a:r>
            <a:r>
              <a:rPr lang="sl-SI" sz="1800" i="1" dirty="0" smtClean="0"/>
              <a:t>-10,7 </a:t>
            </a:r>
            <a:r>
              <a:rPr lang="sl-SI" sz="1800" dirty="0" smtClean="0"/>
              <a:t>%</a:t>
            </a:r>
            <a:r>
              <a:rPr lang="sl-SI" sz="1800" i="1" dirty="0" smtClean="0"/>
              <a:t> </a:t>
            </a:r>
          </a:p>
          <a:p>
            <a:pPr marL="571500" lvl="1" indent="0">
              <a:buNone/>
            </a:pPr>
            <a:endParaRPr lang="sl-SI" i="1" dirty="0" smtClean="0"/>
          </a:p>
          <a:p>
            <a:pPr marL="685800" lvl="2" indent="-342900">
              <a:buFontTx/>
              <a:buChar char="-"/>
            </a:pPr>
            <a:endParaRPr lang="sl-SI" sz="2000" dirty="0"/>
          </a:p>
          <a:p>
            <a:pPr marL="571500" lvl="1" indent="0">
              <a:buNone/>
            </a:pPr>
            <a:endParaRPr lang="sl-SI" i="1" dirty="0" smtClean="0"/>
          </a:p>
        </p:txBody>
      </p:sp>
    </p:spTree>
    <p:extLst>
      <p:ext uri="{BB962C8B-B14F-4D97-AF65-F5344CB8AC3E}">
        <p14:creationId xmlns:p14="http://schemas.microsoft.com/office/powerpoint/2010/main" val="4229511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l-SI" dirty="0" smtClean="0"/>
              <a:t>Cene energentov</a:t>
            </a:r>
            <a:endParaRPr lang="sl-SI" dirty="0"/>
          </a:p>
        </p:txBody>
      </p:sp>
      <p:pic>
        <p:nvPicPr>
          <p:cNvPr id="1036"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86" y="1365068"/>
            <a:ext cx="7615238" cy="4647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Content Placeholder 1"/>
          <p:cNvSpPr txBox="1">
            <a:spLocks/>
          </p:cNvSpPr>
          <p:nvPr/>
        </p:nvSpPr>
        <p:spPr bwMode="auto">
          <a:xfrm>
            <a:off x="7675624" y="1470594"/>
            <a:ext cx="3635830" cy="404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l-SI" b="1" dirty="0" smtClean="0"/>
              <a:t>Ključni poudarki:</a:t>
            </a:r>
          </a:p>
          <a:p>
            <a:pPr marL="285750" lvl="1">
              <a:buFontTx/>
              <a:buChar char="-"/>
            </a:pPr>
            <a:r>
              <a:rPr lang="sl-SI" sz="2000" dirty="0" smtClean="0"/>
              <a:t>cene energije se zvišujejo </a:t>
            </a:r>
          </a:p>
          <a:p>
            <a:pPr marL="285750" lvl="1">
              <a:buFontTx/>
              <a:buChar char="-"/>
            </a:pPr>
            <a:r>
              <a:rPr lang="sl-SI" sz="2000" dirty="0" smtClean="0"/>
              <a:t>Vplivi: </a:t>
            </a:r>
          </a:p>
          <a:p>
            <a:pPr marL="628650" lvl="2">
              <a:buFontTx/>
              <a:buChar char="-"/>
            </a:pPr>
            <a:r>
              <a:rPr lang="sl-SI" sz="1600" i="1" dirty="0" smtClean="0"/>
              <a:t>Odpiranje trgov</a:t>
            </a:r>
          </a:p>
          <a:p>
            <a:pPr marL="628650" lvl="2">
              <a:buFontTx/>
              <a:buChar char="-"/>
            </a:pPr>
            <a:r>
              <a:rPr lang="sl-SI" sz="1600" i="1" dirty="0" smtClean="0"/>
              <a:t>Spremembe obdavčitev</a:t>
            </a:r>
          </a:p>
          <a:p>
            <a:pPr marL="628650" lvl="2">
              <a:buFontTx/>
              <a:buChar char="-"/>
            </a:pPr>
            <a:r>
              <a:rPr lang="sl-SI" sz="1600" i="1" dirty="0" smtClean="0"/>
              <a:t>Gibanje cen na mednarodnih trgih</a:t>
            </a:r>
            <a:endParaRPr lang="sl-SI" sz="1600" i="1" dirty="0"/>
          </a:p>
          <a:p>
            <a:pPr marL="0" lvl="1" indent="0">
              <a:buNone/>
            </a:pPr>
            <a:endParaRPr lang="sl-SI" sz="2000" i="1" dirty="0"/>
          </a:p>
        </p:txBody>
      </p:sp>
    </p:spTree>
    <p:extLst>
      <p:ext uri="{BB962C8B-B14F-4D97-AF65-F5344CB8AC3E}">
        <p14:creationId xmlns:p14="http://schemas.microsoft.com/office/powerpoint/2010/main" val="5576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l-SI" dirty="0" smtClean="0"/>
              <a:t>Cene energentov – električna energije</a:t>
            </a:r>
            <a:endParaRPr lang="sl-SI"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4413" y="1336793"/>
            <a:ext cx="5947060" cy="4572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813" y="1336793"/>
            <a:ext cx="5943600" cy="338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421802"/>
            <a:ext cx="5944631" cy="3383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184030" y="4698623"/>
            <a:ext cx="6096000" cy="1025922"/>
          </a:xfrm>
          <a:prstGeom prst="rect">
            <a:avLst/>
          </a:prstGeom>
        </p:spPr>
        <p:txBody>
          <a:bodyPr>
            <a:spAutoFit/>
          </a:bodyPr>
          <a:lstStyle/>
          <a:p>
            <a:pPr marL="0" lvl="1" indent="0">
              <a:buNone/>
            </a:pPr>
            <a:r>
              <a:rPr lang="sl-SI" b="1" dirty="0"/>
              <a:t>Ključni poudarki:</a:t>
            </a:r>
          </a:p>
          <a:p>
            <a:pPr marL="628650" lvl="2">
              <a:buFontTx/>
              <a:buChar char="-"/>
            </a:pPr>
            <a:r>
              <a:rPr lang="sl-SI" sz="1600" i="1" dirty="0"/>
              <a:t>Izrazitejša </a:t>
            </a:r>
            <a:r>
              <a:rPr lang="sl-SI" sz="1600" i="1" dirty="0" smtClean="0"/>
              <a:t> realna rast </a:t>
            </a:r>
            <a:r>
              <a:rPr lang="sl-SI" sz="1600" i="1" dirty="0"/>
              <a:t>cen EE v obdobju 2008-2011</a:t>
            </a:r>
          </a:p>
          <a:p>
            <a:pPr marL="628650" lvl="2">
              <a:buFontTx/>
              <a:buChar char="-"/>
            </a:pPr>
            <a:r>
              <a:rPr lang="sl-SI" sz="1600" i="1" dirty="0" smtClean="0"/>
              <a:t>cene električne energije </a:t>
            </a:r>
            <a:r>
              <a:rPr lang="sl-SI" sz="1600" i="1" dirty="0"/>
              <a:t>pod povprečjem </a:t>
            </a:r>
            <a:r>
              <a:rPr lang="sl-SI" sz="1600" i="1" dirty="0" smtClean="0"/>
              <a:t>cen EU</a:t>
            </a:r>
            <a:r>
              <a:rPr lang="sl-SI" sz="1600" i="1" baseline="-25000" dirty="0" smtClean="0"/>
              <a:t>27</a:t>
            </a:r>
          </a:p>
          <a:p>
            <a:pPr marL="628650" lvl="2">
              <a:buFontTx/>
              <a:buChar char="-"/>
            </a:pPr>
            <a:endParaRPr lang="sl-SI" sz="1600" i="1" baseline="-25000" dirty="0"/>
          </a:p>
        </p:txBody>
      </p:sp>
    </p:spTree>
    <p:extLst>
      <p:ext uri="{BB962C8B-B14F-4D97-AF65-F5344CB8AC3E}">
        <p14:creationId xmlns:p14="http://schemas.microsoft.com/office/powerpoint/2010/main" val="1364914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l-SI" dirty="0" smtClean="0"/>
              <a:t>Cene energentov –zemeljski plin</a:t>
            </a:r>
            <a:endParaRPr lang="sl-SI" dirty="0"/>
          </a:p>
        </p:txBody>
      </p:sp>
      <p:pic>
        <p:nvPicPr>
          <p:cNvPr id="205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11784"/>
            <a:ext cx="6124755" cy="3328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4754" y="1328468"/>
            <a:ext cx="6067245" cy="471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84030" y="4550867"/>
            <a:ext cx="6096000" cy="1025922"/>
          </a:xfrm>
          <a:prstGeom prst="rect">
            <a:avLst/>
          </a:prstGeom>
        </p:spPr>
        <p:txBody>
          <a:bodyPr>
            <a:spAutoFit/>
          </a:bodyPr>
          <a:lstStyle/>
          <a:p>
            <a:pPr marL="0" lvl="1" indent="0">
              <a:buNone/>
            </a:pPr>
            <a:r>
              <a:rPr lang="sl-SI" b="1" dirty="0"/>
              <a:t>Ključni poudarki:</a:t>
            </a:r>
          </a:p>
          <a:p>
            <a:pPr marL="628650" lvl="2">
              <a:buFontTx/>
              <a:buChar char="-"/>
            </a:pPr>
            <a:r>
              <a:rPr lang="sl-SI" sz="1600" i="1" dirty="0"/>
              <a:t>Izrazitejša rast cen </a:t>
            </a:r>
            <a:r>
              <a:rPr lang="sl-SI" sz="1600" i="1" dirty="0" smtClean="0"/>
              <a:t>ZP </a:t>
            </a:r>
            <a:r>
              <a:rPr lang="sl-SI" sz="1600" i="1" dirty="0"/>
              <a:t>v obdobju </a:t>
            </a:r>
            <a:r>
              <a:rPr lang="sl-SI" sz="1600" i="1" dirty="0" smtClean="0"/>
              <a:t>po letu 2005</a:t>
            </a:r>
            <a:endParaRPr lang="sl-SI" sz="1600" i="1" dirty="0"/>
          </a:p>
          <a:p>
            <a:pPr marL="628650" lvl="2">
              <a:buFontTx/>
              <a:buChar char="-"/>
            </a:pPr>
            <a:r>
              <a:rPr lang="sl-SI" sz="1600" i="1" dirty="0"/>
              <a:t>Cene </a:t>
            </a:r>
            <a:r>
              <a:rPr lang="sl-SI" sz="1600" i="1" dirty="0" smtClean="0"/>
              <a:t>ZP so nad </a:t>
            </a:r>
            <a:r>
              <a:rPr lang="sl-SI" sz="1600" i="1" dirty="0"/>
              <a:t>povprečjem </a:t>
            </a:r>
            <a:r>
              <a:rPr lang="sl-SI" sz="1600" i="1" dirty="0" smtClean="0"/>
              <a:t>EU</a:t>
            </a:r>
            <a:r>
              <a:rPr lang="sl-SI" sz="1600" i="1" baseline="-25000" dirty="0" smtClean="0"/>
              <a:t>27</a:t>
            </a:r>
          </a:p>
          <a:p>
            <a:pPr marL="628650" lvl="2">
              <a:buFontTx/>
              <a:buChar char="-"/>
            </a:pPr>
            <a:endParaRPr lang="sl-SI" sz="1600" i="1" baseline="-25000" dirty="0"/>
          </a:p>
        </p:txBody>
      </p:sp>
    </p:spTree>
    <p:extLst>
      <p:ext uri="{BB962C8B-B14F-4D97-AF65-F5344CB8AC3E}">
        <p14:creationId xmlns:p14="http://schemas.microsoft.com/office/powerpoint/2010/main" val="1036777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l-SI" dirty="0" smtClean="0"/>
              <a:t>Cene energentov – pogonska goriva</a:t>
            </a:r>
            <a:endParaRPr lang="sl-SI" dirty="0"/>
          </a:p>
        </p:txBody>
      </p:sp>
      <p:pic>
        <p:nvPicPr>
          <p:cNvPr id="7"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4371" y="1311785"/>
            <a:ext cx="6127630" cy="4649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1311785"/>
            <a:ext cx="5923565" cy="2768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4914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l-SI" dirty="0" smtClean="0"/>
              <a:t>Davki na energijo</a:t>
            </a:r>
            <a:endParaRPr lang="sl-SI"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46" y="1338479"/>
            <a:ext cx="6997806" cy="496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1"/>
          <p:cNvSpPr txBox="1">
            <a:spLocks/>
          </p:cNvSpPr>
          <p:nvPr/>
        </p:nvSpPr>
        <p:spPr bwMode="auto">
          <a:xfrm>
            <a:off x="7181669" y="1466070"/>
            <a:ext cx="4144813" cy="5391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l-SI" b="1" dirty="0" smtClean="0"/>
              <a:t>Ključni poudarki:</a:t>
            </a:r>
          </a:p>
          <a:p>
            <a:pPr marL="285750" lvl="1">
              <a:buFontTx/>
              <a:buChar char="-"/>
            </a:pPr>
            <a:r>
              <a:rPr lang="sl-SI" sz="2000" dirty="0" smtClean="0"/>
              <a:t>Davki na energijo se realno povečujejo </a:t>
            </a:r>
          </a:p>
          <a:p>
            <a:pPr marL="628650" lvl="2">
              <a:buFontTx/>
              <a:buChar char="-"/>
            </a:pPr>
            <a:r>
              <a:rPr lang="sl-SI" sz="1600" i="1" dirty="0"/>
              <a:t>t</a:t>
            </a:r>
            <a:r>
              <a:rPr lang="sl-SI" sz="1600" i="1" dirty="0" smtClean="0"/>
              <a:t>rošarina, CO2 dajatev, prispevek OVE SPTE , dodatek URE</a:t>
            </a:r>
          </a:p>
          <a:p>
            <a:pPr marL="285750" lvl="1">
              <a:buFontTx/>
              <a:buChar char="-"/>
            </a:pPr>
            <a:r>
              <a:rPr lang="sl-SI" sz="2000" dirty="0" smtClean="0"/>
              <a:t>Obdavčitev </a:t>
            </a:r>
            <a:r>
              <a:rPr lang="sl-SI" sz="2000" b="1" dirty="0" smtClean="0"/>
              <a:t>ZP</a:t>
            </a:r>
            <a:r>
              <a:rPr lang="sl-SI" sz="2000" dirty="0" smtClean="0"/>
              <a:t> </a:t>
            </a:r>
            <a:r>
              <a:rPr lang="sl-SI" sz="2000" dirty="0" smtClean="0"/>
              <a:t>v </a:t>
            </a:r>
            <a:r>
              <a:rPr lang="sl-SI" sz="2000" dirty="0"/>
              <a:t>letu 2011 </a:t>
            </a:r>
            <a:r>
              <a:rPr lang="sl-SI" sz="2000" b="1" dirty="0"/>
              <a:t>nad povprečjem držav EU27</a:t>
            </a:r>
            <a:r>
              <a:rPr lang="sl-SI" sz="2000" dirty="0" smtClean="0"/>
              <a:t>,</a:t>
            </a:r>
          </a:p>
          <a:p>
            <a:pPr marL="285750" lvl="1">
              <a:buFontTx/>
              <a:buChar char="-"/>
            </a:pPr>
            <a:r>
              <a:rPr lang="sl-SI" sz="2000" dirty="0" smtClean="0"/>
              <a:t>Obdavčitev </a:t>
            </a:r>
            <a:r>
              <a:rPr lang="sl-SI" sz="2000" b="1" dirty="0" smtClean="0"/>
              <a:t>električne energije in pogonskih goriv </a:t>
            </a:r>
            <a:r>
              <a:rPr lang="sl-SI" sz="2000" dirty="0"/>
              <a:t>v letu 2011</a:t>
            </a:r>
            <a:r>
              <a:rPr lang="sl-SI" sz="2000" b="1" dirty="0" smtClean="0"/>
              <a:t> pod </a:t>
            </a:r>
            <a:r>
              <a:rPr lang="sl-SI" sz="2000" b="1" dirty="0"/>
              <a:t>povprečjem držav </a:t>
            </a:r>
            <a:r>
              <a:rPr lang="sl-SI" sz="2000" b="1" dirty="0" smtClean="0"/>
              <a:t>EU27</a:t>
            </a:r>
            <a:endParaRPr lang="sl-SI" sz="2000" b="1" dirty="0"/>
          </a:p>
          <a:p>
            <a:pPr marL="0" lvl="1" indent="0">
              <a:buNone/>
            </a:pPr>
            <a:endParaRPr lang="sl-SI" sz="2000" i="1" dirty="0"/>
          </a:p>
        </p:txBody>
      </p:sp>
    </p:spTree>
    <p:extLst>
      <p:ext uri="{BB962C8B-B14F-4D97-AF65-F5344CB8AC3E}">
        <p14:creationId xmlns:p14="http://schemas.microsoft.com/office/powerpoint/2010/main" val="3262631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l-SI" dirty="0" smtClean="0"/>
              <a:t>Subvencije v energetiki</a:t>
            </a:r>
            <a:endParaRPr lang="sl-SI" dirty="0"/>
          </a:p>
        </p:txBody>
      </p:sp>
      <p:sp>
        <p:nvSpPr>
          <p:cNvPr id="5" name="Content Placeholder 1"/>
          <p:cNvSpPr txBox="1">
            <a:spLocks/>
          </p:cNvSpPr>
          <p:nvPr/>
        </p:nvSpPr>
        <p:spPr bwMode="auto">
          <a:xfrm>
            <a:off x="7878727" y="1466070"/>
            <a:ext cx="4136064" cy="4719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1pPr>
            <a:lvl2pPr marL="857250" indent="-28575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2pPr>
            <a:lvl3pPr marL="120015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3pPr>
            <a:lvl4pPr marL="1600200" indent="-228600" algn="l" rtl="0" eaLnBrk="1" fontAlgn="base" hangingPunct="1">
              <a:lnSpc>
                <a:spcPts val="3000"/>
              </a:lnSpc>
              <a:spcBef>
                <a:spcPts val="500"/>
              </a:spcBef>
              <a:spcAft>
                <a:spcPct val="0"/>
              </a:spcAft>
              <a:buFont typeface="Wingdings" panose="05000000000000000000" pitchFamily="2" charset="2"/>
              <a:buChar char=""/>
              <a:tabLst>
                <a:tab pos="292100" algn="l"/>
              </a:tabLst>
              <a:defRPr sz="2200" kern="1200">
                <a:solidFill>
                  <a:srgbClr val="555555"/>
                </a:solidFill>
                <a:latin typeface="+mn-lt"/>
                <a:ea typeface="+mn-ea"/>
                <a:cs typeface="+mn-cs"/>
              </a:defRPr>
            </a:lvl4pPr>
            <a:lvl5pPr marL="2057400" indent="-228600" algn="l" rtl="0" eaLnBrk="1" fontAlgn="base" hangingPunct="1">
              <a:lnSpc>
                <a:spcPts val="3000"/>
              </a:lnSpc>
              <a:spcBef>
                <a:spcPts val="500"/>
              </a:spcBef>
              <a:spcAft>
                <a:spcPct val="0"/>
              </a:spcAft>
              <a:buChar char="»"/>
              <a:tabLst>
                <a:tab pos="292100" algn="l"/>
              </a:tabLst>
              <a:defRPr sz="22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00050" lvl="2" indent="0">
              <a:buNone/>
            </a:pPr>
            <a:r>
              <a:rPr lang="sl-SI" sz="2000" dirty="0" smtClean="0"/>
              <a:t>Glavni poudarki:</a:t>
            </a:r>
          </a:p>
          <a:p>
            <a:pPr marL="742950" lvl="2" indent="-342900">
              <a:buFontTx/>
              <a:buChar char="-"/>
            </a:pPr>
            <a:r>
              <a:rPr lang="sl-SI" sz="2000" dirty="0" smtClean="0"/>
              <a:t>Leta 2011 136 mio EUR subvencij</a:t>
            </a:r>
          </a:p>
          <a:p>
            <a:pPr marL="742950" lvl="2" indent="-342900">
              <a:buFontTx/>
              <a:buChar char="-"/>
            </a:pPr>
            <a:r>
              <a:rPr lang="sl-SI" sz="2000" dirty="0" smtClean="0"/>
              <a:t>85 % subvencij za ukrepe URE in OVE </a:t>
            </a:r>
          </a:p>
          <a:p>
            <a:pPr marL="742950" lvl="2" indent="-342900">
              <a:buFontTx/>
              <a:buChar char="-"/>
            </a:pPr>
            <a:r>
              <a:rPr lang="sl-SI" sz="2000" dirty="0" smtClean="0"/>
              <a:t>32 % subvencij iz proračuna</a:t>
            </a:r>
          </a:p>
          <a:p>
            <a:pPr marL="742950" lvl="2" indent="-342900">
              <a:buFontTx/>
              <a:buChar char="-"/>
            </a:pPr>
            <a:r>
              <a:rPr lang="sl-SI" sz="2000" dirty="0" smtClean="0"/>
              <a:t>68 % subvencij iz </a:t>
            </a:r>
            <a:r>
              <a:rPr lang="sl-SI" sz="2000" dirty="0" err="1" smtClean="0"/>
              <a:t>neproračunskih</a:t>
            </a:r>
            <a:r>
              <a:rPr lang="sl-SI" sz="2000" dirty="0" smtClean="0"/>
              <a:t> virov</a:t>
            </a:r>
            <a:endParaRPr lang="sl-SI" sz="2000" dirty="0" smtClean="0"/>
          </a:p>
          <a:p>
            <a:pPr marL="0" lvl="1" indent="0">
              <a:buNone/>
            </a:pPr>
            <a:endParaRPr lang="sl-SI" sz="2000" i="1"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318437"/>
            <a:ext cx="7612913" cy="4286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2057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CEUTemplate_nov2008">
  <a:themeElements>
    <a:clrScheme name="CEUTemplate_nov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UTemplate_nov2008">
      <a:majorFont>
        <a:latin typeface="Tahoma"/>
        <a:ea typeface="Osaka"/>
        <a:cs typeface=""/>
      </a:majorFont>
      <a:minorFont>
        <a:latin typeface="Tahoma"/>
        <a:ea typeface="Osaka"/>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9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9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CEUTemplate_nov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EUTemplate_nov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EUTemplate_nov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EUTemplate_nov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EUTemplate_nov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EUTemplate_nov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EUTemplate_nov2008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EUTemplate_nov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EUTemplate_nov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EUTemplate_nov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EUTemplate_nov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EUTemplate_nov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CEUTemplate_nov2008">
  <a:themeElements>
    <a:clrScheme name="1_CEUTemplate_nov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1_CEUTemplate_nov2008">
      <a:majorFont>
        <a:latin typeface="Tahoma"/>
        <a:ea typeface="Osaka"/>
        <a:cs typeface=""/>
      </a:majorFont>
      <a:minorFont>
        <a:latin typeface="Tahoma"/>
        <a:ea typeface="Osaka"/>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9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9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1_CEUTemplate_nov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EUTemplate_nov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EUTemplate_nov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EUTemplate_nov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EUTemplate_nov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EUTemplate_nov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EUTemplate_nov2008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EUTemplate_nov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EUTemplate_nov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EUTemplate_nov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EUTemplate_nov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EUTemplate_nov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2009-02-13_PredstavitevLEP interna</Template>
  <TotalTime>1317</TotalTime>
  <Words>584</Words>
  <Application>Microsoft Office PowerPoint</Application>
  <PresentationFormat>Custom</PresentationFormat>
  <Paragraphs>77</Paragraphs>
  <Slides>10</Slides>
  <Notes>9</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CEUTemplate_nov2008</vt:lpstr>
      <vt:lpstr>1_CEUTemplate_nov2008</vt:lpstr>
      <vt:lpstr> Konkurenčnost rabe energije</vt:lpstr>
      <vt:lpstr>Intenzivnost rabe končne energije</vt:lpstr>
      <vt:lpstr>Energetska intenzivnost oskrbe z energijo (TEI)</vt:lpstr>
      <vt:lpstr>Cene energentov</vt:lpstr>
      <vt:lpstr>Cene energentov – električna energije</vt:lpstr>
      <vt:lpstr>Cene energentov –zemeljski plin</vt:lpstr>
      <vt:lpstr>Cene energentov – pogonska goriva</vt:lpstr>
      <vt:lpstr>Davki na energijo</vt:lpstr>
      <vt:lpstr>Subvencije v energetiki</vt:lpstr>
      <vt:lpstr>Zaključki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Raba energije v Sloveniji - ali se približujemo ciljem?</dc:title>
  <dc:creator>matjazc</dc:creator>
  <cp:lastModifiedBy>Polona Lah</cp:lastModifiedBy>
  <cp:revision>63</cp:revision>
  <cp:lastPrinted>2013-04-19T07:08:47Z</cp:lastPrinted>
  <dcterms:created xsi:type="dcterms:W3CDTF">2013-04-09T14:01:33Z</dcterms:created>
  <dcterms:modified xsi:type="dcterms:W3CDTF">2013-04-19T07:11:26Z</dcterms:modified>
</cp:coreProperties>
</file>