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98" r:id="rId2"/>
    <p:sldMasterId id="2147483692" r:id="rId3"/>
  </p:sldMasterIdLst>
  <p:notesMasterIdLst>
    <p:notesMasterId r:id="rId14"/>
  </p:notesMasterIdLst>
  <p:handoutMasterIdLst>
    <p:handoutMasterId r:id="rId15"/>
  </p:handoutMasterIdLst>
  <p:sldIdLst>
    <p:sldId id="439" r:id="rId4"/>
    <p:sldId id="444" r:id="rId5"/>
    <p:sldId id="447" r:id="rId6"/>
    <p:sldId id="448" r:id="rId7"/>
    <p:sldId id="440" r:id="rId8"/>
    <p:sldId id="441" r:id="rId9"/>
    <p:sldId id="449" r:id="rId10"/>
    <p:sldId id="442" r:id="rId11"/>
    <p:sldId id="445" r:id="rId12"/>
    <p:sldId id="446" r:id="rId13"/>
  </p:sldIdLst>
  <p:sldSz cx="12192000" cy="6858000"/>
  <p:notesSz cx="67833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73"/>
    <a:srgbClr val="006654"/>
    <a:srgbClr val="113A60"/>
    <a:srgbClr val="016357"/>
    <a:srgbClr val="001746"/>
    <a:srgbClr val="017567"/>
    <a:srgbClr val="007635"/>
    <a:srgbClr val="001C54"/>
    <a:srgbClr val="202661"/>
    <a:srgbClr val="36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5" autoAdjust="0"/>
  </p:normalViewPr>
  <p:slideViewPr>
    <p:cSldViewPr snapToGrid="0">
      <p:cViewPr varScale="1">
        <p:scale>
          <a:sx n="120" d="100"/>
          <a:sy n="120" d="100"/>
        </p:scale>
        <p:origin x="-96" y="-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143" d="100"/>
          <a:sy n="143" d="100"/>
        </p:scale>
        <p:origin x="-1832" y="-104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39468" cy="498055"/>
          </a:xfrm>
          <a:prstGeom prst="rect">
            <a:avLst/>
          </a:prstGeom>
        </p:spPr>
        <p:txBody>
          <a:bodyPr vert="horz" lIns="92740" tIns="46370" rIns="92740" bIns="4637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2353" y="1"/>
            <a:ext cx="2939468" cy="498055"/>
          </a:xfrm>
          <a:prstGeom prst="rect">
            <a:avLst/>
          </a:prstGeom>
        </p:spPr>
        <p:txBody>
          <a:bodyPr vert="horz" lIns="92740" tIns="46370" rIns="92740" bIns="46370" rtlCol="0"/>
          <a:lstStyle>
            <a:lvl1pPr algn="r">
              <a:defRPr sz="1200"/>
            </a:lvl1pPr>
          </a:lstStyle>
          <a:p>
            <a:fld id="{2A3EE131-D7AE-47FD-A14B-A4590389E309}" type="datetimeFigureOut">
              <a:rPr lang="en-GB" smtClean="0"/>
              <a:pPr/>
              <a:t>14/06/2017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7"/>
            <a:ext cx="2939468" cy="498055"/>
          </a:xfrm>
          <a:prstGeom prst="rect">
            <a:avLst/>
          </a:prstGeom>
        </p:spPr>
        <p:txBody>
          <a:bodyPr vert="horz" lIns="92740" tIns="46370" rIns="92740" bIns="4637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2353" y="9428587"/>
            <a:ext cx="2939468" cy="498055"/>
          </a:xfrm>
          <a:prstGeom prst="rect">
            <a:avLst/>
          </a:prstGeom>
        </p:spPr>
        <p:txBody>
          <a:bodyPr vert="horz" lIns="92740" tIns="46370" rIns="92740" bIns="46370" rtlCol="0" anchor="b"/>
          <a:lstStyle>
            <a:lvl1pPr algn="r">
              <a:defRPr sz="1200"/>
            </a:lvl1pPr>
          </a:lstStyle>
          <a:p>
            <a:fld id="{AE2E2C6C-1A46-49B2-95A1-874E5B60CA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16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208" cy="496890"/>
          </a:xfrm>
          <a:prstGeom prst="rect">
            <a:avLst/>
          </a:prstGeom>
        </p:spPr>
        <p:txBody>
          <a:bodyPr vert="horz" lIns="92740" tIns="46370" rIns="92740" bIns="4637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599" y="0"/>
            <a:ext cx="2940208" cy="496890"/>
          </a:xfrm>
          <a:prstGeom prst="rect">
            <a:avLst/>
          </a:prstGeom>
        </p:spPr>
        <p:txBody>
          <a:bodyPr vert="horz" lIns="92740" tIns="46370" rIns="92740" bIns="46370" rtlCol="0"/>
          <a:lstStyle>
            <a:lvl1pPr algn="r">
              <a:defRPr sz="1200"/>
            </a:lvl1pPr>
          </a:lstStyle>
          <a:p>
            <a:fld id="{54F6B5D3-2AB1-4063-BA50-FEBA813E0814}" type="datetimeFigureOut">
              <a:rPr lang="en-GB" smtClean="0"/>
              <a:pPr/>
              <a:t>14/06/2017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39838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0" tIns="46370" rIns="92740" bIns="4637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025" y="4776791"/>
            <a:ext cx="5427345" cy="3908425"/>
          </a:xfrm>
          <a:prstGeom prst="rect">
            <a:avLst/>
          </a:prstGeom>
        </p:spPr>
        <p:txBody>
          <a:bodyPr vert="horz" lIns="92740" tIns="46370" rIns="92740" bIns="463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52"/>
            <a:ext cx="2940208" cy="496890"/>
          </a:xfrm>
          <a:prstGeom prst="rect">
            <a:avLst/>
          </a:prstGeom>
        </p:spPr>
        <p:txBody>
          <a:bodyPr vert="horz" lIns="92740" tIns="46370" rIns="92740" bIns="4637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599" y="9429752"/>
            <a:ext cx="2940208" cy="496890"/>
          </a:xfrm>
          <a:prstGeom prst="rect">
            <a:avLst/>
          </a:prstGeom>
        </p:spPr>
        <p:txBody>
          <a:bodyPr vert="horz" lIns="92740" tIns="46370" rIns="92740" bIns="46370" rtlCol="0" anchor="b"/>
          <a:lstStyle>
            <a:lvl1pPr algn="r">
              <a:defRPr sz="1200"/>
            </a:lvl1pPr>
          </a:lstStyle>
          <a:p>
            <a:fld id="{777201BC-94E4-4101-962D-54511777D2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23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936189"/>
            <a:ext cx="10779125" cy="14420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Presentation title goes here</a:t>
            </a:r>
          </a:p>
          <a:p>
            <a:pPr lvl="0"/>
            <a:r>
              <a:rPr lang="en-US" dirty="0" smtClean="0"/>
              <a:t>Max two 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65747"/>
            <a:ext cx="2164080" cy="32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Speaker | Date | Venue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_European Brief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7564" y="2110710"/>
            <a:ext cx="10774041" cy="31845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7564" y="272472"/>
            <a:ext cx="10773577" cy="132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 smtClean="0"/>
              <a:t>Slide title goes here</a:t>
            </a:r>
            <a:br>
              <a:rPr lang="en-US" dirty="0" smtClean="0"/>
            </a:br>
            <a:r>
              <a:rPr lang="en-US" dirty="0" smtClean="0"/>
              <a:t>Max two lines</a:t>
            </a:r>
          </a:p>
        </p:txBody>
      </p:sp>
    </p:spTree>
    <p:extLst>
      <p:ext uri="{BB962C8B-B14F-4D97-AF65-F5344CB8AC3E}">
        <p14:creationId xmlns:p14="http://schemas.microsoft.com/office/powerpoint/2010/main" val="358796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image_Syn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36000"/>
            <a:ext cx="11246369" cy="676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 smtClean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31925"/>
            <a:ext cx="11245850" cy="3759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8488" y="6250565"/>
            <a:ext cx="3683000" cy="274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00">
                <a:solidFill>
                  <a:srgbClr val="006654"/>
                </a:solidFill>
              </a:defRPr>
            </a:lvl2pPr>
            <a:lvl3pPr>
              <a:defRPr sz="1000">
                <a:solidFill>
                  <a:srgbClr val="006654"/>
                </a:solidFill>
              </a:defRPr>
            </a:lvl3pPr>
            <a:lvl4pPr>
              <a:defRPr sz="1000">
                <a:solidFill>
                  <a:srgbClr val="006654"/>
                </a:solidFill>
              </a:defRPr>
            </a:lvl4pPr>
            <a:lvl5pPr>
              <a:defRPr sz="1000">
                <a:solidFill>
                  <a:srgbClr val="006654"/>
                </a:solidFill>
              </a:defRPr>
            </a:lvl5pPr>
          </a:lstStyle>
          <a:p>
            <a:pPr lvl="0"/>
            <a:r>
              <a:rPr lang="en-US" dirty="0" smtClean="0"/>
              <a:t>Source reference for illustration</a:t>
            </a:r>
          </a:p>
        </p:txBody>
      </p:sp>
    </p:spTree>
    <p:extLst>
      <p:ext uri="{BB962C8B-B14F-4D97-AF65-F5344CB8AC3E}">
        <p14:creationId xmlns:p14="http://schemas.microsoft.com/office/powerpoint/2010/main" val="281068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483402" cy="68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790732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48340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3" action="ppaction://hlinksldjump"/>
          </p:cNvPr>
          <p:cNvSpPr/>
          <p:nvPr userDrawn="1"/>
        </p:nvSpPr>
        <p:spPr>
          <a:xfrm>
            <a:off x="2344619" y="152400"/>
            <a:ext cx="88574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5"/>
            <a:ext cx="12192000" cy="778149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48340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1.jpeg"/><Relationship Id="rId3" Type="http://schemas.microsoft.com/office/2007/relationships/hdphoto" Target="../media/hdphoto1.wdp"/><Relationship Id="rId21" Type="http://schemas.microsoft.com/office/2007/relationships/hdphoto" Target="../media/hdphoto4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0.jpeg"/><Relationship Id="rId2" Type="http://schemas.openxmlformats.org/officeDocument/2006/relationships/image" Target="../media/image2.jpeg"/><Relationship Id="rId16" Type="http://schemas.openxmlformats.org/officeDocument/2006/relationships/image" Target="../media/image14.jpeg"/><Relationship Id="rId20" Type="http://schemas.openxmlformats.org/officeDocument/2006/relationships/image" Target="../media/image17.jpeg"/><Relationship Id="rId29" Type="http://schemas.microsoft.com/office/2007/relationships/hdphoto" Target="../media/hdphoto6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24" Type="http://schemas.openxmlformats.org/officeDocument/2006/relationships/image" Target="../media/image19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microsoft.com/office/2007/relationships/hdphoto" Target="../media/hdphoto5.wdp"/><Relationship Id="rId28" Type="http://schemas.openxmlformats.org/officeDocument/2006/relationships/image" Target="../media/image23.jpeg"/><Relationship Id="rId10" Type="http://schemas.openxmlformats.org/officeDocument/2006/relationships/image" Target="../media/image8.png"/><Relationship Id="rId19" Type="http://schemas.microsoft.com/office/2007/relationships/hdphoto" Target="../media/hdphoto3.wdp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a.europa.eu/publications/rivers-and-lakes-in-cities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://www.eea.europa.eu/publications/public-health-and-environmental-protectio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hyperlink" Target="http://www.eea.europa.eu/publications/seafood-in-europe-a-foo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eea.europa.eu/publications/flood-risks-and-environmental-vulnerability" TargetMode="External"/><Relationship Id="rId7" Type="http://schemas.openxmlformats.org/officeDocument/2006/relationships/image" Target="../media/image28.gif"/><Relationship Id="rId2" Type="http://schemas.openxmlformats.org/officeDocument/2006/relationships/hyperlink" Target="http://www.eea.europa.eu/publications/european-bathing-water-quality-2015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hyperlink" Target="http://icm.eionet.europa.eu/ETC_Reports/UseOfFreshwaterResourcesInEurope_2002-2012/Report_on_WQ_data_WA_and_CSI018_v4.4_final_for_publication.pdf" TargetMode="External"/><Relationship Id="rId4" Type="http://schemas.openxmlformats.org/officeDocument/2006/relationships/hyperlink" Target="http://icm.eionet.europa.eu/ETC_Reports/EutrophicationAbatementReport_201612/Eutrophication_abatement_report_v2.0_publication2.pdf" TargetMode="External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9.jpe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microsoft.com/office/2007/relationships/hdphoto" Target="../media/hdphoto5.wdp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Update on ETC/ICM activities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1199" y="365747"/>
            <a:ext cx="3828995" cy="322350"/>
          </a:xfrm>
        </p:spPr>
        <p:txBody>
          <a:bodyPr/>
          <a:lstStyle/>
          <a:p>
            <a:r>
              <a:rPr lang="en-GB" sz="1050" dirty="0" smtClean="0"/>
              <a:t>Anita K</a:t>
            </a:r>
            <a:r>
              <a:rPr lang="de-DE" sz="1050" dirty="0" smtClean="0"/>
              <a:t>ünitzer</a:t>
            </a:r>
            <a:r>
              <a:rPr lang="en-GB" sz="1050" dirty="0" smtClean="0"/>
              <a:t>/19 June 2017/Freshwater </a:t>
            </a:r>
            <a:r>
              <a:rPr lang="en-GB" sz="1050" dirty="0" err="1" smtClean="0"/>
              <a:t>Eionet</a:t>
            </a:r>
            <a:r>
              <a:rPr lang="en-GB" sz="1050" dirty="0" smtClean="0"/>
              <a:t> workshop 2017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96271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ETC/ICM tasks 2017 </a:t>
            </a:r>
            <a:r>
              <a:rPr lang="en-US" dirty="0" smtClean="0"/>
              <a:t>(6)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1.6.3.a: EEA 2018 Report on ‘Development of EU-policy based marine ecosystem (services) assessments</a:t>
            </a:r>
            <a:r>
              <a:rPr lang="en-US" sz="3600" dirty="0" smtClean="0"/>
              <a:t>’ </a:t>
            </a:r>
            <a:endParaRPr lang="en-US" sz="3600" dirty="0"/>
          </a:p>
          <a:p>
            <a:r>
              <a:rPr lang="en-US" sz="3600" dirty="0"/>
              <a:t>1.6.3.b: Development of a methodology to calculate a pilot ‘European seafloor integrity account’ on the basis of the assessment of the state of seabed habitats from fishing </a:t>
            </a:r>
            <a:r>
              <a:rPr lang="en-US" sz="3600" dirty="0" smtClean="0"/>
              <a:t>pressure 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3" descr="profile_bethsto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395" y="2020210"/>
            <a:ext cx="54806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5" descr="dr.ir. GJ (Gerjan) Pi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r="7224"/>
          <a:stretch/>
        </p:blipFill>
        <p:spPr bwMode="auto">
          <a:xfrm>
            <a:off x="4044722" y="4357893"/>
            <a:ext cx="5475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1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4249481" y="2492178"/>
            <a:ext cx="3675191" cy="3704199"/>
            <a:chOff x="3963731" y="2492178"/>
            <a:chExt cx="3675191" cy="3704199"/>
          </a:xfrm>
        </p:grpSpPr>
        <p:grpSp>
          <p:nvGrpSpPr>
            <p:cNvPr id="1028" name="Group 1027"/>
            <p:cNvGrpSpPr/>
            <p:nvPr/>
          </p:nvGrpSpPr>
          <p:grpSpPr>
            <a:xfrm>
              <a:off x="3963731" y="2492178"/>
              <a:ext cx="3675191" cy="3704199"/>
              <a:chOff x="4172778" y="2222433"/>
              <a:chExt cx="3675191" cy="3704199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4172778" y="2222433"/>
                <a:ext cx="3675191" cy="3704199"/>
              </a:xfrm>
              <a:custGeom>
                <a:avLst/>
                <a:gdLst>
                  <a:gd name="connsiteX0" fmla="*/ 0 w 2933881"/>
                  <a:gd name="connsiteY0" fmla="*/ 1478519 h 2957038"/>
                  <a:gd name="connsiteX1" fmla="*/ 1466941 w 2933881"/>
                  <a:gd name="connsiteY1" fmla="*/ 0 h 2957038"/>
                  <a:gd name="connsiteX2" fmla="*/ 2933882 w 2933881"/>
                  <a:gd name="connsiteY2" fmla="*/ 1478519 h 2957038"/>
                  <a:gd name="connsiteX3" fmla="*/ 1466941 w 2933881"/>
                  <a:gd name="connsiteY3" fmla="*/ 2957038 h 2957038"/>
                  <a:gd name="connsiteX4" fmla="*/ 0 w 2933881"/>
                  <a:gd name="connsiteY4" fmla="*/ 1478519 h 295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3881" h="2957038">
                    <a:moveTo>
                      <a:pt x="0" y="1478519"/>
                    </a:moveTo>
                    <a:cubicBezTo>
                      <a:pt x="0" y="661956"/>
                      <a:pt x="656772" y="0"/>
                      <a:pt x="1466941" y="0"/>
                    </a:cubicBezTo>
                    <a:cubicBezTo>
                      <a:pt x="2277110" y="0"/>
                      <a:pt x="2933882" y="661956"/>
                      <a:pt x="2933882" y="1478519"/>
                    </a:cubicBezTo>
                    <a:cubicBezTo>
                      <a:pt x="2933882" y="2295082"/>
                      <a:pt x="2277110" y="2957038"/>
                      <a:pt x="1466941" y="2957038"/>
                    </a:cubicBezTo>
                    <a:cubicBezTo>
                      <a:pt x="656772" y="2957038"/>
                      <a:pt x="0" y="2295082"/>
                      <a:pt x="0" y="1478519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43627" tIns="447018" rIns="443627" bIns="447018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b="1" dirty="0" err="1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itchFamily="34" charset="0"/>
                  </a:rPr>
                  <a:t>Core</a:t>
                </a:r>
                <a:r>
                  <a:rPr lang="es-ES_tradnl" sz="1100" kern="1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_tradnl" b="1" dirty="0" err="1" smtClean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team</a:t>
                </a:r>
                <a:endParaRPr lang="es-ES_tradnl" b="1" dirty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ovéPole 7"/>
              <p:cNvSpPr txBox="1"/>
              <p:nvPr/>
            </p:nvSpPr>
            <p:spPr>
              <a:xfrm>
                <a:off x="5158591" y="4210162"/>
                <a:ext cx="168204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1200" b="1" dirty="0" smtClean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UFZ:</a:t>
                </a:r>
                <a:endParaRPr lang="de-DE" sz="1200" b="1" dirty="0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2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200" b="1" dirty="0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2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2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dirty="0" smtClean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ETC Manager: </a:t>
                </a: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Anita </a:t>
                </a:r>
                <a:r>
                  <a:rPr lang="en-US" sz="800" dirty="0" err="1" smtClean="0">
                    <a:latin typeface="Arial" pitchFamily="34" charset="0"/>
                    <a:cs typeface="Arial" pitchFamily="34" charset="0"/>
                  </a:rPr>
                  <a:t>Künitzer</a:t>
                </a:r>
                <a:endParaRPr lang="cs-CZ" sz="800" dirty="0" smtClean="0">
                  <a:latin typeface="Arial" pitchFamily="34" charset="0"/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900" b="1" dirty="0" smtClean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ETC </a:t>
                </a:r>
                <a:r>
                  <a:rPr lang="cs-CZ" sz="900" b="1" dirty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Assistant</a:t>
                </a:r>
                <a:endParaRPr lang="es-ES_tradnl" sz="900" b="1" dirty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dirty="0" smtClean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Financial </a:t>
                </a:r>
                <a:r>
                  <a:rPr lang="en-US" sz="900" b="1" dirty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contact</a:t>
                </a:r>
                <a:endParaRPr lang="es-ES_tradnl" sz="900" b="1" dirty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dirty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Scientific key </a:t>
                </a:r>
                <a:r>
                  <a:rPr lang="en-US" sz="900" b="1" dirty="0" smtClean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experts</a:t>
                </a:r>
                <a:endParaRPr lang="es-ES_tradnl" sz="900" b="1" dirty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60" name="Picture 36" descr="IMG_00785_smal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782" y="4732852"/>
              <a:ext cx="51988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" name="Group 80"/>
          <p:cNvGrpSpPr/>
          <p:nvPr/>
        </p:nvGrpSpPr>
        <p:grpSpPr>
          <a:xfrm>
            <a:off x="1002605" y="2342737"/>
            <a:ext cx="4161754" cy="4038380"/>
            <a:chOff x="1011529" y="2342737"/>
            <a:chExt cx="4161754" cy="4038380"/>
          </a:xfrm>
        </p:grpSpPr>
        <p:grpSp>
          <p:nvGrpSpPr>
            <p:cNvPr id="73" name="Group 72"/>
            <p:cNvGrpSpPr/>
            <p:nvPr/>
          </p:nvGrpSpPr>
          <p:grpSpPr>
            <a:xfrm>
              <a:off x="1011529" y="2342737"/>
              <a:ext cx="2644966" cy="4038380"/>
              <a:chOff x="1011529" y="2342737"/>
              <a:chExt cx="2644966" cy="4038380"/>
            </a:xfrm>
          </p:grpSpPr>
          <p:grpSp>
            <p:nvGrpSpPr>
              <p:cNvPr id="1031" name="Group 1030"/>
              <p:cNvGrpSpPr/>
              <p:nvPr/>
            </p:nvGrpSpPr>
            <p:grpSpPr>
              <a:xfrm>
                <a:off x="3116495" y="2342737"/>
                <a:ext cx="540000" cy="966609"/>
                <a:chOff x="1537995" y="2616430"/>
                <a:chExt cx="540000" cy="966609"/>
              </a:xfrm>
            </p:grpSpPr>
            <p:pic>
              <p:nvPicPr>
                <p:cNvPr id="1026" name="Picture 2" descr="https://www.deltares.nl/app/uploads/2014/11/Jeuken_Ad-150x200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7995" y="2616430"/>
                  <a:ext cx="54000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1555995" y="3290651"/>
                  <a:ext cx="504000" cy="292388"/>
                </a:xfrm>
                <a:prstGeom prst="rect">
                  <a:avLst/>
                </a:prstGeom>
                <a:noFill/>
              </p:spPr>
              <p:txBody>
                <a:bodyPr wrap="square" lIns="36000" rIns="36000" bIns="0" rtlCol="0">
                  <a:spAutoFit/>
                </a:bodyPr>
                <a:lstStyle/>
                <a:p>
                  <a:pPr algn="ctr"/>
                  <a: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Ad </a:t>
                  </a:r>
                </a:p>
                <a:p>
                  <a:pPr algn="ctr"/>
                  <a:r>
                    <a:rPr lang="de-DE" sz="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Jeuken</a:t>
                  </a:r>
                  <a:endParaRPr lang="de-DE" sz="8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37" name="Group 1036"/>
              <p:cNvGrpSpPr/>
              <p:nvPr/>
            </p:nvGrpSpPr>
            <p:grpSpPr>
              <a:xfrm>
                <a:off x="1011529" y="3868376"/>
                <a:ext cx="568125" cy="965740"/>
                <a:chOff x="659247" y="1447106"/>
                <a:chExt cx="568125" cy="965740"/>
              </a:xfrm>
            </p:grpSpPr>
            <p:pic>
              <p:nvPicPr>
                <p:cNvPr id="1036" name="Picture 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9247" y="1447106"/>
                  <a:ext cx="568125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709309" y="2120458"/>
                  <a:ext cx="468000" cy="292388"/>
                </a:xfrm>
                <a:prstGeom prst="rect">
                  <a:avLst/>
                </a:prstGeom>
                <a:noFill/>
              </p:spPr>
              <p:txBody>
                <a:bodyPr wrap="square" lIns="36000" rIns="36000" bIns="0" rtlCol="0">
                  <a:spAutoFit/>
                </a:bodyPr>
                <a:lstStyle/>
                <a:p>
                  <a:pPr algn="ctr"/>
                  <a: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Kari </a:t>
                  </a:r>
                  <a:r>
                    <a:rPr lang="de-DE" sz="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Austnes</a:t>
                  </a:r>
                  <a:endParaRPr lang="de-DE" sz="8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32" name="Group 1031"/>
              <p:cNvGrpSpPr/>
              <p:nvPr/>
            </p:nvGrpSpPr>
            <p:grpSpPr>
              <a:xfrm>
                <a:off x="2413851" y="2844580"/>
                <a:ext cx="576000" cy="960287"/>
                <a:chOff x="4935636" y="3747091"/>
                <a:chExt cx="576000" cy="960287"/>
              </a:xfrm>
            </p:grpSpPr>
            <p:pic>
              <p:nvPicPr>
                <p:cNvPr id="1030" name="Picture 4" descr="http://www.icpdr.org/icpdr/static/dw2005_3/dw0305p03_4.jpg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848" t="1829" r="29958" b="2501"/>
                <a:stretch/>
              </p:blipFill>
              <p:spPr bwMode="auto">
                <a:xfrm>
                  <a:off x="4940200" y="3747091"/>
                  <a:ext cx="566872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" name="TextBox 38"/>
                <p:cNvSpPr txBox="1"/>
                <p:nvPr/>
              </p:nvSpPr>
              <p:spPr>
                <a:xfrm>
                  <a:off x="4935636" y="4424805"/>
                  <a:ext cx="576000" cy="282573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0" rtlCol="0">
                  <a:spAutoFit/>
                </a:bodyPr>
                <a:lstStyle/>
                <a:p>
                  <a:pPr algn="ctr"/>
                  <a: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Ursula </a:t>
                  </a:r>
                  <a:r>
                    <a:rPr lang="de-DE" sz="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Schmedtje</a:t>
                  </a:r>
                  <a:endParaRPr lang="en-GB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35" name="Group 1034"/>
              <p:cNvGrpSpPr/>
              <p:nvPr/>
            </p:nvGrpSpPr>
            <p:grpSpPr>
              <a:xfrm>
                <a:off x="1706298" y="3359151"/>
                <a:ext cx="580909" cy="964466"/>
                <a:chOff x="719834" y="4981502"/>
                <a:chExt cx="580909" cy="964466"/>
              </a:xfrm>
            </p:grpSpPr>
            <p:pic>
              <p:nvPicPr>
                <p:cNvPr id="1033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9834" y="4981502"/>
                  <a:ext cx="580909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34" name="Rectangle 1033"/>
                <p:cNvSpPr/>
                <p:nvPr/>
              </p:nvSpPr>
              <p:spPr>
                <a:xfrm>
                  <a:off x="740288" y="5653580"/>
                  <a:ext cx="540000" cy="292388"/>
                </a:xfrm>
                <a:prstGeom prst="rect">
                  <a:avLst/>
                </a:prstGeom>
                <a:noFill/>
              </p:spPr>
              <p:txBody>
                <a:bodyPr wrap="square" lIns="36000" rIns="36000" bIns="0" rtlCol="0">
                  <a:spAutoFit/>
                </a:bodyPr>
                <a:lstStyle/>
                <a:p>
                  <a:pPr algn="ctr"/>
                  <a:r>
                    <a:rPr lang="en-GB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Lidija </a:t>
                  </a:r>
                  <a:r>
                    <a:rPr lang="en-GB" sz="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Globevnik</a:t>
                  </a:r>
                  <a:endParaRPr lang="en-GB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41" name="Group 1040"/>
              <p:cNvGrpSpPr/>
              <p:nvPr/>
            </p:nvGrpSpPr>
            <p:grpSpPr>
              <a:xfrm>
                <a:off x="1714857" y="4369350"/>
                <a:ext cx="521395" cy="966615"/>
                <a:chOff x="1332844" y="5067935"/>
                <a:chExt cx="521395" cy="966615"/>
              </a:xfrm>
            </p:grpSpPr>
            <p:pic>
              <p:nvPicPr>
                <p:cNvPr id="1040" name="Picture 9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38" r="1145" b="3103"/>
                <a:stretch/>
              </p:blipFill>
              <p:spPr bwMode="auto">
                <a:xfrm>
                  <a:off x="1332844" y="5067935"/>
                  <a:ext cx="521395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" name="TextBox 50"/>
                <p:cNvSpPr txBox="1"/>
                <p:nvPr/>
              </p:nvSpPr>
              <p:spPr>
                <a:xfrm>
                  <a:off x="1341541" y="5742162"/>
                  <a:ext cx="504000" cy="292388"/>
                </a:xfrm>
                <a:prstGeom prst="rect">
                  <a:avLst/>
                </a:prstGeom>
                <a:noFill/>
              </p:spPr>
              <p:txBody>
                <a:bodyPr wrap="square" lIns="36000" rIns="36000" bIns="0" rtlCol="0">
                  <a:spAutoFit/>
                </a:bodyPr>
                <a:lstStyle/>
                <a:p>
                  <a:pPr algn="ctr"/>
                  <a: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Volker </a:t>
                  </a:r>
                  <a:r>
                    <a:rPr lang="de-DE" sz="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Mohaupt</a:t>
                  </a:r>
                  <a:endParaRPr lang="de-DE" sz="8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43" name="Group 1042"/>
              <p:cNvGrpSpPr/>
              <p:nvPr/>
            </p:nvGrpSpPr>
            <p:grpSpPr>
              <a:xfrm>
                <a:off x="2371455" y="4880724"/>
                <a:ext cx="555836" cy="980479"/>
                <a:chOff x="2467520" y="1320905"/>
                <a:chExt cx="555836" cy="980479"/>
              </a:xfrm>
            </p:grpSpPr>
            <p:pic>
              <p:nvPicPr>
                <p:cNvPr id="1042" name="Picture 10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368"/>
                <a:stretch/>
              </p:blipFill>
              <p:spPr bwMode="auto">
                <a:xfrm>
                  <a:off x="2467520" y="1320905"/>
                  <a:ext cx="555836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4" name="TextBox 53"/>
                <p:cNvSpPr txBox="1"/>
                <p:nvPr/>
              </p:nvSpPr>
              <p:spPr>
                <a:xfrm>
                  <a:off x="2529438" y="2008996"/>
                  <a:ext cx="432000" cy="292388"/>
                </a:xfrm>
                <a:prstGeom prst="rect">
                  <a:avLst/>
                </a:prstGeom>
                <a:noFill/>
              </p:spPr>
              <p:txBody>
                <a:bodyPr wrap="square" lIns="36000" rIns="36000" bIns="0" rtlCol="0">
                  <a:spAutoFit/>
                </a:bodyPr>
                <a:lstStyle/>
                <a:p>
                  <a:pPr algn="ctr"/>
                  <a: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Petra Ronen</a:t>
                  </a:r>
                </a:p>
              </p:txBody>
            </p:sp>
          </p:grpSp>
          <p:grpSp>
            <p:nvGrpSpPr>
              <p:cNvPr id="1045" name="Group 1044"/>
              <p:cNvGrpSpPr/>
              <p:nvPr/>
            </p:nvGrpSpPr>
            <p:grpSpPr>
              <a:xfrm>
                <a:off x="3062495" y="5405963"/>
                <a:ext cx="576000" cy="975154"/>
                <a:chOff x="3772819" y="5854264"/>
                <a:chExt cx="576000" cy="975154"/>
              </a:xfrm>
            </p:grpSpPr>
            <p:pic>
              <p:nvPicPr>
                <p:cNvPr id="1044" name="Picture 12" descr="Evangelos Baltas (Associate Professor of NTUA)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673"/>
                <a:stretch/>
              </p:blipFill>
              <p:spPr bwMode="auto">
                <a:xfrm>
                  <a:off x="3805219" y="5854264"/>
                  <a:ext cx="540000" cy="7250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7" name="TextBox 56"/>
                <p:cNvSpPr txBox="1"/>
                <p:nvPr/>
              </p:nvSpPr>
              <p:spPr>
                <a:xfrm>
                  <a:off x="3772819" y="6537030"/>
                  <a:ext cx="576000" cy="292388"/>
                </a:xfrm>
                <a:prstGeom prst="rect">
                  <a:avLst/>
                </a:prstGeom>
                <a:noFill/>
              </p:spPr>
              <p:txBody>
                <a:bodyPr wrap="square" lIns="36000" rIns="36000" bIns="0" rtlCol="0">
                  <a:spAutoFit/>
                </a:bodyPr>
                <a:lstStyle/>
                <a:p>
                  <a:pPr algn="ctr"/>
                  <a: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Evangelos Baltas</a:t>
                  </a:r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3013283" y="3261366"/>
              <a:ext cx="2160000" cy="2160000"/>
              <a:chOff x="3013283" y="3245227"/>
              <a:chExt cx="2160000" cy="2160000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3013283" y="3245227"/>
                <a:ext cx="2160000" cy="2160000"/>
              </a:xfrm>
              <a:custGeom>
                <a:avLst/>
                <a:gdLst>
                  <a:gd name="connsiteX0" fmla="*/ 0 w 1942359"/>
                  <a:gd name="connsiteY0" fmla="*/ 963127 h 1926253"/>
                  <a:gd name="connsiteX1" fmla="*/ 971180 w 1942359"/>
                  <a:gd name="connsiteY1" fmla="*/ 0 h 1926253"/>
                  <a:gd name="connsiteX2" fmla="*/ 1942360 w 1942359"/>
                  <a:gd name="connsiteY2" fmla="*/ 963127 h 1926253"/>
                  <a:gd name="connsiteX3" fmla="*/ 971180 w 1942359"/>
                  <a:gd name="connsiteY3" fmla="*/ 1926254 h 1926253"/>
                  <a:gd name="connsiteX4" fmla="*/ 0 w 1942359"/>
                  <a:gd name="connsiteY4" fmla="*/ 963127 h 1926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2359" h="1926253">
                    <a:moveTo>
                      <a:pt x="0" y="963127"/>
                    </a:moveTo>
                    <a:cubicBezTo>
                      <a:pt x="0" y="431207"/>
                      <a:pt x="434812" y="0"/>
                      <a:pt x="971180" y="0"/>
                    </a:cubicBezTo>
                    <a:cubicBezTo>
                      <a:pt x="1507548" y="0"/>
                      <a:pt x="1942360" y="431207"/>
                      <a:pt x="1942360" y="963127"/>
                    </a:cubicBezTo>
                    <a:cubicBezTo>
                      <a:pt x="1942360" y="1495047"/>
                      <a:pt x="1507548" y="1926254"/>
                      <a:pt x="971180" y="1926254"/>
                    </a:cubicBezTo>
                    <a:cubicBezTo>
                      <a:pt x="434812" y="1926254"/>
                      <a:pt x="0" y="1495047"/>
                      <a:pt x="0" y="963127"/>
                    </a:cubicBezTo>
                    <a:close/>
                  </a:path>
                </a:pathLst>
              </a:custGeom>
              <a:solidFill>
                <a:srgbClr val="00B0F0">
                  <a:alpha val="50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80000" tIns="299873" rIns="302232" bIns="299873" numCol="1" spcCol="1270" anchor="ctr" anchorCtr="0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1400" b="1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itchFamily="34" charset="0"/>
                  </a:rPr>
                  <a:t>Freshwater</a:t>
                </a:r>
                <a:endParaRPr lang="es-ES_tradnl" sz="140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1400" b="1" dirty="0" err="1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team</a:t>
                </a:r>
                <a:endParaRPr lang="es-ES_tradnl" sz="140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4244478" y="3699285"/>
                <a:ext cx="903441" cy="1311578"/>
                <a:chOff x="4244478" y="3699285"/>
                <a:chExt cx="903441" cy="1311578"/>
              </a:xfrm>
            </p:grpSpPr>
            <p:sp>
              <p:nvSpPr>
                <p:cNvPr id="25" name="TextovéPole 13"/>
                <p:cNvSpPr txBox="1"/>
                <p:nvPr/>
              </p:nvSpPr>
              <p:spPr>
                <a:xfrm>
                  <a:off x="4244478" y="3699285"/>
                  <a:ext cx="903441" cy="33855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cs-CZ" sz="800" b="1" dirty="0">
                      <a:solidFill>
                        <a:schemeClr val="accent5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Team lead </a:t>
                  </a:r>
                  <a:endParaRPr lang="de-DE" sz="8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UBA Dessau</a:t>
                  </a:r>
                  <a:endParaRPr lang="es-ES_tradnl" sz="800" b="1" dirty="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4408198" y="4041051"/>
                  <a:ext cx="576000" cy="969812"/>
                  <a:chOff x="4935636" y="3747091"/>
                  <a:chExt cx="576000" cy="969812"/>
                </a:xfrm>
              </p:grpSpPr>
              <p:pic>
                <p:nvPicPr>
                  <p:cNvPr id="118" name="Picture 4" descr="http://www.icpdr.org/icpdr/static/dw2005_3/dw0305p03_4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848" t="1829" r="29958" b="2501"/>
                  <a:stretch/>
                </p:blipFill>
                <p:spPr bwMode="auto">
                  <a:xfrm>
                    <a:off x="4940200" y="3747091"/>
                    <a:ext cx="566872" cy="7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4935636" y="4434330"/>
                    <a:ext cx="576000" cy="282573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0" rtlCol="0">
                    <a:spAutoFit/>
                  </a:bodyPr>
                  <a:lstStyle/>
                  <a:p>
                    <a:pPr algn="ctr"/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Ursula </a:t>
                    </a:r>
                    <a:r>
                      <a:rPr lang="de-DE" sz="8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Schmedtje</a:t>
                    </a:r>
                    <a:endParaRPr lang="en-GB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105" name="Group 104"/>
          <p:cNvGrpSpPr/>
          <p:nvPr/>
        </p:nvGrpSpPr>
        <p:grpSpPr>
          <a:xfrm>
            <a:off x="6910023" y="2244513"/>
            <a:ext cx="4279372" cy="4199527"/>
            <a:chOff x="6862398" y="2244513"/>
            <a:chExt cx="4279372" cy="4199527"/>
          </a:xfrm>
        </p:grpSpPr>
        <p:grpSp>
          <p:nvGrpSpPr>
            <p:cNvPr id="104" name="Group 103"/>
            <p:cNvGrpSpPr/>
            <p:nvPr/>
          </p:nvGrpSpPr>
          <p:grpSpPr>
            <a:xfrm>
              <a:off x="7535427" y="2244513"/>
              <a:ext cx="3606343" cy="4199527"/>
              <a:chOff x="7535427" y="2244513"/>
              <a:chExt cx="3606343" cy="4199527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7542956" y="2244513"/>
                <a:ext cx="541440" cy="968871"/>
                <a:chOff x="8221913" y="1596167"/>
                <a:chExt cx="541440" cy="968871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8222633" y="2272650"/>
                  <a:ext cx="540000" cy="292388"/>
                </a:xfrm>
                <a:prstGeom prst="rect">
                  <a:avLst/>
                </a:prstGeom>
                <a:noFill/>
              </p:spPr>
              <p:txBody>
                <a:bodyPr wrap="square" lIns="36000" rIns="36000" bIns="0" rtlCol="0">
                  <a:spAutoFit/>
                </a:bodyPr>
                <a:lstStyle/>
                <a:p>
                  <a:pPr algn="ctr"/>
                  <a:r>
                    <a:rPr lang="en-GB" sz="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Jørgen</a:t>
                  </a:r>
                  <a:r>
                    <a:rPr lang="en-GB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N.</a:t>
                  </a:r>
                </a:p>
                <a:p>
                  <a:pPr algn="ctr"/>
                  <a:r>
                    <a:rPr lang="en-GB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Jensen</a:t>
                  </a:r>
                  <a:endParaRPr lang="en-GB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72" name="Picture 15" descr="http://www.ices.dk/SiteCollectionImages/ICES%20staff/Jorgen.jp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21913" y="1596167"/>
                  <a:ext cx="54144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8140357" y="2244513"/>
                <a:ext cx="612000" cy="961314"/>
                <a:chOff x="9770498" y="2653732"/>
                <a:chExt cx="612000" cy="961314"/>
              </a:xfrm>
            </p:grpSpPr>
            <p:pic>
              <p:nvPicPr>
                <p:cNvPr id="1055" name="Picture 19" descr="Profile Picture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05778" y="2653732"/>
                  <a:ext cx="54144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9770498" y="3322658"/>
                  <a:ext cx="612000" cy="292388"/>
                </a:xfrm>
                <a:prstGeom prst="rect">
                  <a:avLst/>
                </a:prstGeom>
                <a:noFill/>
              </p:spPr>
              <p:txBody>
                <a:bodyPr wrap="square" lIns="36000" rIns="36000" bIns="0" rtlCol="0">
                  <a:spAutoFit/>
                </a:bodyPr>
                <a:lstStyle/>
                <a:p>
                  <a:pPr algn="ctr"/>
                  <a:r>
                    <a:rPr lang="en-GB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Neil</a:t>
                  </a:r>
                </a:p>
                <a:p>
                  <a:pPr algn="ctr"/>
                  <a:r>
                    <a:rPr lang="en-GB" sz="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Holdsworth</a:t>
                  </a:r>
                  <a:endParaRPr lang="en-GB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8808318" y="2577131"/>
                <a:ext cx="545455" cy="961180"/>
                <a:chOff x="9621428" y="3558796"/>
                <a:chExt cx="545455" cy="961180"/>
              </a:xfrm>
            </p:grpSpPr>
            <p:pic>
              <p:nvPicPr>
                <p:cNvPr id="34" name="Picture 20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21428" y="3558796"/>
                  <a:ext cx="545455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7" name="Rectangle 76"/>
                <p:cNvSpPr/>
                <p:nvPr/>
              </p:nvSpPr>
              <p:spPr>
                <a:xfrm>
                  <a:off x="9624155" y="4227588"/>
                  <a:ext cx="540000" cy="292388"/>
                </a:xfrm>
                <a:prstGeom prst="rect">
                  <a:avLst/>
                </a:prstGeom>
                <a:noFill/>
              </p:spPr>
              <p:txBody>
                <a:bodyPr wrap="square" lIns="36000" rIns="36000" bIns="0" rtlCol="0">
                  <a:spAutoFit/>
                </a:bodyPr>
                <a:lstStyle/>
                <a:p>
                  <a:pPr algn="ctr"/>
                  <a: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Claudette</a:t>
                  </a:r>
                </a:p>
                <a:p>
                  <a:pPr algn="ctr"/>
                  <a:r>
                    <a:rPr lang="de-DE" sz="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Spiteri</a:t>
                  </a:r>
                  <a:endParaRPr lang="de-DE" sz="8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9409734" y="2909615"/>
                <a:ext cx="535931" cy="983813"/>
                <a:chOff x="9781275" y="4709144"/>
                <a:chExt cx="535931" cy="9838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9851240" y="5400569"/>
                  <a:ext cx="396000" cy="292388"/>
                </a:xfrm>
                <a:prstGeom prst="rect">
                  <a:avLst/>
                </a:prstGeom>
                <a:noFill/>
              </p:spPr>
              <p:txBody>
                <a:bodyPr wrap="square" lIns="36000" rIns="36000" bIns="0" rtlCol="0">
                  <a:spAutoFit/>
                </a:bodyPr>
                <a:lstStyle/>
                <a:p>
                  <a:pPr algn="ctr"/>
                  <a:r>
                    <a:rPr lang="en-GB" sz="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Štefan</a:t>
                  </a:r>
                  <a:r>
                    <a:rPr lang="en-GB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GB" sz="8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GB" sz="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Trdan</a:t>
                  </a:r>
                  <a:endParaRPr lang="en-GB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8" name="Picture 24" descr="Bildergebnis für Štefan Trdan"/>
                <p:cNvPicPr>
                  <a:picLocks noChangeAspect="1" noChangeArrowheads="1"/>
                </p:cNvPicPr>
                <p:nvPr/>
              </p:nvPicPr>
              <p:blipFill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161" r="19010"/>
                <a:stretch/>
              </p:blipFill>
              <p:spPr bwMode="auto">
                <a:xfrm>
                  <a:off x="9781275" y="4709144"/>
                  <a:ext cx="535931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5" name="Group 44"/>
              <p:cNvGrpSpPr/>
              <p:nvPr/>
            </p:nvGrpSpPr>
            <p:grpSpPr>
              <a:xfrm>
                <a:off x="10603044" y="3850863"/>
                <a:ext cx="538726" cy="965850"/>
                <a:chOff x="10445644" y="5100730"/>
                <a:chExt cx="538726" cy="965850"/>
              </a:xfrm>
            </p:grpSpPr>
            <p:pic>
              <p:nvPicPr>
                <p:cNvPr id="44" name="Picture 29" descr="D.ssa Sabrina Agnesi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389" r="12462"/>
                <a:stretch/>
              </p:blipFill>
              <p:spPr bwMode="auto">
                <a:xfrm>
                  <a:off x="10445644" y="5100730"/>
                  <a:ext cx="538726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1" name="Rectangle 90"/>
                <p:cNvSpPr/>
                <p:nvPr/>
              </p:nvSpPr>
              <p:spPr>
                <a:xfrm>
                  <a:off x="10463007" y="5774192"/>
                  <a:ext cx="504000" cy="292388"/>
                </a:xfrm>
                <a:prstGeom prst="rect">
                  <a:avLst/>
                </a:prstGeom>
                <a:noFill/>
              </p:spPr>
              <p:txBody>
                <a:bodyPr wrap="square" lIns="36000" rIns="36000" bIns="0" rtlCol="0">
                  <a:spAutoFit/>
                </a:bodyPr>
                <a:lstStyle/>
                <a:p>
                  <a:pPr algn="ctr"/>
                  <a:r>
                    <a:rPr lang="en-GB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Sabrina </a:t>
                  </a:r>
                  <a:r>
                    <a:rPr lang="en-GB" sz="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Agnesi</a:t>
                  </a:r>
                  <a:endParaRPr lang="en-GB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993913" y="4430904"/>
                <a:ext cx="543397" cy="966661"/>
                <a:chOff x="7939247" y="5761524"/>
                <a:chExt cx="543397" cy="966661"/>
              </a:xfrm>
            </p:grpSpPr>
            <p:pic>
              <p:nvPicPr>
                <p:cNvPr id="47" name="Picture 30" descr="035_32559_Boteler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3204"/>
                <a:stretch/>
              </p:blipFill>
              <p:spPr bwMode="auto">
                <a:xfrm>
                  <a:off x="7939247" y="5761524"/>
                  <a:ext cx="543397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" name="Rectangle 93"/>
                <p:cNvSpPr/>
                <p:nvPr/>
              </p:nvSpPr>
              <p:spPr>
                <a:xfrm>
                  <a:off x="7958945" y="6435797"/>
                  <a:ext cx="504000" cy="292388"/>
                </a:xfrm>
                <a:prstGeom prst="rect">
                  <a:avLst/>
                </a:prstGeom>
                <a:noFill/>
              </p:spPr>
              <p:txBody>
                <a:bodyPr wrap="square" lIns="36000" rIns="36000" bIns="0" rtlCol="0">
                  <a:spAutoFit/>
                </a:bodyPr>
                <a:lstStyle/>
                <a:p>
                  <a:pPr algn="ctr"/>
                  <a:r>
                    <a:rPr lang="en-GB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Benjamin </a:t>
                  </a:r>
                  <a:r>
                    <a:rPr lang="en-GB" sz="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Boteler</a:t>
                  </a:r>
                  <a:endParaRPr lang="en-GB" sz="8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9384782" y="4768869"/>
                <a:ext cx="543396" cy="964763"/>
                <a:chOff x="7113545" y="5911567"/>
                <a:chExt cx="543396" cy="964763"/>
              </a:xfrm>
            </p:grpSpPr>
            <p:pic>
              <p:nvPicPr>
                <p:cNvPr id="49" name="Picture 31" descr="MP"/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rightnessContrast brigh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765" r="24574"/>
                <a:stretch/>
              </p:blipFill>
              <p:spPr bwMode="auto">
                <a:xfrm>
                  <a:off x="7113545" y="5911567"/>
                  <a:ext cx="543396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7" name="Rectangle 96"/>
                <p:cNvSpPr/>
                <p:nvPr/>
              </p:nvSpPr>
              <p:spPr>
                <a:xfrm>
                  <a:off x="7169243" y="6583942"/>
                  <a:ext cx="432000" cy="292388"/>
                </a:xfrm>
                <a:prstGeom prst="rect">
                  <a:avLst/>
                </a:prstGeom>
                <a:noFill/>
              </p:spPr>
              <p:txBody>
                <a:bodyPr wrap="square" lIns="36000" rIns="36000" bIns="0" rtlCol="0">
                  <a:spAutoFit/>
                </a:bodyPr>
                <a:lstStyle/>
                <a:p>
                  <a:pPr algn="ctr"/>
                  <a:r>
                    <a:rPr lang="en-GB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Monika </a:t>
                  </a:r>
                  <a:r>
                    <a:rPr lang="en-GB" sz="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Peterlin</a:t>
                  </a:r>
                  <a:endParaRPr lang="en-GB" sz="8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10001626" y="3264732"/>
                <a:ext cx="545455" cy="971939"/>
                <a:chOff x="9639810" y="4611397"/>
                <a:chExt cx="545455" cy="971939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660537" y="5290948"/>
                  <a:ext cx="504000" cy="292388"/>
                </a:xfrm>
                <a:prstGeom prst="rect">
                  <a:avLst/>
                </a:prstGeom>
                <a:noFill/>
              </p:spPr>
              <p:txBody>
                <a:bodyPr wrap="square" lIns="36000" rIns="36000" bIns="0" rtlCol="0">
                  <a:spAutoFit/>
                </a:bodyPr>
                <a:lstStyle/>
                <a:p>
                  <a:pPr algn="ctr"/>
                  <a:r>
                    <a:rPr lang="en-GB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David Vaughan</a:t>
                  </a:r>
                  <a:endParaRPr lang="en-GB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20">
                  <a:extLst>
                    <a:ext uri="{BEBA8EAE-BF5A-486C-A8C5-ECC9F3942E4B}">
                      <a14:imgProps xmlns:a14="http://schemas.microsoft.com/office/drawing/2010/main">
                        <a14:imgLayer r:embed="rId21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21" r="7122"/>
                <a:stretch/>
              </p:blipFill>
              <p:spPr>
                <a:xfrm>
                  <a:off x="9639810" y="4611397"/>
                  <a:ext cx="545455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up 55"/>
              <p:cNvGrpSpPr/>
              <p:nvPr/>
            </p:nvGrpSpPr>
            <p:grpSpPr>
              <a:xfrm>
                <a:off x="8779047" y="5104936"/>
                <a:ext cx="540000" cy="972556"/>
                <a:chOff x="6201640" y="5884718"/>
                <a:chExt cx="540000" cy="972556"/>
              </a:xfrm>
            </p:grpSpPr>
            <p:pic>
              <p:nvPicPr>
                <p:cNvPr id="1056" name="Picture 3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4344" y="5884718"/>
                  <a:ext cx="534592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3" name="Rectangle 102"/>
                <p:cNvSpPr/>
                <p:nvPr/>
              </p:nvSpPr>
              <p:spPr>
                <a:xfrm>
                  <a:off x="6201640" y="6564886"/>
                  <a:ext cx="540000" cy="292388"/>
                </a:xfrm>
                <a:prstGeom prst="rect">
                  <a:avLst/>
                </a:prstGeom>
                <a:noFill/>
              </p:spPr>
              <p:txBody>
                <a:bodyPr wrap="square" lIns="36000" rIns="36000" bIns="0" rtlCol="0">
                  <a:spAutoFit/>
                </a:bodyPr>
                <a:lstStyle/>
                <a:p>
                  <a:pPr algn="ctr"/>
                  <a:r>
                    <a:rPr lang="en-GB" sz="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Jesper</a:t>
                  </a:r>
                  <a:r>
                    <a:rPr lang="en-GB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GB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H. </a:t>
                  </a:r>
                  <a:r>
                    <a:rPr lang="en-GB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Andersen</a:t>
                  </a:r>
                  <a:endParaRPr lang="en-GB" sz="8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8148734" y="5439271"/>
                <a:ext cx="564578" cy="1004342"/>
                <a:chOff x="1112513" y="1457325"/>
                <a:chExt cx="564578" cy="1004342"/>
              </a:xfrm>
            </p:grpSpPr>
            <p:pic>
              <p:nvPicPr>
                <p:cNvPr id="1057" name="Picture 33" descr="profile_bethstoker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0772" y="1457325"/>
                  <a:ext cx="548060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8" name="Rectangle 57"/>
                <p:cNvSpPr/>
                <p:nvPr/>
              </p:nvSpPr>
              <p:spPr>
                <a:xfrm>
                  <a:off x="1112513" y="2123113"/>
                  <a:ext cx="56457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Bethany</a:t>
                  </a:r>
                </a:p>
                <a:p>
                  <a:pPr algn="ctr"/>
                  <a:r>
                    <a:rPr lang="en-GB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Stoker</a:t>
                  </a: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7535427" y="5439271"/>
                <a:ext cx="547572" cy="1004769"/>
                <a:chOff x="4377714" y="5976790"/>
                <a:chExt cx="547572" cy="1004769"/>
              </a:xfrm>
            </p:grpSpPr>
            <p:pic>
              <p:nvPicPr>
                <p:cNvPr id="1059" name="Picture 35" descr="dr.ir. GJ (Gerjan) Piet"/>
                <p:cNvPicPr>
                  <a:picLocks noChangeAspect="1" noChangeArrowheads="1"/>
                </p:cNvPicPr>
                <p:nvPr/>
              </p:nvPicPr>
              <p:blipFill rotWithShape="1"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724" r="7224"/>
                <a:stretch/>
              </p:blipFill>
              <p:spPr bwMode="auto">
                <a:xfrm>
                  <a:off x="4377714" y="5976790"/>
                  <a:ext cx="547572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9" name="Rectangle 108"/>
                <p:cNvSpPr/>
                <p:nvPr/>
              </p:nvSpPr>
              <p:spPr>
                <a:xfrm>
                  <a:off x="4417500" y="6643005"/>
                  <a:ext cx="46800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Gerjan</a:t>
                  </a:r>
                  <a:r>
                    <a:rPr lang="en-GB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J.</a:t>
                  </a:r>
                </a:p>
                <a:p>
                  <a:pPr algn="ctr"/>
                  <a:r>
                    <a:rPr lang="en-GB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Piet</a:t>
                  </a:r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6862398" y="3261366"/>
              <a:ext cx="2160000" cy="2160000"/>
              <a:chOff x="6995147" y="3250330"/>
              <a:chExt cx="2160000" cy="2160000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6995147" y="3250330"/>
                <a:ext cx="2160000" cy="2160000"/>
              </a:xfrm>
              <a:custGeom>
                <a:avLst/>
                <a:gdLst>
                  <a:gd name="connsiteX0" fmla="*/ 0 w 2054673"/>
                  <a:gd name="connsiteY0" fmla="*/ 978585 h 1957170"/>
                  <a:gd name="connsiteX1" fmla="*/ 1027337 w 2054673"/>
                  <a:gd name="connsiteY1" fmla="*/ 0 h 1957170"/>
                  <a:gd name="connsiteX2" fmla="*/ 2054674 w 2054673"/>
                  <a:gd name="connsiteY2" fmla="*/ 978585 h 1957170"/>
                  <a:gd name="connsiteX3" fmla="*/ 1027337 w 2054673"/>
                  <a:gd name="connsiteY3" fmla="*/ 1957170 h 1957170"/>
                  <a:gd name="connsiteX4" fmla="*/ 0 w 2054673"/>
                  <a:gd name="connsiteY4" fmla="*/ 978585 h 195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673" h="1957170">
                    <a:moveTo>
                      <a:pt x="0" y="978585"/>
                    </a:moveTo>
                    <a:cubicBezTo>
                      <a:pt x="0" y="438127"/>
                      <a:pt x="459954" y="0"/>
                      <a:pt x="1027337" y="0"/>
                    </a:cubicBezTo>
                    <a:cubicBezTo>
                      <a:pt x="1594720" y="0"/>
                      <a:pt x="2054674" y="438127"/>
                      <a:pt x="2054674" y="978585"/>
                    </a:cubicBezTo>
                    <a:cubicBezTo>
                      <a:pt x="2054674" y="1519043"/>
                      <a:pt x="1594720" y="1957170"/>
                      <a:pt x="1027337" y="1957170"/>
                    </a:cubicBezTo>
                    <a:cubicBezTo>
                      <a:pt x="459954" y="1957170"/>
                      <a:pt x="0" y="1519043"/>
                      <a:pt x="0" y="97858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83450" tIns="369171" rIns="180000" bIns="369171" numCol="1" spcCol="1270" anchor="ctr" anchorCtr="0">
                <a:noAutofit/>
              </a:bodyPr>
              <a:lstStyle/>
              <a:p>
                <a:pPr lvl="0" algn="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1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Marine </a:t>
                </a:r>
              </a:p>
              <a:p>
                <a:pPr lvl="0" algn="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1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team</a:t>
                </a:r>
                <a:endParaRPr lang="es-ES_tradnl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7090121" y="3740951"/>
                <a:ext cx="874258" cy="1303974"/>
                <a:chOff x="7090121" y="3740951"/>
                <a:chExt cx="874258" cy="1303974"/>
              </a:xfrm>
            </p:grpSpPr>
            <p:sp>
              <p:nvSpPr>
                <p:cNvPr id="24" name="TextovéPole 12"/>
                <p:cNvSpPr txBox="1">
                  <a:spLocks noChangeArrowheads="1"/>
                </p:cNvSpPr>
                <p:nvPr/>
              </p:nvSpPr>
              <p:spPr bwMode="auto">
                <a:xfrm>
                  <a:off x="7090121" y="3740951"/>
                  <a:ext cx="87425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cs-CZ" altLang="en-US" sz="800" b="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Team lead </a:t>
                  </a:r>
                  <a:endParaRPr lang="de-DE" altLang="en-US" sz="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 eaLnBrk="1" hangingPunct="1"/>
                  <a:r>
                    <a:rPr lang="cs-CZ" altLang="en-US" sz="800" b="1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JNCC</a:t>
                  </a:r>
                  <a:endParaRPr lang="cs-CZ" altLang="en-US" sz="8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7254523" y="4082511"/>
                  <a:ext cx="545455" cy="962414"/>
                  <a:chOff x="10786929" y="3459744"/>
                  <a:chExt cx="545455" cy="962414"/>
                </a:xfrm>
              </p:grpSpPr>
              <p:sp>
                <p:nvSpPr>
                  <p:cNvPr id="123" name="Rectangle 122"/>
                  <p:cNvSpPr/>
                  <p:nvPr/>
                </p:nvSpPr>
                <p:spPr>
                  <a:xfrm>
                    <a:off x="10807656" y="4129770"/>
                    <a:ext cx="504000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en-GB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David Vaughan</a:t>
                    </a:r>
                    <a:endParaRPr lang="en-GB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24" name="Picture 123"/>
                  <p:cNvPicPr>
                    <a:picLocks noChangeAspect="1"/>
                  </p:cNvPicPr>
                  <p:nvPr/>
                </p:nvPicPr>
                <p:blipFill rotWithShape="1">
                  <a:blip r:embed="rId20">
                    <a:extLst>
                      <a:ext uri="{BEBA8EAE-BF5A-486C-A8C5-ECC9F3942E4B}">
                        <a14:imgProps xmlns:a14="http://schemas.microsoft.com/office/drawing/2010/main">
                          <a14:imgLayer r:embed="rId21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121" r="7122"/>
                  <a:stretch/>
                </p:blipFill>
                <p:spPr>
                  <a:xfrm>
                    <a:off x="10786929" y="3459744"/>
                    <a:ext cx="545455" cy="720000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78" name="Group 77"/>
          <p:cNvGrpSpPr/>
          <p:nvPr/>
        </p:nvGrpSpPr>
        <p:grpSpPr>
          <a:xfrm>
            <a:off x="4788976" y="741038"/>
            <a:ext cx="2560923" cy="1265196"/>
            <a:chOff x="4797900" y="645788"/>
            <a:chExt cx="2560923" cy="1265196"/>
          </a:xfrm>
        </p:grpSpPr>
        <p:grpSp>
          <p:nvGrpSpPr>
            <p:cNvPr id="1047" name="Group 1046"/>
            <p:cNvGrpSpPr/>
            <p:nvPr/>
          </p:nvGrpSpPr>
          <p:grpSpPr>
            <a:xfrm>
              <a:off x="4797900" y="951676"/>
              <a:ext cx="566689" cy="959308"/>
              <a:chOff x="2401989" y="1258888"/>
              <a:chExt cx="566689" cy="959308"/>
            </a:xfrm>
          </p:grpSpPr>
          <p:pic>
            <p:nvPicPr>
              <p:cNvPr id="1046" name="Picture 13" descr="MFanta_foto2007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1989" y="1258888"/>
                <a:ext cx="566689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2433333" y="1925808"/>
                <a:ext cx="504000" cy="292388"/>
              </a:xfrm>
              <a:prstGeom prst="rect">
                <a:avLst/>
              </a:prstGeom>
              <a:noFill/>
            </p:spPr>
            <p:txBody>
              <a:bodyPr wrap="square" lIns="36000" rIns="36000" bIns="0" rtlCol="0">
                <a:spAutoFit/>
              </a:bodyPr>
              <a:lstStyle/>
              <a:p>
                <a:pPr algn="ctr"/>
                <a:r>
                  <a:rPr lang="de-DE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Miroslav Fanta</a:t>
                </a:r>
              </a:p>
            </p:txBody>
          </p:sp>
        </p:grpSp>
        <p:grpSp>
          <p:nvGrpSpPr>
            <p:cNvPr id="1050" name="Group 1049"/>
            <p:cNvGrpSpPr/>
            <p:nvPr/>
          </p:nvGrpSpPr>
          <p:grpSpPr>
            <a:xfrm>
              <a:off x="6817383" y="944156"/>
              <a:ext cx="541440" cy="966828"/>
              <a:chOff x="8145702" y="1596167"/>
              <a:chExt cx="541440" cy="966828"/>
            </a:xfrm>
          </p:grpSpPr>
          <p:sp>
            <p:nvSpPr>
              <p:cNvPr id="1048" name="Rectangle 1047"/>
              <p:cNvSpPr/>
              <p:nvPr/>
            </p:nvSpPr>
            <p:spPr>
              <a:xfrm>
                <a:off x="8146422" y="2270607"/>
                <a:ext cx="540000" cy="292388"/>
              </a:xfrm>
              <a:prstGeom prst="rect">
                <a:avLst/>
              </a:prstGeom>
              <a:noFill/>
            </p:spPr>
            <p:txBody>
              <a:bodyPr wrap="square" lIns="36000" rIns="36000" bIns="0" rtlCol="0">
                <a:spAutoFit/>
              </a:bodyPr>
              <a:lstStyle/>
              <a:p>
                <a:pPr algn="ctr"/>
                <a:r>
                  <a:rPr lang="en-GB" sz="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Jørgen</a:t>
                </a:r>
                <a:r>
                  <a:rPr lang="en-GB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N.</a:t>
                </a:r>
              </a:p>
              <a:p>
                <a:pPr algn="ctr"/>
                <a:r>
                  <a:rPr lang="en-GB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Jensen</a:t>
                </a:r>
                <a:endParaRPr lang="en-GB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49" name="Picture 15" descr="http://www.ices.dk/SiteCollectionImages/ICES%20staff/Jorgen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5702" y="1596167"/>
                <a:ext cx="54144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52" name="Group 1051"/>
            <p:cNvGrpSpPr/>
            <p:nvPr/>
          </p:nvGrpSpPr>
          <p:grpSpPr>
            <a:xfrm>
              <a:off x="5784986" y="645788"/>
              <a:ext cx="612000" cy="967342"/>
              <a:chOff x="1493310" y="736506"/>
              <a:chExt cx="612000" cy="967342"/>
            </a:xfrm>
          </p:grpSpPr>
          <p:pic>
            <p:nvPicPr>
              <p:cNvPr id="1051" name="Picture 17" descr="Profile Picture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8590" y="736506"/>
                <a:ext cx="54144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Rectangle 65"/>
              <p:cNvSpPr/>
              <p:nvPr/>
            </p:nvSpPr>
            <p:spPr>
              <a:xfrm>
                <a:off x="1493310" y="1411460"/>
                <a:ext cx="612000" cy="292388"/>
              </a:xfrm>
              <a:prstGeom prst="rect">
                <a:avLst/>
              </a:prstGeom>
              <a:noFill/>
            </p:spPr>
            <p:txBody>
              <a:bodyPr wrap="square" lIns="36000" rIns="36000" bIns="0" rtlCol="0">
                <a:spAutoFit/>
              </a:bodyPr>
              <a:lstStyle/>
              <a:p>
                <a:pPr algn="ctr"/>
                <a:r>
                  <a:rPr lang="en-GB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Hans </a:t>
                </a:r>
                <a:r>
                  <a:rPr lang="en-GB" sz="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Mose</a:t>
                </a:r>
                <a:r>
                  <a:rPr lang="en-GB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Jensen</a:t>
                </a:r>
                <a:endParaRPr lang="en-GB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" name="Freeform 16"/>
          <p:cNvSpPr/>
          <p:nvPr/>
        </p:nvSpPr>
        <p:spPr>
          <a:xfrm>
            <a:off x="5016000" y="1742540"/>
            <a:ext cx="2160000" cy="2160000"/>
          </a:xfrm>
          <a:custGeom>
            <a:avLst/>
            <a:gdLst>
              <a:gd name="connsiteX0" fmla="*/ 0 w 1915497"/>
              <a:gd name="connsiteY0" fmla="*/ 947661 h 1895322"/>
              <a:gd name="connsiteX1" fmla="*/ 957749 w 1915497"/>
              <a:gd name="connsiteY1" fmla="*/ 0 h 1895322"/>
              <a:gd name="connsiteX2" fmla="*/ 1915498 w 1915497"/>
              <a:gd name="connsiteY2" fmla="*/ 947661 h 1895322"/>
              <a:gd name="connsiteX3" fmla="*/ 957749 w 1915497"/>
              <a:gd name="connsiteY3" fmla="*/ 1895322 h 1895322"/>
              <a:gd name="connsiteX4" fmla="*/ 0 w 1915497"/>
              <a:gd name="connsiteY4" fmla="*/ 947661 h 189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497" h="1895322">
                <a:moveTo>
                  <a:pt x="0" y="947661"/>
                </a:moveTo>
                <a:cubicBezTo>
                  <a:pt x="0" y="424282"/>
                  <a:pt x="428799" y="0"/>
                  <a:pt x="957749" y="0"/>
                </a:cubicBezTo>
                <a:cubicBezTo>
                  <a:pt x="1486699" y="0"/>
                  <a:pt x="1915498" y="424282"/>
                  <a:pt x="1915498" y="947661"/>
                </a:cubicBezTo>
                <a:cubicBezTo>
                  <a:pt x="1915498" y="1471040"/>
                  <a:pt x="1486699" y="1895322"/>
                  <a:pt x="957749" y="1895322"/>
                </a:cubicBezTo>
                <a:cubicBezTo>
                  <a:pt x="428799" y="1895322"/>
                  <a:pt x="0" y="1471040"/>
                  <a:pt x="0" y="94766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98298" tIns="295343" rIns="298298" bIns="295343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Data</a:t>
            </a:r>
            <a:r>
              <a:rPr lang="es-ES_tradnl" sz="1400" kern="12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400" b="1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team</a:t>
            </a:r>
            <a:endParaRPr lang="es-ES_tradnl" sz="1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ovéPole 14"/>
          <p:cNvSpPr txBox="1"/>
          <p:nvPr/>
        </p:nvSpPr>
        <p:spPr>
          <a:xfrm>
            <a:off x="5583482" y="2569141"/>
            <a:ext cx="98419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Team lead </a:t>
            </a:r>
            <a:endParaRPr lang="de-DE" sz="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CENIA</a:t>
            </a:r>
            <a:endParaRPr lang="es-ES_tradnl" sz="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20569" y="2910225"/>
            <a:ext cx="550863" cy="969299"/>
            <a:chOff x="3960122" y="1140040"/>
            <a:chExt cx="550863" cy="9692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38"/>
            <a:stretch/>
          </p:blipFill>
          <p:spPr>
            <a:xfrm>
              <a:off x="3960122" y="1140040"/>
              <a:ext cx="550863" cy="720000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3983553" y="1816951"/>
              <a:ext cx="504000" cy="292388"/>
            </a:xfrm>
            <a:prstGeom prst="rect">
              <a:avLst/>
            </a:prstGeom>
            <a:noFill/>
          </p:spPr>
          <p:txBody>
            <a:bodyPr wrap="square" lIns="36000" rIns="36000" bIns="0" rtlCol="0">
              <a:spAutoFit/>
            </a:bodyPr>
            <a:lstStyle/>
            <a:p>
              <a:pPr algn="ctr"/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Jiří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Kvapil</a:t>
              </a:r>
              <a:endParaRPr lang="de-DE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68000" y="36000"/>
            <a:ext cx="11246369" cy="676111"/>
          </a:xfrm>
        </p:spPr>
        <p:txBody>
          <a:bodyPr/>
          <a:lstStyle/>
          <a:p>
            <a:r>
              <a:rPr lang="en-US" dirty="0" smtClean="0"/>
              <a:t>ETC/ICM teams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Publications 2016 based on ETC-ICM </a:t>
            </a:r>
            <a:r>
              <a:rPr lang="en-GB" dirty="0" smtClean="0"/>
              <a:t>work (1)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8313" y="1431925"/>
            <a:ext cx="8504237" cy="4425950"/>
          </a:xfrm>
        </p:spPr>
        <p:txBody>
          <a:bodyPr/>
          <a:lstStyle/>
          <a:p>
            <a:pPr marL="180975" lvl="0" indent="-180975"/>
            <a:r>
              <a:rPr lang="en-GB" sz="1400" dirty="0"/>
              <a:t>EEA Report No 32/2016 ‘</a:t>
            </a:r>
            <a:r>
              <a:rPr lang="en-GB" sz="1400" u="sng" dirty="0">
                <a:hlinkClick r:id="rId2" tooltip="European water policies and human health — Combining&#10;          reported environmental information"/>
              </a:rPr>
              <a:t>European water policies and human health — Combining reported environmental information</a:t>
            </a:r>
            <a:r>
              <a:rPr lang="en-GB" sz="1400" dirty="0"/>
              <a:t>’ </a:t>
            </a:r>
            <a:r>
              <a:rPr lang="de-DE" sz="1400" dirty="0" smtClean="0"/>
              <a:t>ISBN 978-92-9213-834-9</a:t>
            </a:r>
          </a:p>
          <a:p>
            <a:pPr marL="180975" lvl="0" indent="0">
              <a:buNone/>
            </a:pPr>
            <a:r>
              <a:rPr lang="de-DE" sz="1400" u="sng" dirty="0" err="1" smtClean="0"/>
              <a:t>Authors</a:t>
            </a:r>
            <a:r>
              <a:rPr lang="de-DE" sz="1400" u="sng" dirty="0"/>
              <a:t>:</a:t>
            </a:r>
            <a:r>
              <a:rPr lang="de-DE" sz="1400" dirty="0"/>
              <a:t> J. Völker, A. </a:t>
            </a:r>
            <a:r>
              <a:rPr lang="de-DE" sz="1400" dirty="0" err="1"/>
              <a:t>Künitzer</a:t>
            </a:r>
            <a:r>
              <a:rPr lang="de-DE" sz="1400" dirty="0"/>
              <a:t>, L. </a:t>
            </a:r>
            <a:r>
              <a:rPr lang="de-DE" sz="1400" dirty="0" err="1"/>
              <a:t>Globevnik</a:t>
            </a:r>
            <a:r>
              <a:rPr lang="de-DE" sz="1400" dirty="0"/>
              <a:t>, S. </a:t>
            </a:r>
            <a:r>
              <a:rPr lang="de-DE" sz="1400" dirty="0" err="1"/>
              <a:t>Isoard</a:t>
            </a:r>
            <a:r>
              <a:rPr lang="de-DE" sz="1400" dirty="0"/>
              <a:t>, P. </a:t>
            </a:r>
            <a:r>
              <a:rPr lang="de-DE" sz="1400" dirty="0" err="1"/>
              <a:t>Kristensen</a:t>
            </a:r>
            <a:r>
              <a:rPr lang="de-DE" sz="1400" dirty="0"/>
              <a:t>, J. </a:t>
            </a:r>
            <a:r>
              <a:rPr lang="de-DE" sz="1400" dirty="0" err="1"/>
              <a:t>Kvapil</a:t>
            </a:r>
            <a:r>
              <a:rPr lang="de-DE" sz="1400" dirty="0"/>
              <a:t>, H. </a:t>
            </a:r>
            <a:r>
              <a:rPr lang="de-DE" sz="1400" dirty="0" err="1"/>
              <a:t>Prchalova</a:t>
            </a:r>
            <a:r>
              <a:rPr lang="de-DE" sz="1400" dirty="0"/>
              <a:t>, P. Ronen, U. </a:t>
            </a:r>
            <a:r>
              <a:rPr lang="de-DE" sz="1400" dirty="0" err="1"/>
              <a:t>Schmedtje</a:t>
            </a:r>
            <a:r>
              <a:rPr lang="de-DE" sz="1400" dirty="0"/>
              <a:t>, L. </a:t>
            </a:r>
            <a:r>
              <a:rPr lang="de-DE" sz="1400" dirty="0" err="1"/>
              <a:t>Snoj</a:t>
            </a:r>
            <a:r>
              <a:rPr lang="de-DE" sz="1400" dirty="0"/>
              <a:t>, G. </a:t>
            </a:r>
            <a:r>
              <a:rPr lang="de-DE" sz="1400" dirty="0" err="1"/>
              <a:t>Šubelj</a:t>
            </a:r>
            <a:r>
              <a:rPr lang="de-DE" sz="1400" dirty="0"/>
              <a:t>, B. Werner, C. </a:t>
            </a:r>
            <a:r>
              <a:rPr lang="de-DE" sz="1400" dirty="0" smtClean="0"/>
              <a:t>Whalley</a:t>
            </a:r>
          </a:p>
          <a:p>
            <a:pPr marL="180975" lvl="0" indent="0">
              <a:buNone/>
            </a:pPr>
            <a:endParaRPr lang="de-DE" sz="1400" dirty="0" smtClean="0"/>
          </a:p>
          <a:p>
            <a:pPr marL="180975" lvl="0" indent="0">
              <a:buNone/>
            </a:pPr>
            <a:endParaRPr lang="de-DE" sz="1400" dirty="0" smtClean="0"/>
          </a:p>
          <a:p>
            <a:pPr marL="180975" lvl="0" indent="0">
              <a:buNone/>
            </a:pPr>
            <a:endParaRPr lang="de-DE" sz="1400" dirty="0"/>
          </a:p>
          <a:p>
            <a:pPr marL="180975" lvl="0" indent="-180975"/>
            <a:r>
              <a:rPr lang="en-GB" sz="1400" dirty="0"/>
              <a:t>EEA Report No 26/2016 ‘</a:t>
            </a:r>
            <a:r>
              <a:rPr lang="en-GB" sz="1400" u="sng" dirty="0">
                <a:hlinkClick r:id="rId3"/>
              </a:rPr>
              <a:t>Rivers and lakes in European </a:t>
            </a:r>
            <a:r>
              <a:rPr lang="en-GB" sz="1400" u="sng" dirty="0" smtClean="0">
                <a:hlinkClick r:id="rId3"/>
              </a:rPr>
              <a:t>cities’</a:t>
            </a:r>
            <a:r>
              <a:rPr lang="en-GB" sz="1400" b="1" dirty="0" smtClean="0"/>
              <a:t>, </a:t>
            </a:r>
            <a:r>
              <a:rPr lang="de-DE" sz="1400" dirty="0" smtClean="0"/>
              <a:t>ISBN </a:t>
            </a:r>
            <a:r>
              <a:rPr lang="de-DE" sz="1400" dirty="0"/>
              <a:t>978-92-9213-821-9</a:t>
            </a:r>
            <a:endParaRPr lang="en-GB" sz="1400" b="1" dirty="0"/>
          </a:p>
          <a:p>
            <a:pPr marL="180975" indent="0">
              <a:buNone/>
            </a:pPr>
            <a:r>
              <a:rPr lang="de-DE" sz="1400" u="sng" dirty="0" err="1"/>
              <a:t>Authors</a:t>
            </a:r>
            <a:r>
              <a:rPr lang="de-DE" sz="1400" u="sng" dirty="0"/>
              <a:t>:</a:t>
            </a:r>
            <a:r>
              <a:rPr lang="de-DE" sz="1400" dirty="0"/>
              <a:t> E. </a:t>
            </a:r>
            <a:r>
              <a:rPr lang="de-DE" sz="1400" dirty="0" err="1"/>
              <a:t>Kampa</a:t>
            </a:r>
            <a:r>
              <a:rPr lang="de-DE" sz="1400" dirty="0"/>
              <a:t>, G. </a:t>
            </a:r>
            <a:r>
              <a:rPr lang="de-DE" sz="1400" dirty="0" err="1"/>
              <a:t>Anzaldúa</a:t>
            </a:r>
            <a:r>
              <a:rPr lang="de-DE" sz="1400" dirty="0"/>
              <a:t>, S. </a:t>
            </a:r>
            <a:r>
              <a:rPr lang="de-DE" sz="1400" dirty="0" err="1"/>
              <a:t>Langaas</a:t>
            </a:r>
            <a:r>
              <a:rPr lang="de-DE" sz="1400" dirty="0"/>
              <a:t>, P. </a:t>
            </a:r>
            <a:r>
              <a:rPr lang="de-DE" sz="1400" dirty="0" err="1"/>
              <a:t>Kristensen</a:t>
            </a:r>
            <a:r>
              <a:rPr lang="de-DE" sz="1400" dirty="0"/>
              <a:t>, U. </a:t>
            </a:r>
            <a:r>
              <a:rPr lang="de-DE" sz="1400" dirty="0" err="1"/>
              <a:t>Schmedtje</a:t>
            </a:r>
            <a:r>
              <a:rPr lang="de-DE" sz="1400" dirty="0"/>
              <a:t>, S. </a:t>
            </a:r>
            <a:r>
              <a:rPr lang="de-DE" sz="1400" dirty="0" err="1"/>
              <a:t>Isoard</a:t>
            </a:r>
            <a:r>
              <a:rPr lang="de-DE" sz="1400" dirty="0"/>
              <a:t>, B. Georgi, M. </a:t>
            </a:r>
            <a:r>
              <a:rPr lang="de-DE" sz="1400" dirty="0" err="1"/>
              <a:t>Cugny</a:t>
            </a:r>
            <a:r>
              <a:rPr lang="en-GB" sz="1400" dirty="0"/>
              <a:t>‑</a:t>
            </a:r>
            <a:r>
              <a:rPr lang="de-DE" sz="1400" dirty="0"/>
              <a:t>Seguin </a:t>
            </a:r>
            <a:endParaRPr lang="de-DE" sz="1400" dirty="0" smtClean="0"/>
          </a:p>
          <a:p>
            <a:pPr marL="180975" indent="0">
              <a:buNone/>
            </a:pPr>
            <a:endParaRPr lang="de-DE" sz="1400" dirty="0" smtClean="0"/>
          </a:p>
          <a:p>
            <a:pPr marL="180975" indent="0">
              <a:buNone/>
            </a:pPr>
            <a:endParaRPr lang="de-DE" sz="1400" dirty="0" smtClean="0"/>
          </a:p>
          <a:p>
            <a:pPr marL="180975" indent="0">
              <a:buNone/>
            </a:pPr>
            <a:endParaRPr lang="de-DE" sz="1400" dirty="0"/>
          </a:p>
          <a:p>
            <a:pPr marL="180975" lvl="0" indent="-180975"/>
            <a:r>
              <a:rPr lang="en-GB" sz="1400" dirty="0"/>
              <a:t>EEA Report No 25/2016 ‘</a:t>
            </a:r>
            <a:r>
              <a:rPr lang="en-GB" sz="1400" u="sng" dirty="0">
                <a:hlinkClick r:id="rId4"/>
              </a:rPr>
              <a:t>Seafood in Europe — A food system approach for </a:t>
            </a:r>
            <a:r>
              <a:rPr lang="en-GB" sz="1400" u="sng" dirty="0" smtClean="0">
                <a:hlinkClick r:id="rId4"/>
              </a:rPr>
              <a:t>sustainability</a:t>
            </a:r>
            <a:r>
              <a:rPr lang="en-GB" sz="1400" dirty="0" smtClean="0"/>
              <a:t>’</a:t>
            </a:r>
            <a:r>
              <a:rPr lang="en-GB" sz="1400" b="1" dirty="0" smtClean="0"/>
              <a:t>, </a:t>
            </a:r>
            <a:br>
              <a:rPr lang="en-GB" sz="1400" b="1" dirty="0" smtClean="0"/>
            </a:br>
            <a:r>
              <a:rPr lang="en-GB" sz="1400" dirty="0" smtClean="0"/>
              <a:t>ISBN </a:t>
            </a:r>
            <a:r>
              <a:rPr lang="en-GB" sz="1400" dirty="0"/>
              <a:t>978-92-9213-818-9</a:t>
            </a:r>
          </a:p>
          <a:p>
            <a:pPr marL="180975" indent="0">
              <a:buNone/>
            </a:pPr>
            <a:r>
              <a:rPr lang="en-GB" sz="1400" u="sng" dirty="0" smtClean="0"/>
              <a:t>Authors</a:t>
            </a:r>
            <a:r>
              <a:rPr lang="en-GB" sz="1400" u="sng" dirty="0"/>
              <a:t>:</a:t>
            </a:r>
            <a:r>
              <a:rPr lang="en-GB" sz="1400" dirty="0"/>
              <a:t> C. </a:t>
            </a:r>
            <a:r>
              <a:rPr lang="en-GB" sz="1400" dirty="0" err="1"/>
              <a:t>Belchior</a:t>
            </a:r>
            <a:r>
              <a:rPr lang="en-GB" sz="1400" dirty="0"/>
              <a:t>, B. </a:t>
            </a:r>
            <a:r>
              <a:rPr lang="en-GB" sz="1400" dirty="0" err="1"/>
              <a:t>Boteler</a:t>
            </a:r>
            <a:r>
              <a:rPr lang="en-GB" sz="1400" dirty="0"/>
              <a:t>, H. Jansen, G. Piet, M. Dickey-</a:t>
            </a:r>
            <a:r>
              <a:rPr lang="en-GB" sz="1400" dirty="0" err="1"/>
              <a:t>Collas</a:t>
            </a:r>
            <a:r>
              <a:rPr lang="en-GB" sz="1400" dirty="0"/>
              <a:t>, K. McFarland, L. Olivia Smith, C. Maguire, E. </a:t>
            </a:r>
            <a:r>
              <a:rPr lang="en-GB" sz="1400" dirty="0" err="1"/>
              <a:t>Gelabert</a:t>
            </a:r>
            <a:r>
              <a:rPr lang="en-GB" sz="1400" dirty="0"/>
              <a:t>, J. </a:t>
            </a:r>
            <a:r>
              <a:rPr lang="en-GB" sz="1400" dirty="0" err="1"/>
              <a:t>Reker</a:t>
            </a:r>
            <a:r>
              <a:rPr lang="en-GB" sz="1400" dirty="0"/>
              <a:t>, I. Vidal </a:t>
            </a:r>
          </a:p>
          <a:p>
            <a:pPr marL="180975" lvl="0" indent="0">
              <a:buNone/>
            </a:pPr>
            <a:endParaRPr lang="de-DE" sz="1400" dirty="0" smtClean="0"/>
          </a:p>
          <a:p>
            <a:pPr marL="180975" lvl="0" indent="0">
              <a:buNone/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 descr="Cover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933450"/>
            <a:ext cx="1343025" cy="19050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ivers and lakes, 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99" y="2555312"/>
            <a:ext cx="1342602" cy="1904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eafood in Europe - 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952875"/>
            <a:ext cx="1343025" cy="1905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Publications 2016 based on ETC-ICM work </a:t>
            </a:r>
            <a:r>
              <a:rPr lang="en-GB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31925"/>
            <a:ext cx="8507412" cy="3759200"/>
          </a:xfrm>
        </p:spPr>
        <p:txBody>
          <a:bodyPr/>
          <a:lstStyle/>
          <a:p>
            <a:pPr marL="180975" lvl="0" indent="-180975"/>
            <a:r>
              <a:rPr lang="en-GB" sz="1400" dirty="0"/>
              <a:t>EEA Report No 9/2016 ‘</a:t>
            </a:r>
            <a:r>
              <a:rPr lang="en-GB" sz="1400" u="sng" dirty="0">
                <a:hlinkClick r:id="rId2"/>
              </a:rPr>
              <a:t>European bathing water quality in </a:t>
            </a:r>
            <a:r>
              <a:rPr lang="en-GB" sz="1400" u="sng" dirty="0" smtClean="0">
                <a:hlinkClick r:id="rId2"/>
              </a:rPr>
              <a:t>2015</a:t>
            </a:r>
            <a:r>
              <a:rPr lang="en-GB" sz="1400" dirty="0" smtClean="0"/>
              <a:t>’</a:t>
            </a:r>
            <a:r>
              <a:rPr lang="en-GB" sz="1400" b="1" dirty="0"/>
              <a:t> </a:t>
            </a:r>
            <a:r>
              <a:rPr lang="de-DE" sz="1400" dirty="0" smtClean="0"/>
              <a:t>ISBN 978-92-9213-734-2</a:t>
            </a:r>
            <a:endParaRPr lang="en-GB" sz="1400" dirty="0" smtClean="0"/>
          </a:p>
          <a:p>
            <a:pPr marL="180975" lvl="0" indent="0">
              <a:buNone/>
            </a:pPr>
            <a:r>
              <a:rPr lang="de-DE" sz="1400" u="sng" dirty="0" err="1" smtClean="0"/>
              <a:t>Authors</a:t>
            </a:r>
            <a:r>
              <a:rPr lang="de-DE" sz="1400" u="sng" dirty="0"/>
              <a:t>:</a:t>
            </a:r>
            <a:r>
              <a:rPr lang="de-DE" sz="1400" dirty="0"/>
              <a:t> L. </a:t>
            </a:r>
            <a:r>
              <a:rPr lang="de-DE" sz="1400" dirty="0" err="1"/>
              <a:t>Globevnik</a:t>
            </a:r>
            <a:r>
              <a:rPr lang="de-DE" sz="1400" dirty="0"/>
              <a:t>, L. </a:t>
            </a:r>
            <a:r>
              <a:rPr lang="de-DE" sz="1400" dirty="0" err="1"/>
              <a:t>Snoj</a:t>
            </a:r>
            <a:r>
              <a:rPr lang="de-DE" sz="1400" dirty="0"/>
              <a:t>, G. </a:t>
            </a:r>
            <a:r>
              <a:rPr lang="de-DE" sz="1400" dirty="0" err="1"/>
              <a:t>Šubelj</a:t>
            </a:r>
            <a:r>
              <a:rPr lang="de-DE" sz="1400" dirty="0"/>
              <a:t>, P. </a:t>
            </a:r>
            <a:r>
              <a:rPr lang="de-DE" sz="1400" dirty="0" err="1" smtClean="0"/>
              <a:t>Kristensen</a:t>
            </a:r>
            <a:endParaRPr lang="de-DE" sz="1400" dirty="0" smtClean="0"/>
          </a:p>
          <a:p>
            <a:pPr marL="180975" lvl="0" indent="0">
              <a:buNone/>
            </a:pPr>
            <a:endParaRPr lang="de-DE" sz="1400" dirty="0" smtClean="0"/>
          </a:p>
          <a:p>
            <a:pPr marL="180975" lvl="0" indent="-180975"/>
            <a:r>
              <a:rPr lang="en-GB" sz="1400" dirty="0"/>
              <a:t>EEA Report No 1/2016 ‘</a:t>
            </a:r>
            <a:r>
              <a:rPr lang="en-GB" sz="1400" u="sng" dirty="0">
                <a:hlinkClick r:id="rId3"/>
              </a:rPr>
              <a:t>Flood risks and environmental vulnerability — Exploring the synergies between floodplain restoration, water policies and thematic </a:t>
            </a:r>
            <a:r>
              <a:rPr lang="en-GB" sz="1400" u="sng" dirty="0" smtClean="0">
                <a:hlinkClick r:id="rId3"/>
              </a:rPr>
              <a:t>policies</a:t>
            </a:r>
            <a:r>
              <a:rPr lang="en-GB" sz="1400" dirty="0" smtClean="0"/>
              <a:t>’</a:t>
            </a:r>
            <a:r>
              <a:rPr lang="en-GB" sz="1400" b="1" dirty="0" smtClean="0"/>
              <a:t>, </a:t>
            </a:r>
            <a:r>
              <a:rPr lang="de-DE" sz="1400" dirty="0" smtClean="0"/>
              <a:t>ISBN </a:t>
            </a:r>
            <a:r>
              <a:rPr lang="de-DE" sz="1400" dirty="0"/>
              <a:t>978-92-9213-716-8</a:t>
            </a:r>
            <a:endParaRPr lang="en-GB" sz="1400" dirty="0"/>
          </a:p>
          <a:p>
            <a:pPr marL="180975" indent="0">
              <a:buNone/>
            </a:pPr>
            <a:r>
              <a:rPr lang="de-DE" sz="1400" u="sng" dirty="0" err="1"/>
              <a:t>Authors</a:t>
            </a:r>
            <a:r>
              <a:rPr lang="de-DE" sz="1400" u="sng" dirty="0"/>
              <a:t>:</a:t>
            </a:r>
            <a:r>
              <a:rPr lang="de-DE" sz="1400" dirty="0"/>
              <a:t> W. </a:t>
            </a:r>
            <a:r>
              <a:rPr lang="de-DE" sz="1400" dirty="0" err="1"/>
              <a:t>Vanneuville</a:t>
            </a:r>
            <a:r>
              <a:rPr lang="de-DE" sz="1400" dirty="0"/>
              <a:t>, H. Wolters, M. Scholz, L. </a:t>
            </a:r>
            <a:r>
              <a:rPr lang="de-DE" sz="1400" dirty="0" err="1"/>
              <a:t>Snoj</a:t>
            </a:r>
            <a:r>
              <a:rPr lang="de-DE" sz="1400" dirty="0"/>
              <a:t>, L. </a:t>
            </a:r>
            <a:r>
              <a:rPr lang="de-DE" sz="1400" dirty="0" err="1"/>
              <a:t>Globevnik</a:t>
            </a:r>
            <a:r>
              <a:rPr lang="de-DE" sz="1400" dirty="0"/>
              <a:t>, J. </a:t>
            </a:r>
            <a:r>
              <a:rPr lang="de-DE" sz="1400" dirty="0" err="1"/>
              <a:t>Mysiak</a:t>
            </a:r>
            <a:r>
              <a:rPr lang="de-DE" sz="1400" dirty="0"/>
              <a:t>, </a:t>
            </a:r>
            <a:r>
              <a:rPr lang="de-DE" sz="1400" dirty="0" err="1"/>
              <a:t>Ch</a:t>
            </a:r>
            <a:r>
              <a:rPr lang="de-DE" sz="1400" dirty="0"/>
              <a:t>. </a:t>
            </a:r>
            <a:r>
              <a:rPr lang="de-DE" sz="1400" dirty="0" err="1"/>
              <a:t>Seijger</a:t>
            </a:r>
            <a:r>
              <a:rPr lang="de-DE" sz="1400" dirty="0"/>
              <a:t>, </a:t>
            </a:r>
            <a:r>
              <a:rPr lang="de-DE" sz="1400" dirty="0" err="1"/>
              <a:t>Ch</a:t>
            </a:r>
            <a:r>
              <a:rPr lang="de-DE" sz="1400" dirty="0"/>
              <a:t>. Schulz-</a:t>
            </a:r>
            <a:r>
              <a:rPr lang="de-DE" sz="1400" dirty="0" err="1"/>
              <a:t>Zunkel</a:t>
            </a:r>
            <a:r>
              <a:rPr lang="de-DE" sz="1400" dirty="0"/>
              <a:t> </a:t>
            </a:r>
            <a:endParaRPr lang="de-DE" sz="1400" dirty="0" smtClean="0"/>
          </a:p>
          <a:p>
            <a:pPr marL="180975" indent="0">
              <a:buNone/>
            </a:pPr>
            <a:endParaRPr lang="de-DE" sz="1400" dirty="0"/>
          </a:p>
          <a:p>
            <a:pPr marL="180975" indent="0">
              <a:buNone/>
            </a:pPr>
            <a:endParaRPr lang="de-DE" sz="1400" dirty="0"/>
          </a:p>
          <a:p>
            <a:pPr marL="180975" lvl="0" indent="-180975"/>
            <a:r>
              <a:rPr lang="en-GB" sz="1400" dirty="0" smtClean="0"/>
              <a:t>ETC/ICM </a:t>
            </a:r>
            <a:r>
              <a:rPr lang="en-GB" sz="1400" dirty="0"/>
              <a:t>Technical Report 2/2016 ‘</a:t>
            </a:r>
            <a:r>
              <a:rPr lang="en-GB" sz="1400" dirty="0">
                <a:hlinkClick r:id="rId4"/>
              </a:rPr>
              <a:t>European assessment of eutrophication abatement measures across land-based sources, inland, coastal and marine </a:t>
            </a:r>
            <a:r>
              <a:rPr lang="en-GB" sz="1400" dirty="0" smtClean="0">
                <a:hlinkClick r:id="rId4"/>
              </a:rPr>
              <a:t>waters</a:t>
            </a:r>
            <a:r>
              <a:rPr lang="en-GB" sz="1400" dirty="0" smtClean="0"/>
              <a:t>’</a:t>
            </a:r>
            <a:r>
              <a:rPr lang="en-GB" sz="1400" b="1" dirty="0" smtClean="0"/>
              <a:t>, </a:t>
            </a:r>
            <a:r>
              <a:rPr lang="de-DE" sz="1400" dirty="0" smtClean="0"/>
              <a:t>ISBN </a:t>
            </a:r>
            <a:r>
              <a:rPr lang="de-DE" sz="1400" dirty="0"/>
              <a:t>978-3-944280-55-4</a:t>
            </a:r>
            <a:endParaRPr lang="en-GB" sz="1400" b="1" dirty="0"/>
          </a:p>
          <a:p>
            <a:pPr marL="180975" indent="0">
              <a:buNone/>
            </a:pPr>
            <a:r>
              <a:rPr lang="de-DE" sz="1400" u="sng" dirty="0" smtClean="0"/>
              <a:t>Authors:</a:t>
            </a:r>
            <a:r>
              <a:rPr lang="de-DE" sz="1400" dirty="0" smtClean="0"/>
              <a:t> R. Ibisch, K. Westphal, D. Borchardt, J. Rouillard, E. Lukat, B. Boteler, A. Lyche Solheim, K. Austnes, W. Leujak, U. Schmedtje</a:t>
            </a:r>
            <a:r>
              <a:rPr lang="es-ES_tradnl" sz="1400" dirty="0"/>
              <a:t>, </a:t>
            </a:r>
            <a:r>
              <a:rPr lang="es-ES_tradnl" sz="1400" dirty="0" smtClean="0"/>
              <a:t>Ed.: </a:t>
            </a:r>
            <a:r>
              <a:rPr lang="es-ES_tradnl" sz="1400" dirty="0"/>
              <a:t>A.K</a:t>
            </a:r>
            <a:r>
              <a:rPr lang="de-DE" sz="1400" dirty="0" smtClean="0"/>
              <a:t>ünitzer</a:t>
            </a:r>
          </a:p>
          <a:p>
            <a:pPr marL="180975" indent="0">
              <a:buNone/>
            </a:pPr>
            <a:endParaRPr lang="de-DE" sz="1400" dirty="0" smtClean="0"/>
          </a:p>
          <a:p>
            <a:pPr marL="180975" indent="0">
              <a:buNone/>
            </a:pPr>
            <a:endParaRPr lang="de-DE" sz="1400" dirty="0"/>
          </a:p>
          <a:p>
            <a:pPr marL="180975" lvl="0" indent="-180975"/>
            <a:r>
              <a:rPr lang="en-GB" sz="1400" dirty="0"/>
              <a:t>ETC/ICM Technical Report 1/2016 ‘</a:t>
            </a:r>
            <a:r>
              <a:rPr lang="en-GB" sz="1400" dirty="0">
                <a:hlinkClick r:id="rId5"/>
              </a:rPr>
              <a:t>Use of freshwater resources in Europe 2002-2012 - Supplementary document to the European Environment Agency’s core set indicator </a:t>
            </a:r>
            <a:r>
              <a:rPr lang="en-GB" sz="1400" dirty="0" smtClean="0">
                <a:hlinkClick r:id="rId5"/>
              </a:rPr>
              <a:t>018</a:t>
            </a:r>
            <a:r>
              <a:rPr lang="en-GB" sz="1400" dirty="0" smtClean="0"/>
              <a:t>’</a:t>
            </a:r>
            <a:r>
              <a:rPr lang="en-GB" sz="1400" b="1" dirty="0" smtClean="0"/>
              <a:t>, </a:t>
            </a:r>
            <a:r>
              <a:rPr lang="es-ES_tradnl" sz="1400" dirty="0" smtClean="0"/>
              <a:t>ISBN </a:t>
            </a:r>
            <a:r>
              <a:rPr lang="es-ES_tradnl" sz="1400" dirty="0"/>
              <a:t>978-3-944280-54-7</a:t>
            </a:r>
            <a:endParaRPr lang="en-GB" sz="1400" b="1" dirty="0"/>
          </a:p>
          <a:p>
            <a:pPr marL="180975" indent="0">
              <a:buNone/>
            </a:pPr>
            <a:r>
              <a:rPr lang="es-ES_tradnl" sz="1400" u="sng" dirty="0" err="1"/>
              <a:t>Authors</a:t>
            </a:r>
            <a:r>
              <a:rPr lang="es-ES_tradnl" sz="1400" u="sng" dirty="0"/>
              <a:t>:</a:t>
            </a:r>
            <a:r>
              <a:rPr lang="es-ES_tradnl" sz="1400" dirty="0"/>
              <a:t> E. Baltas, N. </a:t>
            </a:r>
            <a:r>
              <a:rPr lang="es-ES_tradnl" sz="1400" dirty="0" err="1"/>
              <a:t>Zal</a:t>
            </a:r>
            <a:r>
              <a:rPr lang="es-ES_tradnl" sz="1400" dirty="0"/>
              <a:t>, G. </a:t>
            </a:r>
            <a:r>
              <a:rPr lang="es-ES_tradnl" sz="1400" dirty="0" err="1"/>
              <a:t>Bariamis</a:t>
            </a:r>
            <a:r>
              <a:rPr lang="es-ES_tradnl" sz="1400" dirty="0"/>
              <a:t>, A. </a:t>
            </a:r>
            <a:r>
              <a:rPr lang="es-ES_tradnl" sz="1400" dirty="0" err="1"/>
              <a:t>Zachos</a:t>
            </a:r>
            <a:r>
              <a:rPr lang="es-ES_tradnl" sz="1400" dirty="0"/>
              <a:t>, D. </a:t>
            </a:r>
            <a:r>
              <a:rPr lang="es-ES_tradnl" sz="1400" dirty="0" err="1"/>
              <a:t>Panagos</a:t>
            </a:r>
            <a:r>
              <a:rPr lang="es-ES_tradnl" sz="1400" dirty="0"/>
              <a:t>, I. </a:t>
            </a:r>
            <a:r>
              <a:rPr lang="es-ES_tradnl" sz="1400" dirty="0" err="1"/>
              <a:t>Konstantinou</a:t>
            </a:r>
            <a:r>
              <a:rPr lang="es-ES_tradnl" sz="1400" dirty="0"/>
              <a:t>, M. </a:t>
            </a:r>
            <a:r>
              <a:rPr lang="es-ES_tradnl" sz="1400" dirty="0" err="1"/>
              <a:t>Mimikou</a:t>
            </a:r>
            <a:r>
              <a:rPr lang="es-ES_tradnl" sz="1400" dirty="0"/>
              <a:t> </a:t>
            </a:r>
            <a:r>
              <a:rPr lang="es-ES_tradnl" sz="1400" dirty="0" smtClean="0"/>
              <a:t>, </a:t>
            </a:r>
            <a:r>
              <a:rPr lang="es-ES_tradnl" sz="1400" dirty="0" smtClean="0"/>
              <a:t>Ed.: </a:t>
            </a:r>
            <a:r>
              <a:rPr lang="es-ES_tradnl" sz="1400" dirty="0" smtClean="0"/>
              <a:t>A.K</a:t>
            </a:r>
            <a:r>
              <a:rPr lang="de-DE" sz="1400" dirty="0" smtClean="0"/>
              <a:t>ünitzer</a:t>
            </a:r>
            <a:endParaRPr lang="en-GB" sz="1400" dirty="0"/>
          </a:p>
          <a:p>
            <a:pPr marL="180975" indent="0">
              <a:buNone/>
            </a:pPr>
            <a:endParaRPr lang="en-GB" sz="1400" dirty="0"/>
          </a:p>
          <a:p>
            <a:pPr marL="180975" lvl="0" indent="-180975">
              <a:buNone/>
            </a:pPr>
            <a:endParaRPr lang="en-GB" sz="1400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over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933450"/>
            <a:ext cx="1343025" cy="1905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ver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00" y="1514475"/>
            <a:ext cx="1343025" cy="1905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3427794"/>
            <a:ext cx="1348152" cy="1904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477" y="4057650"/>
            <a:ext cx="1357448" cy="1904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9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ETC/ICM tasks </a:t>
            </a:r>
            <a:r>
              <a:rPr lang="en-US" dirty="0" smtClean="0"/>
              <a:t>2017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168842"/>
            <a:ext cx="11245850" cy="4699221"/>
          </a:xfrm>
        </p:spPr>
        <p:txBody>
          <a:bodyPr/>
          <a:lstStyle/>
          <a:p>
            <a:r>
              <a:rPr lang="en-US" sz="3600" dirty="0"/>
              <a:t>1.4.2.3: Disaster risk </a:t>
            </a:r>
            <a:r>
              <a:rPr lang="en-US" sz="3600" dirty="0" smtClean="0"/>
              <a:t>reduction </a:t>
            </a:r>
            <a:endParaRPr lang="en-US" sz="3600" dirty="0"/>
          </a:p>
          <a:p>
            <a:r>
              <a:rPr lang="en-US" sz="3600" dirty="0"/>
              <a:t>1.5.1.a: WFD Assessments and preparation of State of Water 2017 </a:t>
            </a:r>
            <a:r>
              <a:rPr lang="en-US" sz="3600" dirty="0" smtClean="0"/>
              <a:t>Report       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FF0000"/>
                </a:solidFill>
              </a:rPr>
              <a:t>this meeting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3600" dirty="0"/>
              <a:t>1.5.1.b: Bathing Water Directive </a:t>
            </a:r>
            <a:r>
              <a:rPr lang="en-US" sz="3600" dirty="0" smtClean="0"/>
              <a:t>assessment </a:t>
            </a:r>
            <a:endParaRPr lang="en-US" sz="3600" dirty="0"/>
          </a:p>
          <a:p>
            <a:r>
              <a:rPr lang="en-US" sz="3600" dirty="0"/>
              <a:t>1.5.1.c: Update of EEA freshwater </a:t>
            </a:r>
            <a:r>
              <a:rPr lang="en-US" sz="3600" dirty="0" smtClean="0"/>
              <a:t>indicators</a:t>
            </a:r>
          </a:p>
          <a:p>
            <a:pPr lvl="2"/>
            <a:r>
              <a:rPr lang="en-US" sz="2400" dirty="0"/>
              <a:t>C3 – Oxygen-consuming substances in rivers</a:t>
            </a:r>
          </a:p>
          <a:p>
            <a:pPr lvl="2"/>
            <a:r>
              <a:rPr lang="en-US" sz="2400" dirty="0"/>
              <a:t>C4 –</a:t>
            </a:r>
            <a:r>
              <a:rPr lang="en-US" sz="2400" dirty="0" smtClean="0"/>
              <a:t> </a:t>
            </a:r>
            <a:r>
              <a:rPr lang="en-US" sz="2400" dirty="0"/>
              <a:t>Nutrients in freshwater</a:t>
            </a:r>
          </a:p>
          <a:p>
            <a:r>
              <a:rPr lang="en-US" sz="3600" dirty="0"/>
              <a:t>1.5.1.d: Freshwater team </a:t>
            </a:r>
            <a:r>
              <a:rPr lang="en-US" sz="3600" dirty="0" smtClean="0"/>
              <a:t>meeting, </a:t>
            </a:r>
            <a:r>
              <a:rPr lang="en-US" sz="3600" dirty="0"/>
              <a:t>Freshwater roadmap</a:t>
            </a:r>
          </a:p>
          <a:p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www.deltares.nl/app/uploads/2014/11/Jeuken_Ad-150x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12" y="1150041"/>
            <a:ext cx="54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icpdr.org/icpdr/static/dw2005_3/dw0305p03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t="1829" r="29958" b="2501"/>
          <a:stretch/>
        </p:blipFill>
        <p:spPr bwMode="auto">
          <a:xfrm>
            <a:off x="4643807" y="2407258"/>
            <a:ext cx="5668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59" y="2999151"/>
            <a:ext cx="58090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985" y="2673291"/>
            <a:ext cx="977426" cy="137171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43" y="3856515"/>
            <a:ext cx="56812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8"/>
          <a:srcRect l="44591" t="25501" r="6519" b="30373"/>
          <a:stretch/>
        </p:blipFill>
        <p:spPr bwMode="auto">
          <a:xfrm>
            <a:off x="7442421" y="4439285"/>
            <a:ext cx="1639473" cy="818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4" descr="http://www.icpdr.org/icpdr/static/dw2005_3/dw0305p03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t="1829" r="29958" b="2501"/>
          <a:stretch/>
        </p:blipFill>
        <p:spPr bwMode="auto">
          <a:xfrm>
            <a:off x="11411692" y="5151783"/>
            <a:ext cx="5668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9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ETC/ICM tasks 2017 </a:t>
            </a:r>
            <a:r>
              <a:rPr lang="en-US" dirty="0" smtClean="0"/>
              <a:t>(2)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930304"/>
            <a:ext cx="11245850" cy="5136542"/>
          </a:xfrm>
        </p:spPr>
        <p:txBody>
          <a:bodyPr/>
          <a:lstStyle/>
          <a:p>
            <a:r>
              <a:rPr lang="en-US" sz="3200" dirty="0"/>
              <a:t>1.5.2.a:  Chemicals in Europe’s Surface </a:t>
            </a:r>
            <a:r>
              <a:rPr lang="en-US" sz="3200" dirty="0" smtClean="0"/>
              <a:t>Waters       </a:t>
            </a:r>
            <a:r>
              <a:rPr lang="en-US" sz="2400" i="1" dirty="0" smtClean="0"/>
              <a:t>,(</a:t>
            </a:r>
            <a:r>
              <a:rPr lang="en-US" sz="2400" i="1" dirty="0" err="1" smtClean="0">
                <a:solidFill>
                  <a:srgbClr val="FF0000"/>
                </a:solidFill>
              </a:rPr>
              <a:t>ppt</a:t>
            </a:r>
            <a:r>
              <a:rPr lang="en-US" sz="2400" i="1" dirty="0" smtClean="0">
                <a:solidFill>
                  <a:srgbClr val="FF0000"/>
                </a:solidFill>
              </a:rPr>
              <a:t> session </a:t>
            </a:r>
            <a:r>
              <a:rPr lang="en-US" sz="2400" i="1" dirty="0" smtClean="0"/>
              <a:t>4)</a:t>
            </a:r>
          </a:p>
          <a:p>
            <a:pPr lvl="1" hangingPunct="0"/>
            <a:r>
              <a:rPr lang="en-US" sz="2400" i="1" dirty="0" smtClean="0"/>
              <a:t>Publication of ETC/ICM Technical </a:t>
            </a:r>
            <a:r>
              <a:rPr lang="en-US" sz="2400" i="1" dirty="0"/>
              <a:t>report 3/2017 </a:t>
            </a:r>
            <a:r>
              <a:rPr lang="en-GB" sz="2400" i="1" dirty="0"/>
              <a:t>Emissions of pollutants to Europe’s waters </a:t>
            </a:r>
            <a:r>
              <a:rPr lang="en-GB" sz="2400" i="1" dirty="0"/>
              <a:t>- sources</a:t>
            </a:r>
            <a:r>
              <a:rPr lang="en-GB" sz="2400" i="1" dirty="0"/>
              <a:t>, pathways and trends</a:t>
            </a:r>
            <a:endParaRPr lang="en-US" sz="2400" i="1" dirty="0"/>
          </a:p>
          <a:p>
            <a:r>
              <a:rPr lang="en-US" sz="3200" dirty="0" smtClean="0"/>
              <a:t>1.5.2.b</a:t>
            </a:r>
            <a:r>
              <a:rPr lang="en-US" sz="3200" dirty="0"/>
              <a:t>: Urban Wastewater Treatment </a:t>
            </a:r>
            <a:r>
              <a:rPr lang="en-US" sz="3200" dirty="0" smtClean="0"/>
              <a:t>Directive</a:t>
            </a:r>
          </a:p>
          <a:p>
            <a:pPr lvl="1"/>
            <a:r>
              <a:rPr lang="en-US" sz="2400" i="1" dirty="0"/>
              <a:t>UWWTD </a:t>
            </a:r>
            <a:r>
              <a:rPr lang="en-US" sz="2400" i="1" dirty="0" err="1"/>
              <a:t>Waterbase</a:t>
            </a:r>
            <a:r>
              <a:rPr lang="en-US" sz="2400" i="1" dirty="0"/>
              <a:t>, map viewer and data </a:t>
            </a:r>
            <a:r>
              <a:rPr lang="en-US" sz="2400" i="1" dirty="0" smtClean="0"/>
              <a:t>viewer, </a:t>
            </a:r>
            <a:r>
              <a:rPr lang="en-US" sz="2400" i="1" dirty="0"/>
              <a:t>CSI024 </a:t>
            </a:r>
            <a:r>
              <a:rPr lang="en-US" sz="2400" i="1" dirty="0" smtClean="0"/>
              <a:t>UWWT</a:t>
            </a:r>
            <a:endParaRPr lang="en-US" sz="2400" i="1" dirty="0"/>
          </a:p>
          <a:p>
            <a:pPr lvl="1"/>
            <a:r>
              <a:rPr lang="en-US" sz="2400" i="1" dirty="0" smtClean="0"/>
              <a:t>Preparation </a:t>
            </a:r>
            <a:r>
              <a:rPr lang="en-US" sz="2400" i="1" dirty="0"/>
              <a:t>for the 10</a:t>
            </a:r>
            <a:r>
              <a:rPr lang="en-US" sz="2400" i="1" baseline="30000" dirty="0"/>
              <a:t>th</a:t>
            </a:r>
            <a:r>
              <a:rPr lang="en-US" sz="2400" i="1" dirty="0"/>
              <a:t> call of UWWTD on Art 15 and Art 17</a:t>
            </a:r>
            <a:r>
              <a:rPr lang="en-US" sz="2400" i="1" dirty="0" smtClean="0"/>
              <a:t> </a:t>
            </a:r>
            <a:endParaRPr lang="en-US" sz="2400" i="1" dirty="0"/>
          </a:p>
          <a:p>
            <a:r>
              <a:rPr lang="en-US" sz="3200" dirty="0"/>
              <a:t>1.5.4.a:  Assessment of water quantity and water </a:t>
            </a:r>
            <a:r>
              <a:rPr lang="en-US" sz="3200" dirty="0" smtClean="0"/>
              <a:t>accounts </a:t>
            </a:r>
          </a:p>
          <a:p>
            <a:pPr lvl="1"/>
            <a:r>
              <a:rPr lang="en-US" sz="2400" i="1" dirty="0" smtClean="0"/>
              <a:t>CSI </a:t>
            </a:r>
            <a:r>
              <a:rPr lang="en-US" sz="2400" i="1" dirty="0"/>
              <a:t>018, use of freshwater </a:t>
            </a:r>
            <a:r>
              <a:rPr lang="en-US" sz="2400" i="1" dirty="0" smtClean="0"/>
              <a:t>resources </a:t>
            </a:r>
            <a:endParaRPr lang="en-US" sz="2400" i="1" dirty="0"/>
          </a:p>
          <a:p>
            <a:pPr lvl="1"/>
            <a:r>
              <a:rPr lang="en-US" sz="2400" i="1" dirty="0" smtClean="0"/>
              <a:t>WREI </a:t>
            </a:r>
            <a:r>
              <a:rPr lang="en-US" sz="2400" i="1" dirty="0"/>
              <a:t>004, agricultural water resources </a:t>
            </a:r>
            <a:r>
              <a:rPr lang="en-US" sz="2400" i="1" dirty="0" smtClean="0"/>
              <a:t>efficiency</a:t>
            </a:r>
          </a:p>
          <a:p>
            <a:pPr lvl="1"/>
            <a:r>
              <a:rPr lang="en-US" sz="2400" i="1" dirty="0" smtClean="0"/>
              <a:t>Publication of ETC/ICM Technical report 1/2017 Use of freshwater resources in Europe (</a:t>
            </a:r>
            <a:r>
              <a:rPr lang="en-US" sz="2400" i="1" dirty="0" smtClean="0">
                <a:solidFill>
                  <a:srgbClr val="FF0000"/>
                </a:solidFill>
              </a:rPr>
              <a:t>launch tomorrow, session 4</a:t>
            </a:r>
            <a:r>
              <a:rPr lang="en-US" sz="2400" i="1" dirty="0" smtClean="0"/>
              <a:t>)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r="1145" b="3103"/>
          <a:stretch/>
        </p:blipFill>
        <p:spPr bwMode="auto">
          <a:xfrm>
            <a:off x="8599714" y="838972"/>
            <a:ext cx="52139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/>
          <a:stretch/>
        </p:blipFill>
        <p:spPr bwMode="auto">
          <a:xfrm>
            <a:off x="8843191" y="2196929"/>
            <a:ext cx="55583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23102" t="28366" r="24069" b="7164"/>
          <a:stretch/>
        </p:blipFill>
        <p:spPr bwMode="auto">
          <a:xfrm>
            <a:off x="9638603" y="2637696"/>
            <a:ext cx="1605238" cy="772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2" descr="Evangelos Baltas (Associate Professor of NTUA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3"/>
          <a:stretch/>
        </p:blipFill>
        <p:spPr bwMode="auto">
          <a:xfrm>
            <a:off x="10703841" y="3777390"/>
            <a:ext cx="540000" cy="7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/>
          <a:srcRect l="23281" t="20630" r="24069" b="26361"/>
          <a:stretch/>
        </p:blipFill>
        <p:spPr bwMode="auto">
          <a:xfrm>
            <a:off x="7603074" y="4307677"/>
            <a:ext cx="1416961" cy="834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56" y="5645426"/>
            <a:ext cx="946206" cy="11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ETC/ICM tasks 2017 </a:t>
            </a:r>
            <a:r>
              <a:rPr lang="en-US" dirty="0" smtClean="0"/>
              <a:t>(3)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113183"/>
            <a:ext cx="11245850" cy="5088834"/>
          </a:xfrm>
        </p:spPr>
        <p:txBody>
          <a:bodyPr/>
          <a:lstStyle/>
          <a:p>
            <a:r>
              <a:rPr lang="en-US" sz="3200" dirty="0"/>
              <a:t>1.5.5.a:  WISE </a:t>
            </a:r>
            <a:r>
              <a:rPr lang="en-US" sz="3200" dirty="0" err="1"/>
              <a:t>SoE</a:t>
            </a:r>
            <a:r>
              <a:rPr lang="en-US" sz="3200" dirty="0"/>
              <a:t> data flows - WISE-1, WISE-3, </a:t>
            </a:r>
            <a:r>
              <a:rPr lang="en-US" sz="3200" dirty="0" smtClean="0"/>
              <a:t>WISE-4 </a:t>
            </a:r>
            <a:endParaRPr lang="en-US" sz="3200" dirty="0"/>
          </a:p>
          <a:p>
            <a:pPr lvl="1"/>
            <a:r>
              <a:rPr lang="en-US" sz="2400" i="1" dirty="0" err="1"/>
              <a:t>Waterbase</a:t>
            </a:r>
            <a:r>
              <a:rPr lang="en-US" sz="2400" i="1" dirty="0"/>
              <a:t> 2016, </a:t>
            </a:r>
            <a:r>
              <a:rPr lang="en-US" sz="2400" i="1" dirty="0" err="1"/>
              <a:t>Reportnet</a:t>
            </a:r>
            <a:r>
              <a:rPr lang="en-US" sz="2400" i="1" dirty="0"/>
              <a:t> ready for 2017 </a:t>
            </a:r>
            <a:r>
              <a:rPr lang="en-US" sz="2400" i="1" dirty="0" err="1"/>
              <a:t>SoE</a:t>
            </a:r>
            <a:r>
              <a:rPr lang="en-US" sz="2400" i="1" dirty="0"/>
              <a:t> data </a:t>
            </a:r>
            <a:r>
              <a:rPr lang="en-US" sz="2400" i="1" dirty="0" smtClean="0"/>
              <a:t>request, </a:t>
            </a:r>
            <a:r>
              <a:rPr lang="en-US" sz="2400" i="1" dirty="0"/>
              <a:t>,(</a:t>
            </a:r>
            <a:r>
              <a:rPr lang="en-US" sz="2400" i="1" dirty="0" err="1">
                <a:solidFill>
                  <a:srgbClr val="FF0000"/>
                </a:solidFill>
              </a:rPr>
              <a:t>ppt</a:t>
            </a:r>
            <a:r>
              <a:rPr lang="en-US" sz="2400" i="1" dirty="0">
                <a:solidFill>
                  <a:srgbClr val="FF0000"/>
                </a:solidFill>
              </a:rPr>
              <a:t> session 4</a:t>
            </a:r>
            <a:r>
              <a:rPr lang="en-US" sz="2400" i="1" dirty="0" smtClean="0"/>
              <a:t>)</a:t>
            </a:r>
            <a:endParaRPr lang="en-US" sz="2400" i="1" dirty="0"/>
          </a:p>
          <a:p>
            <a:r>
              <a:rPr lang="en-US" sz="3200" dirty="0"/>
              <a:t>1.5.5.b:  WISE-5 and spatial data </a:t>
            </a:r>
            <a:r>
              <a:rPr lang="en-US" sz="3200" dirty="0" smtClean="0"/>
              <a:t>products </a:t>
            </a:r>
            <a:endParaRPr lang="en-US" sz="3200" dirty="0"/>
          </a:p>
          <a:p>
            <a:pPr lvl="1"/>
            <a:r>
              <a:rPr lang="en-GB" sz="2400" i="1" dirty="0"/>
              <a:t>reference spatial data sets for countries not reporting under WFD</a:t>
            </a:r>
          </a:p>
          <a:p>
            <a:pPr lvl="1"/>
            <a:r>
              <a:rPr lang="en-GB" sz="2400" i="1" dirty="0"/>
              <a:t>Publication of updated European datasets for spatial data (monitoring sites, surface water bodies, groundwater bodies, subunits and river basin districts)</a:t>
            </a:r>
          </a:p>
          <a:p>
            <a:pPr lvl="1"/>
            <a:r>
              <a:rPr lang="en-GB" sz="2400" i="1" dirty="0"/>
              <a:t>Publication of updated EEA map services (and map viewers)</a:t>
            </a:r>
            <a:endParaRPr lang="en-US" sz="2400" i="1" dirty="0"/>
          </a:p>
          <a:p>
            <a:r>
              <a:rPr lang="en-US" sz="3200" dirty="0"/>
              <a:t>1.5.6.a/1.6.4.a: ETC management and networking with </a:t>
            </a:r>
            <a:r>
              <a:rPr lang="en-US" sz="3200" dirty="0" err="1" smtClean="0"/>
              <a:t>Eionet</a:t>
            </a:r>
            <a:r>
              <a:rPr lang="en-US" sz="3200" dirty="0" smtClean="0"/>
              <a:t> </a:t>
            </a:r>
            <a:endParaRPr lang="en-US" sz="3200" dirty="0"/>
          </a:p>
          <a:p>
            <a:pPr lvl="1"/>
            <a:r>
              <a:rPr lang="en-US" sz="2400" i="1" dirty="0"/>
              <a:t>Action Plan, Quarterly Progress reports, Cost statements, NFP meetings, Freshwater and Marine </a:t>
            </a:r>
            <a:r>
              <a:rPr lang="en-US" sz="2400" i="1" dirty="0" err="1"/>
              <a:t>Eionet</a:t>
            </a:r>
            <a:r>
              <a:rPr lang="en-US" sz="2400" i="1" dirty="0"/>
              <a:t> workshops, country visit to </a:t>
            </a:r>
            <a:r>
              <a:rPr lang="en-US" sz="2400" i="1" dirty="0" smtClean="0"/>
              <a:t>Turkey, ETC website, Forum interest groups, ETC/ICM Technical Reports</a:t>
            </a:r>
            <a:endParaRPr lang="en-US" sz="24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3" descr="MFanta_foto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691" y="1036329"/>
            <a:ext cx="56668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MFanta_foto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255" y="2088547"/>
            <a:ext cx="56668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6" descr="IMG_00785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610" y="4372852"/>
            <a:ext cx="51988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38"/>
          <a:stretch/>
        </p:blipFill>
        <p:spPr>
          <a:xfrm>
            <a:off x="10690747" y="1036329"/>
            <a:ext cx="550863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38"/>
          <a:stretch/>
        </p:blipFill>
        <p:spPr>
          <a:xfrm>
            <a:off x="8656539" y="2093398"/>
            <a:ext cx="55086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ETC/ICM tasks 2017 </a:t>
            </a:r>
            <a:r>
              <a:rPr lang="en-US" dirty="0" smtClean="0"/>
              <a:t>(4)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160890"/>
            <a:ext cx="11245850" cy="4858247"/>
          </a:xfrm>
        </p:spPr>
        <p:txBody>
          <a:bodyPr/>
          <a:lstStyle/>
          <a:p>
            <a:r>
              <a:rPr lang="en-US" sz="3600" dirty="0"/>
              <a:t>1.6.1.a: Spatial reference </a:t>
            </a:r>
            <a:r>
              <a:rPr lang="en-US" sz="3600" dirty="0" smtClean="0"/>
              <a:t>layers </a:t>
            </a:r>
            <a:endParaRPr lang="en-US" sz="3600" dirty="0"/>
          </a:p>
          <a:p>
            <a:r>
              <a:rPr lang="en-US" sz="3600" dirty="0"/>
              <a:t>1.6.1.b:  WISE-TCM and WISE-2 data </a:t>
            </a:r>
            <a:r>
              <a:rPr lang="en-US" sz="3600" dirty="0" smtClean="0"/>
              <a:t>flows </a:t>
            </a:r>
            <a:endParaRPr lang="en-US" sz="3600" dirty="0"/>
          </a:p>
          <a:p>
            <a:r>
              <a:rPr lang="en-US" sz="3600" dirty="0"/>
              <a:t>1.6.1.c:  Marine Strategy Framework Directive (MSFD) </a:t>
            </a:r>
            <a:r>
              <a:rPr lang="en-US" sz="3600" dirty="0" smtClean="0"/>
              <a:t>reporting </a:t>
            </a:r>
            <a:endParaRPr lang="en-US" sz="3600" dirty="0"/>
          </a:p>
          <a:p>
            <a:r>
              <a:rPr lang="en-US" sz="3600" dirty="0"/>
              <a:t>1.6.1.d: EEA </a:t>
            </a:r>
            <a:r>
              <a:rPr lang="en-US" sz="3600" dirty="0" smtClean="0"/>
              <a:t>indicators </a:t>
            </a:r>
            <a:endParaRPr lang="en-US" sz="3600" dirty="0"/>
          </a:p>
          <a:p>
            <a:r>
              <a:rPr lang="en-US" sz="3600" dirty="0"/>
              <a:t>1.6.1.e:  Development of </a:t>
            </a:r>
            <a:r>
              <a:rPr lang="en-US" sz="3600" dirty="0" smtClean="0"/>
              <a:t>WISE-Marine </a:t>
            </a:r>
            <a:endParaRPr lang="en-US" sz="3600" dirty="0"/>
          </a:p>
          <a:p>
            <a:r>
              <a:rPr lang="en-US" sz="3600" dirty="0"/>
              <a:t>1.6.1.f:  Marine </a:t>
            </a:r>
            <a:r>
              <a:rPr lang="en-US" sz="3600" dirty="0" err="1" smtClean="0"/>
              <a:t>LitterWatch</a:t>
            </a:r>
            <a:r>
              <a:rPr lang="en-US" sz="3600" dirty="0" smtClean="0"/>
              <a:t> 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7" descr="Profile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060" y="1101038"/>
            <a:ext cx="5414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http://www.ices.dk/SiteCollectionImages/ICES%20staff/Jor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749" y="1759406"/>
            <a:ext cx="5414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Profile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37" y="3031692"/>
            <a:ext cx="5414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94" y="3674411"/>
            <a:ext cx="54545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Profile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733" y="4313177"/>
            <a:ext cx="5414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Bildergebnis für Štefan Trda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1" r="19010"/>
          <a:stretch/>
        </p:blipFill>
        <p:spPr bwMode="auto">
          <a:xfrm>
            <a:off x="6213227" y="4976954"/>
            <a:ext cx="53593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ETC/ICM tasks 2017 </a:t>
            </a:r>
            <a:r>
              <a:rPr lang="en-US" dirty="0" smtClean="0"/>
              <a:t>(5)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898497"/>
            <a:ext cx="11245850" cy="5208105"/>
          </a:xfrm>
        </p:spPr>
        <p:txBody>
          <a:bodyPr/>
          <a:lstStyle/>
          <a:p>
            <a:r>
              <a:rPr lang="en-US" sz="3200" dirty="0"/>
              <a:t>1.6.2.a: Marine biodiversity in </a:t>
            </a:r>
            <a:r>
              <a:rPr lang="en-US" sz="3200" dirty="0" smtClean="0"/>
              <a:t>Europe </a:t>
            </a:r>
            <a:endParaRPr lang="en-US" sz="3200" dirty="0"/>
          </a:p>
          <a:p>
            <a:r>
              <a:rPr lang="en-US" sz="3200" dirty="0"/>
              <a:t>1.6.2.b: Marine protected area network </a:t>
            </a:r>
            <a:r>
              <a:rPr lang="en-US" sz="3200" dirty="0" smtClean="0"/>
              <a:t>assessment </a:t>
            </a:r>
            <a:endParaRPr lang="en-US" sz="3200" dirty="0"/>
          </a:p>
          <a:p>
            <a:r>
              <a:rPr lang="en-US" sz="3200" dirty="0"/>
              <a:t>1.6.2.c: Sustainable use of Europe’s </a:t>
            </a:r>
            <a:r>
              <a:rPr lang="en-US" sz="3200" dirty="0" smtClean="0"/>
              <a:t>seas  </a:t>
            </a:r>
            <a:r>
              <a:rPr lang="en-US" sz="3200" dirty="0"/>
              <a:t>	</a:t>
            </a:r>
          </a:p>
          <a:p>
            <a:r>
              <a:rPr lang="en-US" sz="3200" dirty="0"/>
              <a:t>1.6.2.d: Pressures and impacts in Europe´s </a:t>
            </a:r>
            <a:r>
              <a:rPr lang="en-US" sz="3200" dirty="0" smtClean="0"/>
              <a:t>seas </a:t>
            </a:r>
            <a:endParaRPr lang="en-US" sz="3200" dirty="0"/>
          </a:p>
          <a:p>
            <a:r>
              <a:rPr lang="en-US" sz="3200" dirty="0"/>
              <a:t>1.6.2.e: Development of </a:t>
            </a:r>
            <a:r>
              <a:rPr lang="en-US" sz="3200" dirty="0" err="1"/>
              <a:t>SoE</a:t>
            </a:r>
            <a:r>
              <a:rPr lang="en-US" sz="3200" dirty="0"/>
              <a:t> assessment contributions for Mediterranean and Black </a:t>
            </a:r>
            <a:r>
              <a:rPr lang="en-US" sz="3200" dirty="0" smtClean="0"/>
              <a:t>Seas </a:t>
            </a:r>
            <a:endParaRPr lang="en-US" sz="3200" dirty="0"/>
          </a:p>
          <a:p>
            <a:r>
              <a:rPr lang="en-US" sz="3200" dirty="0"/>
              <a:t>1.6.2.f: Contaminants in Europe’s </a:t>
            </a:r>
            <a:r>
              <a:rPr lang="en-US" sz="3200" dirty="0" smtClean="0"/>
              <a:t>seas </a:t>
            </a:r>
            <a:endParaRPr lang="en-US" sz="3200" dirty="0"/>
          </a:p>
          <a:p>
            <a:r>
              <a:rPr lang="en-US" sz="3200" dirty="0"/>
              <a:t>1.6.2.g: Eutrophication in Europe’s seas</a:t>
            </a:r>
          </a:p>
          <a:p>
            <a:r>
              <a:rPr lang="en-US" sz="3200" dirty="0"/>
              <a:t>1.6.2.h:  Marine team meeting and marine road </a:t>
            </a:r>
            <a:r>
              <a:rPr lang="en-US" sz="3200" dirty="0" smtClean="0"/>
              <a:t>map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7122"/>
          <a:stretch/>
        </p:blipFill>
        <p:spPr>
          <a:xfrm>
            <a:off x="7242440" y="831633"/>
            <a:ext cx="545455" cy="720000"/>
          </a:xfrm>
          <a:prstGeom prst="rect">
            <a:avLst/>
          </a:prstGeom>
        </p:spPr>
      </p:pic>
      <p:pic>
        <p:nvPicPr>
          <p:cNvPr id="6" name="Picture 29" descr="D.ssa Sabrina Agnes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9" r="12462"/>
          <a:stretch/>
        </p:blipFill>
        <p:spPr bwMode="auto">
          <a:xfrm>
            <a:off x="9577243" y="1449569"/>
            <a:ext cx="53872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035_32559_Botel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4"/>
          <a:stretch/>
        </p:blipFill>
        <p:spPr bwMode="auto">
          <a:xfrm>
            <a:off x="7640244" y="2037562"/>
            <a:ext cx="54339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M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5" r="24574"/>
          <a:stretch/>
        </p:blipFill>
        <p:spPr bwMode="auto">
          <a:xfrm>
            <a:off x="8828108" y="2629968"/>
            <a:ext cx="54339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181" y="3738022"/>
            <a:ext cx="54545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677" y="4317757"/>
            <a:ext cx="53459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45" y="4914104"/>
            <a:ext cx="53459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7122"/>
          <a:stretch/>
        </p:blipFill>
        <p:spPr>
          <a:xfrm>
            <a:off x="9716621" y="5290269"/>
            <a:ext cx="5454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2350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Personnalisée 1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6" id="{7097CE30-2B87-416D-81F8-909722110CD4}" vid="{89E79B58-ABE2-4166-89C3-C75C983A48C1}"/>
    </a:ext>
  </a:extLst>
</a:theme>
</file>

<file path=ppt/theme/theme2.xml><?xml version="1.0" encoding="utf-8"?>
<a:theme xmlns:a="http://schemas.openxmlformats.org/drawingml/2006/main" name="19_Sections">
  <a:themeElements>
    <a:clrScheme name="Personnalisée 3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6" id="{7097CE30-2B87-416D-81F8-909722110CD4}" vid="{5975FBB0-496A-43E2-A5DA-5DB4EBFC696E}"/>
    </a:ext>
  </a:extLst>
</a:theme>
</file>

<file path=ppt/theme/theme3.xml><?xml version="1.0" encoding="utf-8"?>
<a:theme xmlns:a="http://schemas.openxmlformats.org/drawingml/2006/main" name="16_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6" id="{7097CE30-2B87-416D-81F8-909722110CD4}" vid="{24C33E74-93FE-4D40-9AC0-464A583A4EB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2_16x9_white background</Template>
  <TotalTime>112</TotalTime>
  <Words>901</Words>
  <Application>Microsoft Office PowerPoint</Application>
  <PresentationFormat>Custom</PresentationFormat>
  <Paragraphs>130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Cover</vt:lpstr>
      <vt:lpstr>19_Sections</vt:lpstr>
      <vt:lpstr>16_Sections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Environment Agency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Ove Caspersen</dc:creator>
  <cp:lastModifiedBy>Anita Künitzer kuenitze</cp:lastModifiedBy>
  <cp:revision>20</cp:revision>
  <cp:lastPrinted>2017-06-14T17:47:27Z</cp:lastPrinted>
  <dcterms:created xsi:type="dcterms:W3CDTF">2016-03-17T09:23:53Z</dcterms:created>
  <dcterms:modified xsi:type="dcterms:W3CDTF">2017-06-14T17:47:36Z</dcterms:modified>
</cp:coreProperties>
</file>