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1" r:id="rId6"/>
  </p:sldMasterIdLst>
  <p:notesMasterIdLst>
    <p:notesMasterId r:id="rId30"/>
  </p:notesMasterIdLst>
  <p:handoutMasterIdLst>
    <p:handoutMasterId r:id="rId31"/>
  </p:handoutMasterIdLst>
  <p:sldIdLst>
    <p:sldId id="258" r:id="rId7"/>
    <p:sldId id="257" r:id="rId8"/>
    <p:sldId id="290" r:id="rId9"/>
    <p:sldId id="285" r:id="rId10"/>
    <p:sldId id="266" r:id="rId11"/>
    <p:sldId id="272" r:id="rId12"/>
    <p:sldId id="293" r:id="rId13"/>
    <p:sldId id="289" r:id="rId14"/>
    <p:sldId id="287" r:id="rId15"/>
    <p:sldId id="264" r:id="rId16"/>
    <p:sldId id="276" r:id="rId17"/>
    <p:sldId id="263" r:id="rId18"/>
    <p:sldId id="283" r:id="rId19"/>
    <p:sldId id="277" r:id="rId20"/>
    <p:sldId id="278" r:id="rId21"/>
    <p:sldId id="280" r:id="rId22"/>
    <p:sldId id="281" r:id="rId23"/>
    <p:sldId id="279" r:id="rId24"/>
    <p:sldId id="282" r:id="rId25"/>
    <p:sldId id="295" r:id="rId26"/>
    <p:sldId id="294" r:id="rId27"/>
    <p:sldId id="261" r:id="rId28"/>
    <p:sldId id="256" r:id="rId2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F39349E-3DF4-4BF8-A46D-8567404FAA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28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C3F47BF-755D-44D7-81BF-EDD53EC79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17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1735A-DD0B-47AF-A5E1-2FC21653F34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996119" y="755963"/>
            <a:ext cx="4811947" cy="37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9" rIns="83777" bIns="41889" anchor="ctr"/>
          <a:lstStyle/>
          <a:p>
            <a:endParaRPr lang="en-GB" sz="7600" b="1" dirty="0">
              <a:solidFill>
                <a:srgbClr val="FFD624"/>
              </a:solidFill>
            </a:endParaRPr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0281" y="4723266"/>
            <a:ext cx="5433629" cy="44648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dirty="0" smtClean="0"/>
              <a:t>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065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22F11C-9F66-44E9-BCB1-B19AC9571A2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8EA4-F51A-4FF7-9378-E259942A9F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958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1B8F6-41E4-4B8B-87D5-3DB1637245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533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19 June 2017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971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7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1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8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5A1D-99BE-4FA3-8E66-4F62584396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9284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0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8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89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19 June 2017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ED9A958-90B4-4BAD-925A-DCB7F60A29E6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4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7E11-9BCD-4E4D-A509-12C2160D55F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9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E0CB6-8227-41A6-877B-8C8905D65A1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2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6558-C7AA-4EE1-9822-A7E6EC7E9C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98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022F-5262-4D31-B049-2497AF6DCE9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5C1D-9491-4F66-AD3D-EC078031259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29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83FC4-9CBD-47C7-8A5C-2C15EE00D2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BECE3-BD64-4A09-B8C5-C2957ACCB1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440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EFA5-DC92-43EA-AD29-010FFFD5BF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79DC8-DEC3-4D4E-B056-3A89495D33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54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DD8A-752B-44A5-A387-45E1D994A2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1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E543-C2AE-47CF-9F4B-CC85CECA00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42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19 June 2017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8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963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70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33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01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7249-A432-4563-97FA-BCA708908D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821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39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3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85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71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2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19 June 2017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ED9A958-90B4-4BAD-925A-DCB7F60A29E6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4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7E11-9BCD-4E4D-A509-12C2160D55F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89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E0CB6-8227-41A6-877B-8C8905D65A1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2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6558-C7AA-4EE1-9822-A7E6EC7E9C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0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022F-5262-4D31-B049-2497AF6DCE9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ABA9-DE80-4492-A2C3-9BCBB192C4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151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5C1D-9491-4F66-AD3D-EC078031259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6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83FC4-9CBD-47C7-8A5C-2C15EE00D2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67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EFA5-DC92-43EA-AD29-010FFFD5BF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45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79DC8-DEC3-4D4E-B056-3A89495D33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66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DD8A-752B-44A5-A387-45E1D994A2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8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E543-C2AE-47CF-9F4B-CC85CECA00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1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7"/>
            <a:ext cx="8229600" cy="64807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BBE0E3">
                    <a:lumMod val="75000"/>
                  </a:srgbClr>
                </a:solidFill>
              </a:rPr>
              <a:t>19 June 2017</a:t>
            </a:r>
            <a:endParaRPr lang="en-GB">
              <a:solidFill>
                <a:srgbClr val="BBE0E3">
                  <a:lumMod val="75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7EBF-FF0C-7E4C-B5EB-72ACFCBEB5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1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19 June 2017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DE74001-C65B-4CF2-8AD5-01BB248CB34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53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427D7-6508-4EDF-AC34-C61215E098C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8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45883-947B-45EB-9DE1-A1B8053DDA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DFF22-CA08-47C9-99C7-E53F2E422E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64575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41C4-7723-4BFF-8DE5-AABB30974F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69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38F64-7AD2-466C-BDD0-70D310A7378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66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3BDBE-2FE6-46FC-B22C-2A06C60012E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1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0AD98-0953-4B68-AAE1-190A18FEEF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7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F5247-E145-4712-9C18-E2CAA9F62A0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86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B525-254F-433A-8AC3-D862A684AEA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58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E5A1-ABD1-4711-A722-09235DD14C3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79D6-A65A-4CFC-A758-75B5AABF6B3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7"/>
            <a:ext cx="8229600" cy="64807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BBE0E3">
                    <a:lumMod val="75000"/>
                  </a:srgbClr>
                </a:solidFill>
              </a:rPr>
              <a:t>19 June 2017</a:t>
            </a:r>
            <a:endParaRPr lang="en-GB">
              <a:solidFill>
                <a:srgbClr val="BBE0E3">
                  <a:lumMod val="75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7EBF-FF0C-7E4C-B5EB-72ACFCBEB5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7DBDC-AC39-4176-A7E3-89A3D63C01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53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825C8-8439-448A-A830-01B8D33EC4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97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5F63E-30AC-4F85-B8CC-939D19922E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37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8E96788-DB65-4A2D-9229-F792BC325D9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61EFC1B-8D35-4104-A4E1-D170136C6E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7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61EFC1B-8D35-4104-A4E1-D170136C6E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5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F91BC53-7732-42C5-B2A1-67D2D874E55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7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CONSLEG:1991L0271:20081211:EN:PDF" TargetMode="External"/><Relationship Id="rId2" Type="http://schemas.openxmlformats.org/officeDocument/2006/relationships/hyperlink" Target="http://eur-lex.europa.eu/legal-content/EN/TXT/PDF/?uri=CELEX:32007L0002&amp;from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-lex.europa.eu/legal-content/EN/TXT/?uri=celex:32003L000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wwtd.oieau.fr/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water/water-drink/pdf/reports/EN.pdf" TargetMode="External"/><Relationship Id="rId2" Type="http://schemas.openxmlformats.org/officeDocument/2006/relationships/hyperlink" Target="https://www.eea.europa.eu/themes/water/status-and-monitoring/state-of-bathing-water/state/state-of-bathing-water-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water/water-bathing/index_en.html" TargetMode="External"/><Relationship Id="rId2" Type="http://schemas.openxmlformats.org/officeDocument/2006/relationships/hyperlink" Target="http://ec.europa.eu/environment/water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ec.europa.eu/environment/water/water-drink/index_en.html" TargetMode="External"/><Relationship Id="rId4" Type="http://schemas.openxmlformats.org/officeDocument/2006/relationships/hyperlink" Target="http://ec.europa.eu/environment/water/water-urbanwaste/index_en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2drink.eu/" TargetMode="External"/><Relationship Id="rId2" Type="http://schemas.openxmlformats.org/officeDocument/2006/relationships/hyperlink" Target="http://ec.europa.eu/environment/water/water-drink/pdf/SWD_2016_428_F1.pdf" TargetMode="Externa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72420" y="1484784"/>
            <a:ext cx="5796136" cy="491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250825" indent="-250825"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1pPr>
            <a:lvl2pP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2pPr>
            <a:lvl3pP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3pPr>
            <a:lvl4pP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4pPr>
            <a:lvl5pP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5pPr>
            <a:lvl6pPr marL="1524000" indent="-206375" defTabSz="449263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6pPr>
            <a:lvl7pPr marL="1981200" indent="-206375" defTabSz="449263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7pPr>
            <a:lvl8pPr marL="2438400" indent="-206375" defTabSz="449263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8pPr>
            <a:lvl9pPr marL="2895600" indent="-206375" defTabSz="449263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  <a:defRPr>
                <a:solidFill>
                  <a:srgbClr val="000000"/>
                </a:solidFill>
                <a:latin typeface="DejaVu Sans" charset="0"/>
              </a:defRPr>
            </a:lvl9pPr>
          </a:lstStyle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en-GB" sz="30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r>
              <a:rPr lang="fr-BE" sz="4400" b="1" dirty="0" err="1" smtClean="0">
                <a:solidFill>
                  <a:srgbClr val="FFFFFF"/>
                </a:solidFill>
                <a:latin typeface="Calibri" pitchFamily="34" charset="0"/>
              </a:rPr>
              <a:t>Highlights</a:t>
            </a:r>
            <a:r>
              <a:rPr lang="fr-BE" sz="4400" b="1" dirty="0" smtClean="0">
                <a:solidFill>
                  <a:srgbClr val="FFFFFF"/>
                </a:solidFill>
                <a:latin typeface="Calibri" pitchFamily="34" charset="0"/>
              </a:rPr>
              <a:t> on Water </a:t>
            </a:r>
            <a:r>
              <a:rPr lang="fr-BE" sz="4400" b="1" dirty="0" err="1" smtClean="0">
                <a:solidFill>
                  <a:srgbClr val="FFFFFF"/>
                </a:solidFill>
                <a:latin typeface="Calibri" pitchFamily="34" charset="0"/>
              </a:rPr>
              <a:t>Industry</a:t>
            </a:r>
            <a:r>
              <a:rPr lang="fr-BE" sz="4400" b="1" dirty="0" smtClean="0">
                <a:solidFill>
                  <a:srgbClr val="FFFFFF"/>
                </a:solidFill>
                <a:latin typeface="Calibri" pitchFamily="34" charset="0"/>
              </a:rPr>
              <a:t> Directives</a:t>
            </a:r>
            <a:endParaRPr lang="fr-BE" sz="44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fr-BE" sz="18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r>
              <a:rPr lang="fr-BE" sz="1800" b="1" dirty="0" err="1" smtClean="0">
                <a:solidFill>
                  <a:srgbClr val="FFFFFF"/>
                </a:solidFill>
                <a:latin typeface="Calibri" pitchFamily="34" charset="0"/>
              </a:rPr>
              <a:t>Bathing</a:t>
            </a:r>
            <a:r>
              <a:rPr lang="fr-BE" sz="1800" b="1" dirty="0" smtClean="0">
                <a:solidFill>
                  <a:srgbClr val="FFFFFF"/>
                </a:solidFill>
                <a:latin typeface="Calibri" pitchFamily="34" charset="0"/>
              </a:rPr>
              <a:t> Water Directive</a:t>
            </a: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r>
              <a:rPr lang="fr-BE" sz="1800" b="1" dirty="0" smtClean="0">
                <a:solidFill>
                  <a:srgbClr val="FFFFFF"/>
                </a:solidFill>
                <a:latin typeface="Calibri" pitchFamily="34" charset="0"/>
              </a:rPr>
              <a:t>Urban </a:t>
            </a:r>
            <a:r>
              <a:rPr lang="fr-BE" sz="1800" b="1" dirty="0" err="1" smtClean="0">
                <a:solidFill>
                  <a:srgbClr val="FFFFFF"/>
                </a:solidFill>
                <a:latin typeface="Calibri" pitchFamily="34" charset="0"/>
              </a:rPr>
              <a:t>Waste</a:t>
            </a:r>
            <a:r>
              <a:rPr lang="fr-BE" sz="1800" b="1" dirty="0" smtClean="0">
                <a:solidFill>
                  <a:srgbClr val="FFFFFF"/>
                </a:solidFill>
                <a:latin typeface="Calibri" pitchFamily="34" charset="0"/>
              </a:rPr>
              <a:t> Water </a:t>
            </a:r>
            <a:r>
              <a:rPr lang="fr-BE" sz="1800" b="1" dirty="0" err="1" smtClean="0">
                <a:solidFill>
                  <a:srgbClr val="FFFFFF"/>
                </a:solidFill>
                <a:latin typeface="Calibri" pitchFamily="34" charset="0"/>
              </a:rPr>
              <a:t>Treatment</a:t>
            </a:r>
            <a:r>
              <a:rPr lang="fr-BE" sz="1800" b="1" dirty="0" smtClean="0">
                <a:solidFill>
                  <a:srgbClr val="FFFFFF"/>
                </a:solidFill>
                <a:latin typeface="Calibri" pitchFamily="34" charset="0"/>
              </a:rPr>
              <a:t> Directive </a:t>
            </a: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r>
              <a:rPr lang="fr-BE" sz="1800" b="1" dirty="0" err="1" smtClean="0">
                <a:solidFill>
                  <a:srgbClr val="FFFFFF"/>
                </a:solidFill>
                <a:latin typeface="Calibri" pitchFamily="34" charset="0"/>
              </a:rPr>
              <a:t>Drinking</a:t>
            </a:r>
            <a:r>
              <a:rPr lang="fr-BE" sz="1800" b="1" dirty="0" smtClean="0">
                <a:solidFill>
                  <a:srgbClr val="FFFFFF"/>
                </a:solidFill>
                <a:latin typeface="Calibri" pitchFamily="34" charset="0"/>
              </a:rPr>
              <a:t> Water Directive</a:t>
            </a: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fr-BE" sz="18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en-GB" sz="18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r>
              <a:rPr lang="en-GB" sz="1800" b="1" dirty="0" err="1">
                <a:solidFill>
                  <a:srgbClr val="FFFFFF"/>
                </a:solidFill>
                <a:latin typeface="Calibri" pitchFamily="34" charset="0"/>
              </a:rPr>
              <a:t>Eionet</a:t>
            </a:r>
            <a:r>
              <a:rPr lang="en-GB" sz="1800" b="1" dirty="0">
                <a:solidFill>
                  <a:srgbClr val="FFFFFF"/>
                </a:solidFill>
                <a:latin typeface="Calibri" pitchFamily="34" charset="0"/>
              </a:rPr>
              <a:t> freshwater workshop</a:t>
            </a: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r>
              <a:rPr lang="en-GB" sz="1800" b="1" dirty="0">
                <a:solidFill>
                  <a:srgbClr val="FFFFFF"/>
                </a:solidFill>
                <a:latin typeface="Calibri" pitchFamily="34" charset="0"/>
              </a:rPr>
              <a:t>Copenhagen, 19-20 June 2017</a:t>
            </a: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fr-BE" sz="3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en-GB" sz="24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fr-FR" sz="1500" b="1" dirty="0" err="1" smtClean="0">
                <a:solidFill>
                  <a:srgbClr val="FFFFFF"/>
                </a:solidFill>
                <a:latin typeface="Calibri" pitchFamily="34" charset="0"/>
              </a:rPr>
              <a:t>European</a:t>
            </a:r>
            <a:r>
              <a:rPr lang="fr-FR" sz="15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500" b="1" dirty="0">
                <a:solidFill>
                  <a:srgbClr val="FFFFFF"/>
                </a:solidFill>
                <a:latin typeface="Calibri" pitchFamily="34" charset="0"/>
              </a:rPr>
              <a:t>Commission</a:t>
            </a:r>
          </a:p>
          <a:p>
            <a:pPr algn="ctr"/>
            <a:r>
              <a:rPr lang="fr-FR" sz="1500" b="1" dirty="0">
                <a:solidFill>
                  <a:srgbClr val="FFFFFF"/>
                </a:solidFill>
                <a:latin typeface="Calibri" pitchFamily="34" charset="0"/>
              </a:rPr>
              <a:t>Directorate General </a:t>
            </a:r>
            <a:r>
              <a:rPr lang="fr-FR" sz="1500" b="1" dirty="0" smtClean="0">
                <a:solidFill>
                  <a:srgbClr val="FFFFFF"/>
                </a:solidFill>
                <a:latin typeface="Calibri" pitchFamily="34" charset="0"/>
              </a:rPr>
              <a:t>for </a:t>
            </a:r>
            <a:r>
              <a:rPr lang="fr-FR" sz="1500" b="1" dirty="0">
                <a:solidFill>
                  <a:srgbClr val="FFFFFF"/>
                </a:solidFill>
                <a:latin typeface="Calibri" pitchFamily="34" charset="0"/>
              </a:rPr>
              <a:t>Environment</a:t>
            </a:r>
          </a:p>
          <a:p>
            <a:pPr algn="ctr"/>
            <a:r>
              <a:rPr lang="fr-FR" sz="1500" b="1" dirty="0">
                <a:solidFill>
                  <a:srgbClr val="FFFFFF"/>
                </a:solidFill>
                <a:latin typeface="Calibri" pitchFamily="34" charset="0"/>
              </a:rPr>
              <a:t>U</a:t>
            </a:r>
            <a:r>
              <a:rPr lang="fr-FR" sz="1500" b="1" dirty="0" smtClean="0">
                <a:solidFill>
                  <a:srgbClr val="FFFFFF"/>
                </a:solidFill>
                <a:latin typeface="Calibri" pitchFamily="34" charset="0"/>
              </a:rPr>
              <a:t>nit C.2 </a:t>
            </a:r>
            <a:r>
              <a:rPr lang="fr-FR" sz="1500" b="1" dirty="0">
                <a:solidFill>
                  <a:srgbClr val="FFFFFF"/>
                </a:solidFill>
                <a:latin typeface="Calibri" pitchFamily="34" charset="0"/>
              </a:rPr>
              <a:t>- Marine Environment &amp; Water </a:t>
            </a:r>
            <a:r>
              <a:rPr lang="fr-FR" sz="1500" b="1" dirty="0" err="1" smtClean="0">
                <a:solidFill>
                  <a:srgbClr val="FFFFFF"/>
                </a:solidFill>
                <a:latin typeface="Calibri" pitchFamily="34" charset="0"/>
              </a:rPr>
              <a:t>Industry</a:t>
            </a:r>
            <a:endParaRPr lang="fr-FR" sz="15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fr-FR" sz="1500" b="1" dirty="0" smtClean="0">
                <a:solidFill>
                  <a:srgbClr val="FFFFFF"/>
                </a:solidFill>
                <a:latin typeface="Calibri" pitchFamily="34" charset="0"/>
              </a:rPr>
              <a:t>Maja Feder</a:t>
            </a:r>
          </a:p>
          <a:p>
            <a:pPr algn="ctr"/>
            <a:endParaRPr lang="fr-FR" sz="15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fr-FR" sz="15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fr-FR" sz="15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fr-FR" sz="15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lnSpc>
                <a:spcPct val="78000"/>
              </a:lnSpc>
              <a:buFont typeface="Calibri" pitchFamily="34" charset="0"/>
              <a:buNone/>
            </a:pPr>
            <a:endParaRPr lang="en-GB" sz="15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448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19 June 2017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1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36907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The SIIF</a:t>
            </a:r>
            <a:br>
              <a:rPr lang="en-GB" sz="2400" dirty="0" smtClean="0"/>
            </a:br>
            <a:r>
              <a:rPr lang="en-GB" sz="2400" b="0" dirty="0" smtClean="0"/>
              <a:t>(</a:t>
            </a:r>
            <a:r>
              <a:rPr lang="en-GB" sz="2400" dirty="0" smtClean="0"/>
              <a:t>S</a:t>
            </a:r>
            <a:r>
              <a:rPr lang="en-GB" sz="2400" b="0" dirty="0" smtClean="0"/>
              <a:t>tructured</a:t>
            </a:r>
            <a:r>
              <a:rPr lang="en-GB" sz="2400" dirty="0" smtClean="0"/>
              <a:t> I</a:t>
            </a:r>
            <a:r>
              <a:rPr lang="en-GB" sz="2400" b="0" dirty="0" smtClean="0"/>
              <a:t>mplementation</a:t>
            </a:r>
            <a:r>
              <a:rPr lang="en-GB" sz="2400" dirty="0" smtClean="0"/>
              <a:t> </a:t>
            </a:r>
            <a:r>
              <a:rPr lang="en-GB" sz="2400" b="0" dirty="0" smtClean="0"/>
              <a:t>and</a:t>
            </a:r>
            <a:r>
              <a:rPr lang="en-GB" sz="2400" dirty="0" smtClean="0"/>
              <a:t> I</a:t>
            </a:r>
            <a:r>
              <a:rPr lang="en-GB" sz="2400" b="0" dirty="0" smtClean="0"/>
              <a:t>nformation</a:t>
            </a:r>
            <a:r>
              <a:rPr lang="en-GB" sz="2400" dirty="0" smtClean="0"/>
              <a:t> F</a:t>
            </a:r>
            <a:r>
              <a:rPr lang="en-GB" sz="2400" b="0" dirty="0" smtClean="0"/>
              <a:t>ramework) </a:t>
            </a:r>
            <a:r>
              <a:rPr lang="en-GB" sz="2400" dirty="0" smtClean="0"/>
              <a:t>website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/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i="0" dirty="0" smtClean="0"/>
              <a:t>Created to </a:t>
            </a:r>
            <a:r>
              <a:rPr lang="en-GB" sz="2000" b="1" i="0" dirty="0" smtClean="0"/>
              <a:t>enhance the reporting process and the generation of information</a:t>
            </a:r>
            <a:r>
              <a:rPr lang="en-GB" sz="2000" i="0" dirty="0" smtClean="0"/>
              <a:t> for policy makers, interested parties and the general public</a:t>
            </a:r>
          </a:p>
          <a:p>
            <a:pPr marL="0" indent="0">
              <a:buNone/>
            </a:pPr>
            <a:endParaRPr lang="fr-BE" sz="2000" b="1" i="0" dirty="0" smtClean="0"/>
          </a:p>
          <a:p>
            <a:pPr marL="0" indent="0">
              <a:buNone/>
            </a:pPr>
            <a:r>
              <a:rPr lang="fr-BE" sz="2000" b="1" i="0" dirty="0" err="1" smtClean="0"/>
              <a:t>Applying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geospatial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approach</a:t>
            </a:r>
            <a:endParaRPr lang="fr-BE" sz="2000" b="1" i="0" dirty="0" smtClean="0"/>
          </a:p>
          <a:p>
            <a:pPr marL="0" indent="0">
              <a:buNone/>
            </a:pPr>
            <a:endParaRPr lang="fr-BE" sz="2000" b="1" i="0" dirty="0" smtClean="0"/>
          </a:p>
          <a:p>
            <a:pPr marL="0" indent="0">
              <a:buNone/>
            </a:pPr>
            <a:r>
              <a:rPr lang="en-GB" sz="2000" i="0" dirty="0" smtClean="0"/>
              <a:t>Helping Member States to implement</a:t>
            </a:r>
            <a:r>
              <a:rPr lang="fr-BE" sz="2000" i="0" dirty="0" smtClean="0"/>
              <a:t>:</a:t>
            </a:r>
            <a:endParaRPr lang="en-GB" sz="2000" i="0" dirty="0" smtClean="0"/>
          </a:p>
          <a:p>
            <a:pPr lvl="1"/>
            <a:r>
              <a:rPr lang="en-GB" sz="1600" dirty="0" smtClean="0">
                <a:hlinkClick r:id="rId2"/>
              </a:rPr>
              <a:t>INSPIRE directive  - 2007/2/EC </a:t>
            </a:r>
            <a:endParaRPr lang="en-GB" sz="1600" dirty="0" smtClean="0"/>
          </a:p>
          <a:p>
            <a:pPr lvl="1"/>
            <a:r>
              <a:rPr lang="fr-BE" sz="1600" dirty="0" smtClean="0">
                <a:hlinkClick r:id="rId3"/>
              </a:rPr>
              <a:t>Urban </a:t>
            </a:r>
            <a:r>
              <a:rPr lang="fr-BE" sz="1600" dirty="0" err="1" smtClean="0">
                <a:hlinkClick r:id="rId3"/>
              </a:rPr>
              <a:t>Waste</a:t>
            </a:r>
            <a:r>
              <a:rPr lang="fr-BE" sz="1600" dirty="0" smtClean="0">
                <a:hlinkClick r:id="rId3"/>
              </a:rPr>
              <a:t> Water </a:t>
            </a:r>
            <a:r>
              <a:rPr lang="fr-BE" sz="1600" dirty="0" err="1" smtClean="0">
                <a:hlinkClick r:id="rId3"/>
              </a:rPr>
              <a:t>Treatment</a:t>
            </a:r>
            <a:r>
              <a:rPr lang="fr-BE" sz="1600" dirty="0" smtClean="0">
                <a:hlinkClick r:id="rId3"/>
              </a:rPr>
              <a:t> Directive – 91/271/EEC</a:t>
            </a:r>
            <a:endParaRPr lang="en-GB" sz="1600" dirty="0" smtClean="0"/>
          </a:p>
          <a:p>
            <a:pPr lvl="1"/>
            <a:r>
              <a:rPr lang="en-GB" sz="1600" dirty="0" smtClean="0">
                <a:hlinkClick r:id="rId4"/>
              </a:rPr>
              <a:t>Public Access to Environmental Information directive - 2003/4/EC </a:t>
            </a:r>
            <a:endParaRPr lang="en-GB" sz="1600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5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648990"/>
          </a:xfrm>
        </p:spPr>
        <p:txBody>
          <a:bodyPr/>
          <a:lstStyle/>
          <a:p>
            <a:r>
              <a:rPr lang="en-GB" sz="2400" dirty="0"/>
              <a:t>The SIIF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540"/>
          </a:xfrm>
        </p:spPr>
        <p:txBody>
          <a:bodyPr/>
          <a:lstStyle/>
          <a:p>
            <a:r>
              <a:rPr lang="en-GB" sz="2000" i="0" dirty="0" smtClean="0"/>
              <a:t>Provides free user-friendly access to detailed information on: </a:t>
            </a:r>
            <a:endParaRPr lang="en-GB" i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24 000 urban waste water agglomerations &gt;2000 </a:t>
            </a:r>
            <a:r>
              <a:rPr lang="en-GB" sz="1600" dirty="0" err="1" smtClean="0"/>
              <a:t>p.e.</a:t>
            </a:r>
            <a:endParaRPr lang="en-GB" sz="1600" dirty="0" smtClean="0"/>
          </a:p>
          <a:p>
            <a:pPr marL="457200" lvl="1" indent="0">
              <a:buNone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25 000 urban waste water treatment plants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25 </a:t>
            </a:r>
            <a:r>
              <a:rPr lang="en-GB" sz="1600" dirty="0"/>
              <a:t>000 discharge </a:t>
            </a:r>
            <a:r>
              <a:rPr lang="en-GB" sz="1600" dirty="0" smtClean="0"/>
              <a:t>points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hundreds </a:t>
            </a:r>
            <a:r>
              <a:rPr lang="en-GB" sz="1600" dirty="0"/>
              <a:t>of sensitive </a:t>
            </a:r>
            <a:r>
              <a:rPr lang="en-GB" sz="1600" dirty="0" smtClean="0"/>
              <a:t>areas</a:t>
            </a:r>
          </a:p>
          <a:p>
            <a:pPr marL="457200" lvl="1" indent="0">
              <a:buNone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compliance </a:t>
            </a:r>
            <a:r>
              <a:rPr lang="en-GB" sz="1600" dirty="0"/>
              <a:t>of each </a:t>
            </a:r>
            <a:r>
              <a:rPr lang="en-GB" sz="1600" dirty="0" smtClean="0"/>
              <a:t>agglomeration and </a:t>
            </a:r>
            <a:r>
              <a:rPr lang="en-GB" sz="1600" dirty="0"/>
              <a:t>treatment </a:t>
            </a:r>
            <a:r>
              <a:rPr lang="en-GB" sz="1600" dirty="0" smtClean="0"/>
              <a:t>plant, treatment </a:t>
            </a:r>
            <a:r>
              <a:rPr lang="en-GB" sz="1600" dirty="0"/>
              <a:t>in place and pressures on the environment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/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1296144"/>
          </a:xfrm>
        </p:spPr>
        <p:txBody>
          <a:bodyPr/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One </a:t>
            </a:r>
            <a:r>
              <a:rPr lang="en-GB" sz="2000" dirty="0" smtClean="0">
                <a:hlinkClick r:id="rId2"/>
              </a:rPr>
              <a:t>European urban waste water platform </a:t>
            </a:r>
            <a:r>
              <a:rPr lang="en-GB" sz="2000" dirty="0" smtClean="0"/>
              <a:t>connected to 28 EC urban waste water websites including reporting information from 2012 and 2014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i="1" dirty="0"/>
              <a:t>(Websites available </a:t>
            </a:r>
            <a:r>
              <a:rPr lang="en-GB" sz="2000" b="0" i="1" dirty="0" smtClean="0"/>
              <a:t>since </a:t>
            </a:r>
            <a:r>
              <a:rPr lang="en-GB" sz="2000" b="0" i="1" dirty="0"/>
              <a:t>March 2017)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86920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75"/>
            <a:ext cx="7992888" cy="475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2008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BDC-AC39-4176-A7E3-89A3D63C0186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BDC-AC39-4176-A7E3-89A3D63C0186}" type="slidenum">
              <a:rPr lang="en-GB" altLang="en-US" smtClean="0"/>
              <a:pPr/>
              <a:t>17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3"/>
            <a:ext cx="8208913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BDC-AC39-4176-A7E3-89A3D63C0186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388" y="1314451"/>
            <a:ext cx="8229600" cy="360958"/>
          </a:xfrm>
        </p:spPr>
        <p:txBody>
          <a:bodyPr/>
          <a:lstStyle/>
          <a:p>
            <a:r>
              <a:rPr lang="fr-BE" sz="2000" dirty="0" err="1" smtClean="0"/>
              <a:t>Statistics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err="1" smtClean="0"/>
              <a:t>Aglomerations</a:t>
            </a:r>
            <a:r>
              <a:rPr lang="fr-BE" sz="2000" dirty="0" smtClean="0"/>
              <a:t>/Compliance/2014/</a:t>
            </a:r>
            <a:r>
              <a:rPr lang="fr-BE" sz="2000" dirty="0" err="1" smtClean="0"/>
              <a:t>regions</a:t>
            </a:r>
            <a:r>
              <a:rPr lang="fr-BE" sz="2000" dirty="0" smtClean="0"/>
              <a:t>(NUTS)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BDC-AC39-4176-A7E3-89A3D63C0186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16832"/>
            <a:ext cx="77768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1269" y="3429000"/>
            <a:ext cx="7992888" cy="216024"/>
          </a:xfrm>
          <a:prstGeom prst="ellipse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Reporting obligations under Water Industry Directives</a:t>
            </a:r>
            <a:endParaRPr lang="en-US" altLang="en-US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81694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i="0" dirty="0" smtClean="0"/>
              <a:t>Annual </a:t>
            </a:r>
            <a:r>
              <a:rPr lang="en-US" altLang="en-US" sz="2000" i="0" dirty="0" smtClean="0"/>
              <a:t>reporting under </a:t>
            </a:r>
            <a:r>
              <a:rPr lang="en-US" altLang="en-US" sz="2000" b="1" i="0" dirty="0" smtClean="0"/>
              <a:t>Bathing Water Directive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hlinkClick r:id="rId2"/>
              </a:rPr>
              <a:t>2017 report on Bathing Water Quality </a:t>
            </a:r>
            <a:r>
              <a:rPr lang="en-US" altLang="en-US" sz="2000" dirty="0" smtClean="0"/>
              <a:t>, </a:t>
            </a:r>
            <a:r>
              <a:rPr lang="en-US" altLang="en-US" sz="2000" i="0" dirty="0"/>
              <a:t>2016 </a:t>
            </a:r>
            <a:r>
              <a:rPr lang="en-US" altLang="en-US" sz="2000" i="0" dirty="0" smtClean="0"/>
              <a:t>data, published on 23 May 2017</a:t>
            </a:r>
          </a:p>
          <a:p>
            <a:pPr marL="0" indent="0">
              <a:buNone/>
            </a:pPr>
            <a:endParaRPr lang="en-US" altLang="en-US" sz="2000" i="0" dirty="0" smtClean="0"/>
          </a:p>
          <a:p>
            <a:pPr marL="0" indent="0">
              <a:buNone/>
            </a:pPr>
            <a:r>
              <a:rPr lang="en-US" altLang="en-US" sz="2000" b="1" i="0" dirty="0" smtClean="0"/>
              <a:t>Bi-annual</a:t>
            </a:r>
            <a:r>
              <a:rPr lang="en-US" altLang="en-US" sz="2000" i="0" dirty="0" smtClean="0"/>
              <a:t> reporting under </a:t>
            </a:r>
            <a:r>
              <a:rPr lang="en-US" altLang="en-US" sz="2000" b="1" i="0" dirty="0" smtClean="0"/>
              <a:t>Urban Waste Water Treatment Directive</a:t>
            </a:r>
            <a:r>
              <a:rPr lang="en-US" altLang="en-US" sz="2000" dirty="0" smtClean="0"/>
              <a:t>- </a:t>
            </a:r>
            <a:r>
              <a:rPr lang="en-US" altLang="en-US" sz="2000" dirty="0"/>
              <a:t>CO</a:t>
            </a:r>
            <a:r>
              <a:rPr lang="en-US" altLang="en-US" sz="2000" i="0" dirty="0"/>
              <a:t>M </a:t>
            </a:r>
            <a:r>
              <a:rPr lang="en-US" altLang="en-US" sz="2000" i="0" dirty="0" smtClean="0"/>
              <a:t>Report on the basis of the 2014 data, to </a:t>
            </a:r>
            <a:r>
              <a:rPr lang="en-US" altLang="en-US" sz="2000" i="0" dirty="0"/>
              <a:t>be published in </a:t>
            </a:r>
            <a:r>
              <a:rPr lang="en-US" altLang="en-US" sz="2000" i="0" dirty="0" smtClean="0"/>
              <a:t>autumn</a:t>
            </a:r>
          </a:p>
          <a:p>
            <a:pPr marL="0" indent="0">
              <a:buNone/>
            </a:pPr>
            <a:endParaRPr lang="en-US" altLang="en-US" sz="2000" i="0" dirty="0" smtClean="0"/>
          </a:p>
          <a:p>
            <a:pPr marL="0" indent="0">
              <a:buNone/>
            </a:pPr>
            <a:r>
              <a:rPr lang="en-US" altLang="en-US" sz="2000" b="1" i="0" dirty="0" smtClean="0"/>
              <a:t>Triennial</a:t>
            </a:r>
            <a:r>
              <a:rPr lang="en-US" altLang="en-US" sz="2000" i="0" dirty="0" smtClean="0"/>
              <a:t> reporting under </a:t>
            </a:r>
            <a:r>
              <a:rPr lang="en-US" altLang="en-US" sz="2000" b="1" i="0" dirty="0" smtClean="0"/>
              <a:t>Drinking Water Directive</a:t>
            </a:r>
            <a:r>
              <a:rPr lang="en-US" altLang="en-US" sz="2000" dirty="0" smtClean="0"/>
              <a:t>- </a:t>
            </a:r>
            <a:r>
              <a:rPr lang="en-GB" altLang="en-US" sz="2000" dirty="0" smtClean="0">
                <a:hlinkClick r:id="rId3"/>
              </a:rPr>
              <a:t>the Synthesis Report on the Quality of Drinking Water in the Union</a:t>
            </a:r>
            <a:r>
              <a:rPr lang="en-GB" altLang="en-US" sz="2000" dirty="0" smtClean="0"/>
              <a:t>, </a:t>
            </a:r>
            <a:r>
              <a:rPr lang="en-US" altLang="en-US" sz="2000" i="0" dirty="0" smtClean="0"/>
              <a:t>2011-2013 data, published on  </a:t>
            </a:r>
            <a:r>
              <a:rPr lang="en-GB" altLang="en-US" sz="2000" i="0" dirty="0" smtClean="0"/>
              <a:t>20/10/2016</a:t>
            </a:r>
            <a:endParaRPr lang="en-US" altLang="en-US" sz="2000" i="0" dirty="0" smtClean="0"/>
          </a:p>
          <a:p>
            <a:endParaRPr lang="en-US" alt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Upcoming </a:t>
            </a:r>
            <a:r>
              <a:rPr lang="en-GB" sz="2400" dirty="0"/>
              <a:t>products on UWWTD implementation: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•</a:t>
            </a:r>
            <a:r>
              <a:rPr lang="en-GB" sz="2000" i="0" dirty="0"/>
              <a:t>	The Commission Report, due after </a:t>
            </a:r>
            <a:r>
              <a:rPr lang="en-GB" sz="2000" i="0" dirty="0" smtClean="0"/>
              <a:t>summer</a:t>
            </a:r>
          </a:p>
          <a:p>
            <a:endParaRPr lang="en-GB" sz="2000" i="0" dirty="0"/>
          </a:p>
          <a:p>
            <a:r>
              <a:rPr lang="en-GB" sz="2000" i="0" dirty="0"/>
              <a:t>•	The SIIF website with access to full information about </a:t>
            </a:r>
            <a:r>
              <a:rPr lang="en-GB" sz="2000" i="0" dirty="0" smtClean="0"/>
              <a:t>	individual </a:t>
            </a:r>
            <a:r>
              <a:rPr lang="en-GB" sz="2000" i="0" dirty="0"/>
              <a:t>objects, and national and EU-level </a:t>
            </a:r>
            <a:r>
              <a:rPr lang="en-GB" sz="2000" i="0" dirty="0" smtClean="0"/>
              <a:t>	information</a:t>
            </a:r>
          </a:p>
          <a:p>
            <a:endParaRPr lang="en-GB" sz="2000" i="0" dirty="0"/>
          </a:p>
          <a:p>
            <a:r>
              <a:rPr lang="en-GB" sz="2000" i="0" dirty="0"/>
              <a:t>•	The EEA viewer, with selected information </a:t>
            </a:r>
            <a:r>
              <a:rPr lang="en-GB" sz="2000" i="0"/>
              <a:t>about </a:t>
            </a:r>
            <a:r>
              <a:rPr lang="en-GB" sz="2000" i="0" smtClean="0"/>
              <a:t>	individual </a:t>
            </a:r>
            <a:r>
              <a:rPr lang="en-GB" sz="2000" i="0" dirty="0"/>
              <a:t>objects and EU-level information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FF22-CA08-47C9-99C7-E53F2E422E9B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58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0" dirty="0" smtClean="0"/>
              <a:t>DG ENV relies on your work/data in </a:t>
            </a:r>
            <a:r>
              <a:rPr lang="en-GB" i="0" smtClean="0"/>
              <a:t>its work on </a:t>
            </a:r>
            <a:endParaRPr lang="en-GB" i="0" dirty="0" smtClean="0"/>
          </a:p>
          <a:p>
            <a:endParaRPr lang="en-GB" i="0" dirty="0"/>
          </a:p>
          <a:p>
            <a:pPr lvl="1"/>
            <a:r>
              <a:rPr lang="en-GB" i="0" dirty="0" smtClean="0"/>
              <a:t>Policy implementation follow-up</a:t>
            </a:r>
          </a:p>
          <a:p>
            <a:pPr marL="457200" lvl="1" indent="0">
              <a:buNone/>
            </a:pPr>
            <a:endParaRPr lang="en-GB" i="0" dirty="0" smtClean="0"/>
          </a:p>
          <a:p>
            <a:pPr lvl="1"/>
            <a:r>
              <a:rPr lang="en-GB" dirty="0" smtClean="0"/>
              <a:t>Evaluation </a:t>
            </a:r>
            <a:r>
              <a:rPr lang="en-GB" dirty="0"/>
              <a:t>processes</a:t>
            </a:r>
          </a:p>
          <a:p>
            <a:endParaRPr lang="en-GB" i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19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40960" cy="720998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Further information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060848"/>
            <a:ext cx="8136904" cy="4248472"/>
          </a:xfrm>
          <a:solidFill>
            <a:schemeClr val="accent3"/>
          </a:solidFill>
        </p:spPr>
        <p:txBody>
          <a:bodyPr/>
          <a:lstStyle/>
          <a:p>
            <a:pPr marL="0" indent="0">
              <a:spcBef>
                <a:spcPts val="1200"/>
              </a:spcBef>
              <a:buClrTx/>
              <a:buNone/>
            </a:pPr>
            <a:r>
              <a:rPr lang="en-GB" sz="1800" dirty="0">
                <a:solidFill>
                  <a:srgbClr val="0070C0"/>
                </a:solidFill>
                <a:cs typeface="Calibri" panose="020F0502020204030204" pitchFamily="34" charset="0"/>
              </a:rPr>
              <a:t>EU </a:t>
            </a:r>
            <a:r>
              <a:rPr lang="en-GB" sz="1800" dirty="0" smtClean="0">
                <a:solidFill>
                  <a:srgbClr val="0070C0"/>
                </a:solidFill>
                <a:cs typeface="Calibri" panose="020F0502020204030204" pitchFamily="34" charset="0"/>
              </a:rPr>
              <a:t>Commission </a:t>
            </a:r>
            <a:r>
              <a:rPr lang="en-GB" sz="1800" dirty="0">
                <a:solidFill>
                  <a:srgbClr val="0070C0"/>
                </a:solidFill>
                <a:cs typeface="Calibri" panose="020F0502020204030204" pitchFamily="34" charset="0"/>
              </a:rPr>
              <a:t>water homepage:</a:t>
            </a:r>
            <a:endParaRPr lang="en-GB" sz="1800" dirty="0">
              <a:solidFill>
                <a:srgbClr val="0070C0"/>
              </a:solidFill>
              <a:cs typeface="Calibri" panose="020F0502020204030204" pitchFamily="34" charset="0"/>
              <a:hlinkClick r:id="rId2"/>
            </a:endParaRP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en-GB" sz="1800" i="0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  <a:hlinkClick r:id="rId2"/>
              </a:rPr>
              <a:t>http</a:t>
            </a:r>
            <a:r>
              <a:rPr lang="en-GB" sz="1800" i="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hlinkClick r:id="rId2"/>
              </a:rPr>
              <a:t>://ec.europa.eu/environment/water</a:t>
            </a:r>
            <a:r>
              <a:rPr lang="en-GB" sz="1800" i="0" dirty="0" smtClean="0">
                <a:solidFill>
                  <a:srgbClr val="0070C0"/>
                </a:solidFill>
                <a:latin typeface="+mj-lt"/>
                <a:cs typeface="Calibri" panose="020F0502020204030204" pitchFamily="34" charset="0"/>
                <a:hlinkClick r:id="rId2"/>
              </a:rPr>
              <a:t>/</a:t>
            </a:r>
            <a:endParaRPr lang="en-GB" sz="1800" i="0" dirty="0" smtClean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fr-BE" sz="1800" dirty="0" smtClean="0"/>
              <a:t>BWD:</a:t>
            </a: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ec.europa.eu/environment/water/water-bathing/index_en.html</a:t>
            </a:r>
            <a:endParaRPr lang="en-GB" sz="1800" dirty="0" smtClean="0"/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fr-BE" sz="1800" dirty="0" smtClean="0"/>
              <a:t>UWWTD:</a:t>
            </a: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en-GB" sz="1800" dirty="0">
                <a:hlinkClick r:id="rId4"/>
              </a:rPr>
              <a:t>http://</a:t>
            </a:r>
            <a:r>
              <a:rPr lang="en-GB" sz="1800" dirty="0" smtClean="0">
                <a:hlinkClick r:id="rId4"/>
              </a:rPr>
              <a:t>ec.europa.eu/environment/water/water-urbanwaste/index_en.html</a:t>
            </a:r>
            <a:endParaRPr lang="en-GB" sz="1800" dirty="0" smtClean="0"/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fr-BE" sz="1800" dirty="0" smtClean="0"/>
              <a:t>DWD:</a:t>
            </a: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en-GB" sz="1800" dirty="0">
                <a:hlinkClick r:id="rId5"/>
              </a:rPr>
              <a:t>http://</a:t>
            </a:r>
            <a:r>
              <a:rPr lang="en-GB" sz="1800" dirty="0" smtClean="0">
                <a:hlinkClick r:id="rId5"/>
              </a:rPr>
              <a:t>ec.europa.eu/environment/water/water-drink/index_en.html</a:t>
            </a:r>
            <a:endParaRPr lang="en-GB" sz="1800" dirty="0" smtClean="0"/>
          </a:p>
          <a:p>
            <a:pPr marL="0" indent="0">
              <a:spcBef>
                <a:spcPts val="1200"/>
              </a:spcBef>
              <a:buClrTx/>
              <a:buNone/>
            </a:pPr>
            <a:endParaRPr lang="en-GB" sz="1800" dirty="0" smtClean="0"/>
          </a:p>
          <a:p>
            <a:pPr marL="0" indent="0">
              <a:spcBef>
                <a:spcPts val="1200"/>
              </a:spcBef>
              <a:buClrTx/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buClrTx/>
              <a:buNone/>
            </a:pPr>
            <a:endParaRPr lang="en-GB" dirty="0" smtClean="0"/>
          </a:p>
          <a:p>
            <a:pPr marL="0" indent="0">
              <a:spcBef>
                <a:spcPts val="1200"/>
              </a:spcBef>
              <a:buClrTx/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buClrTx/>
              <a:buNone/>
            </a:pPr>
            <a:endParaRPr lang="en-GB" dirty="0" smtClean="0"/>
          </a:p>
          <a:p>
            <a:pPr>
              <a:spcBef>
                <a:spcPts val="1200"/>
              </a:spcBef>
              <a:buClrTx/>
            </a:pPr>
            <a:endParaRPr lang="en-GB" b="1" i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Tx/>
            </a:pPr>
            <a:endParaRPr lang="en-GB" b="1" i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19 June 2017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7E11-9BCD-4E4D-A509-12C2160D55FD}" type="slidenum">
              <a:rPr lang="en-GB" altLang="en-US" smtClean="0">
                <a:solidFill>
                  <a:srgbClr val="000000"/>
                </a:solidFill>
              </a:rPr>
              <a:pPr/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2565400"/>
            <a:ext cx="4464049" cy="2735808"/>
          </a:xfrm>
        </p:spPr>
        <p:txBody>
          <a:bodyPr/>
          <a:lstStyle/>
          <a:p>
            <a:r>
              <a:rPr lang="fr-BE" altLang="en-US" sz="3600" dirty="0" err="1" smtClean="0"/>
              <a:t>Thank</a:t>
            </a:r>
            <a:r>
              <a:rPr lang="fr-BE" altLang="en-US" sz="3600" dirty="0" smtClean="0"/>
              <a:t>  </a:t>
            </a:r>
            <a:r>
              <a:rPr lang="fr-BE" altLang="en-US" sz="3600" dirty="0" err="1" smtClean="0"/>
              <a:t>you</a:t>
            </a:r>
            <a:r>
              <a:rPr lang="fr-BE" altLang="en-US" sz="3600" dirty="0" smtClean="0"/>
              <a:t> </a:t>
            </a:r>
            <a:br>
              <a:rPr lang="fr-BE" altLang="en-US" sz="3600" dirty="0" smtClean="0"/>
            </a:br>
            <a:r>
              <a:rPr lang="fr-BE" altLang="en-US" sz="3600" dirty="0" smtClean="0"/>
              <a:t>for </a:t>
            </a:r>
            <a:br>
              <a:rPr lang="fr-BE" altLang="en-US" sz="3600" dirty="0" smtClean="0"/>
            </a:br>
            <a:r>
              <a:rPr lang="fr-BE" altLang="en-US" sz="3600" dirty="0" err="1" smtClean="0"/>
              <a:t>your</a:t>
            </a:r>
            <a:r>
              <a:rPr lang="fr-BE" altLang="en-US" sz="3600" dirty="0" smtClean="0"/>
              <a:t> attention</a:t>
            </a:r>
            <a:endParaRPr lang="en-GB" altLang="en-US" sz="3600" dirty="0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06513"/>
            <a:ext cx="4032448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2F11C-9F66-44E9-BCB1-B19AC9571A27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/>
              <a:t>Data and information flow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816525"/>
          </a:xfrm>
        </p:spPr>
        <p:txBody>
          <a:bodyPr/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err="1" smtClean="0"/>
              <a:t>Using</a:t>
            </a:r>
            <a:r>
              <a:rPr lang="fr-BE" i="0" dirty="0" smtClean="0"/>
              <a:t> EEA CDR for all </a:t>
            </a:r>
            <a:r>
              <a:rPr lang="fr-BE" i="0" dirty="0" err="1" smtClean="0"/>
              <a:t>three</a:t>
            </a:r>
            <a:r>
              <a:rPr lang="fr-BE" i="0" dirty="0" smtClean="0"/>
              <a:t> WI directives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smtClean="0"/>
              <a:t>QA/QC on </a:t>
            </a:r>
            <a:r>
              <a:rPr lang="fr-BE" i="0" dirty="0" err="1"/>
              <a:t>R</a:t>
            </a:r>
            <a:r>
              <a:rPr lang="fr-BE" i="0" dirty="0" err="1" smtClean="0"/>
              <a:t>eportnet</a:t>
            </a:r>
            <a:endParaRPr lang="fr-BE" i="0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smtClean="0"/>
              <a:t>Data </a:t>
            </a:r>
            <a:r>
              <a:rPr lang="fr-BE" i="0" dirty="0" err="1" smtClean="0"/>
              <a:t>processing</a:t>
            </a:r>
            <a:r>
              <a:rPr lang="fr-BE" i="0" dirty="0" smtClean="0"/>
              <a:t> and </a:t>
            </a:r>
            <a:r>
              <a:rPr lang="fr-BE" i="0" dirty="0" err="1" smtClean="0"/>
              <a:t>compliance</a:t>
            </a:r>
            <a:r>
              <a:rPr lang="fr-BE" i="0" dirty="0" smtClean="0"/>
              <a:t> </a:t>
            </a:r>
            <a:r>
              <a:rPr lang="fr-BE" i="0" dirty="0" err="1" smtClean="0"/>
              <a:t>calculation</a:t>
            </a:r>
            <a:r>
              <a:rPr lang="fr-BE" i="0" dirty="0" smtClean="0"/>
              <a:t>: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Verdana" panose="020B0604030504040204" pitchFamily="34" charset="0"/>
              <a:buChar char="●"/>
            </a:pPr>
            <a:r>
              <a:rPr lang="fr-BE" b="0" i="0" dirty="0" smtClean="0"/>
              <a:t>BWD: EEA/ETC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Verdana" panose="020B0604030504040204" pitchFamily="34" charset="0"/>
              <a:buChar char="●"/>
            </a:pPr>
            <a:r>
              <a:rPr lang="fr-BE" b="0" i="0" dirty="0" smtClean="0"/>
              <a:t>DWD: EEA/ETC – in the </a:t>
            </a:r>
            <a:r>
              <a:rPr lang="fr-BE" b="0" i="0" dirty="0" err="1" smtClean="0"/>
              <a:t>past</a:t>
            </a:r>
            <a:r>
              <a:rPr lang="fr-BE" b="0" i="0" dirty="0" smtClean="0"/>
              <a:t>, but </a:t>
            </a:r>
            <a:r>
              <a:rPr lang="fr-BE" b="0" i="0" dirty="0" err="1" smtClean="0"/>
              <a:t>discontinued</a:t>
            </a:r>
            <a:endParaRPr lang="fr-BE" b="0" i="0" dirty="0" smtClean="0"/>
          </a:p>
          <a:p>
            <a:pPr lvl="1">
              <a:buClr>
                <a:schemeClr val="accent1">
                  <a:lumMod val="50000"/>
                </a:schemeClr>
              </a:buClr>
              <a:buFont typeface="Verdana" panose="020B0604030504040204" pitchFamily="34" charset="0"/>
              <a:buChar char="●"/>
            </a:pPr>
            <a:r>
              <a:rPr lang="fr-BE" b="0" i="0" dirty="0" smtClean="0"/>
              <a:t>UWWTD: Commission </a:t>
            </a:r>
            <a:r>
              <a:rPr lang="fr-BE" b="0" i="0" dirty="0" err="1" smtClean="0"/>
              <a:t>contractor</a:t>
            </a:r>
            <a:endParaRPr lang="fr-BE" b="0" i="0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smtClean="0"/>
              <a:t>Data in EEA </a:t>
            </a:r>
            <a:r>
              <a:rPr lang="fr-BE" i="0" dirty="0" err="1" smtClean="0"/>
              <a:t>database</a:t>
            </a:r>
            <a:r>
              <a:rPr lang="fr-BE" i="0" dirty="0" smtClean="0"/>
              <a:t> and on </a:t>
            </a:r>
            <a:r>
              <a:rPr lang="fr-BE" i="0" dirty="0" err="1" smtClean="0"/>
              <a:t>mapviewer</a:t>
            </a:r>
            <a:endParaRPr lang="fr-BE" i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2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/>
              <a:t>Water </a:t>
            </a:r>
            <a:r>
              <a:rPr lang="fr-BE" sz="2400" dirty="0" err="1" smtClean="0"/>
              <a:t>Industry</a:t>
            </a:r>
            <a:r>
              <a:rPr lang="fr-BE" sz="2400" dirty="0" smtClean="0"/>
              <a:t> Directives – state of </a:t>
            </a:r>
            <a:r>
              <a:rPr lang="fr-BE" sz="2400" dirty="0" err="1" smtClean="0"/>
              <a:t>play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816525"/>
          </a:xfrm>
        </p:spPr>
        <p:txBody>
          <a:bodyPr/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smtClean="0"/>
              <a:t>DWD: on-</a:t>
            </a:r>
            <a:r>
              <a:rPr lang="fr-BE" i="0" dirty="0" err="1" smtClean="0"/>
              <a:t>going</a:t>
            </a:r>
            <a:r>
              <a:rPr lang="fr-BE" i="0" dirty="0" smtClean="0"/>
              <a:t> </a:t>
            </a:r>
            <a:r>
              <a:rPr lang="fr-BE" i="0" dirty="0" err="1" smtClean="0"/>
              <a:t>revision</a:t>
            </a:r>
            <a:endParaRPr lang="fr-BE" i="0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endParaRPr lang="fr-BE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smtClean="0"/>
              <a:t>UWWTD: </a:t>
            </a:r>
            <a:r>
              <a:rPr lang="fr-BE" i="0" dirty="0" err="1" smtClean="0"/>
              <a:t>evaluation</a:t>
            </a:r>
            <a:r>
              <a:rPr lang="fr-BE" i="0" dirty="0" smtClean="0"/>
              <a:t> </a:t>
            </a:r>
            <a:r>
              <a:rPr lang="fr-BE" i="0" dirty="0" err="1" smtClean="0"/>
              <a:t>planned</a:t>
            </a:r>
            <a:r>
              <a:rPr lang="fr-BE" i="0" dirty="0" smtClean="0"/>
              <a:t> for </a:t>
            </a:r>
            <a:r>
              <a:rPr lang="fr-BE" i="0" dirty="0" err="1" smtClean="0"/>
              <a:t>near</a:t>
            </a:r>
            <a:r>
              <a:rPr lang="fr-BE" i="0" dirty="0" smtClean="0"/>
              <a:t> future, </a:t>
            </a:r>
            <a:r>
              <a:rPr lang="fr-BE" i="0" dirty="0" err="1" smtClean="0"/>
              <a:t>pending</a:t>
            </a:r>
            <a:r>
              <a:rPr lang="fr-BE" i="0" dirty="0" smtClean="0"/>
              <a:t> </a:t>
            </a:r>
            <a:r>
              <a:rPr lang="fr-BE" i="0" dirty="0" err="1" smtClean="0"/>
              <a:t>internal</a:t>
            </a:r>
            <a:r>
              <a:rPr lang="fr-BE" i="0" dirty="0" smtClean="0"/>
              <a:t> discussions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endParaRPr lang="fr-BE" i="0" dirty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i="0" dirty="0" smtClean="0"/>
              <a:t>BWD: </a:t>
            </a:r>
            <a:r>
              <a:rPr lang="fr-BE" i="0" dirty="0" err="1" smtClean="0"/>
              <a:t>review</a:t>
            </a:r>
            <a:r>
              <a:rPr lang="fr-BE" i="0" dirty="0" smtClean="0"/>
              <a:t> by 2020 (art. 14)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5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de-DE" b="1" i="0" dirty="0" smtClean="0">
                <a:solidFill>
                  <a:srgbClr val="0F5494"/>
                </a:solidFill>
              </a:rPr>
              <a:t>On-</a:t>
            </a:r>
            <a:r>
              <a:rPr lang="de-DE" b="1" i="0" dirty="0" err="1" smtClean="0">
                <a:solidFill>
                  <a:srgbClr val="0F5494"/>
                </a:solidFill>
              </a:rPr>
              <a:t>going</a:t>
            </a:r>
            <a:r>
              <a:rPr lang="de-DE" b="1" i="0" dirty="0" smtClean="0">
                <a:solidFill>
                  <a:srgbClr val="0F5494"/>
                </a:solidFill>
              </a:rPr>
              <a:t> </a:t>
            </a:r>
            <a:r>
              <a:rPr lang="de-DE" b="1" i="0" dirty="0" err="1" smtClean="0">
                <a:solidFill>
                  <a:srgbClr val="0F5494"/>
                </a:solidFill>
              </a:rPr>
              <a:t>revision</a:t>
            </a:r>
            <a:r>
              <a:rPr lang="de-DE" b="1" i="0" dirty="0" smtClean="0">
                <a:solidFill>
                  <a:srgbClr val="0F5494"/>
                </a:solidFill>
              </a:rPr>
              <a:t> of the </a:t>
            </a:r>
            <a:r>
              <a:rPr lang="en-GB" b="1" i="0" dirty="0">
                <a:solidFill>
                  <a:srgbClr val="0F5494"/>
                </a:solidFill>
              </a:rPr>
              <a:t>the Drinking Water Directive  - </a:t>
            </a:r>
            <a:r>
              <a:rPr lang="en-GB" b="1" i="0" dirty="0" smtClean="0">
                <a:solidFill>
                  <a:srgbClr val="0F5494"/>
                </a:solidFill>
              </a:rPr>
              <a:t>98/83/EC</a:t>
            </a:r>
          </a:p>
          <a:p>
            <a:pPr marL="0" indent="0">
              <a:buNone/>
            </a:pPr>
            <a:endParaRPr lang="de-DE" sz="1000" i="0" dirty="0" smtClean="0">
              <a:solidFill>
                <a:srgbClr val="0F5494"/>
              </a:solidFill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de-DE" i="0" dirty="0">
                <a:solidFill>
                  <a:srgbClr val="0F5494"/>
                </a:solidFill>
              </a:rPr>
              <a:t>Start </a:t>
            </a:r>
            <a:r>
              <a:rPr lang="de-DE" i="0" dirty="0" err="1">
                <a:solidFill>
                  <a:srgbClr val="0F5494"/>
                </a:solidFill>
              </a:rPr>
              <a:t>accelerated</a:t>
            </a:r>
            <a:r>
              <a:rPr lang="de-DE" i="0" dirty="0">
                <a:solidFill>
                  <a:srgbClr val="0F5494"/>
                </a:solidFill>
              </a:rPr>
              <a:t> </a:t>
            </a:r>
            <a:r>
              <a:rPr lang="de-DE" i="0" dirty="0" err="1">
                <a:solidFill>
                  <a:srgbClr val="0F5494"/>
                </a:solidFill>
              </a:rPr>
              <a:t>by</a:t>
            </a:r>
            <a:r>
              <a:rPr lang="de-DE" i="0" dirty="0">
                <a:solidFill>
                  <a:srgbClr val="0F5494"/>
                </a:solidFill>
              </a:rPr>
              <a:t> </a:t>
            </a:r>
            <a:r>
              <a:rPr lang="de-DE" i="0" dirty="0" err="1">
                <a:solidFill>
                  <a:srgbClr val="0F5494"/>
                </a:solidFill>
              </a:rPr>
              <a:t>the</a:t>
            </a:r>
            <a:r>
              <a:rPr lang="de-DE" i="0" dirty="0">
                <a:solidFill>
                  <a:srgbClr val="0F5494"/>
                </a:solidFill>
              </a:rPr>
              <a:t> ECI "Right2Water"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i="0" dirty="0">
                <a:solidFill>
                  <a:srgbClr val="0F5494"/>
                </a:solidFill>
              </a:rPr>
              <a:t>Consultation of public and stakeholders done throughout process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de-DE" i="0" dirty="0" err="1">
                <a:solidFill>
                  <a:srgbClr val="0F5494"/>
                </a:solidFill>
              </a:rPr>
              <a:t>Steps</a:t>
            </a:r>
            <a:r>
              <a:rPr lang="de-DE" i="0" dirty="0">
                <a:solidFill>
                  <a:srgbClr val="0F5494"/>
                </a:solidFill>
              </a:rPr>
              <a:t>:</a:t>
            </a:r>
          </a:p>
          <a:p>
            <a:pPr lvl="1">
              <a:spcAft>
                <a:spcPts val="600"/>
              </a:spcAft>
              <a:buClr>
                <a:srgbClr val="3E6FD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F5494"/>
                </a:solidFill>
              </a:rPr>
              <a:t>REFIT </a:t>
            </a:r>
            <a:r>
              <a:rPr lang="en-GB" sz="1600" b="0" i="0" dirty="0" smtClean="0">
                <a:solidFill>
                  <a:srgbClr val="0F5494"/>
                </a:solidFill>
              </a:rPr>
              <a:t>Evaluation - finished </a:t>
            </a:r>
            <a:r>
              <a:rPr lang="en-GB" sz="1600" b="0" i="0" dirty="0" smtClean="0">
                <a:solidFill>
                  <a:srgbClr val="92D050"/>
                </a:solidFill>
                <a:hlinkClick r:id="rId2"/>
              </a:rPr>
              <a:t>SWD(2016)428 </a:t>
            </a:r>
            <a:r>
              <a:rPr lang="en-GB" sz="1600" b="0" i="0" dirty="0">
                <a:solidFill>
                  <a:srgbClr val="92D050"/>
                </a:solidFill>
                <a:hlinkClick r:id="rId2"/>
              </a:rPr>
              <a:t>final</a:t>
            </a:r>
            <a:endParaRPr lang="en-GB" sz="1600" b="0" i="0" dirty="0" smtClean="0">
              <a:solidFill>
                <a:srgbClr val="0F5494"/>
              </a:solidFill>
            </a:endParaRPr>
          </a:p>
          <a:p>
            <a:pPr lvl="1">
              <a:spcAft>
                <a:spcPts val="600"/>
              </a:spcAft>
              <a:buClr>
                <a:srgbClr val="3E6FD2"/>
              </a:buClr>
              <a:buFont typeface="Arial" panose="020B0604020202020204" pitchFamily="34" charset="0"/>
              <a:buChar char="•"/>
            </a:pPr>
            <a:r>
              <a:rPr lang="en-GB" sz="1600" b="0" i="0" dirty="0" smtClean="0">
                <a:solidFill>
                  <a:srgbClr val="0F5494"/>
                </a:solidFill>
              </a:rPr>
              <a:t>Impact Assessment – ongoing; internal scrutiny</a:t>
            </a:r>
          </a:p>
          <a:p>
            <a:pPr lvl="1">
              <a:spcAft>
                <a:spcPts val="600"/>
              </a:spcAft>
              <a:buClr>
                <a:srgbClr val="3E6FD2"/>
              </a:buClr>
              <a:buFont typeface="Arial" panose="020B0604020202020204" pitchFamily="34" charset="0"/>
              <a:buChar char="•"/>
            </a:pPr>
            <a:r>
              <a:rPr lang="en-GB" sz="1600" b="0" i="0" dirty="0" smtClean="0">
                <a:solidFill>
                  <a:srgbClr val="0F5494"/>
                </a:solidFill>
              </a:rPr>
              <a:t>Legal proposal Commission – scheduled end 2017</a:t>
            </a:r>
          </a:p>
          <a:p>
            <a:pPr marL="0" indent="0">
              <a:spcAft>
                <a:spcPts val="600"/>
              </a:spcAft>
              <a:buClr>
                <a:srgbClr val="3E6FD2"/>
              </a:buClr>
              <a:buNone/>
            </a:pPr>
            <a:r>
              <a:rPr lang="en-GB" sz="2000" i="0" dirty="0" smtClean="0">
                <a:solidFill>
                  <a:srgbClr val="0F5494"/>
                </a:solidFill>
                <a:hlinkClick r:id="rId3"/>
              </a:rPr>
              <a:t>www.safe2drink.eu</a:t>
            </a:r>
            <a:endParaRPr lang="en-GB" sz="2000" i="0" dirty="0" smtClean="0">
              <a:solidFill>
                <a:srgbClr val="0F5494"/>
              </a:solidFill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i="0" dirty="0">
                <a:solidFill>
                  <a:srgbClr val="0F5494"/>
                </a:solidFill>
              </a:rPr>
              <a:t>Negotiation with Council and EP - 2018-2019 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F5494"/>
              </a:buClr>
              <a:defRPr/>
            </a:pPr>
            <a:r>
              <a:rPr lang="en-US" dirty="0" smtClean="0">
                <a:solidFill>
                  <a:srgbClr val="BBE0E3">
                    <a:lumMod val="75000"/>
                  </a:srgbClr>
                </a:solidFill>
              </a:rPr>
              <a:t>19 </a:t>
            </a:r>
            <a:r>
              <a:rPr lang="en-US" dirty="0">
                <a:solidFill>
                  <a:srgbClr val="BBE0E3">
                    <a:lumMod val="75000"/>
                  </a:srgbClr>
                </a:solidFill>
              </a:rPr>
              <a:t>June 2017</a:t>
            </a:r>
            <a:endParaRPr lang="en-GB" dirty="0">
              <a:solidFill>
                <a:srgbClr val="BBE0E3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27EBF-FF0C-7E4C-B5EB-72ACFCBEB5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908199"/>
            <a:ext cx="9108504" cy="864617"/>
          </a:xfrm>
        </p:spPr>
        <p:txBody>
          <a:bodyPr/>
          <a:lstStyle/>
          <a:p>
            <a:r>
              <a:rPr lang="en-GB" sz="2400" dirty="0" smtClean="0">
                <a:latin typeface="+mn-lt"/>
                <a:ea typeface="+mn-ea"/>
                <a:cs typeface="+mn-cs"/>
              </a:rPr>
              <a:t/>
            </a:r>
            <a:br>
              <a:rPr lang="en-GB" sz="2400" dirty="0" smtClean="0">
                <a:latin typeface="+mn-lt"/>
                <a:ea typeface="+mn-ea"/>
                <a:cs typeface="+mn-cs"/>
              </a:rPr>
            </a:br>
            <a:r>
              <a:rPr lang="en-GB" sz="2400" dirty="0">
                <a:latin typeface="+mn-lt"/>
                <a:ea typeface="+mn-ea"/>
                <a:cs typeface="+mn-cs"/>
              </a:rPr>
              <a:t/>
            </a:r>
            <a:br>
              <a:rPr lang="en-GB" sz="2400" dirty="0">
                <a:latin typeface="+mn-lt"/>
                <a:ea typeface="+mn-ea"/>
                <a:cs typeface="+mn-cs"/>
              </a:rPr>
            </a:br>
            <a:r>
              <a:rPr lang="en-GB" sz="2400" dirty="0" smtClean="0">
                <a:latin typeface="+mn-lt"/>
                <a:ea typeface="+mn-ea"/>
                <a:cs typeface="+mn-cs"/>
              </a:rPr>
              <a:t>Six </a:t>
            </a:r>
            <a:r>
              <a:rPr lang="en-GB" sz="2400" dirty="0">
                <a:latin typeface="+mn-lt"/>
                <a:ea typeface="+mn-ea"/>
                <a:cs typeface="+mn-cs"/>
              </a:rPr>
              <a:t>main areas covered in the Impact Assessment</a:t>
            </a:r>
            <a:br>
              <a:rPr lang="en-GB" sz="2400" dirty="0">
                <a:latin typeface="+mn-lt"/>
                <a:ea typeface="+mn-ea"/>
                <a:cs typeface="+mn-cs"/>
              </a:rPr>
            </a:br>
            <a:endParaRPr lang="en-GB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464496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3E6FD2"/>
              </a:buClr>
              <a:buFont typeface="+mj-lt"/>
              <a:buAutoNum type="arabicPeriod"/>
            </a:pPr>
            <a:r>
              <a:rPr lang="en-GB" sz="1800" i="0" dirty="0" smtClean="0"/>
              <a:t>updating </a:t>
            </a:r>
            <a:r>
              <a:rPr lang="en-GB" sz="1800" i="0" dirty="0"/>
              <a:t>the list and limit values of parameters; </a:t>
            </a:r>
          </a:p>
          <a:p>
            <a:pPr>
              <a:spcBef>
                <a:spcPts val="1200"/>
              </a:spcBef>
              <a:buClr>
                <a:srgbClr val="3E6FD2"/>
              </a:buClr>
              <a:buFont typeface="+mj-lt"/>
              <a:buAutoNum type="arabicPeriod"/>
            </a:pPr>
            <a:r>
              <a:rPr lang="en-GB" sz="1800" i="0" dirty="0" smtClean="0"/>
              <a:t>promoting </a:t>
            </a:r>
            <a:r>
              <a:rPr lang="en-GB" sz="1800" i="0" dirty="0"/>
              <a:t>Risk-Based Assessment (RBA) for addressing drinking water pollution risks;</a:t>
            </a:r>
          </a:p>
          <a:p>
            <a:pPr>
              <a:spcBef>
                <a:spcPts val="1200"/>
              </a:spcBef>
              <a:buClr>
                <a:srgbClr val="3E6FD2"/>
              </a:buClr>
              <a:buFont typeface="+mj-lt"/>
              <a:buAutoNum type="arabicPeriod"/>
            </a:pPr>
            <a:r>
              <a:rPr lang="en-GB" sz="1800" i="0" dirty="0" smtClean="0"/>
              <a:t>proposing </a:t>
            </a:r>
            <a:r>
              <a:rPr lang="en-GB" sz="1800" i="0" dirty="0"/>
              <a:t>EU harmonized standards for materials and products in contact with drinking water;</a:t>
            </a:r>
          </a:p>
          <a:p>
            <a:pPr>
              <a:spcBef>
                <a:spcPts val="1200"/>
              </a:spcBef>
              <a:buClr>
                <a:srgbClr val="3E6FD2"/>
              </a:buClr>
              <a:buFont typeface="+mj-lt"/>
              <a:buAutoNum type="arabicPeriod"/>
            </a:pPr>
            <a:r>
              <a:rPr lang="en-GB" sz="1800" i="0" dirty="0" smtClean="0"/>
              <a:t>ensuring </a:t>
            </a:r>
            <a:r>
              <a:rPr lang="en-GB" sz="1800" i="0" dirty="0"/>
              <a:t>SMART information to drinking water consumers</a:t>
            </a:r>
            <a:r>
              <a:rPr lang="en-GB" sz="1800" i="0" dirty="0" smtClean="0"/>
              <a:t>; more efficient reporting provisions</a:t>
            </a:r>
          </a:p>
          <a:p>
            <a:pPr>
              <a:spcBef>
                <a:spcPts val="1200"/>
              </a:spcBef>
              <a:buClr>
                <a:srgbClr val="3E6FD2"/>
              </a:buClr>
              <a:buFont typeface="+mj-lt"/>
              <a:buAutoNum type="arabicPeriod"/>
            </a:pPr>
            <a:r>
              <a:rPr lang="en-GB" sz="1800" i="0" dirty="0" smtClean="0"/>
              <a:t>providing </a:t>
            </a:r>
            <a:r>
              <a:rPr lang="en-GB" sz="1800" i="0" dirty="0"/>
              <a:t>access to drinking water to all EU </a:t>
            </a:r>
            <a:r>
              <a:rPr lang="en-GB" sz="1800" i="0" dirty="0" smtClean="0"/>
              <a:t>inhabitants</a:t>
            </a:r>
            <a:endParaRPr lang="en-GB" sz="1800" i="0" dirty="0"/>
          </a:p>
          <a:p>
            <a:pPr>
              <a:spcBef>
                <a:spcPts val="1200"/>
              </a:spcBef>
              <a:buClr>
                <a:srgbClr val="3E6FD2"/>
              </a:buClr>
              <a:buFont typeface="+mj-lt"/>
              <a:buAutoNum type="arabicPeriod"/>
            </a:pPr>
            <a:r>
              <a:rPr lang="fr-BE" sz="1800" i="0" dirty="0" err="1" smtClean="0"/>
              <a:t>leakages</a:t>
            </a:r>
            <a:endParaRPr lang="en-GB" sz="1800" i="0" dirty="0" smtClean="0"/>
          </a:p>
          <a:p>
            <a:pPr marL="0" indent="0">
              <a:buNone/>
            </a:pPr>
            <a:endParaRPr lang="fr-BE" sz="1800" b="1" i="0" dirty="0" smtClean="0"/>
          </a:p>
          <a:p>
            <a:pPr marL="0" indent="0">
              <a:buNone/>
            </a:pPr>
            <a:r>
              <a:rPr lang="fr-BE" sz="1800" b="1" i="0" dirty="0" smtClean="0"/>
              <a:t>Meeting </a:t>
            </a:r>
            <a:r>
              <a:rPr lang="fr-BE" sz="1800" b="1" i="0" dirty="0" err="1" smtClean="0"/>
              <a:t>with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Regulatory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Scrutiny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Board</a:t>
            </a:r>
            <a:r>
              <a:rPr lang="fr-BE" sz="1800" b="1" i="0" dirty="0" smtClean="0"/>
              <a:t> on 21 </a:t>
            </a:r>
            <a:r>
              <a:rPr lang="fr-BE" sz="1800" b="1" i="0" dirty="0" err="1" smtClean="0"/>
              <a:t>June</a:t>
            </a:r>
            <a:r>
              <a:rPr lang="fr-BE" sz="1800" b="1" i="0" dirty="0" smtClean="0"/>
              <a:t> 2017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27D7-6508-4EDF-AC34-C61215E098C7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Evaluation of the Urban Waste Water Treatment Directive 91/271/EEC (UWWTD) –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>
                <a:solidFill>
                  <a:srgbClr val="00B050"/>
                </a:solidFill>
              </a:rPr>
              <a:t>No specific review clause in the Directive. </a:t>
            </a:r>
          </a:p>
          <a:p>
            <a:r>
              <a:rPr lang="en-GB" sz="2000" i="0" dirty="0">
                <a:solidFill>
                  <a:srgbClr val="00B050"/>
                </a:solidFill>
              </a:rPr>
              <a:t>Directive in force for over 25 years – context has changed!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/>
              <a:t>new  </a:t>
            </a:r>
            <a:r>
              <a:rPr lang="en-GB" sz="2000" i="0" dirty="0"/>
              <a:t>pressures on the environment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/>
              <a:t>depletion </a:t>
            </a:r>
            <a:r>
              <a:rPr lang="en-GB" sz="2000" i="0" dirty="0"/>
              <a:t>of the availability of key resources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/>
              <a:t>impacts of climate change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/>
              <a:t>socio-economic situations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/>
              <a:t>scientific and technological progress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/>
              <a:t>increased societal demands for "cleaner waters"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000" i="0" dirty="0"/>
              <a:t>increasing importance of tourism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19 June 2017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27D7-6508-4EDF-AC34-C61215E098C7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4032448"/>
          </a:xfrm>
        </p:spPr>
        <p:txBody>
          <a:bodyPr/>
          <a:lstStyle/>
          <a:p>
            <a:pPr marL="3175" indent="0">
              <a:spcBef>
                <a:spcPct val="0"/>
              </a:spcBef>
              <a:buNone/>
            </a:pPr>
            <a:endParaRPr lang="en-GB" sz="2000" i="0" dirty="0" smtClean="0">
              <a:latin typeface="+mj-lt"/>
              <a:ea typeface="+mj-ea"/>
              <a:cs typeface="+mj-cs"/>
            </a:endParaRPr>
          </a:p>
          <a:p>
            <a:pPr marL="3175" indent="0">
              <a:spcBef>
                <a:spcPct val="0"/>
              </a:spcBef>
              <a:buNone/>
            </a:pPr>
            <a:r>
              <a:rPr lang="en-GB" sz="2000" i="0" dirty="0" smtClean="0">
                <a:latin typeface="+mj-lt"/>
                <a:ea typeface="+mj-ea"/>
                <a:cs typeface="+mj-cs"/>
              </a:rPr>
              <a:t>Need </a:t>
            </a:r>
            <a:r>
              <a:rPr lang="en-GB" sz="2000" i="0" dirty="0">
                <a:latin typeface="+mj-lt"/>
                <a:ea typeface="+mj-ea"/>
                <a:cs typeface="+mj-cs"/>
              </a:rPr>
              <a:t>for an evaluation </a:t>
            </a:r>
            <a:r>
              <a:rPr lang="en-GB" sz="2000" i="0" dirty="0" smtClean="0">
                <a:latin typeface="+mj-lt"/>
                <a:ea typeface="+mj-ea"/>
                <a:cs typeface="+mj-cs"/>
              </a:rPr>
              <a:t>confirmed also by</a:t>
            </a:r>
            <a:r>
              <a:rPr lang="en-GB" sz="2000" i="0" dirty="0">
                <a:latin typeface="+mj-lt"/>
                <a:ea typeface="+mj-ea"/>
                <a:cs typeface="+mj-cs"/>
              </a:rPr>
              <a:t>:</a:t>
            </a:r>
          </a:p>
          <a:p>
            <a:pPr marL="358775">
              <a:spcBef>
                <a:spcPct val="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i="0" dirty="0" smtClean="0">
                <a:latin typeface="+mj-lt"/>
                <a:ea typeface="+mj-ea"/>
                <a:cs typeface="+mj-cs"/>
              </a:rPr>
              <a:t>the </a:t>
            </a:r>
            <a:r>
              <a:rPr lang="en-GB" sz="2000" i="0" dirty="0">
                <a:latin typeface="+mj-lt"/>
                <a:ea typeface="+mj-ea"/>
                <a:cs typeface="+mj-cs"/>
              </a:rPr>
              <a:t>practical follow-up of implementation </a:t>
            </a:r>
          </a:p>
          <a:p>
            <a:pPr marL="358775">
              <a:spcBef>
                <a:spcPct val="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i="0" dirty="0" smtClean="0">
                <a:latin typeface="+mj-lt"/>
                <a:ea typeface="+mj-ea"/>
                <a:cs typeface="+mj-cs"/>
              </a:rPr>
              <a:t>the </a:t>
            </a:r>
            <a:r>
              <a:rPr lang="en-GB" sz="2000" i="0" dirty="0">
                <a:latin typeface="+mj-lt"/>
                <a:ea typeface="+mj-ea"/>
                <a:cs typeface="+mj-cs"/>
              </a:rPr>
              <a:t>European Court of Auditors</a:t>
            </a:r>
          </a:p>
          <a:p>
            <a:pPr marL="358775" indent="0">
              <a:spcBef>
                <a:spcPct val="0"/>
              </a:spcBef>
              <a:buNone/>
            </a:pPr>
            <a:endParaRPr lang="en-GB" sz="2000" i="0" dirty="0" smtClean="0">
              <a:latin typeface="+mj-lt"/>
              <a:ea typeface="+mj-ea"/>
              <a:cs typeface="+mj-cs"/>
            </a:endParaRPr>
          </a:p>
          <a:p>
            <a:pPr marL="3175" indent="0">
              <a:spcBef>
                <a:spcPct val="0"/>
              </a:spcBef>
              <a:buNone/>
            </a:pPr>
            <a:r>
              <a:rPr lang="en-GB" sz="2000" i="0" dirty="0" smtClean="0">
                <a:latin typeface="+mj-lt"/>
                <a:ea typeface="+mj-ea"/>
                <a:cs typeface="+mj-cs"/>
              </a:rPr>
              <a:t>The </a:t>
            </a:r>
            <a:r>
              <a:rPr lang="en-GB" sz="2000" i="0" dirty="0">
                <a:latin typeface="+mj-lt"/>
                <a:ea typeface="+mj-ea"/>
                <a:cs typeface="+mj-cs"/>
              </a:rPr>
              <a:t>evaluation </a:t>
            </a:r>
            <a:r>
              <a:rPr lang="en-GB" sz="2000" i="0" dirty="0" smtClean="0">
                <a:latin typeface="+mj-lt"/>
                <a:ea typeface="+mj-ea"/>
                <a:cs typeface="+mj-cs"/>
              </a:rPr>
              <a:t>will assess </a:t>
            </a:r>
            <a:r>
              <a:rPr lang="en-GB" sz="2000" i="0" dirty="0">
                <a:latin typeface="+mj-lt"/>
                <a:ea typeface="+mj-ea"/>
                <a:cs typeface="+mj-cs"/>
              </a:rPr>
              <a:t>the </a:t>
            </a:r>
            <a:r>
              <a:rPr lang="en-GB" sz="2000" b="1" i="0" dirty="0">
                <a:latin typeface="+mj-lt"/>
                <a:ea typeface="+mj-ea"/>
                <a:cs typeface="+mj-cs"/>
              </a:rPr>
              <a:t>effectiveness</a:t>
            </a:r>
            <a:r>
              <a:rPr lang="en-GB" sz="2000" i="0" dirty="0">
                <a:latin typeface="+mj-lt"/>
                <a:ea typeface="+mj-ea"/>
                <a:cs typeface="+mj-cs"/>
              </a:rPr>
              <a:t>, </a:t>
            </a:r>
            <a:r>
              <a:rPr lang="en-GB" sz="2000" b="1" i="0" dirty="0">
                <a:latin typeface="+mj-lt"/>
                <a:ea typeface="+mj-ea"/>
                <a:cs typeface="+mj-cs"/>
              </a:rPr>
              <a:t>coherence</a:t>
            </a:r>
            <a:r>
              <a:rPr lang="en-GB" sz="2000" i="0" dirty="0">
                <a:latin typeface="+mj-lt"/>
                <a:ea typeface="+mj-ea"/>
                <a:cs typeface="+mj-cs"/>
              </a:rPr>
              <a:t>, </a:t>
            </a:r>
            <a:r>
              <a:rPr lang="en-GB" sz="2000" b="1" i="0" dirty="0">
                <a:latin typeface="+mj-lt"/>
                <a:ea typeface="+mj-ea"/>
                <a:cs typeface="+mj-cs"/>
              </a:rPr>
              <a:t>efficiency</a:t>
            </a:r>
            <a:r>
              <a:rPr lang="en-GB" sz="2000" i="0" dirty="0">
                <a:latin typeface="+mj-lt"/>
                <a:ea typeface="+mj-ea"/>
                <a:cs typeface="+mj-cs"/>
              </a:rPr>
              <a:t>, </a:t>
            </a:r>
            <a:r>
              <a:rPr lang="en-GB" sz="2000" b="1" i="0" dirty="0">
                <a:latin typeface="+mj-lt"/>
                <a:ea typeface="+mj-ea"/>
                <a:cs typeface="+mj-cs"/>
              </a:rPr>
              <a:t>relevance</a:t>
            </a:r>
            <a:r>
              <a:rPr lang="en-GB" sz="2000" i="0" dirty="0">
                <a:latin typeface="+mj-lt"/>
                <a:ea typeface="+mj-ea"/>
                <a:cs typeface="+mj-cs"/>
              </a:rPr>
              <a:t>, and </a:t>
            </a:r>
            <a:r>
              <a:rPr lang="en-GB" sz="2000" b="1" i="0" dirty="0">
                <a:latin typeface="+mj-lt"/>
                <a:ea typeface="+mj-ea"/>
                <a:cs typeface="+mj-cs"/>
              </a:rPr>
              <a:t>EU added value</a:t>
            </a:r>
            <a:r>
              <a:rPr lang="en-GB" sz="2000" i="0" dirty="0">
                <a:latin typeface="+mj-lt"/>
                <a:ea typeface="+mj-ea"/>
                <a:cs typeface="+mj-cs"/>
              </a:rPr>
              <a:t> of the Directive</a:t>
            </a:r>
            <a:r>
              <a:rPr lang="en-GB" sz="2000" i="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358775" indent="0">
              <a:spcBef>
                <a:spcPct val="0"/>
              </a:spcBef>
              <a:buNone/>
            </a:pPr>
            <a:endParaRPr lang="en-GB" sz="2000" i="0" dirty="0" smtClean="0">
              <a:latin typeface="+mj-lt"/>
              <a:ea typeface="+mj-ea"/>
              <a:cs typeface="+mj-cs"/>
            </a:endParaRPr>
          </a:p>
          <a:p>
            <a:pPr marL="3175" indent="0">
              <a:spcBef>
                <a:spcPct val="0"/>
              </a:spcBef>
              <a:buNone/>
            </a:pPr>
            <a:r>
              <a:rPr lang="en-GB" sz="2000" i="0" dirty="0" smtClean="0">
                <a:latin typeface="+mj-lt"/>
                <a:ea typeface="+mj-ea"/>
                <a:cs typeface="+mj-cs"/>
              </a:rPr>
              <a:t>It </a:t>
            </a:r>
            <a:r>
              <a:rPr lang="en-GB" sz="2000" i="0" dirty="0">
                <a:latin typeface="+mj-lt"/>
                <a:ea typeface="+mj-ea"/>
                <a:cs typeface="+mj-cs"/>
              </a:rPr>
              <a:t>might serve as </a:t>
            </a:r>
            <a:r>
              <a:rPr lang="en-GB" sz="2000" b="1" i="0" dirty="0">
                <a:latin typeface="+mj-lt"/>
                <a:ea typeface="+mj-ea"/>
                <a:cs typeface="+mj-cs"/>
              </a:rPr>
              <a:t>a basis </a:t>
            </a:r>
            <a:r>
              <a:rPr lang="en-GB" sz="2000" i="0" dirty="0">
                <a:latin typeface="+mj-lt"/>
                <a:ea typeface="+mj-ea"/>
                <a:cs typeface="+mj-cs"/>
              </a:rPr>
              <a:t>for an impact assessment if a revision of the Directive is found appropriate</a:t>
            </a:r>
          </a:p>
          <a:p>
            <a:pPr marL="358775" indent="0">
              <a:spcBef>
                <a:spcPct val="0"/>
              </a:spcBef>
              <a:buNone/>
            </a:pPr>
            <a:endParaRPr lang="en-GB" sz="1800" i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358775" indent="0">
              <a:spcBef>
                <a:spcPct val="0"/>
              </a:spcBef>
              <a:buNone/>
            </a:pPr>
            <a:endParaRPr lang="en-GB" sz="2000" b="1" i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19 June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7E11-9BCD-4E4D-A509-12C2160D55FD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79512" y="1124744"/>
            <a:ext cx="864096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>
                <a:latin typeface="+mn-lt"/>
                <a:ea typeface="+mn-ea"/>
                <a:cs typeface="+mn-cs"/>
              </a:rPr>
              <a:t>Evaluation of the Urban Waste Water Treatment Directive 91/271/EEC (UWWTD) – (2)</a:t>
            </a:r>
            <a:endParaRPr lang="en-GB" sz="2400" kern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9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1"/>
          </a:xfrm>
        </p:spPr>
        <p:txBody>
          <a:bodyPr/>
          <a:lstStyle/>
          <a:p>
            <a:pPr marL="0" indent="0">
              <a:buNone/>
            </a:pPr>
            <a:r>
              <a:rPr lang="fr-BE" sz="2000" i="0" dirty="0" err="1" smtClean="0"/>
              <a:t>Steps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undertaken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so</a:t>
            </a:r>
            <a:r>
              <a:rPr lang="fr-BE" sz="2000" i="0" dirty="0" smtClean="0"/>
              <a:t> far: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BE" sz="2000" i="0" dirty="0" smtClean="0"/>
              <a:t>WHO recommandations to </a:t>
            </a:r>
            <a:r>
              <a:rPr lang="en-GB" sz="2000" i="0" dirty="0" smtClean="0"/>
              <a:t>scientific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analytical</a:t>
            </a:r>
            <a:r>
              <a:rPr lang="fr-BE" sz="2000" i="0" dirty="0" smtClean="0"/>
              <a:t> and </a:t>
            </a:r>
            <a:r>
              <a:rPr lang="fr-BE" sz="2000" i="0" dirty="0" err="1" smtClean="0"/>
              <a:t>epidemiological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developments</a:t>
            </a:r>
            <a:r>
              <a:rPr lang="fr-BE" sz="2000" i="0" dirty="0" smtClean="0"/>
              <a:t> relevant to the </a:t>
            </a:r>
            <a:r>
              <a:rPr lang="fr-BE" sz="2000" i="0" dirty="0" err="1" smtClean="0"/>
              <a:t>parametres</a:t>
            </a:r>
            <a:r>
              <a:rPr lang="fr-BE" sz="2000" i="0" dirty="0" smtClean="0"/>
              <a:t> for </a:t>
            </a:r>
            <a:r>
              <a:rPr lang="fr-BE" sz="2000" i="0" dirty="0" err="1" smtClean="0"/>
              <a:t>bathing</a:t>
            </a:r>
            <a:r>
              <a:rPr lang="fr-BE" sz="2000" i="0" dirty="0" smtClean="0"/>
              <a:t> water </a:t>
            </a:r>
            <a:r>
              <a:rPr lang="fr-BE" sz="2000" i="0" dirty="0" err="1" smtClean="0"/>
              <a:t>quality</a:t>
            </a:r>
            <a:r>
              <a:rPr lang="fr-BE" sz="2000" i="0" dirty="0" smtClean="0"/>
              <a:t> in the </a:t>
            </a:r>
            <a:r>
              <a:rPr lang="fr-BE" sz="2000" i="0" dirty="0" err="1" smtClean="0"/>
              <a:t>Bathing</a:t>
            </a:r>
            <a:r>
              <a:rPr lang="fr-BE" sz="2000" i="0" dirty="0" smtClean="0"/>
              <a:t> water Directive; </a:t>
            </a:r>
            <a:r>
              <a:rPr lang="fr-BE" sz="2000" i="0" dirty="0" err="1" smtClean="0"/>
              <a:t>results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expected</a:t>
            </a:r>
            <a:r>
              <a:rPr lang="fr-BE" sz="2000" i="0" dirty="0" smtClean="0"/>
              <a:t> by </a:t>
            </a:r>
            <a:r>
              <a:rPr lang="fr-BE" sz="2000" i="0" dirty="0" err="1" smtClean="0"/>
              <a:t>June</a:t>
            </a:r>
            <a:r>
              <a:rPr lang="fr-BE" sz="2000" i="0" dirty="0" smtClean="0"/>
              <a:t> 2018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BE" sz="2000" i="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BE" sz="2000" i="0" dirty="0" err="1" smtClean="0"/>
              <a:t>Assessment</a:t>
            </a:r>
            <a:r>
              <a:rPr lang="fr-BE" sz="2000" i="0" dirty="0" smtClean="0"/>
              <a:t> of </a:t>
            </a:r>
            <a:r>
              <a:rPr lang="fr-BE" sz="2000" i="0" dirty="0" err="1" smtClean="0"/>
              <a:t>Member</a:t>
            </a:r>
            <a:r>
              <a:rPr lang="fr-BE" sz="2000" i="0" dirty="0" smtClean="0"/>
              <a:t> States' Compliance </a:t>
            </a:r>
            <a:r>
              <a:rPr lang="fr-BE" sz="2000" i="0" dirty="0" err="1" smtClean="0"/>
              <a:t>with</a:t>
            </a:r>
            <a:r>
              <a:rPr lang="fr-BE" sz="2000" i="0" dirty="0" smtClean="0"/>
              <a:t> the </a:t>
            </a:r>
            <a:r>
              <a:rPr lang="fr-BE" sz="2000" i="0" dirty="0" err="1" smtClean="0"/>
              <a:t>Bathing</a:t>
            </a:r>
            <a:r>
              <a:rPr lang="fr-BE" sz="2000" i="0" dirty="0" smtClean="0"/>
              <a:t> Water Directive</a:t>
            </a:r>
            <a:endParaRPr lang="fr-BE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19 June 2017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5A1D-99BE-4FA3-8E66-4F62584396FD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9036496" cy="936625"/>
          </a:xfrm>
        </p:spPr>
        <p:txBody>
          <a:bodyPr/>
          <a:lstStyle/>
          <a:p>
            <a:r>
              <a:rPr lang="fr-BE" sz="2400" dirty="0" err="1" smtClean="0"/>
              <a:t>Review</a:t>
            </a:r>
            <a:r>
              <a:rPr lang="fr-BE" sz="2400" dirty="0" smtClean="0"/>
              <a:t> of the </a:t>
            </a:r>
            <a:r>
              <a:rPr lang="fr-BE" sz="2400" dirty="0" err="1" smtClean="0"/>
              <a:t>Bathing</a:t>
            </a:r>
            <a:r>
              <a:rPr lang="fr-BE" sz="2400" dirty="0" smtClean="0"/>
              <a:t> Water Directive - 2006/7/EC (BWD)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80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1013</TotalTime>
  <Words>755</Words>
  <Application>Microsoft Office PowerPoint</Application>
  <PresentationFormat>On-screen Show (4:3)</PresentationFormat>
  <Paragraphs>182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Trebuchet MS</vt:lpstr>
      <vt:lpstr>Verdana</vt:lpstr>
      <vt:lpstr>Wingdings</vt:lpstr>
      <vt:lpstr>Blank</vt:lpstr>
      <vt:lpstr>Default Design</vt:lpstr>
      <vt:lpstr>1_Blank</vt:lpstr>
      <vt:lpstr>1_Default Design</vt:lpstr>
      <vt:lpstr>3_Blank</vt:lpstr>
      <vt:lpstr>EC_Blank</vt:lpstr>
      <vt:lpstr>PowerPoint Presentation</vt:lpstr>
      <vt:lpstr>Reporting obligations under Water Industry Directives</vt:lpstr>
      <vt:lpstr>Data and information flow</vt:lpstr>
      <vt:lpstr>Water Industry Directives – state of play</vt:lpstr>
      <vt:lpstr>PowerPoint Presentation</vt:lpstr>
      <vt:lpstr>  Six main areas covered in the Impact Assessment </vt:lpstr>
      <vt:lpstr>Evaluation of the Urban Waste Water Treatment Directive 91/271/EEC (UWWTD) – (1)</vt:lpstr>
      <vt:lpstr>PowerPoint Presentation</vt:lpstr>
      <vt:lpstr>Review of the Bathing Water Directive - 2006/7/EC (BWD) </vt:lpstr>
      <vt:lpstr> The SIIF (Structured Implementation and Information Framework) website   </vt:lpstr>
      <vt:lpstr>The SIIF</vt:lpstr>
      <vt:lpstr> One European urban waste water platform connected to 28 EC urban waste water websites including reporting information from 2012 and 2014  (Websites available since March 2017)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 Aglomerations/Compliance/2014/regions(NUTS)</vt:lpstr>
      <vt:lpstr> Upcoming products on UWWTD implementation: </vt:lpstr>
      <vt:lpstr>Conclusions</vt:lpstr>
      <vt:lpstr>Further information </vt:lpstr>
      <vt:lpstr>Thank  you  for  your attention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 Maja Dorota (ENV)</dc:creator>
  <cp:lastModifiedBy>Trine Christiansen</cp:lastModifiedBy>
  <cp:revision>97</cp:revision>
  <cp:lastPrinted>2017-06-16T08:13:28Z</cp:lastPrinted>
  <dcterms:created xsi:type="dcterms:W3CDTF">2017-06-12T08:14:15Z</dcterms:created>
  <dcterms:modified xsi:type="dcterms:W3CDTF">2017-06-19T06:50:27Z</dcterms:modified>
</cp:coreProperties>
</file>