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9" r:id="rId3"/>
    <p:sldMasterId id="2147483735" r:id="rId4"/>
    <p:sldMasterId id="2147483763" r:id="rId5"/>
  </p:sldMasterIdLst>
  <p:notesMasterIdLst>
    <p:notesMasterId r:id="rId28"/>
  </p:notesMasterIdLst>
  <p:handoutMasterIdLst>
    <p:handoutMasterId r:id="rId29"/>
  </p:handoutMasterIdLst>
  <p:sldIdLst>
    <p:sldId id="257" r:id="rId6"/>
    <p:sldId id="320" r:id="rId7"/>
    <p:sldId id="258" r:id="rId8"/>
    <p:sldId id="321" r:id="rId9"/>
    <p:sldId id="434" r:id="rId10"/>
    <p:sldId id="327" r:id="rId11"/>
    <p:sldId id="323" r:id="rId12"/>
    <p:sldId id="329" r:id="rId13"/>
    <p:sldId id="322" r:id="rId14"/>
    <p:sldId id="428" r:id="rId15"/>
    <p:sldId id="336" r:id="rId16"/>
    <p:sldId id="429" r:id="rId17"/>
    <p:sldId id="324" r:id="rId18"/>
    <p:sldId id="431" r:id="rId19"/>
    <p:sldId id="333" r:id="rId20"/>
    <p:sldId id="357" r:id="rId21"/>
    <p:sldId id="338" r:id="rId22"/>
    <p:sldId id="430" r:id="rId23"/>
    <p:sldId id="433" r:id="rId24"/>
    <p:sldId id="267" r:id="rId25"/>
    <p:sldId id="432" r:id="rId26"/>
    <p:sldId id="268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38B"/>
    <a:srgbClr val="E34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AE25179-3C21-41BE-A925-B748515BDB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D0DE06B-62E8-41D1-A7DC-E78890CAAF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13D11-4046-4FBD-AF8D-8C21BF1AF832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514546-4610-4057-981C-6E5FCC33CF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A33869-3205-48E2-9E54-A84D11036A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3EC91-59FE-46DB-9FD1-365BB51A2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50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166C0-33E5-4EAD-AAE4-0476B4BE4143}" type="datetimeFigureOut">
              <a:rPr lang="en-GB" smtClean="0"/>
              <a:t>16/06/2017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50DC0-DF7C-4115-A2EB-EFBC6C72A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25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7861" y="5340132"/>
            <a:ext cx="5666057" cy="58973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812F5-4E9D-4A9C-BED5-E1C681DB6CAF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5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463675"/>
            <a:ext cx="5264150" cy="3948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i="1" dirty="0"/>
              <a:t>State of water (</a:t>
            </a:r>
            <a:r>
              <a:rPr lang="en-US" altLang="en-US" b="1" i="1" dirty="0" err="1"/>
              <a:t>SoW</a:t>
            </a:r>
            <a:r>
              <a:rPr lang="en-US" altLang="en-US" b="1" i="1" dirty="0"/>
              <a:t>) assessment</a:t>
            </a:r>
            <a:r>
              <a:rPr lang="en-US" altLang="en-US" i="1" dirty="0"/>
              <a:t> should </a:t>
            </a:r>
            <a:r>
              <a:rPr lang="en-US" altLang="en-US" i="1" dirty="0">
                <a:solidFill>
                  <a:srgbClr val="FF0000"/>
                </a:solidFill>
              </a:rPr>
              <a:t>quantify and identify </a:t>
            </a:r>
            <a:r>
              <a:rPr lang="en-US" altLang="en-US" i="1" dirty="0"/>
              <a:t>the </a:t>
            </a:r>
            <a:r>
              <a:rPr lang="en-US" altLang="en-US" b="1" i="1" dirty="0"/>
              <a:t>current state </a:t>
            </a:r>
            <a:r>
              <a:rPr lang="en-US" altLang="en-US" i="1" dirty="0"/>
              <a:t>of, and </a:t>
            </a:r>
            <a:r>
              <a:rPr lang="en-US" altLang="en-US" b="1" i="1" dirty="0"/>
              <a:t>impacts on</a:t>
            </a:r>
            <a:r>
              <a:rPr lang="en-US" altLang="en-US" i="1" dirty="0"/>
              <a:t>, water environment, how these are </a:t>
            </a:r>
            <a:r>
              <a:rPr lang="en-US" altLang="en-US" b="1" i="1" dirty="0"/>
              <a:t>changing in time</a:t>
            </a:r>
            <a:r>
              <a:rPr lang="en-US" altLang="en-US" i="1" dirty="0"/>
              <a:t> and if the </a:t>
            </a:r>
            <a:r>
              <a:rPr lang="en-US" altLang="en-US" b="1" i="1" dirty="0"/>
              <a:t>measures that are taken </a:t>
            </a:r>
            <a:r>
              <a:rPr lang="en-US" altLang="en-US" i="1" dirty="0"/>
              <a:t>at different levels prove effective.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C1AFA-DB65-4D00-95D8-48C7C5DD2988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30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50DC0-DF7C-4115-A2EB-EFBC6C72AD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50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788" y="4919104"/>
            <a:ext cx="5716340" cy="543234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812F5-4E9D-4A9C-BED5-E1C681DB6CAF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42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2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7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3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7422-8C9A-4C6A-9E89-CF8EBF23E3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491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440691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1" indent="0">
              <a:buNone/>
              <a:defRPr sz="1351"/>
            </a:lvl2pPr>
            <a:lvl3pPr marL="685783" indent="0">
              <a:buNone/>
              <a:defRPr sz="1200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  <a:lvl6pPr marL="1714457" indent="0">
              <a:buNone/>
              <a:defRPr sz="1051"/>
            </a:lvl6pPr>
            <a:lvl7pPr marL="2057349" indent="0">
              <a:buNone/>
              <a:defRPr sz="1051"/>
            </a:lvl7pPr>
            <a:lvl8pPr marL="2400240" indent="0">
              <a:buNone/>
              <a:defRPr sz="1051"/>
            </a:lvl8pPr>
            <a:lvl9pPr marL="2743131" indent="0">
              <a:buNone/>
              <a:defRPr sz="105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8FBB1-2939-4E0B-A6ED-41796A7DB31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296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1" y="1981200"/>
            <a:ext cx="3815862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66138" y="1981200"/>
            <a:ext cx="3815862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0A6D-6CD3-4797-B211-44F2ABCACEC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347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6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6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A29E3-7692-435F-AA95-89A71D39A43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629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10E2-240C-4320-828C-3ABB0BFFEAF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644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4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538" y="273061"/>
            <a:ext cx="5111262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435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AA3B-2141-45CD-8D02-CA290E7ABA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4114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23012-8CCD-4335-B6E6-D4ED43F83B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90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79776-4617-4CCB-8327-786C921C77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889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49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1" y="228600"/>
            <a:ext cx="5745774" cy="5867400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30FF2-0062-4B17-867C-79A5E8D2DA1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598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747838"/>
            <a:ext cx="5105400" cy="2366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1500" kern="1200" dirty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Level 2</a:t>
            </a:r>
          </a:p>
          <a:p>
            <a:pPr lvl="0"/>
            <a:r>
              <a:rPr lang="en-US" dirty="0"/>
              <a:t>Level 3</a:t>
            </a:r>
          </a:p>
          <a:p>
            <a:pPr lvl="0"/>
            <a:r>
              <a:rPr lang="en-US" dirty="0"/>
              <a:t>Level 4</a:t>
            </a:r>
          </a:p>
          <a:p>
            <a:pPr lvl="0"/>
            <a:r>
              <a:rPr lang="en-US" dirty="0"/>
              <a:t>Level 5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638800" y="1447812"/>
            <a:ext cx="3124200" cy="2352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5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5"/>
          </p:nvPr>
        </p:nvSpPr>
        <p:spPr>
          <a:xfrm>
            <a:off x="914400" y="4343400"/>
            <a:ext cx="51054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1500" kern="1200" dirty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Level 2</a:t>
            </a:r>
          </a:p>
          <a:p>
            <a:pPr lvl="0"/>
            <a:r>
              <a:rPr lang="en-US" dirty="0"/>
              <a:t>Level 3</a:t>
            </a:r>
          </a:p>
          <a:p>
            <a:pPr lvl="0"/>
            <a:r>
              <a:rPr lang="en-US" dirty="0"/>
              <a:t>Level 4</a:t>
            </a:r>
          </a:p>
          <a:p>
            <a:pPr lvl="0"/>
            <a:r>
              <a:rPr lang="en-US" dirty="0"/>
              <a:t>Level 5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2286000" y="1457337"/>
            <a:ext cx="3124200" cy="2352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6477000" cy="944562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>
                    <a:lumMod val="95000"/>
                  </a:prstClr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>
                    <a:lumMod val="95000"/>
                  </a:prstClr>
                </a:solidFill>
                <a:latin typeface="Tahoma" charset="0"/>
              </a:defRPr>
            </a:lvl1pPr>
          </a:lstStyle>
          <a:p>
            <a:pPr>
              <a:defRPr/>
            </a:pPr>
            <a:fld id="{734D405C-B78E-471A-8823-97B91AB74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5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204162"/>
              </a:gs>
              <a:gs pos="100000">
                <a:srgbClr val="68A1B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1351">
              <a:solidFill>
                <a:srgbClr val="000000"/>
              </a:solidFill>
            </a:endParaRPr>
          </a:p>
        </p:txBody>
      </p:sp>
      <p:sp>
        <p:nvSpPr>
          <p:cNvPr id="4" name="AutoShape 1206"/>
          <p:cNvSpPr>
            <a:spLocks noChangeAspect="1" noChangeArrowheads="1" noTextEdit="1"/>
          </p:cNvSpPr>
          <p:nvPr/>
        </p:nvSpPr>
        <p:spPr bwMode="auto">
          <a:xfrm>
            <a:off x="-1428750" y="4286250"/>
            <a:ext cx="1293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1351">
              <a:solidFill>
                <a:srgbClr val="000000"/>
              </a:solidFill>
            </a:endParaRPr>
          </a:p>
        </p:txBody>
      </p:sp>
      <p:pic>
        <p:nvPicPr>
          <p:cNvPr id="5" name="Picture 454" descr="EEA-logo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83" y="6237288"/>
            <a:ext cx="28606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9858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204162"/>
              </a:gs>
              <a:gs pos="100000">
                <a:srgbClr val="68A1B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4" name="AutoShape 1206"/>
          <p:cNvSpPr>
            <a:spLocks noChangeAspect="1" noChangeArrowheads="1" noTextEdit="1"/>
          </p:cNvSpPr>
          <p:nvPr/>
        </p:nvSpPr>
        <p:spPr bwMode="auto">
          <a:xfrm>
            <a:off x="-1428750" y="4286250"/>
            <a:ext cx="129381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pic>
        <p:nvPicPr>
          <p:cNvPr id="5" name="Picture 454" descr="EEA-logo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0453" y="6143631"/>
            <a:ext cx="2860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6875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D1C1D5-19FB-4A36-AAC9-B01075C7F6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-228600" y="6400800"/>
            <a:ext cx="685800" cy="457200"/>
          </a:xfrm>
          <a:prstGeom prst="rect">
            <a:avLst/>
          </a:prstGeom>
        </p:spPr>
        <p:txBody>
          <a:bodyPr/>
          <a:lstStyle/>
          <a:p>
            <a:fld id="{904E81B2-2EC8-46BD-93F1-53D8863D10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2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7422-8C9A-4C6A-9E89-CF8EBF23E3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2616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4406907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8FBB1-2939-4E0B-A6ED-41796A7DB31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8470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1" y="1981200"/>
            <a:ext cx="3815862" cy="41148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66138" y="1981200"/>
            <a:ext cx="3815862" cy="41148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0A6D-6CD3-4797-B211-44F2ABCACEC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2099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66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66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A29E3-7692-435F-AA95-89A71D39A43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0409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10E2-240C-4320-828C-3ABB0BFFEAF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690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54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435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538" y="273057"/>
            <a:ext cx="5111262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435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AA3B-2141-45CD-8D02-CA290E7ABA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4268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23012-8CCD-4335-B6E6-D4ED43F83B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813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79776-4617-4CCB-8327-786C921C77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2597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1" y="228600"/>
            <a:ext cx="5745774" cy="5867400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30FF2-0062-4B17-867C-79A5E8D2DA1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4379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747838"/>
            <a:ext cx="5105400" cy="2366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1125" kern="1200" dirty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9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9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9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900">
                <a:solidFill>
                  <a:schemeClr val="bg1"/>
                </a:solidFill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Level 2</a:t>
            </a:r>
          </a:p>
          <a:p>
            <a:pPr lvl="0"/>
            <a:r>
              <a:rPr lang="en-US" dirty="0"/>
              <a:t>Level 3</a:t>
            </a:r>
          </a:p>
          <a:p>
            <a:pPr lvl="0"/>
            <a:r>
              <a:rPr lang="en-US" dirty="0"/>
              <a:t>Level 4</a:t>
            </a:r>
          </a:p>
          <a:p>
            <a:pPr lvl="0"/>
            <a:r>
              <a:rPr lang="en-US" dirty="0"/>
              <a:t>Level 5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638800" y="1447808"/>
            <a:ext cx="3124200" cy="2352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125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5"/>
          </p:nvPr>
        </p:nvSpPr>
        <p:spPr>
          <a:xfrm>
            <a:off x="914400" y="4343400"/>
            <a:ext cx="51054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1125" kern="1200" dirty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9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9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9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900">
                <a:solidFill>
                  <a:schemeClr val="bg1"/>
                </a:solidFill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Level 2</a:t>
            </a:r>
          </a:p>
          <a:p>
            <a:pPr lvl="0"/>
            <a:r>
              <a:rPr lang="en-US" dirty="0"/>
              <a:t>Level 3</a:t>
            </a:r>
          </a:p>
          <a:p>
            <a:pPr lvl="0"/>
            <a:r>
              <a:rPr lang="en-US" dirty="0"/>
              <a:t>Level 4</a:t>
            </a:r>
          </a:p>
          <a:p>
            <a:pPr lvl="0"/>
            <a:r>
              <a:rPr lang="en-US" dirty="0"/>
              <a:t>Level 5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2286000" y="1457333"/>
            <a:ext cx="3124200" cy="2352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25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6477000" cy="944562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>
                    <a:lumMod val="95000"/>
                  </a:prstClr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>
                    <a:lumMod val="95000"/>
                  </a:prstClr>
                </a:solidFill>
                <a:latin typeface="Tahoma" charset="0"/>
              </a:defRPr>
            </a:lvl1pPr>
          </a:lstStyle>
          <a:p>
            <a:pPr>
              <a:defRPr/>
            </a:pPr>
            <a:fld id="{734D405C-B78E-471A-8823-97B91AB74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73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204162"/>
              </a:gs>
              <a:gs pos="100000">
                <a:srgbClr val="68A1B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1013">
              <a:solidFill>
                <a:srgbClr val="000000"/>
              </a:solidFill>
            </a:endParaRPr>
          </a:p>
        </p:txBody>
      </p:sp>
      <p:sp>
        <p:nvSpPr>
          <p:cNvPr id="4" name="AutoShape 1206"/>
          <p:cNvSpPr>
            <a:spLocks noChangeAspect="1" noChangeArrowheads="1" noTextEdit="1"/>
          </p:cNvSpPr>
          <p:nvPr/>
        </p:nvSpPr>
        <p:spPr bwMode="auto">
          <a:xfrm>
            <a:off x="-1428750" y="4286250"/>
            <a:ext cx="1293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1013">
              <a:solidFill>
                <a:srgbClr val="000000"/>
              </a:solidFill>
            </a:endParaRPr>
          </a:p>
        </p:txBody>
      </p:sp>
      <p:pic>
        <p:nvPicPr>
          <p:cNvPr id="5" name="Picture 454" descr="EEA-logo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81" y="6237288"/>
            <a:ext cx="28606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75472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204162"/>
              </a:gs>
              <a:gs pos="100000">
                <a:srgbClr val="68A1B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 sz="1350">
              <a:solidFill>
                <a:srgbClr val="000000"/>
              </a:solidFill>
            </a:endParaRPr>
          </a:p>
        </p:txBody>
      </p:sp>
      <p:sp>
        <p:nvSpPr>
          <p:cNvPr id="4" name="AutoShape 1206"/>
          <p:cNvSpPr>
            <a:spLocks noChangeAspect="1" noChangeArrowheads="1" noTextEdit="1"/>
          </p:cNvSpPr>
          <p:nvPr/>
        </p:nvSpPr>
        <p:spPr bwMode="auto">
          <a:xfrm>
            <a:off x="-1428750" y="4286250"/>
            <a:ext cx="129381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 sz="1350">
              <a:solidFill>
                <a:srgbClr val="000000"/>
              </a:solidFill>
            </a:endParaRPr>
          </a:p>
        </p:txBody>
      </p:sp>
      <p:pic>
        <p:nvPicPr>
          <p:cNvPr id="5" name="Picture 454" descr="EEA-logo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0451" y="6143627"/>
            <a:ext cx="2860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74156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7422-8C9A-4C6A-9E89-CF8EBF23E3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9526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4406905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8FBB1-2939-4E0B-A6ED-41796A7DB31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2009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1" y="1981200"/>
            <a:ext cx="3815862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66138" y="1981200"/>
            <a:ext cx="3815862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0A6D-6CD3-4797-B211-44F2ABCACEC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768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895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6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6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A29E3-7692-435F-AA95-89A71D39A43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0650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10E2-240C-4320-828C-3ABB0BFFEAF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9200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4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538" y="273055"/>
            <a:ext cx="5111262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4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AA3B-2141-45CD-8D02-CA290E7ABA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7742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23012-8CCD-4335-B6E6-D4ED43F83B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1183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79776-4617-4CCB-8327-786C921C77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2123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1" y="228600"/>
            <a:ext cx="5745774" cy="5867400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30FF2-0062-4B17-867C-79A5E8D2DA1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3711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7E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6A255A-D2B2-4198-B5EC-D63237BF285E}" type="datetimeFigureOut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</p:spPr>
        <p:txBody>
          <a:bodyPr/>
          <a:lstStyle>
            <a:lvl1pPr>
              <a:defRPr sz="1350">
                <a:solidFill>
                  <a:prstClr val="black"/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34B6607A-D9D6-4641-93DB-A7A7551925B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56036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747838"/>
            <a:ext cx="5105400" cy="2366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1500" kern="1200" dirty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Level 2</a:t>
            </a:r>
          </a:p>
          <a:p>
            <a:pPr lvl="0"/>
            <a:r>
              <a:rPr lang="en-US" dirty="0"/>
              <a:t>Level 3</a:t>
            </a:r>
          </a:p>
          <a:p>
            <a:pPr lvl="0"/>
            <a:r>
              <a:rPr lang="en-US" dirty="0"/>
              <a:t>Level 4</a:t>
            </a:r>
          </a:p>
          <a:p>
            <a:pPr lvl="0"/>
            <a:r>
              <a:rPr lang="en-US" dirty="0"/>
              <a:t>Level 5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638800" y="1447806"/>
            <a:ext cx="3124200" cy="2352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5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5"/>
          </p:nvPr>
        </p:nvSpPr>
        <p:spPr>
          <a:xfrm>
            <a:off x="914400" y="4343400"/>
            <a:ext cx="51054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1500" kern="1200" dirty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Level 2</a:t>
            </a:r>
          </a:p>
          <a:p>
            <a:pPr lvl="0"/>
            <a:r>
              <a:rPr lang="en-US" dirty="0"/>
              <a:t>Level 3</a:t>
            </a:r>
          </a:p>
          <a:p>
            <a:pPr lvl="0"/>
            <a:r>
              <a:rPr lang="en-US" dirty="0"/>
              <a:t>Level 4</a:t>
            </a:r>
          </a:p>
          <a:p>
            <a:pPr lvl="0"/>
            <a:r>
              <a:rPr lang="en-US" dirty="0"/>
              <a:t>Level 5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2286000" y="1457331"/>
            <a:ext cx="3124200" cy="2352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6477000" cy="944562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>
                    <a:lumMod val="95000"/>
                  </a:prstClr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>
                    <a:lumMod val="95000"/>
                  </a:prstClr>
                </a:solidFill>
                <a:latin typeface="Tahoma" charset="0"/>
              </a:defRPr>
            </a:lvl1pPr>
          </a:lstStyle>
          <a:p>
            <a:pPr>
              <a:defRPr/>
            </a:pPr>
            <a:fld id="{734D405C-B78E-471A-8823-97B91AB74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115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204162"/>
              </a:gs>
              <a:gs pos="100000">
                <a:srgbClr val="68A1B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1350">
              <a:solidFill>
                <a:srgbClr val="000000"/>
              </a:solidFill>
            </a:endParaRPr>
          </a:p>
        </p:txBody>
      </p:sp>
      <p:sp>
        <p:nvSpPr>
          <p:cNvPr id="4" name="AutoShape 1206"/>
          <p:cNvSpPr>
            <a:spLocks noChangeAspect="1" noChangeArrowheads="1" noTextEdit="1"/>
          </p:cNvSpPr>
          <p:nvPr/>
        </p:nvSpPr>
        <p:spPr bwMode="auto">
          <a:xfrm>
            <a:off x="-1428750" y="4286250"/>
            <a:ext cx="1293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1350">
              <a:solidFill>
                <a:srgbClr val="000000"/>
              </a:solidFill>
            </a:endParaRPr>
          </a:p>
        </p:txBody>
      </p:sp>
      <p:pic>
        <p:nvPicPr>
          <p:cNvPr id="5" name="Picture 454" descr="EEA-logo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80" y="6237288"/>
            <a:ext cx="28606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92966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image_Synthe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8" y="190501"/>
            <a:ext cx="8563708" cy="524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Slide title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37038" y="1147764"/>
            <a:ext cx="8563708" cy="45624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665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200">
                <a:solidFill>
                  <a:srgbClr val="00665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>
                <a:solidFill>
                  <a:srgbClr val="00665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solidFill>
                  <a:srgbClr val="00665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solidFill>
                  <a:srgbClr val="00665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6550" y="6184900"/>
            <a:ext cx="3013075" cy="23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00665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2053" indent="0">
              <a:buNone/>
              <a:defRPr/>
            </a:lvl2pPr>
            <a:lvl3pPr marL="844103" indent="0">
              <a:buNone/>
              <a:defRPr/>
            </a:lvl3pPr>
            <a:lvl4pPr marL="1266156" indent="0">
              <a:buNone/>
              <a:defRPr/>
            </a:lvl4pPr>
            <a:lvl5pPr marL="1688208" indent="0">
              <a:buNone/>
              <a:defRPr/>
            </a:lvl5pPr>
          </a:lstStyle>
          <a:p>
            <a:pPr lvl="0"/>
            <a:r>
              <a:rPr lang="en-US" dirty="0" smtClean="0"/>
              <a:t>Source reference for illustration</a:t>
            </a:r>
          </a:p>
        </p:txBody>
      </p:sp>
    </p:spTree>
    <p:extLst>
      <p:ext uri="{BB962C8B-B14F-4D97-AF65-F5344CB8AC3E}">
        <p14:creationId xmlns:p14="http://schemas.microsoft.com/office/powerpoint/2010/main" val="2729168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36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1" y="1981200"/>
            <a:ext cx="3815862" cy="4114800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66138" y="1981200"/>
            <a:ext cx="3815862" cy="4114800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228600" y="6400800"/>
            <a:ext cx="685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0A6D-6CD3-4797-B211-44F2ABCACEC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950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s_European Brief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3173" y="2110710"/>
            <a:ext cx="8080530" cy="31845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665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200">
                <a:solidFill>
                  <a:srgbClr val="00665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>
                <a:solidFill>
                  <a:srgbClr val="00665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solidFill>
                  <a:srgbClr val="00665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solidFill>
                  <a:srgbClr val="00665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83174" y="465513"/>
            <a:ext cx="8080182" cy="99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2052" indent="0">
              <a:buNone/>
              <a:defRPr/>
            </a:lvl2pPr>
            <a:lvl3pPr marL="844104" indent="0">
              <a:buNone/>
              <a:defRPr/>
            </a:lvl3pPr>
            <a:lvl4pPr marL="1266155" indent="0">
              <a:buNone/>
              <a:defRPr/>
            </a:lvl4pPr>
            <a:lvl5pPr marL="1688208" indent="0">
              <a:buNone/>
              <a:defRPr/>
            </a:lvl5pPr>
          </a:lstStyle>
          <a:p>
            <a:pPr lvl="0"/>
            <a:r>
              <a:rPr lang="en-US" dirty="0" smtClean="0"/>
              <a:t>Slide title goes here</a:t>
            </a:r>
            <a:br>
              <a:rPr lang="en-US" dirty="0" smtClean="0"/>
            </a:br>
            <a:r>
              <a:rPr lang="en-US" dirty="0" smtClean="0"/>
              <a:t>Max two lines</a:t>
            </a:r>
          </a:p>
        </p:txBody>
      </p:sp>
    </p:spTree>
    <p:extLst>
      <p:ext uri="{BB962C8B-B14F-4D97-AF65-F5344CB8AC3E}">
        <p14:creationId xmlns:p14="http://schemas.microsoft.com/office/powerpoint/2010/main" val="102385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D1C1D5-19FB-4A36-AAC9-B01075C7F6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-228600" y="6400800"/>
            <a:ext cx="685800" cy="457200"/>
          </a:xfrm>
          <a:prstGeom prst="rect">
            <a:avLst/>
          </a:prstGeom>
        </p:spPr>
        <p:txBody>
          <a:bodyPr/>
          <a:lstStyle/>
          <a:p>
            <a:fld id="{904E81B2-2EC8-46BD-93F1-53D8863D10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6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3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9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6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3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" Target="../slides/slide2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8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27890" y="6249988"/>
            <a:ext cx="268751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</a:t>
            </a:r>
          </a:p>
          <a:p>
            <a:pPr lvl="2"/>
            <a:r>
              <a:rPr lang="en-GB"/>
              <a:t>GA	FGA</a:t>
            </a:r>
          </a:p>
          <a:p>
            <a:pPr lvl="2"/>
            <a:endParaRPr lang="en-GB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228600" y="640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1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A916E7-A2B9-4527-BCC7-6E3B962633A3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000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1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762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891" algn="l" rtl="0" fontAlgn="base">
        <a:spcBef>
          <a:spcPct val="0"/>
        </a:spcBef>
        <a:spcAft>
          <a:spcPct val="0"/>
        </a:spcAft>
        <a:defRPr sz="24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4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674" algn="l" rtl="0" fontAlgn="base">
        <a:spcBef>
          <a:spcPct val="0"/>
        </a:spcBef>
        <a:spcAft>
          <a:spcPct val="0"/>
        </a:spcAft>
        <a:defRPr sz="24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4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400041" indent="-400041" algn="l" rtl="0" eaLnBrk="0" fontAlgn="base" hangingPunct="0">
        <a:spcBef>
          <a:spcPct val="20000"/>
        </a:spcBef>
        <a:spcAft>
          <a:spcPct val="0"/>
        </a:spcAft>
        <a:buClr>
          <a:srgbClr val="00007E"/>
        </a:buClr>
        <a:buChar char="•"/>
        <a:defRPr sz="21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342891" algn="l" rtl="0" eaLnBrk="0" fontAlgn="base" hangingPunct="0">
        <a:spcBef>
          <a:spcPct val="20000"/>
        </a:spcBef>
        <a:spcAft>
          <a:spcPct val="0"/>
        </a:spcAft>
        <a:buClr>
          <a:srgbClr val="00007E"/>
        </a:buClr>
        <a:buChar char="•"/>
        <a:defRPr sz="1800">
          <a:solidFill>
            <a:schemeClr val="tx2"/>
          </a:solidFill>
          <a:latin typeface="+mn-lt"/>
        </a:defRPr>
      </a:lvl2pPr>
      <a:lvl3pPr marL="1028674" indent="-342891" algn="l" rtl="0" eaLnBrk="0" fontAlgn="base" hangingPunct="0">
        <a:spcBef>
          <a:spcPct val="20000"/>
        </a:spcBef>
        <a:spcAft>
          <a:spcPct val="0"/>
        </a:spcAft>
        <a:buClr>
          <a:srgbClr val="00007E"/>
        </a:buClr>
        <a:buChar char="•"/>
        <a:defRPr sz="1800">
          <a:solidFill>
            <a:schemeClr val="tx1"/>
          </a:solidFill>
          <a:latin typeface="+mn-lt"/>
        </a:defRPr>
      </a:lvl3pPr>
      <a:lvl4pPr marL="1314418" indent="-285744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657309" indent="-285744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2000201" indent="-28574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343092" indent="-28574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685984" indent="-28574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028875" indent="-28574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27888" y="6249988"/>
            <a:ext cx="268751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</a:t>
            </a:r>
          </a:p>
          <a:p>
            <a:pPr lvl="2"/>
            <a:r>
              <a:rPr lang="en-GB"/>
              <a:t>GA	FGA</a:t>
            </a:r>
          </a:p>
          <a:p>
            <a:pPr lvl="2"/>
            <a:endParaRPr lang="en-GB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228600" y="640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563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A916E7-A2B9-4527-BCC7-6E3B962633A3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srgbClr val="000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2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257175" algn="l" rtl="0" fontAlgn="base">
        <a:spcBef>
          <a:spcPct val="0"/>
        </a:spcBef>
        <a:spcAft>
          <a:spcPct val="0"/>
        </a:spcAft>
        <a:defRPr sz="18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514350" algn="l" rtl="0" fontAlgn="base">
        <a:spcBef>
          <a:spcPct val="0"/>
        </a:spcBef>
        <a:spcAft>
          <a:spcPct val="0"/>
        </a:spcAft>
        <a:defRPr sz="18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771525" algn="l" rtl="0" fontAlgn="base">
        <a:spcBef>
          <a:spcPct val="0"/>
        </a:spcBef>
        <a:spcAft>
          <a:spcPct val="0"/>
        </a:spcAft>
        <a:defRPr sz="18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028700" algn="l" rtl="0" fontAlgn="base">
        <a:spcBef>
          <a:spcPct val="0"/>
        </a:spcBef>
        <a:spcAft>
          <a:spcPct val="0"/>
        </a:spcAft>
        <a:defRPr sz="18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00038" indent="-300038" algn="l" rtl="0" eaLnBrk="0" fontAlgn="base" hangingPunct="0">
        <a:spcBef>
          <a:spcPct val="20000"/>
        </a:spcBef>
        <a:spcAft>
          <a:spcPct val="0"/>
        </a:spcAft>
        <a:buClr>
          <a:srgbClr val="00007E"/>
        </a:buClr>
        <a:buChar char="•"/>
        <a:defRPr sz="1575">
          <a:solidFill>
            <a:schemeClr val="tx2"/>
          </a:solidFill>
          <a:latin typeface="+mn-lt"/>
          <a:ea typeface="+mn-ea"/>
          <a:cs typeface="+mn-cs"/>
        </a:defRPr>
      </a:lvl1pPr>
      <a:lvl2pPr marL="514350" indent="-257175" algn="l" rtl="0" eaLnBrk="0" fontAlgn="base" hangingPunct="0">
        <a:spcBef>
          <a:spcPct val="20000"/>
        </a:spcBef>
        <a:spcAft>
          <a:spcPct val="0"/>
        </a:spcAft>
        <a:buClr>
          <a:srgbClr val="00007E"/>
        </a:buClr>
        <a:buChar char="•"/>
        <a:defRPr sz="1350">
          <a:solidFill>
            <a:schemeClr val="tx2"/>
          </a:solidFill>
          <a:latin typeface="+mn-lt"/>
        </a:defRPr>
      </a:lvl2pPr>
      <a:lvl3pPr marL="771525" indent="-257175" algn="l" rtl="0" eaLnBrk="0" fontAlgn="base" hangingPunct="0">
        <a:spcBef>
          <a:spcPct val="20000"/>
        </a:spcBef>
        <a:spcAft>
          <a:spcPct val="0"/>
        </a:spcAft>
        <a:buClr>
          <a:srgbClr val="00007E"/>
        </a:buClr>
        <a:buChar char="•"/>
        <a:defRPr sz="1350">
          <a:solidFill>
            <a:schemeClr val="tx1"/>
          </a:solidFill>
          <a:latin typeface="+mn-lt"/>
        </a:defRPr>
      </a:lvl3pPr>
      <a:lvl4pPr marL="985838" indent="-214313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243013" indent="-214313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500188" indent="-214313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757363" indent="-214313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2014538" indent="-214313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271713" indent="-214313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27887" y="6249988"/>
            <a:ext cx="268751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</a:t>
            </a:r>
          </a:p>
          <a:p>
            <a:pPr lvl="2"/>
            <a:r>
              <a:rPr lang="en-GB"/>
              <a:t>GA	FGA</a:t>
            </a:r>
          </a:p>
          <a:p>
            <a:pPr lvl="2"/>
            <a:endParaRPr lang="en-GB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228600" y="640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A916E7-A2B9-4527-BCC7-6E3B962633A3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800">
              <a:solidFill>
                <a:srgbClr val="000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400050" indent="-400050" algn="l" rtl="0" eaLnBrk="0" fontAlgn="base" hangingPunct="0">
        <a:spcBef>
          <a:spcPct val="20000"/>
        </a:spcBef>
        <a:spcAft>
          <a:spcPct val="0"/>
        </a:spcAft>
        <a:buClr>
          <a:srgbClr val="00007E"/>
        </a:buClr>
        <a:buChar char="•"/>
        <a:defRPr sz="21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42900" algn="l" rtl="0" eaLnBrk="0" fontAlgn="base" hangingPunct="0">
        <a:spcBef>
          <a:spcPct val="20000"/>
        </a:spcBef>
        <a:spcAft>
          <a:spcPct val="0"/>
        </a:spcAft>
        <a:buClr>
          <a:srgbClr val="00007E"/>
        </a:buClr>
        <a:buChar char="•"/>
        <a:defRPr sz="1800">
          <a:solidFill>
            <a:schemeClr val="tx2"/>
          </a:solidFill>
          <a:latin typeface="+mn-lt"/>
        </a:defRPr>
      </a:lvl2pPr>
      <a:lvl3pPr marL="1028700" indent="-342900" algn="l" rtl="0" eaLnBrk="0" fontAlgn="base" hangingPunct="0">
        <a:spcBef>
          <a:spcPct val="20000"/>
        </a:spcBef>
        <a:spcAft>
          <a:spcPct val="0"/>
        </a:spcAft>
        <a:buClr>
          <a:srgbClr val="00007E"/>
        </a:buClr>
        <a:buChar char="•"/>
        <a:defRPr sz="1800">
          <a:solidFill>
            <a:schemeClr val="tx1"/>
          </a:solidFill>
          <a:latin typeface="+mn-lt"/>
        </a:defRPr>
      </a:lvl3pPr>
      <a:lvl4pPr marL="13144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657350" indent="-2857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2000250" indent="-2857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343150" indent="-2857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686050" indent="-2857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028950" indent="-2857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6" action="ppaction://hlinksldjump"/>
          </p:cNvPr>
          <p:cNvSpPr/>
          <p:nvPr userDrawn="1"/>
        </p:nvSpPr>
        <p:spPr>
          <a:xfrm>
            <a:off x="1758464" y="152400"/>
            <a:ext cx="664307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5"/>
            <a:ext cx="9144000" cy="778149"/>
          </a:xfrm>
          <a:prstGeom prst="rect">
            <a:avLst/>
          </a:prstGeom>
          <a:solidFill>
            <a:srgbClr val="0066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>
              <a:solidFill>
                <a:prstClr val="white"/>
              </a:solidFill>
            </a:endParaRPr>
          </a:p>
        </p:txBody>
      </p:sp>
      <p:pic>
        <p:nvPicPr>
          <p:cNvPr id="26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31" y="6228000"/>
            <a:ext cx="1993846" cy="43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4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44104" rtl="0" eaLnBrk="1" latinLnBrk="0" hangingPunct="1">
        <a:spcBef>
          <a:spcPct val="0"/>
        </a:spcBef>
        <a:buNone/>
        <a:defRPr sz="4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8" indent="-316538" algn="l" defTabSz="844104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indent="-263782" algn="l" defTabSz="844104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29" indent="-211026" algn="l" defTabSz="844104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82" indent="-211026" algn="l" defTabSz="844104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234" indent="-211026" algn="l" defTabSz="844104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85" indent="-211026" algn="l" defTabSz="844104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indent="-211026" algn="l" defTabSz="844104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89" indent="-211026" algn="l" defTabSz="844104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441" indent="-211026" algn="l" defTabSz="844104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52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104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55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208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59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2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363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415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eea.europa.eu/" TargetMode="Externa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xOExg4B9tRY" TargetMode="External"/><Relationship Id="rId4" Type="http://schemas.openxmlformats.org/officeDocument/2006/relationships/hyperlink" Target="http://mars-project.e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336328"/>
            <a:ext cx="2016224" cy="405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880" y="2276873"/>
            <a:ext cx="4495712" cy="41078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1069" y="0"/>
            <a:ext cx="9155071" cy="836712"/>
          </a:xfrm>
          <a:prstGeom prst="rect">
            <a:avLst/>
          </a:prstGeom>
          <a:solidFill>
            <a:srgbClr val="6F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472" y="1196756"/>
            <a:ext cx="8636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EEAs assessments of the status of </a:t>
            </a:r>
          </a:p>
          <a:p>
            <a:r>
              <a:rPr lang="en-US" sz="3600" b="1" dirty="0">
                <a:solidFill>
                  <a:prstClr val="black"/>
                </a:solidFill>
              </a:rPr>
              <a:t>Europe’s waters</a:t>
            </a:r>
            <a:endParaRPr lang="en-GB" sz="36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809" y="5176094"/>
            <a:ext cx="6490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endParaRPr lang="en-GB" sz="2000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GB" sz="20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Peter Kristensen</a:t>
            </a:r>
          </a:p>
          <a:p>
            <a:r>
              <a:rPr lang="en-GB" sz="20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European Environment Agency (EEA)</a:t>
            </a:r>
          </a:p>
        </p:txBody>
      </p:sp>
      <p:sp>
        <p:nvSpPr>
          <p:cNvPr id="9" name="Rectangle 8"/>
          <p:cNvSpPr/>
          <p:nvPr/>
        </p:nvSpPr>
        <p:spPr>
          <a:xfrm>
            <a:off x="256472" y="2775437"/>
            <a:ext cx="86586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b="1" dirty="0" smtClean="0">
              <a:solidFill>
                <a:srgbClr val="005384"/>
              </a:solidFill>
            </a:endParaRPr>
          </a:p>
          <a:p>
            <a:endParaRPr lang="en-US" sz="3000" b="1" dirty="0">
              <a:solidFill>
                <a:srgbClr val="005384"/>
              </a:solidFill>
            </a:endParaRPr>
          </a:p>
          <a:p>
            <a:endParaRPr lang="en-US" sz="3000" b="1" dirty="0" smtClean="0">
              <a:solidFill>
                <a:srgbClr val="005384"/>
              </a:solidFill>
            </a:endParaRPr>
          </a:p>
          <a:p>
            <a:endParaRPr lang="en-US" sz="3000" b="1" dirty="0">
              <a:solidFill>
                <a:srgbClr val="005384"/>
              </a:solidFill>
            </a:endParaRPr>
          </a:p>
          <a:p>
            <a:r>
              <a:rPr lang="en-US" sz="3000" b="1" dirty="0" smtClean="0">
                <a:solidFill>
                  <a:srgbClr val="005384"/>
                </a:solidFill>
              </a:rPr>
              <a:t>EIONET </a:t>
            </a:r>
            <a:r>
              <a:rPr lang="en-US" sz="3000" b="1" dirty="0">
                <a:solidFill>
                  <a:srgbClr val="005384"/>
                </a:solidFill>
              </a:rPr>
              <a:t>NRC Freshwater meeting</a:t>
            </a:r>
          </a:p>
          <a:p>
            <a:r>
              <a:rPr lang="en-US" sz="3000" b="1" dirty="0">
                <a:solidFill>
                  <a:srgbClr val="005384"/>
                </a:solidFill>
              </a:rPr>
              <a:t>19-20 June 2017</a:t>
            </a:r>
          </a:p>
        </p:txBody>
      </p:sp>
    </p:spTree>
    <p:extLst>
      <p:ext uri="{BB962C8B-B14F-4D97-AF65-F5344CB8AC3E}">
        <p14:creationId xmlns:p14="http://schemas.microsoft.com/office/powerpoint/2010/main" val="879345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9451" y="88556"/>
            <a:ext cx="7772400" cy="603422"/>
          </a:xfrm>
        </p:spPr>
        <p:txBody>
          <a:bodyPr/>
          <a:lstStyle/>
          <a:p>
            <a:r>
              <a:rPr lang="en-GB" dirty="0" smtClean="0"/>
              <a:t>Status </a:t>
            </a:r>
            <a:r>
              <a:rPr lang="en-GB" dirty="0"/>
              <a:t>(ecological, chemical and quantitative)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4549" y="797013"/>
            <a:ext cx="3050391" cy="2880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96779" y="797013"/>
            <a:ext cx="3046076" cy="28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119" y="4194380"/>
            <a:ext cx="3056821" cy="1926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779" y="4202178"/>
            <a:ext cx="3054640" cy="192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36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54964224-15C3-488F-804D-28E93A61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and pressures by River Basin Districts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800" dirty="0"/>
              <a:t>Ecological status of rivers and lakes (2012 results)</a:t>
            </a:r>
            <a:endParaRPr lang="en-US" sz="20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41B5FA01-0A71-4722-B87B-80E11401E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009" y="1245705"/>
            <a:ext cx="7807913" cy="45526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D5EF85-6625-4023-AC22-939AA0A8509A}"/>
              </a:ext>
            </a:extLst>
          </p:cNvPr>
          <p:cNvSpPr txBox="1"/>
          <p:nvPr/>
        </p:nvSpPr>
        <p:spPr>
          <a:xfrm>
            <a:off x="278296" y="6268278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Source: https://www.eea.europa.eu/data-and-maps/figures/proportion-of-classified-surface-water-3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3A3F0C-0099-49BD-A3D2-C9684FD1A24F}"/>
              </a:ext>
            </a:extLst>
          </p:cNvPr>
          <p:cNvSpPr/>
          <p:nvPr/>
        </p:nvSpPr>
        <p:spPr>
          <a:xfrm rot="2859428">
            <a:off x="626403" y="3846511"/>
            <a:ext cx="4732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updated </a:t>
            </a:r>
          </a:p>
        </p:txBody>
      </p:sp>
    </p:spTree>
    <p:extLst>
      <p:ext uri="{BB962C8B-B14F-4D97-AF65-F5344CB8AC3E}">
        <p14:creationId xmlns:p14="http://schemas.microsoft.com/office/powerpoint/2010/main" val="2050762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39" y="74754"/>
            <a:ext cx="8128686" cy="798095"/>
          </a:xfrm>
        </p:spPr>
        <p:txBody>
          <a:bodyPr/>
          <a:lstStyle/>
          <a:p>
            <a:r>
              <a:rPr lang="da-DK" sz="2200" dirty="0" err="1" smtClean="0"/>
              <a:t>Details</a:t>
            </a:r>
            <a:r>
              <a:rPr lang="da-DK" sz="2200" dirty="0" smtClean="0"/>
              <a:t> on status - </a:t>
            </a:r>
            <a:r>
              <a:rPr lang="en-US" sz="2200" dirty="0"/>
              <a:t>ecological status by quality </a:t>
            </a:r>
            <a:r>
              <a:rPr lang="en-US" sz="2200" dirty="0" smtClean="0"/>
              <a:t>elements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800" dirty="0"/>
              <a:t>River water bodies – ecological status by quality elements</a:t>
            </a:r>
            <a:br>
              <a:rPr lang="en-US" sz="1800" dirty="0"/>
            </a:br>
            <a:r>
              <a:rPr lang="en-US" sz="1800" dirty="0"/>
              <a:t>Percentages high/good (H/G) of known QE status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9" y="1026695"/>
            <a:ext cx="4584589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642" y="1026694"/>
            <a:ext cx="4584589" cy="2755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6171"/>
            <a:ext cx="4584589" cy="1841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1641" y="3936170"/>
            <a:ext cx="4584589" cy="1804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754" y="6488668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</a:t>
            </a:r>
            <a:r>
              <a:rPr lang="da-DK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da-DK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20 MS – May 2017</a:t>
            </a:r>
            <a:endParaRPr lang="en-GB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095C4C-4D07-43CE-BCDB-34E4DACFD5B3}"/>
              </a:ext>
            </a:extLst>
          </p:cNvPr>
          <p:cNvSpPr txBox="1"/>
          <p:nvPr/>
        </p:nvSpPr>
        <p:spPr>
          <a:xfrm>
            <a:off x="3545305" y="1556084"/>
            <a:ext cx="1039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68 % H/G status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10D808-5E38-4147-9389-21654DF31477}"/>
              </a:ext>
            </a:extLst>
          </p:cNvPr>
          <p:cNvSpPr txBox="1"/>
          <p:nvPr/>
        </p:nvSpPr>
        <p:spPr>
          <a:xfrm>
            <a:off x="8142483" y="1481179"/>
            <a:ext cx="1039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83 % H/G status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B75934-CA17-4EEE-AAFC-E1E93A2F62BF}"/>
              </a:ext>
            </a:extLst>
          </p:cNvPr>
          <p:cNvSpPr txBox="1"/>
          <p:nvPr/>
        </p:nvSpPr>
        <p:spPr>
          <a:xfrm>
            <a:off x="3697705" y="4118755"/>
            <a:ext cx="1039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75 % H/G status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8903" y="98307"/>
            <a:ext cx="7772400" cy="647072"/>
          </a:xfrm>
        </p:spPr>
        <p:txBody>
          <a:bodyPr/>
          <a:lstStyle/>
          <a:p>
            <a:r>
              <a:rPr lang="en-US" sz="2400" dirty="0"/>
              <a:t>Comparison of status in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RBMP period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337" y="6287589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</a:t>
            </a:r>
            <a:r>
              <a:rPr lang="da-DK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da-DK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18-20 MS – May2017</a:t>
            </a:r>
            <a:endParaRPr lang="en-GB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2BCE4E-92BC-4394-A291-BA76A9C02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956458"/>
            <a:ext cx="5937672" cy="51200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18409D-53C1-465A-A3B5-34E4ED463BE7}"/>
              </a:ext>
            </a:extLst>
          </p:cNvPr>
          <p:cNvSpPr txBox="1"/>
          <p:nvPr/>
        </p:nvSpPr>
        <p:spPr>
          <a:xfrm>
            <a:off x="6255724" y="1722783"/>
            <a:ext cx="27690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diagram illustrate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marked reduction in unknowns from 1st to 2nd RBMPs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an increase in the proportion of water bodies in </a:t>
            </a:r>
            <a:r>
              <a:rPr lang="en-US" dirty="0">
                <a:highlight>
                  <a:srgbClr val="00FFFF"/>
                </a:highlight>
              </a:rPr>
              <a:t>Good</a:t>
            </a:r>
            <a:r>
              <a:rPr lang="en-US" dirty="0"/>
              <a:t> and  </a:t>
            </a: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Less than Good </a:t>
            </a:r>
            <a:r>
              <a:rPr lang="en-US" dirty="0"/>
              <a:t>status. </a:t>
            </a:r>
          </a:p>
        </p:txBody>
      </p:sp>
    </p:spTree>
    <p:extLst>
      <p:ext uri="{BB962C8B-B14F-4D97-AF65-F5344CB8AC3E}">
        <p14:creationId xmlns:p14="http://schemas.microsoft.com/office/powerpoint/2010/main" val="3129527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4E0B2DF-3068-472B-B19E-85085B4D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69617"/>
          </a:xfrm>
        </p:spPr>
        <p:txBody>
          <a:bodyPr/>
          <a:lstStyle/>
          <a:p>
            <a:r>
              <a:rPr lang="da-DK" dirty="0"/>
              <a:t>General </a:t>
            </a:r>
            <a:r>
              <a:rPr lang="en-US" dirty="0"/>
              <a:t>storyline for the status chapters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9002219-C97A-46DC-947B-123134715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6939"/>
            <a:ext cx="7772400" cy="1941443"/>
          </a:xfrm>
        </p:spPr>
        <p:txBody>
          <a:bodyPr/>
          <a:lstStyle/>
          <a:p>
            <a:r>
              <a:rPr lang="en-US" dirty="0"/>
              <a:t>What is the </a:t>
            </a:r>
            <a:r>
              <a:rPr lang="en-US" dirty="0" smtClean="0"/>
              <a:t>status? – Details on status.</a:t>
            </a:r>
            <a:endParaRPr lang="en-US" dirty="0"/>
          </a:p>
          <a:p>
            <a:r>
              <a:rPr lang="en-US" dirty="0"/>
              <a:t>Comparison between results from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RBMP </a:t>
            </a:r>
            <a:r>
              <a:rPr lang="da-DK" dirty="0" err="1"/>
              <a:t>period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is causing not achieving good status (e.g. significant pressures, pollutants causing failure etc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ED21941-0492-4874-930F-FECBD4279140}"/>
              </a:ext>
            </a:extLst>
          </p:cNvPr>
          <p:cNvSpPr/>
          <p:nvPr/>
        </p:nvSpPr>
        <p:spPr bwMode="auto">
          <a:xfrm>
            <a:off x="685800" y="3405304"/>
            <a:ext cx="1991139" cy="10156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7E"/>
                </a:solidFill>
                <a:effectLst/>
                <a:latin typeface="Verdana" pitchFamily="34" charset="0"/>
              </a:rPr>
              <a:t>What is the status of water bodies?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00007E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9328DE0-6F67-4E79-BE53-24CD38DE7554}"/>
              </a:ext>
            </a:extLst>
          </p:cNvPr>
          <p:cNvSpPr/>
          <p:nvPr/>
        </p:nvSpPr>
        <p:spPr bwMode="auto">
          <a:xfrm>
            <a:off x="3409120" y="3284378"/>
            <a:ext cx="1162879" cy="40011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Good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159D93E-8E6A-416C-BA57-AA16F7D5D267}"/>
              </a:ext>
            </a:extLst>
          </p:cNvPr>
          <p:cNvSpPr/>
          <p:nvPr/>
        </p:nvSpPr>
        <p:spPr bwMode="auto">
          <a:xfrm>
            <a:off x="3409120" y="3948211"/>
            <a:ext cx="1162879" cy="101566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2000" dirty="0" err="1">
                <a:solidFill>
                  <a:schemeClr val="bg1"/>
                </a:solidFill>
                <a:latin typeface="Verdana" pitchFamily="34" charset="0"/>
              </a:rPr>
              <a:t>Less</a:t>
            </a:r>
            <a:r>
              <a:rPr lang="da-DK" sz="2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Verdana" pitchFamily="34" charset="0"/>
              </a:rPr>
              <a:t>than</a:t>
            </a:r>
            <a:r>
              <a:rPr lang="da-DK" sz="2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Verdana" pitchFamily="34" charset="0"/>
              </a:rPr>
              <a:t>g</a:t>
            </a:r>
            <a:r>
              <a:rPr kumimoji="0" lang="da-DK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ood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96508BF-BE82-496F-8F89-ECC12B111F15}"/>
              </a:ext>
            </a:extLst>
          </p:cNvPr>
          <p:cNvCxnSpPr>
            <a:stCxn id="2" idx="3"/>
            <a:endCxn id="6" idx="1"/>
          </p:cNvCxnSpPr>
          <p:nvPr/>
        </p:nvCxnSpPr>
        <p:spPr bwMode="auto">
          <a:xfrm flipV="1">
            <a:off x="2676939" y="3484433"/>
            <a:ext cx="732181" cy="4287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4A0985D-AB49-4AAB-A4ED-2CB2BE744AF4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 bwMode="auto">
          <a:xfrm>
            <a:off x="2676939" y="3913136"/>
            <a:ext cx="732181" cy="54290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1FABEFA-E862-4873-877E-0410CF5C5ADC}"/>
              </a:ext>
            </a:extLst>
          </p:cNvPr>
          <p:cNvSpPr txBox="1"/>
          <p:nvPr/>
        </p:nvSpPr>
        <p:spPr>
          <a:xfrm>
            <a:off x="2981739" y="3576767"/>
            <a:ext cx="42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/>
              <a:t>?</a:t>
            </a:r>
            <a:endParaRPr lang="en-US" sz="4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2958773-546E-4907-8754-F51DFF428996}"/>
              </a:ext>
            </a:extLst>
          </p:cNvPr>
          <p:cNvCxnSpPr>
            <a:cxnSpLocks/>
          </p:cNvCxnSpPr>
          <p:nvPr/>
        </p:nvCxnSpPr>
        <p:spPr bwMode="auto">
          <a:xfrm flipV="1">
            <a:off x="4571999" y="3405304"/>
            <a:ext cx="1179444" cy="10156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402E3437-AA81-4B06-A513-678D044B6A60}"/>
              </a:ext>
            </a:extLst>
          </p:cNvPr>
          <p:cNvSpPr/>
          <p:nvPr/>
        </p:nvSpPr>
        <p:spPr bwMode="auto">
          <a:xfrm>
            <a:off x="5751443" y="2894526"/>
            <a:ext cx="2630557" cy="1123712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7E"/>
                </a:solidFill>
                <a:effectLst/>
                <a:latin typeface="Verdana" pitchFamily="34" charset="0"/>
              </a:rPr>
              <a:t>Which significant pressures are causing failure?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6EFD303-D4B2-4297-8A22-64DF6E4B39C6}"/>
              </a:ext>
            </a:extLst>
          </p:cNvPr>
          <p:cNvSpPr/>
          <p:nvPr/>
        </p:nvSpPr>
        <p:spPr bwMode="auto">
          <a:xfrm>
            <a:off x="5734878" y="4188351"/>
            <a:ext cx="2723321" cy="146423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7E"/>
                </a:solidFill>
                <a:effectLst/>
                <a:latin typeface="Verdana" pitchFamily="34" charset="0"/>
              </a:rPr>
              <a:t>Which </a:t>
            </a:r>
            <a:r>
              <a:rPr lang="en-US" sz="2000" dirty="0">
                <a:solidFill>
                  <a:srgbClr val="00007E"/>
                </a:solidFill>
                <a:latin typeface="Verdana" pitchFamily="34" charset="0"/>
              </a:rPr>
              <a:t>pollutants or quality elements are failing?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7E"/>
              </a:solidFill>
              <a:effectLst/>
              <a:latin typeface="Verdana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2CF19A3-B53C-458C-9945-E6FC10D13090}"/>
              </a:ext>
            </a:extLst>
          </p:cNvPr>
          <p:cNvCxnSpPr>
            <a:cxnSpLocks/>
            <a:stCxn id="7" idx="3"/>
            <a:endCxn id="16" idx="1"/>
          </p:cNvCxnSpPr>
          <p:nvPr/>
        </p:nvCxnSpPr>
        <p:spPr bwMode="auto">
          <a:xfrm>
            <a:off x="4571999" y="4456043"/>
            <a:ext cx="1162879" cy="4644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DEE75A5-01A4-40F6-BA08-34BA7C363286}"/>
              </a:ext>
            </a:extLst>
          </p:cNvPr>
          <p:cNvSpPr/>
          <p:nvPr/>
        </p:nvSpPr>
        <p:spPr bwMode="auto">
          <a:xfrm>
            <a:off x="2413550" y="5597266"/>
            <a:ext cx="3154017" cy="90886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b="0" i="0" u="none" strike="noStrike" cap="none" normalizeH="0" baseline="0" dirty="0">
                <a:ln>
                  <a:noFill/>
                </a:ln>
                <a:solidFill>
                  <a:srgbClr val="00007E"/>
                </a:solidFill>
                <a:effectLst/>
                <a:latin typeface="Verdana" pitchFamily="34" charset="0"/>
              </a:rPr>
              <a:t>Change in status or </a:t>
            </a:r>
            <a:r>
              <a:rPr kumimoji="0" lang="da-DK" b="0" i="0" u="none" strike="noStrike" cap="none" normalizeH="0" baseline="0" dirty="0" err="1">
                <a:ln>
                  <a:noFill/>
                </a:ln>
                <a:solidFill>
                  <a:srgbClr val="00007E"/>
                </a:solidFill>
                <a:effectLst/>
                <a:latin typeface="Verdana" pitchFamily="34" charset="0"/>
              </a:rPr>
              <a:t>pressures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007E"/>
              </a:solidFill>
              <a:effectLst/>
              <a:latin typeface="Verdana" pitchFamily="34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xmlns="" id="{89595FFB-6A34-4DA0-8098-F4118721DBC1}"/>
              </a:ext>
            </a:extLst>
          </p:cNvPr>
          <p:cNvSpPr/>
          <p:nvPr/>
        </p:nvSpPr>
        <p:spPr bwMode="auto">
          <a:xfrm rot="5400000">
            <a:off x="3866754" y="4644456"/>
            <a:ext cx="358863" cy="1274132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7E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7697" y="6417276"/>
            <a:ext cx="384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and 2</a:t>
            </a:r>
            <a:r>
              <a:rPr lang="en-GB" baseline="30000" dirty="0" smtClean="0"/>
              <a:t>nd</a:t>
            </a:r>
            <a:r>
              <a:rPr lang="en-GB" dirty="0" smtClean="0"/>
              <a:t> RBMP period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943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E8ADA0C-80A2-4DAC-A787-E62BA99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60" y="263238"/>
            <a:ext cx="8290686" cy="728194"/>
          </a:xfrm>
        </p:spPr>
        <p:txBody>
          <a:bodyPr/>
          <a:lstStyle/>
          <a:p>
            <a:r>
              <a:rPr lang="en-US" dirty="0">
                <a:effectLst/>
              </a:rPr>
              <a:t>Pollutants causing failure </a:t>
            </a:r>
            <a:br>
              <a:rPr lang="en-US" dirty="0">
                <a:effectLst/>
              </a:rPr>
            </a:br>
            <a:r>
              <a:rPr lang="en-US" sz="1800" dirty="0">
                <a:effectLst/>
              </a:rPr>
              <a:t>The report will provide and overview of the pollutants causing failure to achieve good status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3C52752-B121-4E0E-9121-F8D756180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975" y="1269343"/>
            <a:ext cx="6563318" cy="49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16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228600"/>
            <a:ext cx="7898027" cy="1143000"/>
          </a:xfrm>
        </p:spPr>
        <p:txBody>
          <a:bodyPr/>
          <a:lstStyle/>
          <a:p>
            <a:r>
              <a:rPr lang="en-US" sz="2200" dirty="0" smtClean="0"/>
              <a:t>Pressures </a:t>
            </a:r>
            <a:r>
              <a:rPr lang="en-US" sz="2200" dirty="0"/>
              <a:t>causing not achieving good ecological status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Pressures – relevant for ecological status - proportion of surface WBs affected by pressure 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015" y="6246556"/>
            <a:ext cx="5498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</a:t>
            </a:r>
            <a:r>
              <a:rPr lang="da-DK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da-DK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20 MS – May2017</a:t>
            </a:r>
            <a:endParaRPr lang="en-GB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A7F3135-A568-4D8A-85CD-98E7599D70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2112" y="1438744"/>
            <a:ext cx="4449888" cy="420549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80923" y="1438744"/>
            <a:ext cx="4463077" cy="425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70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8FFF916-E689-4F5D-B08E-25C44378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93035"/>
          </a:xfrm>
        </p:spPr>
        <p:txBody>
          <a:bodyPr/>
          <a:lstStyle/>
          <a:p>
            <a:r>
              <a:rPr lang="en-US" sz="2000" dirty="0"/>
              <a:t>Comparison of status and pressures by country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5022CA8-DCDC-4FB1-9510-317D34835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1557130"/>
            <a:ext cx="4744278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EEAs 2012 State of water assessment, countries have raised concerns on the diagrams illustrate Member State comparison/ranking of Member State results on status. </a:t>
            </a:r>
          </a:p>
          <a:p>
            <a:pPr marL="0" indent="0">
              <a:buNone/>
            </a:pPr>
            <a:r>
              <a:rPr lang="en-US" dirty="0"/>
              <a:t>EEA understands this concern and wants to consult </a:t>
            </a:r>
            <a:r>
              <a:rPr lang="en-US" dirty="0" smtClean="0"/>
              <a:t>with countries on </a:t>
            </a:r>
            <a:r>
              <a:rPr lang="en-US" dirty="0"/>
              <a:t>different approaches to illustrate </a:t>
            </a:r>
            <a:r>
              <a:rPr lang="en-US" dirty="0" smtClean="0"/>
              <a:t>results </a:t>
            </a:r>
            <a:r>
              <a:rPr lang="en-US" dirty="0"/>
              <a:t>on status and quality </a:t>
            </a:r>
            <a:r>
              <a:rPr lang="en-US" dirty="0" smtClean="0"/>
              <a:t>elements.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9A5A5CA-984D-40BA-82E2-91763FEA8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1557130"/>
            <a:ext cx="2892287" cy="45922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85B4C1-9CDD-4DE3-8A79-750D3CA6E03A}"/>
              </a:ext>
            </a:extLst>
          </p:cNvPr>
          <p:cNvSpPr txBox="1"/>
          <p:nvPr/>
        </p:nvSpPr>
        <p:spPr>
          <a:xfrm>
            <a:off x="5777947" y="910799"/>
            <a:ext cx="3154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Diagram from 2012 </a:t>
            </a:r>
            <a:r>
              <a:rPr lang="da-DK" sz="1200" dirty="0" err="1"/>
              <a:t>water</a:t>
            </a:r>
            <a:r>
              <a:rPr lang="da-DK" sz="1200" dirty="0"/>
              <a:t> </a:t>
            </a:r>
            <a:r>
              <a:rPr lang="da-DK" sz="1200" dirty="0" err="1"/>
              <a:t>assessment</a:t>
            </a:r>
            <a:r>
              <a:rPr lang="da-DK" sz="1200" dirty="0"/>
              <a:t> River </a:t>
            </a:r>
            <a:r>
              <a:rPr lang="da-DK" sz="1200" dirty="0" err="1"/>
              <a:t>ecolological</a:t>
            </a:r>
            <a:r>
              <a:rPr lang="da-DK" sz="1200" dirty="0"/>
              <a:t> status by </a:t>
            </a:r>
            <a:r>
              <a:rPr lang="da-DK" sz="1200" dirty="0" err="1"/>
              <a:t>Member</a:t>
            </a:r>
            <a:r>
              <a:rPr lang="da-DK" sz="1200" dirty="0"/>
              <a:t> States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4407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13935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Comparison of status and pressures by country</a:t>
            </a:r>
            <a:r>
              <a:rPr lang="da-DK" sz="2400" dirty="0" smtClean="0">
                <a:solidFill>
                  <a:srgbClr val="0070C0"/>
                </a:solidFill>
              </a:rPr>
              <a:t/>
            </a:r>
            <a:br>
              <a:rPr lang="da-DK" sz="2400" dirty="0" smtClean="0">
                <a:solidFill>
                  <a:srgbClr val="0070C0"/>
                </a:solidFill>
              </a:rPr>
            </a:br>
            <a:r>
              <a:rPr lang="da-DK" sz="1800" dirty="0" smtClean="0">
                <a:solidFill>
                  <a:srgbClr val="0070C0"/>
                </a:solidFill>
              </a:rPr>
              <a:t>Chemical </a:t>
            </a:r>
            <a:r>
              <a:rPr lang="da-DK" sz="1800" dirty="0">
                <a:solidFill>
                  <a:srgbClr val="0070C0"/>
                </a:solidFill>
              </a:rPr>
              <a:t>status – </a:t>
            </a:r>
            <a:r>
              <a:rPr lang="da-DK" sz="1800" dirty="0" err="1">
                <a:solidFill>
                  <a:srgbClr val="0070C0"/>
                </a:solidFill>
              </a:rPr>
              <a:t>surface</a:t>
            </a:r>
            <a:r>
              <a:rPr lang="da-DK" sz="1800" dirty="0">
                <a:solidFill>
                  <a:srgbClr val="0070C0"/>
                </a:solidFill>
              </a:rPr>
              <a:t> </a:t>
            </a:r>
            <a:r>
              <a:rPr lang="da-DK" sz="1800" dirty="0" err="1">
                <a:solidFill>
                  <a:srgbClr val="0070C0"/>
                </a:solidFill>
              </a:rPr>
              <a:t>water</a:t>
            </a:r>
            <a:r>
              <a:rPr lang="da-DK" sz="1800" dirty="0">
                <a:solidFill>
                  <a:srgbClr val="0070C0"/>
                </a:solidFill>
              </a:rPr>
              <a:t> </a:t>
            </a:r>
            <a:r>
              <a:rPr lang="da-DK" sz="1800" dirty="0" err="1">
                <a:solidFill>
                  <a:srgbClr val="0070C0"/>
                </a:solidFill>
              </a:rPr>
              <a:t>bodies</a:t>
            </a:r>
            <a:r>
              <a:rPr lang="da-DK" sz="1800" dirty="0">
                <a:solidFill>
                  <a:srgbClr val="0070C0"/>
                </a:solidFill>
              </a:rPr>
              <a:t> 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1394" y="1201534"/>
            <a:ext cx="2677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Chemical status with </a:t>
            </a:r>
            <a:r>
              <a:rPr lang="en-GB" sz="1200" dirty="0" err="1"/>
              <a:t>uPBTs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063049" y="1201535"/>
            <a:ext cx="2843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Chemical status without </a:t>
            </a:r>
            <a:r>
              <a:rPr lang="en-GB" sz="1200" dirty="0" err="1"/>
              <a:t>uPBTs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56754" y="6488668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</a:t>
            </a:r>
            <a:r>
              <a:rPr lang="da-DK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da-DK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a-DK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da-DK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– </a:t>
            </a:r>
            <a:r>
              <a:rPr lang="da-DK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</a:t>
            </a:r>
            <a:r>
              <a:rPr lang="da-DK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n-GB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58527" y="1641725"/>
            <a:ext cx="3267507" cy="41148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76493" y="1641725"/>
            <a:ext cx="3267507" cy="411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5" y="2356022"/>
            <a:ext cx="2062748" cy="194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85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13935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Comparison of status and pressures by country</a:t>
            </a:r>
            <a:r>
              <a:rPr lang="da-DK" sz="2400" dirty="0" smtClean="0">
                <a:solidFill>
                  <a:srgbClr val="0070C0"/>
                </a:solidFill>
              </a:rPr>
              <a:t/>
            </a:r>
            <a:br>
              <a:rPr lang="da-DK" sz="2400" dirty="0" smtClean="0">
                <a:solidFill>
                  <a:srgbClr val="0070C0"/>
                </a:solidFill>
              </a:rPr>
            </a:br>
            <a:r>
              <a:rPr lang="da-DK" sz="1800" dirty="0" smtClean="0">
                <a:solidFill>
                  <a:srgbClr val="0070C0"/>
                </a:solidFill>
              </a:rPr>
              <a:t>Chemical </a:t>
            </a:r>
            <a:r>
              <a:rPr lang="da-DK" sz="1800" dirty="0">
                <a:solidFill>
                  <a:srgbClr val="0070C0"/>
                </a:solidFill>
              </a:rPr>
              <a:t>status – </a:t>
            </a:r>
            <a:r>
              <a:rPr lang="da-DK" sz="1800" dirty="0" err="1">
                <a:solidFill>
                  <a:srgbClr val="0070C0"/>
                </a:solidFill>
              </a:rPr>
              <a:t>surface</a:t>
            </a:r>
            <a:r>
              <a:rPr lang="da-DK" sz="1800" dirty="0">
                <a:solidFill>
                  <a:srgbClr val="0070C0"/>
                </a:solidFill>
              </a:rPr>
              <a:t> </a:t>
            </a:r>
            <a:r>
              <a:rPr lang="da-DK" sz="1800" dirty="0" err="1">
                <a:solidFill>
                  <a:srgbClr val="0070C0"/>
                </a:solidFill>
              </a:rPr>
              <a:t>water</a:t>
            </a:r>
            <a:r>
              <a:rPr lang="da-DK" sz="1800" dirty="0">
                <a:solidFill>
                  <a:srgbClr val="0070C0"/>
                </a:solidFill>
              </a:rPr>
              <a:t> </a:t>
            </a:r>
            <a:r>
              <a:rPr lang="da-DK" sz="1800" dirty="0" err="1">
                <a:solidFill>
                  <a:srgbClr val="0070C0"/>
                </a:solidFill>
              </a:rPr>
              <a:t>bodies</a:t>
            </a:r>
            <a:r>
              <a:rPr lang="da-DK" sz="1800" dirty="0">
                <a:solidFill>
                  <a:srgbClr val="0070C0"/>
                </a:solidFill>
              </a:rPr>
              <a:t> 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1394" y="1201534"/>
            <a:ext cx="2677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Chemical status with </a:t>
            </a:r>
            <a:r>
              <a:rPr lang="en-GB" sz="1200" dirty="0" err="1"/>
              <a:t>uPBTs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063049" y="1201535"/>
            <a:ext cx="2843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Chemical status without </a:t>
            </a:r>
            <a:r>
              <a:rPr lang="en-GB" sz="1200" dirty="0" err="1"/>
              <a:t>uPBTs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56754" y="6488668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</a:t>
            </a:r>
            <a:r>
              <a:rPr lang="da-DK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da-DK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a-DK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da-DK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– </a:t>
            </a:r>
            <a:r>
              <a:rPr lang="da-DK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</a:t>
            </a:r>
            <a:r>
              <a:rPr lang="da-DK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n-GB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5" y="2356022"/>
            <a:ext cx="2062748" cy="194334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4453" y="1641725"/>
            <a:ext cx="3267507" cy="41148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76493" y="1641725"/>
            <a:ext cx="326750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00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7488701-33F6-4383-ABEE-881CEC30B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73" y="109419"/>
            <a:ext cx="8330245" cy="689113"/>
          </a:xfrm>
        </p:spPr>
        <p:txBody>
          <a:bodyPr/>
          <a:lstStyle/>
          <a:p>
            <a:r>
              <a:rPr lang="en-US" dirty="0"/>
              <a:t>Introduction to EEA State of Water assessment 2018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C476B73-4F90-44AD-9164-4CB512F99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815008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1700" b="1" dirty="0"/>
              <a:t>Why, what, for who and when </a:t>
            </a:r>
          </a:p>
          <a:p>
            <a:r>
              <a:rPr lang="en-US" sz="1700" dirty="0"/>
              <a:t>2018 is the year in which the European Commission published its report on “Implementation of WFD and the review of the 2</a:t>
            </a:r>
            <a:r>
              <a:rPr lang="en-US" sz="1700" baseline="30000" dirty="0"/>
              <a:t>nd</a:t>
            </a:r>
            <a:r>
              <a:rPr lang="en-US" sz="1700" dirty="0"/>
              <a:t> River Basin Management Plans (RBMPs)” and start the process of reviewing the Water Framework Directive. To accompany and inform this process, the EEA has long planned a report of ”</a:t>
            </a:r>
            <a:r>
              <a:rPr lang="en-US" sz="1700" i="1" dirty="0"/>
              <a:t>State of European waters</a:t>
            </a:r>
            <a:r>
              <a:rPr lang="en-US" sz="1700" dirty="0"/>
              <a:t>”</a:t>
            </a:r>
          </a:p>
          <a:p>
            <a:pPr marL="0" indent="0">
              <a:buNone/>
            </a:pPr>
            <a:r>
              <a:rPr lang="en-US" sz="1700" b="1" dirty="0"/>
              <a:t>The report aims to present results </a:t>
            </a:r>
            <a:r>
              <a:rPr lang="en-US" sz="1700" dirty="0"/>
              <a:t>on:</a:t>
            </a:r>
          </a:p>
          <a:p>
            <a:r>
              <a:rPr lang="en-US" sz="1700" dirty="0"/>
              <a:t>What is the status of European waters? </a:t>
            </a:r>
          </a:p>
          <a:p>
            <a:r>
              <a:rPr lang="en-US" sz="1700" dirty="0"/>
              <a:t>Which pressures is causing less than good status;</a:t>
            </a:r>
          </a:p>
          <a:p>
            <a:r>
              <a:rPr lang="en-US" sz="1700" dirty="0"/>
              <a:t>What progress has been achieved in the 1</a:t>
            </a:r>
            <a:r>
              <a:rPr lang="en-US" sz="1700" baseline="30000" dirty="0"/>
              <a:t>st</a:t>
            </a:r>
            <a:r>
              <a:rPr lang="en-US" sz="1700" dirty="0"/>
              <a:t> River Basin Management cycle (2009-2015)?</a:t>
            </a:r>
          </a:p>
          <a:p>
            <a:pPr marL="0" indent="0">
              <a:buNone/>
            </a:pPr>
            <a:r>
              <a:rPr lang="en-US" sz="1700" b="1" dirty="0"/>
              <a:t>The target audience is </a:t>
            </a:r>
            <a:r>
              <a:rPr lang="en-US" sz="1700" dirty="0"/>
              <a:t>EU institutions (EP, COM, JRC); countries (national, River Basin District administrations working with WFD and other water policy implementation); International River Basin and Regional Sea Conventions; water experts and scientists; and general public.</a:t>
            </a:r>
          </a:p>
          <a:p>
            <a:pPr marL="0" indent="0">
              <a:buNone/>
            </a:pPr>
            <a:r>
              <a:rPr lang="en-US" sz="1700" dirty="0"/>
              <a:t>EEA will in addition to WFD results try to </a:t>
            </a:r>
            <a:r>
              <a:rPr lang="en-US" sz="1700" b="1" dirty="0"/>
              <a:t>include results from non-WFD countries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142808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040" y="257884"/>
            <a:ext cx="6959284" cy="994172"/>
          </a:xfrm>
        </p:spPr>
        <p:txBody>
          <a:bodyPr>
            <a:normAutofit/>
          </a:bodyPr>
          <a:lstStyle/>
          <a:p>
            <a:r>
              <a:rPr lang="en-GB" sz="2400" dirty="0"/>
              <a:t>EEA State of water report 2018, </a:t>
            </a:r>
            <a:r>
              <a:rPr lang="en-GB" sz="2400" dirty="0" smtClean="0"/>
              <a:t>next steps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459" y="1665591"/>
            <a:ext cx="8007179" cy="3418618"/>
          </a:xfrm>
        </p:spPr>
        <p:txBody>
          <a:bodyPr>
            <a:noAutofit/>
          </a:bodyPr>
          <a:lstStyle/>
          <a:p>
            <a:pPr lvl="0"/>
            <a:r>
              <a:rPr lang="da-DK" sz="2000" dirty="0" smtClean="0">
                <a:solidFill>
                  <a:schemeClr val="tx1"/>
                </a:solidFill>
              </a:rPr>
              <a:t>June-September EEA to </a:t>
            </a:r>
            <a:r>
              <a:rPr lang="da-DK" sz="2000" dirty="0" err="1" smtClean="0">
                <a:solidFill>
                  <a:schemeClr val="tx1"/>
                </a:solidFill>
              </a:rPr>
              <a:t>develop</a:t>
            </a:r>
            <a:r>
              <a:rPr lang="da-DK" sz="2000" dirty="0" smtClean="0">
                <a:solidFill>
                  <a:schemeClr val="tx1"/>
                </a:solidFill>
              </a:rPr>
              <a:t> an </a:t>
            </a:r>
            <a:r>
              <a:rPr lang="da-DK" sz="2000" dirty="0" err="1" smtClean="0">
                <a:solidFill>
                  <a:schemeClr val="tx1"/>
                </a:solidFill>
              </a:rPr>
              <a:t>advanced</a:t>
            </a:r>
            <a:r>
              <a:rPr lang="da-DK" sz="2000" dirty="0" smtClean="0">
                <a:solidFill>
                  <a:schemeClr val="tx1"/>
                </a:solidFill>
              </a:rPr>
              <a:t> </a:t>
            </a:r>
            <a:r>
              <a:rPr lang="da-DK" sz="2000" dirty="0" err="1" smtClean="0">
                <a:solidFill>
                  <a:schemeClr val="tx1"/>
                </a:solidFill>
              </a:rPr>
              <a:t>draft</a:t>
            </a:r>
            <a:r>
              <a:rPr lang="da-DK" sz="2000" dirty="0" smtClean="0">
                <a:solidFill>
                  <a:schemeClr val="tx1"/>
                </a:solidFill>
              </a:rPr>
              <a:t> of the </a:t>
            </a:r>
            <a:r>
              <a:rPr lang="da-DK" sz="2000" dirty="0" err="1" smtClean="0">
                <a:solidFill>
                  <a:schemeClr val="tx1"/>
                </a:solidFill>
              </a:rPr>
              <a:t>report</a:t>
            </a:r>
            <a:endParaRPr lang="da-DK" sz="2000" dirty="0" smtClean="0">
              <a:solidFill>
                <a:schemeClr val="tx1"/>
              </a:solidFill>
            </a:endParaRPr>
          </a:p>
          <a:p>
            <a:pPr lvl="0"/>
            <a:r>
              <a:rPr lang="da-DK" sz="2000" b="1" dirty="0" err="1" smtClean="0">
                <a:solidFill>
                  <a:schemeClr val="tx1"/>
                </a:solidFill>
              </a:rPr>
              <a:t>October</a:t>
            </a:r>
            <a:r>
              <a:rPr lang="da-DK" sz="2000" b="1" dirty="0" smtClean="0">
                <a:solidFill>
                  <a:schemeClr val="tx1"/>
                </a:solidFill>
              </a:rPr>
              <a:t> </a:t>
            </a:r>
            <a:r>
              <a:rPr lang="da-DK" sz="2000" b="1" dirty="0">
                <a:solidFill>
                  <a:schemeClr val="tx1"/>
                </a:solidFill>
              </a:rPr>
              <a:t>2017: consultation of draft report: Eionet &amp; CIS (WG-DIS and other WGs) 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da-DK" sz="2000" dirty="0" smtClean="0"/>
              <a:t>November-December </a:t>
            </a:r>
            <a:r>
              <a:rPr lang="da-DK" sz="2000" dirty="0"/>
              <a:t>2017: last update of diagrams and textual content based on consultation.</a:t>
            </a:r>
          </a:p>
          <a:p>
            <a:pPr lvl="0"/>
            <a:r>
              <a:rPr lang="da-DK" sz="2000" dirty="0"/>
              <a:t>Winter/spring 2018: Final production of report and </a:t>
            </a:r>
            <a:r>
              <a:rPr lang="da-DK" sz="2000" dirty="0" err="1" smtClean="0"/>
              <a:t>publication</a:t>
            </a:r>
            <a:r>
              <a:rPr lang="da-DK" sz="2000" dirty="0" smtClean="0"/>
              <a:t>.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12063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77562"/>
          </a:xfrm>
        </p:spPr>
        <p:txBody>
          <a:bodyPr/>
          <a:lstStyle/>
          <a:p>
            <a:r>
              <a:rPr lang="en-GB" sz="2400" dirty="0" smtClean="0"/>
              <a:t>Breakout sessions 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1079157"/>
            <a:ext cx="8171935" cy="5016843"/>
          </a:xfrm>
        </p:spPr>
        <p:txBody>
          <a:bodyPr/>
          <a:lstStyle/>
          <a:p>
            <a:r>
              <a:rPr lang="en-GB" sz="1800" dirty="0" smtClean="0"/>
              <a:t>Two groups and two topics: (1) ecological status and pressures – integrated assessment; (2) chemical and quantitative status and pressures.</a:t>
            </a:r>
          </a:p>
          <a:p>
            <a:r>
              <a:rPr lang="en-GB" sz="1800" dirty="0" smtClean="0"/>
              <a:t>Each topic will be discussed twice, once with each group. Two hours are available on day 1 (16-18), and two hours on day 2 (9-11).</a:t>
            </a:r>
          </a:p>
          <a:p>
            <a:pPr marL="0" indent="0">
              <a:buNone/>
            </a:pPr>
            <a:r>
              <a:rPr lang="en-GB" sz="1800" dirty="0" smtClean="0"/>
              <a:t>Each session</a:t>
            </a:r>
          </a:p>
          <a:p>
            <a:r>
              <a:rPr lang="en-GB" sz="1800" dirty="0" smtClean="0"/>
              <a:t>EEA presentation(s) showing key points </a:t>
            </a:r>
          </a:p>
          <a:p>
            <a:r>
              <a:rPr lang="en-GB" sz="1800" dirty="0" smtClean="0"/>
              <a:t>Tour de table of responses to EEA background document/</a:t>
            </a:r>
            <a:r>
              <a:rPr lang="en-GB" sz="1800" dirty="0"/>
              <a:t>key points </a:t>
            </a:r>
          </a:p>
          <a:p>
            <a:r>
              <a:rPr lang="en-GB" sz="1800" dirty="0" smtClean="0"/>
              <a:t>Structured discussion</a:t>
            </a:r>
          </a:p>
          <a:p>
            <a:pPr lvl="1"/>
            <a:r>
              <a:rPr lang="en-GB" sz="1500" dirty="0" smtClean="0"/>
              <a:t>Priorities – Have we identified the main points which should be reported in the Europe’s State of Water assessment?</a:t>
            </a:r>
          </a:p>
          <a:p>
            <a:pPr lvl="1"/>
            <a:r>
              <a:rPr lang="en-GB" sz="1500" dirty="0" smtClean="0"/>
              <a:t>Accuracy – Please sense check the results and conclusions with your knowledge of RBMP reporting</a:t>
            </a:r>
          </a:p>
          <a:p>
            <a:pPr lvl="1"/>
            <a:r>
              <a:rPr lang="en-GB" sz="1500" dirty="0" smtClean="0"/>
              <a:t>Alternatives and gaps – Other ways to present the information, other relevant information, etc.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315804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336323"/>
            <a:ext cx="2016224" cy="405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19" y="1544094"/>
            <a:ext cx="5297673" cy="48406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1430055"/>
            <a:ext cx="609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GB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-11071" y="0"/>
            <a:ext cx="9155071" cy="836712"/>
          </a:xfrm>
          <a:prstGeom prst="rect">
            <a:avLst/>
          </a:prstGeom>
          <a:solidFill>
            <a:srgbClr val="6F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36329" y="6321078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en-GB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eea.europa.eu</a:t>
            </a:r>
            <a:endParaRPr lang="en-GB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313798"/>
            <a:ext cx="4810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comments </a:t>
            </a:r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</a:p>
          <a:p>
            <a:r>
              <a:rPr lang="en-GB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inputs </a:t>
            </a:r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</a:t>
            </a:r>
            <a:r>
              <a:rPr lang="en-GB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highly appreciated.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47923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575" y="129746"/>
            <a:ext cx="8632466" cy="1143000"/>
          </a:xfrm>
        </p:spPr>
        <p:txBody>
          <a:bodyPr/>
          <a:lstStyle/>
          <a:p>
            <a:pPr lvl="0"/>
            <a:r>
              <a:rPr lang="en-GB" dirty="0"/>
              <a:t>EEA’s </a:t>
            </a:r>
            <a:r>
              <a:rPr lang="en-GB" u="sng" dirty="0"/>
              <a:t>2018 State of Water Assessment (report/portal)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574" y="1113719"/>
            <a:ext cx="6479844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0070C0"/>
                </a:solidFill>
                <a:cs typeface="Arial" panose="020B0604020202020204" pitchFamily="34" charset="0"/>
              </a:rPr>
              <a:t>The first EEA report was published in 2012, the second is planned for March 2018.</a:t>
            </a:r>
          </a:p>
          <a:p>
            <a:pPr>
              <a:lnSpc>
                <a:spcPct val="120000"/>
              </a:lnSpc>
            </a:pPr>
            <a:endParaRPr lang="en-US" sz="18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1800" dirty="0">
                <a:solidFill>
                  <a:srgbClr val="0070C0"/>
                </a:solidFill>
                <a:cs typeface="Arial" panose="020B0604020202020204" pitchFamily="34" charset="0"/>
              </a:rPr>
              <a:t>Overview of status (quantitative, chemical and ecological), pressures and impacts 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solidFill>
                  <a:srgbClr val="0070C0"/>
                </a:solidFill>
                <a:cs typeface="Arial" panose="020B0604020202020204" pitchFamily="34" charset="0"/>
              </a:rPr>
              <a:t>Change in status and pressures from 1</a:t>
            </a:r>
            <a:r>
              <a:rPr lang="en-GB" sz="1800" baseline="30000" dirty="0">
                <a:solidFill>
                  <a:srgbClr val="0070C0"/>
                </a:solidFill>
                <a:cs typeface="Arial" panose="020B0604020202020204" pitchFamily="34" charset="0"/>
              </a:rPr>
              <a:t>st</a:t>
            </a:r>
            <a:r>
              <a:rPr lang="en-GB" sz="1800" dirty="0">
                <a:solidFill>
                  <a:srgbClr val="0070C0"/>
                </a:solidFill>
                <a:cs typeface="Arial" panose="020B0604020202020204" pitchFamily="34" charset="0"/>
              </a:rPr>
              <a:t> to 2</a:t>
            </a:r>
            <a:r>
              <a:rPr lang="en-GB" sz="1800" baseline="30000" dirty="0">
                <a:solidFill>
                  <a:srgbClr val="0070C0"/>
                </a:solidFill>
                <a:cs typeface="Arial" panose="020B0604020202020204" pitchFamily="34" charset="0"/>
              </a:rPr>
              <a:t>nd</a:t>
            </a:r>
            <a:r>
              <a:rPr lang="en-GB" sz="1800" dirty="0">
                <a:solidFill>
                  <a:srgbClr val="0070C0"/>
                </a:solidFill>
                <a:cs typeface="Arial" panose="020B0604020202020204" pitchFamily="34" charset="0"/>
              </a:rPr>
              <a:t> RBMPs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solidFill>
                  <a:srgbClr val="0070C0"/>
                </a:solidFill>
                <a:cs typeface="Arial" panose="020B0604020202020204" pitchFamily="34" charset="0"/>
              </a:rPr>
              <a:t>Relationship between pressure and status (what is causing less than good status) –pressures-driving force relationship.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solidFill>
                  <a:srgbClr val="0070C0"/>
                </a:solidFill>
                <a:cs typeface="Arial" panose="020B0604020202020204" pitchFamily="34" charset="0"/>
              </a:rPr>
              <a:t>Effect of measures (implemented during the 1st RBMP period from 2010-2015).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solidFill>
                  <a:srgbClr val="0070C0"/>
                </a:solidFill>
                <a:cs typeface="Arial" panose="020B0604020202020204" pitchFamily="34" charset="0"/>
              </a:rPr>
              <a:t>Other information on status of European water including  results from non-WFD countries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169895" y="1230840"/>
            <a:ext cx="1558391" cy="2099305"/>
            <a:chOff x="3633904" y="2119476"/>
            <a:chExt cx="1944216" cy="26190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3904" y="2119476"/>
              <a:ext cx="1876191" cy="261904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33904" y="2366711"/>
              <a:ext cx="1944216" cy="3071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5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European waters – status and pressures</a:t>
              </a:r>
            </a:p>
          </p:txBody>
        </p:sp>
      </p:grpSp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58C54938-D1F6-4BE7-960F-F039D3569E50}"/>
              </a:ext>
            </a:extLst>
          </p:cNvPr>
          <p:cNvSpPr/>
          <p:nvPr/>
        </p:nvSpPr>
        <p:spPr bwMode="auto">
          <a:xfrm>
            <a:off x="7673009" y="3330145"/>
            <a:ext cx="675861" cy="65875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7E"/>
              </a:solidFill>
              <a:effectLst/>
              <a:latin typeface="Verdana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6A7CED-A41A-4E59-BB51-405C4A7E8F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896" y="4647663"/>
            <a:ext cx="1712100" cy="12840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F2326E-1B09-488F-891C-F5FD8F15C404}"/>
              </a:ext>
            </a:extLst>
          </p:cNvPr>
          <p:cNvSpPr txBox="1"/>
          <p:nvPr/>
        </p:nvSpPr>
        <p:spPr>
          <a:xfrm>
            <a:off x="7169895" y="3988904"/>
            <a:ext cx="1695809" cy="923330"/>
          </a:xfrm>
          <a:prstGeom prst="rect">
            <a:avLst/>
          </a:prstGeom>
          <a:solidFill>
            <a:schemeClr val="accent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2018 State of water assessment</a:t>
            </a:r>
          </a:p>
        </p:txBody>
      </p:sp>
    </p:spTree>
    <p:extLst>
      <p:ext uri="{BB962C8B-B14F-4D97-AF65-F5344CB8AC3E}">
        <p14:creationId xmlns:p14="http://schemas.microsoft.com/office/powerpoint/2010/main" val="397128036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D8988C-0EE5-46E1-9463-A6E6924C6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24" y="734902"/>
            <a:ext cx="8026250" cy="1143000"/>
          </a:xfrm>
        </p:spPr>
        <p:txBody>
          <a:bodyPr/>
          <a:lstStyle/>
          <a:p>
            <a:r>
              <a:rPr lang="en-US" sz="3200" dirty="0" smtClean="0"/>
              <a:t>EEA </a:t>
            </a:r>
            <a:r>
              <a:rPr lang="en-US" sz="3200" dirty="0"/>
              <a:t>State of Water assessment 2018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F6EBFF-A212-466D-9667-A8DD2AFC3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9" y="2057204"/>
            <a:ext cx="1920406" cy="1444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EECA45-8D45-4FE8-ADB9-D4BC81A3C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911" y="2057204"/>
            <a:ext cx="2158171" cy="1444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38B426-2E06-47E0-9733-53BB0164A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817" y="2063300"/>
            <a:ext cx="2043295" cy="1530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36FE60A-B50D-42A4-A361-EABFE6C2D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960" y="2057204"/>
            <a:ext cx="1914310" cy="1444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16160A8-22D2-4EB4-8F6A-90876C3EA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7910" y="3773451"/>
            <a:ext cx="2158171" cy="1625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7BFEF3C-DCC0-4415-80CD-7E6C3F274A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1818" y="3773452"/>
            <a:ext cx="2163579" cy="162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37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xOExg4B9tR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5944" y="543697"/>
            <a:ext cx="8396644" cy="4723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43" y="6236043"/>
            <a:ext cx="929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Source: </a:t>
            </a:r>
            <a:r>
              <a:rPr lang="en-GB" dirty="0"/>
              <a:t> MARS project (Managing Aquatic ecosystems and water resources under multiple stress) - </a:t>
            </a:r>
            <a:r>
              <a:rPr lang="en-GB" dirty="0">
                <a:hlinkClick r:id="rId4"/>
              </a:rPr>
              <a:t>http://mars-project.eu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691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12F2636-ECBD-4F3A-AA2C-AED610B7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outline of the state of water report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4180CC3-0C3D-4786-A3ED-A9B8E0F25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400" dirty="0"/>
              <a:t>Introduction</a:t>
            </a:r>
          </a:p>
          <a:p>
            <a:pPr marL="457200" indent="-457200">
              <a:buAutoNum type="arabicPeriod"/>
            </a:pPr>
            <a:r>
              <a:rPr lang="en-US" sz="2400" dirty="0"/>
              <a:t>Ecological status and pressures </a:t>
            </a:r>
          </a:p>
          <a:p>
            <a:pPr marL="457200" indent="-457200">
              <a:buAutoNum type="arabicPeriod"/>
            </a:pPr>
            <a:r>
              <a:rPr lang="en-US" sz="2400" dirty="0"/>
              <a:t>Chemical status of surface waters </a:t>
            </a:r>
          </a:p>
          <a:p>
            <a:pPr marL="457200" indent="-457200">
              <a:buAutoNum type="arabicPeriod"/>
            </a:pPr>
            <a:r>
              <a:rPr lang="en-US" sz="2400" dirty="0"/>
              <a:t>Chemical status of groundwater </a:t>
            </a:r>
          </a:p>
          <a:p>
            <a:pPr marL="457200" indent="-457200">
              <a:buAutoNum type="arabicPeriod"/>
            </a:pPr>
            <a:r>
              <a:rPr lang="en-US" sz="2400" dirty="0"/>
              <a:t>Groundwater quantitative status</a:t>
            </a:r>
          </a:p>
          <a:p>
            <a:pPr marL="457200" indent="-457200">
              <a:buAutoNum type="arabicPeriod"/>
            </a:pPr>
            <a:r>
              <a:rPr lang="en-US" sz="2400" dirty="0"/>
              <a:t>Overall status, integrated assessment and outlook </a:t>
            </a:r>
            <a:r>
              <a:rPr lang="en-US" sz="2000" dirty="0"/>
              <a:t>(examples of measures, implemented during 1</a:t>
            </a:r>
            <a:r>
              <a:rPr lang="en-US" sz="2000" baseline="30000" dirty="0"/>
              <a:t>st</a:t>
            </a:r>
            <a:r>
              <a:rPr lang="en-US" sz="2000" dirty="0"/>
              <a:t> RBMP period (2010-2015), other water policies and sector activities, emerging issues)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4438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355" y="198214"/>
            <a:ext cx="7772400" cy="732183"/>
          </a:xfrm>
        </p:spPr>
        <p:txBody>
          <a:bodyPr/>
          <a:lstStyle/>
          <a:p>
            <a:r>
              <a:rPr lang="en-US" sz="2200" dirty="0" smtClean="0"/>
              <a:t>Data </a:t>
            </a:r>
            <a:r>
              <a:rPr lang="en-US" sz="2200" dirty="0"/>
              <a:t>sources and methodology used</a:t>
            </a:r>
            <a:br>
              <a:rPr lang="en-US" sz="2200" dirty="0"/>
            </a:br>
            <a:r>
              <a:rPr lang="da-DK" sz="1800" dirty="0"/>
              <a:t>Reporting May 2017– 20 </a:t>
            </a:r>
            <a:r>
              <a:rPr lang="da-DK" sz="1800" dirty="0" err="1"/>
              <a:t>Member</a:t>
            </a:r>
            <a:r>
              <a:rPr lang="da-DK" sz="1800" dirty="0"/>
              <a:t> States – </a:t>
            </a:r>
            <a:r>
              <a:rPr lang="da-DK" sz="1800" dirty="0">
                <a:solidFill>
                  <a:schemeClr val="accent6"/>
                </a:solidFill>
              </a:rPr>
              <a:t>125 </a:t>
            </a:r>
            <a:r>
              <a:rPr lang="da-DK" sz="1800" dirty="0" err="1"/>
              <a:t>RBDs</a:t>
            </a:r>
            <a:r>
              <a:rPr lang="da-DK" sz="2200" dirty="0"/>
              <a:t/>
            </a:r>
            <a:br>
              <a:rPr lang="da-DK" sz="2200" dirty="0"/>
            </a:br>
            <a:r>
              <a:rPr lang="nb-NO" sz="1600" kern="1200" dirty="0">
                <a:solidFill>
                  <a:prstClr val="black"/>
                </a:solidFill>
                <a:effectLst/>
                <a:latin typeface="Calibri Light" panose="020F0302020204030204"/>
              </a:rPr>
              <a:t>(Germany, Luxembourg and Malta (are now in WFD database, but not used in diagrams); data not yet available from  Austria, Denmark, Greece, Ireland, Lithuania, Norway)</a:t>
            </a:r>
            <a:endParaRPr lang="en-GB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9337" y="1334588"/>
            <a:ext cx="4286126" cy="4761411"/>
          </a:xfrm>
        </p:spPr>
        <p:txBody>
          <a:bodyPr/>
          <a:lstStyle/>
          <a:p>
            <a:r>
              <a:rPr lang="en-US" sz="2000" b="1" dirty="0"/>
              <a:t>63 000 river water bodies </a:t>
            </a:r>
            <a:r>
              <a:rPr lang="en-US" sz="2000" dirty="0"/>
              <a:t>936 000 km – average length 15 km</a:t>
            </a:r>
          </a:p>
          <a:p>
            <a:r>
              <a:rPr lang="en-US" sz="2000" b="1" dirty="0"/>
              <a:t>16 125 lake water bodies </a:t>
            </a:r>
            <a:r>
              <a:rPr lang="en-US" sz="2000" dirty="0"/>
              <a:t>– 2/3 from Sweden and Finland - </a:t>
            </a:r>
            <a:r>
              <a:rPr lang="en-US" sz="2000" dirty="0" err="1"/>
              <a:t>avg</a:t>
            </a:r>
            <a:r>
              <a:rPr lang="en-US" sz="2000" dirty="0"/>
              <a:t> area 4.9 km</a:t>
            </a:r>
            <a:r>
              <a:rPr lang="en-US" sz="2000" baseline="30000" dirty="0"/>
              <a:t>2</a:t>
            </a:r>
          </a:p>
          <a:p>
            <a:r>
              <a:rPr lang="en-US" sz="2000" b="1" dirty="0"/>
              <a:t>772 transitional water bodies </a:t>
            </a:r>
            <a:r>
              <a:rPr lang="en-US" sz="2000" dirty="0"/>
              <a:t>(</a:t>
            </a:r>
            <a:r>
              <a:rPr lang="en-US" sz="2000" dirty="0" err="1"/>
              <a:t>avg</a:t>
            </a:r>
            <a:r>
              <a:rPr lang="en-US" sz="2000" dirty="0"/>
              <a:t> area 18.4 km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</a:p>
          <a:p>
            <a:r>
              <a:rPr lang="en-US" sz="2000" b="1" dirty="0"/>
              <a:t>2632 coastal water bodies </a:t>
            </a:r>
            <a:r>
              <a:rPr lang="en-US" sz="2000" dirty="0"/>
              <a:t>(</a:t>
            </a:r>
            <a:r>
              <a:rPr lang="en-US" sz="2000" dirty="0" err="1"/>
              <a:t>avg</a:t>
            </a:r>
            <a:r>
              <a:rPr lang="en-US" sz="2000" dirty="0"/>
              <a:t> area 94 km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</a:p>
          <a:p>
            <a:r>
              <a:rPr lang="en-US" sz="2000" b="1" dirty="0"/>
              <a:t>32 territorial waters</a:t>
            </a:r>
          </a:p>
          <a:p>
            <a:r>
              <a:rPr lang="en-US" sz="2000" b="1" dirty="0"/>
              <a:t>11 700 Groundwater bodies </a:t>
            </a:r>
            <a:r>
              <a:rPr lang="en-US" sz="2000" dirty="0"/>
              <a:t>(3.9 million km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</a:p>
          <a:p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0536" y="1121987"/>
            <a:ext cx="3924496" cy="49740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337" y="6287589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Preliminary </a:t>
            </a:r>
            <a:r>
              <a:rPr kumimoji="0" lang="da-DK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results</a:t>
            </a:r>
            <a:r>
              <a:rPr kumimoji="0" lang="da-DK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 – 20 MS – May 2017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697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4E0B2DF-3068-472B-B19E-85085B4D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69617"/>
          </a:xfrm>
        </p:spPr>
        <p:txBody>
          <a:bodyPr/>
          <a:lstStyle/>
          <a:p>
            <a:r>
              <a:rPr lang="da-DK" dirty="0"/>
              <a:t>General </a:t>
            </a:r>
            <a:r>
              <a:rPr lang="en-US" dirty="0"/>
              <a:t>storyline for the status chapters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9002219-C97A-46DC-947B-123134715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6939"/>
            <a:ext cx="7772400" cy="1941443"/>
          </a:xfrm>
        </p:spPr>
        <p:txBody>
          <a:bodyPr/>
          <a:lstStyle/>
          <a:p>
            <a:r>
              <a:rPr lang="en-US" dirty="0"/>
              <a:t>What is the </a:t>
            </a:r>
            <a:r>
              <a:rPr lang="en-US" dirty="0" smtClean="0"/>
              <a:t>status? – Details on status.</a:t>
            </a:r>
            <a:endParaRPr lang="en-US" dirty="0"/>
          </a:p>
          <a:p>
            <a:r>
              <a:rPr lang="en-US" dirty="0"/>
              <a:t>Comparison between results from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RBMP </a:t>
            </a:r>
            <a:r>
              <a:rPr lang="da-DK" dirty="0" err="1"/>
              <a:t>period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is causing not achieving good status (e.g. significant pressures, pollutants causing failure etc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ED21941-0492-4874-930F-FECBD4279140}"/>
              </a:ext>
            </a:extLst>
          </p:cNvPr>
          <p:cNvSpPr/>
          <p:nvPr/>
        </p:nvSpPr>
        <p:spPr bwMode="auto">
          <a:xfrm>
            <a:off x="685800" y="3405304"/>
            <a:ext cx="1991139" cy="10156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000" b="0" i="0" u="none" strike="noStrike" cap="none" normalizeH="0" baseline="0" dirty="0" err="1">
                <a:ln>
                  <a:noFill/>
                </a:ln>
                <a:solidFill>
                  <a:srgbClr val="00007E"/>
                </a:solidFill>
                <a:effectLst/>
                <a:latin typeface="Verdana" pitchFamily="34" charset="0"/>
              </a:rPr>
              <a:t>What</a:t>
            </a:r>
            <a:r>
              <a:rPr kumimoji="0" lang="da-DK" sz="2000" b="0" i="0" u="none" strike="noStrike" cap="none" normalizeH="0" baseline="0" dirty="0">
                <a:ln>
                  <a:noFill/>
                </a:ln>
                <a:solidFill>
                  <a:srgbClr val="00007E"/>
                </a:solidFill>
                <a:effectLst/>
                <a:latin typeface="Verdana" pitchFamily="34" charset="0"/>
              </a:rPr>
              <a:t> is the status of </a:t>
            </a:r>
            <a:r>
              <a:rPr kumimoji="0" lang="da-DK" sz="2000" b="0" i="0" u="none" strike="noStrike" cap="none" normalizeH="0" baseline="0" dirty="0" err="1">
                <a:ln>
                  <a:noFill/>
                </a:ln>
                <a:solidFill>
                  <a:srgbClr val="00007E"/>
                </a:solidFill>
                <a:effectLst/>
                <a:latin typeface="Verdana" pitchFamily="34" charset="0"/>
              </a:rPr>
              <a:t>water</a:t>
            </a:r>
            <a:r>
              <a:rPr kumimoji="0" lang="da-DK" sz="2000" b="0" i="0" u="none" strike="noStrike" cap="none" normalizeH="0" baseline="0" dirty="0">
                <a:ln>
                  <a:noFill/>
                </a:ln>
                <a:solidFill>
                  <a:srgbClr val="00007E"/>
                </a:solidFill>
                <a:effectLst/>
                <a:latin typeface="Verdana" pitchFamily="34" charset="0"/>
              </a:rPr>
              <a:t> </a:t>
            </a:r>
            <a:r>
              <a:rPr kumimoji="0" lang="da-DK" sz="2000" b="0" i="0" u="none" strike="noStrike" cap="none" normalizeH="0" baseline="0" dirty="0" err="1">
                <a:ln>
                  <a:noFill/>
                </a:ln>
                <a:solidFill>
                  <a:srgbClr val="00007E"/>
                </a:solidFill>
                <a:effectLst/>
                <a:latin typeface="Verdana" pitchFamily="34" charset="0"/>
              </a:rPr>
              <a:t>bodies</a:t>
            </a:r>
            <a:r>
              <a:rPr kumimoji="0" lang="da-DK" sz="2000" b="0" i="0" u="none" strike="noStrike" cap="none" normalizeH="0" baseline="0" dirty="0">
                <a:ln>
                  <a:noFill/>
                </a:ln>
                <a:solidFill>
                  <a:srgbClr val="00007E"/>
                </a:solidFill>
                <a:effectLst/>
                <a:latin typeface="Verdana" pitchFamily="34" charset="0"/>
              </a:rPr>
              <a:t>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7E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9328DE0-6F67-4E79-BE53-24CD38DE7554}"/>
              </a:ext>
            </a:extLst>
          </p:cNvPr>
          <p:cNvSpPr/>
          <p:nvPr/>
        </p:nvSpPr>
        <p:spPr bwMode="auto">
          <a:xfrm>
            <a:off x="3409120" y="3284378"/>
            <a:ext cx="1162879" cy="40011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Good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159D93E-8E6A-416C-BA57-AA16F7D5D267}"/>
              </a:ext>
            </a:extLst>
          </p:cNvPr>
          <p:cNvSpPr/>
          <p:nvPr/>
        </p:nvSpPr>
        <p:spPr bwMode="auto">
          <a:xfrm>
            <a:off x="3409120" y="3948211"/>
            <a:ext cx="1162879" cy="101566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2000" dirty="0" err="1">
                <a:solidFill>
                  <a:schemeClr val="bg1"/>
                </a:solidFill>
                <a:latin typeface="Verdana" pitchFamily="34" charset="0"/>
              </a:rPr>
              <a:t>Less</a:t>
            </a:r>
            <a:r>
              <a:rPr lang="da-DK" sz="2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Verdana" pitchFamily="34" charset="0"/>
              </a:rPr>
              <a:t>than</a:t>
            </a:r>
            <a:r>
              <a:rPr lang="da-DK" sz="2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Verdana" pitchFamily="34" charset="0"/>
              </a:rPr>
              <a:t>g</a:t>
            </a:r>
            <a:r>
              <a:rPr kumimoji="0" lang="da-DK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ood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96508BF-BE82-496F-8F89-ECC12B111F15}"/>
              </a:ext>
            </a:extLst>
          </p:cNvPr>
          <p:cNvCxnSpPr>
            <a:stCxn id="2" idx="3"/>
            <a:endCxn id="6" idx="1"/>
          </p:cNvCxnSpPr>
          <p:nvPr/>
        </p:nvCxnSpPr>
        <p:spPr bwMode="auto">
          <a:xfrm flipV="1">
            <a:off x="2676939" y="3484433"/>
            <a:ext cx="732181" cy="4287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4A0985D-AB49-4AAB-A4ED-2CB2BE744AF4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 bwMode="auto">
          <a:xfrm>
            <a:off x="2676939" y="3913136"/>
            <a:ext cx="732181" cy="54290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1FABEFA-E862-4873-877E-0410CF5C5ADC}"/>
              </a:ext>
            </a:extLst>
          </p:cNvPr>
          <p:cNvSpPr txBox="1"/>
          <p:nvPr/>
        </p:nvSpPr>
        <p:spPr>
          <a:xfrm>
            <a:off x="2981739" y="3576767"/>
            <a:ext cx="42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/>
              <a:t>?</a:t>
            </a:r>
            <a:endParaRPr lang="en-US" sz="4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2958773-546E-4907-8754-F51DFF428996}"/>
              </a:ext>
            </a:extLst>
          </p:cNvPr>
          <p:cNvCxnSpPr>
            <a:cxnSpLocks/>
          </p:cNvCxnSpPr>
          <p:nvPr/>
        </p:nvCxnSpPr>
        <p:spPr bwMode="auto">
          <a:xfrm flipV="1">
            <a:off x="4571999" y="3405304"/>
            <a:ext cx="1179444" cy="10156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402E3437-AA81-4B06-A513-678D044B6A60}"/>
              </a:ext>
            </a:extLst>
          </p:cNvPr>
          <p:cNvSpPr/>
          <p:nvPr/>
        </p:nvSpPr>
        <p:spPr bwMode="auto">
          <a:xfrm>
            <a:off x="5751443" y="2894526"/>
            <a:ext cx="2630557" cy="1123712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7E"/>
                </a:solidFill>
                <a:effectLst/>
                <a:latin typeface="Verdana" pitchFamily="34" charset="0"/>
              </a:rPr>
              <a:t>Which significant pressures are causing failure?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6EFD303-D4B2-4297-8A22-64DF6E4B39C6}"/>
              </a:ext>
            </a:extLst>
          </p:cNvPr>
          <p:cNvSpPr/>
          <p:nvPr/>
        </p:nvSpPr>
        <p:spPr bwMode="auto">
          <a:xfrm>
            <a:off x="5734878" y="4188351"/>
            <a:ext cx="2723321" cy="146423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7E"/>
                </a:solidFill>
                <a:effectLst/>
                <a:latin typeface="Verdana" pitchFamily="34" charset="0"/>
              </a:rPr>
              <a:t>Which </a:t>
            </a:r>
            <a:r>
              <a:rPr lang="en-US" sz="2000" dirty="0">
                <a:solidFill>
                  <a:srgbClr val="00007E"/>
                </a:solidFill>
                <a:latin typeface="Verdana" pitchFamily="34" charset="0"/>
              </a:rPr>
              <a:t>pollutants or quality elements are failing?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7E"/>
              </a:solidFill>
              <a:effectLst/>
              <a:latin typeface="Verdana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2CF19A3-B53C-458C-9945-E6FC10D13090}"/>
              </a:ext>
            </a:extLst>
          </p:cNvPr>
          <p:cNvCxnSpPr>
            <a:cxnSpLocks/>
            <a:stCxn id="7" idx="3"/>
            <a:endCxn id="16" idx="1"/>
          </p:cNvCxnSpPr>
          <p:nvPr/>
        </p:nvCxnSpPr>
        <p:spPr bwMode="auto">
          <a:xfrm>
            <a:off x="4571999" y="4456043"/>
            <a:ext cx="1162879" cy="4644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DEE75A5-01A4-40F6-BA08-34BA7C363286}"/>
              </a:ext>
            </a:extLst>
          </p:cNvPr>
          <p:cNvSpPr/>
          <p:nvPr/>
        </p:nvSpPr>
        <p:spPr bwMode="auto">
          <a:xfrm>
            <a:off x="2413550" y="5597266"/>
            <a:ext cx="3154017" cy="90886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b="0" i="0" u="none" strike="noStrike" cap="none" normalizeH="0" baseline="0" dirty="0">
                <a:ln>
                  <a:noFill/>
                </a:ln>
                <a:solidFill>
                  <a:srgbClr val="00007E"/>
                </a:solidFill>
                <a:effectLst/>
                <a:latin typeface="Verdana" pitchFamily="34" charset="0"/>
              </a:rPr>
              <a:t>Change in status or </a:t>
            </a:r>
            <a:r>
              <a:rPr kumimoji="0" lang="da-DK" b="0" i="0" u="none" strike="noStrike" cap="none" normalizeH="0" baseline="0" dirty="0" err="1">
                <a:ln>
                  <a:noFill/>
                </a:ln>
                <a:solidFill>
                  <a:srgbClr val="00007E"/>
                </a:solidFill>
                <a:effectLst/>
                <a:latin typeface="Verdana" pitchFamily="34" charset="0"/>
              </a:rPr>
              <a:t>pressures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007E"/>
              </a:solidFill>
              <a:effectLst/>
              <a:latin typeface="Verdana" pitchFamily="34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xmlns="" id="{89595FFB-6A34-4DA0-8098-F4118721DBC1}"/>
              </a:ext>
            </a:extLst>
          </p:cNvPr>
          <p:cNvSpPr/>
          <p:nvPr/>
        </p:nvSpPr>
        <p:spPr bwMode="auto">
          <a:xfrm rot="5400000">
            <a:off x="3866754" y="4644456"/>
            <a:ext cx="358863" cy="1274132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7E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7697" y="6417276"/>
            <a:ext cx="384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and 2</a:t>
            </a:r>
            <a:r>
              <a:rPr lang="en-GB" baseline="30000" dirty="0" smtClean="0"/>
              <a:t>nd</a:t>
            </a:r>
            <a:r>
              <a:rPr lang="en-GB" dirty="0" smtClean="0"/>
              <a:t> RBMP period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410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19539"/>
          </a:xfrm>
        </p:spPr>
        <p:txBody>
          <a:bodyPr/>
          <a:lstStyle/>
          <a:p>
            <a:r>
              <a:rPr lang="en-US" dirty="0"/>
              <a:t>The report will cover all status (ecological, chemical and quantitative) and details </a:t>
            </a:r>
            <a:r>
              <a:rPr lang="en-US" sz="1800" dirty="0"/>
              <a:t>(Quality Elements, Priority substances etc.)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337" y="1010803"/>
            <a:ext cx="7482767" cy="53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50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n-report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A_PP_template" id="{6242FC99-075A-470D-ADCE-12178588319F}" vid="{453E4571-12CC-4224-AAB3-F2007AFA5665}"/>
    </a:ext>
  </a:extLst>
</a:theme>
</file>

<file path=ppt/theme/theme2.xml><?xml version="1.0" encoding="utf-8"?>
<a:theme xmlns:a="http://schemas.openxmlformats.org/drawingml/2006/main" name="1_EEA1-WhiteBackground">
  <a:themeElements>
    <a:clrScheme name="EEA1-WhiteBackgrou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EA1-WhiteBackgroun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7E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7E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EA1-White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A1-White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1-White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1-White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1-White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1-White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1-White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EA1-WhiteBackground">
  <a:themeElements>
    <a:clrScheme name="EEA1-WhiteBackgrou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EA1-WhiteBackgroun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7E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7E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EA1-White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A1-White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1-White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1-White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1-White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1-White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1-White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EA1-WhiteBackground">
  <a:themeElements>
    <a:clrScheme name="EEA1-WhiteBackgrou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EA1-WhiteBackgroun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7E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7E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EA1-White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A1-White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1-White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1-White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1-White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1-White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1-White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6_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68CCF21B-96FD-431F-ADED-E1B875AFF9E2}" vid="{E2838E86-8E0D-4868-947F-EE199F755EE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2524</TotalTime>
  <Words>1123</Words>
  <Application>Microsoft Office PowerPoint</Application>
  <PresentationFormat>On-screen Show (4:3)</PresentationFormat>
  <Paragraphs>126</Paragraphs>
  <Slides>22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Open Sans</vt:lpstr>
      <vt:lpstr>Open Sans Semibold</vt:lpstr>
      <vt:lpstr>Tahoma</vt:lpstr>
      <vt:lpstr>Verdana</vt:lpstr>
      <vt:lpstr>Non-report ppt template</vt:lpstr>
      <vt:lpstr>1_EEA1-WhiteBackground</vt:lpstr>
      <vt:lpstr>2_EEA1-WhiteBackground</vt:lpstr>
      <vt:lpstr>4_EEA1-WhiteBackground</vt:lpstr>
      <vt:lpstr>16_Sections</vt:lpstr>
      <vt:lpstr>PowerPoint Presentation</vt:lpstr>
      <vt:lpstr>Introduction to EEA State of Water assessment 2018</vt:lpstr>
      <vt:lpstr>EEA’s 2018 State of Water Assessment (report/portal)</vt:lpstr>
      <vt:lpstr>EEA State of Water assessment 2018</vt:lpstr>
      <vt:lpstr>PowerPoint Presentation</vt:lpstr>
      <vt:lpstr>Overall outline of the state of water report</vt:lpstr>
      <vt:lpstr>Data sources and methodology used Reporting May 2017– 20 Member States – 125 RBDs (Germany, Luxembourg and Malta (are now in WFD database, but not used in diagrams); data not yet available from  Austria, Denmark, Greece, Ireland, Lithuania, Norway)</vt:lpstr>
      <vt:lpstr>General storyline for the status chapters </vt:lpstr>
      <vt:lpstr>The report will cover all status (ecological, chemical and quantitative) and details (Quality Elements, Priority substances etc.)</vt:lpstr>
      <vt:lpstr>Status (ecological, chemical and quantitative)</vt:lpstr>
      <vt:lpstr>Status and pressures by River Basin Districts  Ecological status of rivers and lakes (2012 results)</vt:lpstr>
      <vt:lpstr>Details on status - ecological status by quality elements River water bodies – ecological status by quality elements Percentages high/good (H/G) of known QE status</vt:lpstr>
      <vt:lpstr>Comparison of status in 1st and 2nd RBMP period</vt:lpstr>
      <vt:lpstr>General storyline for the status chapters </vt:lpstr>
      <vt:lpstr>Pollutants causing failure  The report will provide and overview of the pollutants causing failure to achieve good status</vt:lpstr>
      <vt:lpstr>Pressures causing not achieving good ecological status Pressures – relevant for ecological status - proportion of surface WBs affected by pressure </vt:lpstr>
      <vt:lpstr>Comparison of status and pressures by country</vt:lpstr>
      <vt:lpstr>Comparison of status and pressures by country Chemical status – surface water bodies </vt:lpstr>
      <vt:lpstr>Comparison of status and pressures by country Chemical status – surface water bodies </vt:lpstr>
      <vt:lpstr>EEA State of water report 2018, next steps</vt:lpstr>
      <vt:lpstr>Breakout sessions </vt:lpstr>
      <vt:lpstr>PowerPoint Presentation</vt:lpstr>
    </vt:vector>
  </TitlesOfParts>
  <Company>European Environment Agency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Kristensen</dc:creator>
  <cp:lastModifiedBy>Peter Kristensen</cp:lastModifiedBy>
  <cp:revision>147</cp:revision>
  <cp:lastPrinted>2017-06-12T13:42:19Z</cp:lastPrinted>
  <dcterms:created xsi:type="dcterms:W3CDTF">2017-04-18T15:21:09Z</dcterms:created>
  <dcterms:modified xsi:type="dcterms:W3CDTF">2017-06-16T13:22:27Z</dcterms:modified>
</cp:coreProperties>
</file>