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8" r:id="rId8"/>
    <p:sldId id="265" r:id="rId9"/>
    <p:sldId id="266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ysClr val="windowText" lastClr="000000"/>
                </a:solidFill>
              </a:ln>
              <a:effectLst/>
              <a:sp3d contourW="25400">
                <a:contourClr>
                  <a:sysClr val="windowText" lastClr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31-49A1-97F7-46115CDDFB3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ysClr val="windowText" lastClr="000000"/>
                </a:solidFill>
              </a:ln>
              <a:effectLst/>
              <a:sp3d contourW="25400">
                <a:contourClr>
                  <a:sysClr val="windowText" lastClr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31-49A1-97F7-46115CDDFB31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ysClr val="windowText" lastClr="000000"/>
                </a:solidFill>
              </a:ln>
              <a:effectLst/>
              <a:sp3d contourW="25400">
                <a:contourClr>
                  <a:sysClr val="windowText" lastClr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31-49A1-97F7-46115CDDFB31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ysClr val="windowText" lastClr="000000"/>
                </a:solidFill>
              </a:ln>
              <a:effectLst/>
              <a:sp3d contourW="25400">
                <a:contourClr>
                  <a:sysClr val="windowText" lastClr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331-49A1-97F7-46115CDDFB31}"/>
              </c:ext>
            </c:extLst>
          </c:dPt>
          <c:dLbls>
            <c:dLbl>
              <c:idx val="0"/>
              <c:layout>
                <c:manualLayout>
                  <c:x val="-0.13394583878055857"/>
                  <c:y val="-7.06803425887554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331-49A1-97F7-46115CDDFB31}"/>
                </c:ext>
                <c:ext xmlns:c15="http://schemas.microsoft.com/office/drawing/2012/chart" uri="{CE6537A1-D6FC-4f65-9D91-7224C49458BB}">
                  <c15:layout>
                    <c:manualLayout>
                      <c:w val="0.40053126520937227"/>
                      <c:h val="0.1666666666666666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02368985126859"/>
                  <c:y val="5.20968212306794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331-49A1-97F7-46115CDDFB3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'Fig3.2_WaterBalance'!$C$3:$C$6</c:f>
              <c:strCache>
                <c:ptCount val="4"/>
                <c:pt idx="0">
                  <c:v>Actual Evapotranspiration</c:v>
                </c:pt>
                <c:pt idx="1">
                  <c:v>Surface Runoff</c:v>
                </c:pt>
                <c:pt idx="2">
                  <c:v>Deep percolation</c:v>
                </c:pt>
                <c:pt idx="3">
                  <c:v>Others</c:v>
                </c:pt>
              </c:strCache>
            </c:strRef>
          </c:cat>
          <c:val>
            <c:numRef>
              <c:f>'Fig3.2_WaterBalance'!$D$3:$D$6</c:f>
              <c:numCache>
                <c:formatCode>General</c:formatCode>
                <c:ptCount val="4"/>
                <c:pt idx="0">
                  <c:v>2076651.5434916201</c:v>
                </c:pt>
                <c:pt idx="1">
                  <c:v>950423.29303222301</c:v>
                </c:pt>
                <c:pt idx="2">
                  <c:v>453364.52061514201</c:v>
                </c:pt>
                <c:pt idx="3">
                  <c:v>520607.6022833251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331-49A1-97F7-46115CDDF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'Fig5.17ElecProBySource'!$B$34</c:f>
              <c:strCache>
                <c:ptCount val="1"/>
                <c:pt idx="0">
                  <c:v>Hydropower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'Fig5.17ElecProBySource'!$C$33:$E$33</c:f>
              <c:strCache>
                <c:ptCount val="3"/>
                <c:pt idx="0">
                  <c:v>East</c:v>
                </c:pt>
                <c:pt idx="1">
                  <c:v>South</c:v>
                </c:pt>
                <c:pt idx="2">
                  <c:v>West</c:v>
                </c:pt>
              </c:strCache>
            </c:strRef>
          </c:cat>
          <c:val>
            <c:numRef>
              <c:f>'Fig5.17ElecProBySource'!$C$34:$E$34</c:f>
              <c:numCache>
                <c:formatCode>General</c:formatCode>
                <c:ptCount val="3"/>
                <c:pt idx="0">
                  <c:v>6558.7</c:v>
                </c:pt>
                <c:pt idx="1">
                  <c:v>13708.1</c:v>
                </c:pt>
                <c:pt idx="2">
                  <c:v>31795.8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02-46D6-A523-A605A942C875}"/>
            </c:ext>
          </c:extLst>
        </c:ser>
        <c:ser>
          <c:idx val="1"/>
          <c:order val="1"/>
          <c:tx>
            <c:strRef>
              <c:f>'Fig5.17ElecProBySource'!$B$35</c:f>
              <c:strCache>
                <c:ptCount val="1"/>
                <c:pt idx="0">
                  <c:v>Nuclear plant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'Fig5.17ElecProBySource'!$C$33:$E$33</c:f>
              <c:strCache>
                <c:ptCount val="3"/>
                <c:pt idx="0">
                  <c:v>East</c:v>
                </c:pt>
                <c:pt idx="1">
                  <c:v>South</c:v>
                </c:pt>
                <c:pt idx="2">
                  <c:v>West</c:v>
                </c:pt>
              </c:strCache>
            </c:strRef>
          </c:cat>
          <c:val>
            <c:numRef>
              <c:f>'Fig5.17ElecProBySource'!$C$35:$E$35</c:f>
              <c:numCache>
                <c:formatCode>General</c:formatCode>
                <c:ptCount val="3"/>
                <c:pt idx="0">
                  <c:v>5896.7</c:v>
                </c:pt>
                <c:pt idx="1">
                  <c:v>4927.3</c:v>
                </c:pt>
                <c:pt idx="2">
                  <c:v>62218.5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02-46D6-A523-A605A942C875}"/>
            </c:ext>
          </c:extLst>
        </c:ser>
        <c:ser>
          <c:idx val="2"/>
          <c:order val="2"/>
          <c:tx>
            <c:strRef>
              <c:f>'Fig5.17ElecProBySource'!$B$36</c:f>
              <c:strCache>
                <c:ptCount val="1"/>
                <c:pt idx="0">
                  <c:v>Combustion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'Fig5.17ElecProBySource'!$C$33:$E$33</c:f>
              <c:strCache>
                <c:ptCount val="3"/>
                <c:pt idx="0">
                  <c:v>East</c:v>
                </c:pt>
                <c:pt idx="1">
                  <c:v>South</c:v>
                </c:pt>
                <c:pt idx="2">
                  <c:v>West</c:v>
                </c:pt>
              </c:strCache>
            </c:strRef>
          </c:cat>
          <c:val>
            <c:numRef>
              <c:f>'Fig5.17ElecProBySource'!$C$36:$E$36</c:f>
              <c:numCache>
                <c:formatCode>General</c:formatCode>
                <c:ptCount val="3"/>
                <c:pt idx="0">
                  <c:v>50788.800000000003</c:v>
                </c:pt>
                <c:pt idx="1">
                  <c:v>33650.699999999997</c:v>
                </c:pt>
                <c:pt idx="2">
                  <c:v>8790.7000000000007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02-46D6-A523-A605A942C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9905240"/>
        <c:axId val="179905632"/>
      </c:barChart>
      <c:catAx>
        <c:axId val="179905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905632"/>
        <c:crosses val="autoZero"/>
        <c:auto val="1"/>
        <c:lblAlgn val="ctr"/>
        <c:lblOffset val="100"/>
        <c:noMultiLvlLbl val="0"/>
      </c:catAx>
      <c:valAx>
        <c:axId val="17990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905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7E0E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DA-4C8D-A4B9-768305AB4E45}"/>
              </c:ext>
            </c:extLst>
          </c:dPt>
          <c:dPt>
            <c:idx val="1"/>
            <c:bubble3D val="0"/>
            <c:spPr>
              <a:solidFill>
                <a:srgbClr val="AFBC2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DA-4C8D-A4B9-768305AB4E45}"/>
              </c:ext>
            </c:extLst>
          </c:dPt>
          <c:dPt>
            <c:idx val="2"/>
            <c:bubble3D val="0"/>
            <c:spPr>
              <a:solidFill>
                <a:srgbClr val="6C8BA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DA-4C8D-A4B9-768305AB4E45}"/>
              </c:ext>
            </c:extLst>
          </c:dPt>
          <c:dPt>
            <c:idx val="3"/>
            <c:bubble3D val="0"/>
            <c:spPr>
              <a:solidFill>
                <a:srgbClr val="002C5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DA-4C8D-A4B9-768305AB4E45}"/>
              </c:ext>
            </c:extLst>
          </c:dPt>
          <c:dLbls>
            <c:dLbl>
              <c:idx val="0"/>
              <c:layout>
                <c:manualLayout>
                  <c:x val="-0.18569281118923683"/>
                  <c:y val="8.09470118248641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DA-4C8D-A4B9-768305AB4E45}"/>
                </c:ext>
                <c:ext xmlns:c15="http://schemas.microsoft.com/office/drawing/2012/chart" uri="{CE6537A1-D6FC-4f65-9D91-7224C49458BB}">
                  <c15:layout>
                    <c:manualLayout>
                      <c:w val="0.34675808427361371"/>
                      <c:h val="0.1484850111856823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7607395274023838"/>
                  <c:y val="7.0042748265372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DA-4C8D-A4B9-768305AB4E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'Figure 3a'!$B$9:$B$12</c:f>
              <c:strCache>
                <c:ptCount val="4"/>
                <c:pt idx="0">
                  <c:v>Artificial Reservoirs</c:v>
                </c:pt>
                <c:pt idx="1">
                  <c:v>Lakes</c:v>
                </c:pt>
                <c:pt idx="2">
                  <c:v>Rivers</c:v>
                </c:pt>
                <c:pt idx="3">
                  <c:v>Groundwater</c:v>
                </c:pt>
              </c:strCache>
            </c:strRef>
          </c:cat>
          <c:val>
            <c:numRef>
              <c:f>'Figure 3a'!$C$9:$C$12</c:f>
              <c:numCache>
                <c:formatCode>0%</c:formatCode>
                <c:ptCount val="4"/>
                <c:pt idx="0">
                  <c:v>0.14717757391714356</c:v>
                </c:pt>
                <c:pt idx="1">
                  <c:v>1.9665759686824123E-2</c:v>
                </c:pt>
                <c:pt idx="2">
                  <c:v>0.41018642082181839</c:v>
                </c:pt>
                <c:pt idx="3">
                  <c:v>0.42297024557421381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8DA-4C8D-A4B9-768305AB4E4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'Share GW_SW'!$P$1</c:f>
              <c:strCache>
                <c:ptCount val="1"/>
                <c:pt idx="0">
                  <c:v>Groundwater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'Share GW_SW'!$N$2:$O$40</c:f>
              <c:multiLvlStrCache>
                <c:ptCount val="39"/>
                <c:lvl>
                  <c:pt idx="0">
                    <c:v>HR</c:v>
                  </c:pt>
                  <c:pt idx="1">
                    <c:v>RS</c:v>
                  </c:pt>
                  <c:pt idx="2">
                    <c:v>LT</c:v>
                  </c:pt>
                  <c:pt idx="3">
                    <c:v>LV</c:v>
                  </c:pt>
                  <c:pt idx="4">
                    <c:v>SK</c:v>
                  </c:pt>
                  <c:pt idx="5">
                    <c:v>SI</c:v>
                  </c:pt>
                  <c:pt idx="6">
                    <c:v>XK</c:v>
                  </c:pt>
                  <c:pt idx="7">
                    <c:v>BA</c:v>
                  </c:pt>
                  <c:pt idx="8">
                    <c:v>AL</c:v>
                  </c:pt>
                  <c:pt idx="9">
                    <c:v>HU</c:v>
                  </c:pt>
                  <c:pt idx="10">
                    <c:v>EE</c:v>
                  </c:pt>
                  <c:pt idx="11">
                    <c:v>PL</c:v>
                  </c:pt>
                  <c:pt idx="12">
                    <c:v>RO</c:v>
                  </c:pt>
                  <c:pt idx="13">
                    <c:v>CZ</c:v>
                  </c:pt>
                  <c:pt idx="14">
                    <c:v>ME</c:v>
                  </c:pt>
                  <c:pt idx="15">
                    <c:v>BG</c:v>
                  </c:pt>
                  <c:pt idx="16">
                    <c:v>MK</c:v>
                  </c:pt>
                  <c:pt idx="17">
                    <c:v>IT</c:v>
                  </c:pt>
                  <c:pt idx="18">
                    <c:v>PT</c:v>
                  </c:pt>
                  <c:pt idx="19">
                    <c:v>MT</c:v>
                  </c:pt>
                  <c:pt idx="20">
                    <c:v>CY</c:v>
                  </c:pt>
                  <c:pt idx="21">
                    <c:v>GR</c:v>
                  </c:pt>
                  <c:pt idx="22">
                    <c:v>TR</c:v>
                  </c:pt>
                  <c:pt idx="23">
                    <c:v>ES</c:v>
                  </c:pt>
                  <c:pt idx="24">
                    <c:v>LI</c:v>
                  </c:pt>
                  <c:pt idx="25">
                    <c:v>IS</c:v>
                  </c:pt>
                  <c:pt idx="26">
                    <c:v>DK</c:v>
                  </c:pt>
                  <c:pt idx="27">
                    <c:v>FR</c:v>
                  </c:pt>
                  <c:pt idx="28">
                    <c:v>CH</c:v>
                  </c:pt>
                  <c:pt idx="29">
                    <c:v>AT</c:v>
                  </c:pt>
                  <c:pt idx="30">
                    <c:v>NL</c:v>
                  </c:pt>
                  <c:pt idx="31">
                    <c:v>LU</c:v>
                  </c:pt>
                  <c:pt idx="32">
                    <c:v>BE</c:v>
                  </c:pt>
                  <c:pt idx="33">
                    <c:v>FI</c:v>
                  </c:pt>
                  <c:pt idx="34">
                    <c:v>DE</c:v>
                  </c:pt>
                  <c:pt idx="35">
                    <c:v>UK</c:v>
                  </c:pt>
                  <c:pt idx="36">
                    <c:v>SE</c:v>
                  </c:pt>
                  <c:pt idx="37">
                    <c:v>IE</c:v>
                  </c:pt>
                  <c:pt idx="38">
                    <c:v>NO</c:v>
                  </c:pt>
                </c:lvl>
                <c:lvl>
                  <c:pt idx="0">
                    <c:v>East</c:v>
                  </c:pt>
                  <c:pt idx="17">
                    <c:v>South</c:v>
                  </c:pt>
                  <c:pt idx="24">
                    <c:v>West</c:v>
                  </c:pt>
                </c:lvl>
              </c:multiLvlStrCache>
            </c:multiLvlStrRef>
          </c:cat>
          <c:val>
            <c:numRef>
              <c:f>'Share GW_SW'!$P$2:$P$40</c:f>
              <c:numCache>
                <c:formatCode>0%</c:formatCode>
                <c:ptCount val="39"/>
                <c:pt idx="0">
                  <c:v>0.85027607603483002</c:v>
                </c:pt>
                <c:pt idx="1">
                  <c:v>0.74908307651163597</c:v>
                </c:pt>
                <c:pt idx="2">
                  <c:v>0.63758216524304601</c:v>
                </c:pt>
                <c:pt idx="3">
                  <c:v>0.58367402464950602</c:v>
                </c:pt>
                <c:pt idx="4">
                  <c:v>0.56499541242391804</c:v>
                </c:pt>
                <c:pt idx="5">
                  <c:v>0.54577619133092203</c:v>
                </c:pt>
                <c:pt idx="6">
                  <c:v>0.46519274362554802</c:v>
                </c:pt>
                <c:pt idx="7">
                  <c:v>0.39013473905483598</c:v>
                </c:pt>
                <c:pt idx="8">
                  <c:v>0.36078177232747899</c:v>
                </c:pt>
                <c:pt idx="9">
                  <c:v>0.26544087037491598</c:v>
                </c:pt>
                <c:pt idx="10">
                  <c:v>0.25028327539321998</c:v>
                </c:pt>
                <c:pt idx="11">
                  <c:v>0.23</c:v>
                </c:pt>
                <c:pt idx="12">
                  <c:v>0.21948899813227499</c:v>
                </c:pt>
                <c:pt idx="13">
                  <c:v>0.18599049335265699</c:v>
                </c:pt>
                <c:pt idx="14">
                  <c:v>0.184221776453415</c:v>
                </c:pt>
                <c:pt idx="15">
                  <c:v>0.15402677575506801</c:v>
                </c:pt>
                <c:pt idx="16">
                  <c:v>0.106024560454945</c:v>
                </c:pt>
                <c:pt idx="17">
                  <c:v>0.82121052714814102</c:v>
                </c:pt>
                <c:pt idx="18">
                  <c:v>0.75592659635551396</c:v>
                </c:pt>
                <c:pt idx="19">
                  <c:v>0.61</c:v>
                </c:pt>
                <c:pt idx="20">
                  <c:v>0.56284851911173495</c:v>
                </c:pt>
                <c:pt idx="21">
                  <c:v>0.47722443317839702</c:v>
                </c:pt>
                <c:pt idx="22">
                  <c:v>0.24862457229523699</c:v>
                </c:pt>
                <c:pt idx="23">
                  <c:v>0.188624979159178</c:v>
                </c:pt>
                <c:pt idx="24">
                  <c:v>1</c:v>
                </c:pt>
                <c:pt idx="25">
                  <c:v>0.96218810971693203</c:v>
                </c:pt>
                <c:pt idx="26">
                  <c:v>0.928399335329401</c:v>
                </c:pt>
                <c:pt idx="27">
                  <c:v>0.8</c:v>
                </c:pt>
                <c:pt idx="28">
                  <c:v>0.75613600350196697</c:v>
                </c:pt>
                <c:pt idx="29">
                  <c:v>0.56243304262723703</c:v>
                </c:pt>
                <c:pt idx="30">
                  <c:v>0.470335404962332</c:v>
                </c:pt>
                <c:pt idx="31">
                  <c:v>0.42944841775378501</c:v>
                </c:pt>
                <c:pt idx="32">
                  <c:v>0.37187889862771201</c:v>
                </c:pt>
                <c:pt idx="33">
                  <c:v>0.34644994864990503</c:v>
                </c:pt>
                <c:pt idx="34">
                  <c:v>0.34540919632722</c:v>
                </c:pt>
                <c:pt idx="35">
                  <c:v>0.23445999883659099</c:v>
                </c:pt>
                <c:pt idx="36">
                  <c:v>0.19730598443721201</c:v>
                </c:pt>
                <c:pt idx="37">
                  <c:v>0.19439813685178101</c:v>
                </c:pt>
                <c:pt idx="38">
                  <c:v>8.8416868418550398E-2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83-4744-8B7C-6FA6A7392FC4}"/>
            </c:ext>
          </c:extLst>
        </c:ser>
        <c:ser>
          <c:idx val="1"/>
          <c:order val="1"/>
          <c:tx>
            <c:strRef>
              <c:f>'Share GW_SW'!$Q$1</c:f>
              <c:strCache>
                <c:ptCount val="1"/>
                <c:pt idx="0">
                  <c:v>Surface Water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'Share GW_SW'!$N$2:$O$40</c:f>
              <c:multiLvlStrCache>
                <c:ptCount val="39"/>
                <c:lvl>
                  <c:pt idx="0">
                    <c:v>HR</c:v>
                  </c:pt>
                  <c:pt idx="1">
                    <c:v>RS</c:v>
                  </c:pt>
                  <c:pt idx="2">
                    <c:v>LT</c:v>
                  </c:pt>
                  <c:pt idx="3">
                    <c:v>LV</c:v>
                  </c:pt>
                  <c:pt idx="4">
                    <c:v>SK</c:v>
                  </c:pt>
                  <c:pt idx="5">
                    <c:v>SI</c:v>
                  </c:pt>
                  <c:pt idx="6">
                    <c:v>XK</c:v>
                  </c:pt>
                  <c:pt idx="7">
                    <c:v>BA</c:v>
                  </c:pt>
                  <c:pt idx="8">
                    <c:v>AL</c:v>
                  </c:pt>
                  <c:pt idx="9">
                    <c:v>HU</c:v>
                  </c:pt>
                  <c:pt idx="10">
                    <c:v>EE</c:v>
                  </c:pt>
                  <c:pt idx="11">
                    <c:v>PL</c:v>
                  </c:pt>
                  <c:pt idx="12">
                    <c:v>RO</c:v>
                  </c:pt>
                  <c:pt idx="13">
                    <c:v>CZ</c:v>
                  </c:pt>
                  <c:pt idx="14">
                    <c:v>ME</c:v>
                  </c:pt>
                  <c:pt idx="15">
                    <c:v>BG</c:v>
                  </c:pt>
                  <c:pt idx="16">
                    <c:v>MK</c:v>
                  </c:pt>
                  <c:pt idx="17">
                    <c:v>IT</c:v>
                  </c:pt>
                  <c:pt idx="18">
                    <c:v>PT</c:v>
                  </c:pt>
                  <c:pt idx="19">
                    <c:v>MT</c:v>
                  </c:pt>
                  <c:pt idx="20">
                    <c:v>CY</c:v>
                  </c:pt>
                  <c:pt idx="21">
                    <c:v>GR</c:v>
                  </c:pt>
                  <c:pt idx="22">
                    <c:v>TR</c:v>
                  </c:pt>
                  <c:pt idx="23">
                    <c:v>ES</c:v>
                  </c:pt>
                  <c:pt idx="24">
                    <c:v>LI</c:v>
                  </c:pt>
                  <c:pt idx="25">
                    <c:v>IS</c:v>
                  </c:pt>
                  <c:pt idx="26">
                    <c:v>DK</c:v>
                  </c:pt>
                  <c:pt idx="27">
                    <c:v>FR</c:v>
                  </c:pt>
                  <c:pt idx="28">
                    <c:v>CH</c:v>
                  </c:pt>
                  <c:pt idx="29">
                    <c:v>AT</c:v>
                  </c:pt>
                  <c:pt idx="30">
                    <c:v>NL</c:v>
                  </c:pt>
                  <c:pt idx="31">
                    <c:v>LU</c:v>
                  </c:pt>
                  <c:pt idx="32">
                    <c:v>BE</c:v>
                  </c:pt>
                  <c:pt idx="33">
                    <c:v>FI</c:v>
                  </c:pt>
                  <c:pt idx="34">
                    <c:v>DE</c:v>
                  </c:pt>
                  <c:pt idx="35">
                    <c:v>UK</c:v>
                  </c:pt>
                  <c:pt idx="36">
                    <c:v>SE</c:v>
                  </c:pt>
                  <c:pt idx="37">
                    <c:v>IE</c:v>
                  </c:pt>
                  <c:pt idx="38">
                    <c:v>NO</c:v>
                  </c:pt>
                </c:lvl>
                <c:lvl>
                  <c:pt idx="0">
                    <c:v>East</c:v>
                  </c:pt>
                  <c:pt idx="17">
                    <c:v>South</c:v>
                  </c:pt>
                  <c:pt idx="24">
                    <c:v>West</c:v>
                  </c:pt>
                </c:lvl>
              </c:multiLvlStrCache>
            </c:multiLvlStrRef>
          </c:cat>
          <c:val>
            <c:numRef>
              <c:f>'Share GW_SW'!$Q$2:$Q$40</c:f>
              <c:numCache>
                <c:formatCode>0%</c:formatCode>
                <c:ptCount val="39"/>
                <c:pt idx="0">
                  <c:v>0.14972392396517001</c:v>
                </c:pt>
                <c:pt idx="1">
                  <c:v>0.25091692348836397</c:v>
                </c:pt>
                <c:pt idx="2">
                  <c:v>0.36241783475695399</c:v>
                </c:pt>
                <c:pt idx="3">
                  <c:v>0.41632597535049498</c:v>
                </c:pt>
                <c:pt idx="4">
                  <c:v>0.43500458757608201</c:v>
                </c:pt>
                <c:pt idx="5">
                  <c:v>0.45422380866907802</c:v>
                </c:pt>
                <c:pt idx="6">
                  <c:v>0.53480725637445203</c:v>
                </c:pt>
                <c:pt idx="7">
                  <c:v>0.60986526094516402</c:v>
                </c:pt>
                <c:pt idx="8">
                  <c:v>0.63921822767252101</c:v>
                </c:pt>
                <c:pt idx="9">
                  <c:v>0.73455912962508396</c:v>
                </c:pt>
                <c:pt idx="10">
                  <c:v>0.74971672460677996</c:v>
                </c:pt>
                <c:pt idx="11">
                  <c:v>0.77</c:v>
                </c:pt>
                <c:pt idx="12">
                  <c:v>0.78051100186772504</c:v>
                </c:pt>
                <c:pt idx="13">
                  <c:v>0.81400950664734295</c:v>
                </c:pt>
                <c:pt idx="14">
                  <c:v>0.81577822354658502</c:v>
                </c:pt>
                <c:pt idx="15">
                  <c:v>0.84597322424493204</c:v>
                </c:pt>
                <c:pt idx="16">
                  <c:v>0.89397543954505498</c:v>
                </c:pt>
                <c:pt idx="17">
                  <c:v>0.178789472851859</c:v>
                </c:pt>
                <c:pt idx="18">
                  <c:v>0.24407340364448599</c:v>
                </c:pt>
                <c:pt idx="19">
                  <c:v>0.39</c:v>
                </c:pt>
                <c:pt idx="20">
                  <c:v>0.437151480888265</c:v>
                </c:pt>
                <c:pt idx="21">
                  <c:v>0.52277556682160298</c:v>
                </c:pt>
                <c:pt idx="22">
                  <c:v>0.75137542770476295</c:v>
                </c:pt>
                <c:pt idx="23">
                  <c:v>0.81137502084082203</c:v>
                </c:pt>
                <c:pt idx="24">
                  <c:v>0</c:v>
                </c:pt>
                <c:pt idx="25">
                  <c:v>3.7811890283067501E-2</c:v>
                </c:pt>
                <c:pt idx="26">
                  <c:v>7.1600664670598904E-2</c:v>
                </c:pt>
                <c:pt idx="27">
                  <c:v>0.2</c:v>
                </c:pt>
                <c:pt idx="28">
                  <c:v>0.243863996498032</c:v>
                </c:pt>
                <c:pt idx="29">
                  <c:v>0.43756695737276302</c:v>
                </c:pt>
                <c:pt idx="30">
                  <c:v>0.52966459503766805</c:v>
                </c:pt>
                <c:pt idx="31">
                  <c:v>0.57055158224621405</c:v>
                </c:pt>
                <c:pt idx="32">
                  <c:v>0.62812110137228805</c:v>
                </c:pt>
                <c:pt idx="33">
                  <c:v>0.65355005135009503</c:v>
                </c:pt>
                <c:pt idx="34">
                  <c:v>0.65459080367278</c:v>
                </c:pt>
                <c:pt idx="35">
                  <c:v>0.76554000116340903</c:v>
                </c:pt>
                <c:pt idx="36">
                  <c:v>0.80269401556278797</c:v>
                </c:pt>
                <c:pt idx="37">
                  <c:v>0.80560186314821902</c:v>
                </c:pt>
                <c:pt idx="38">
                  <c:v>0.91158313158144999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983-4744-8B7C-6FA6A7392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168384"/>
        <c:axId val="175168776"/>
      </c:barChart>
      <c:catAx>
        <c:axId val="17516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68776"/>
        <c:crosses val="autoZero"/>
        <c:auto val="1"/>
        <c:lblAlgn val="ctr"/>
        <c:lblOffset val="100"/>
        <c:noMultiLvlLbl val="0"/>
      </c:catAx>
      <c:valAx>
        <c:axId val="175168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6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7E0E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DA-4C8D-A4B9-768305AB4E45}"/>
              </c:ext>
            </c:extLst>
          </c:dPt>
          <c:dPt>
            <c:idx val="1"/>
            <c:bubble3D val="0"/>
            <c:spPr>
              <a:solidFill>
                <a:srgbClr val="AFBC2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DA-4C8D-A4B9-768305AB4E45}"/>
              </c:ext>
            </c:extLst>
          </c:dPt>
          <c:dPt>
            <c:idx val="2"/>
            <c:bubble3D val="0"/>
            <c:spPr>
              <a:solidFill>
                <a:srgbClr val="6C8BA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DA-4C8D-A4B9-768305AB4E45}"/>
              </c:ext>
            </c:extLst>
          </c:dPt>
          <c:dPt>
            <c:idx val="3"/>
            <c:bubble3D val="0"/>
            <c:spPr>
              <a:solidFill>
                <a:srgbClr val="002C5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DA-4C8D-A4B9-768305AB4E45}"/>
              </c:ext>
            </c:extLst>
          </c:dPt>
          <c:dLbls>
            <c:dLbl>
              <c:idx val="0"/>
              <c:layout>
                <c:manualLayout>
                  <c:x val="-0.12771626498632438"/>
                  <c:y val="8.09470628115954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DA-4C8D-A4B9-768305AB4E45}"/>
                </c:ext>
                <c:ext xmlns:c15="http://schemas.microsoft.com/office/drawing/2012/chart" uri="{CE6537A1-D6FC-4f65-9D91-7224C49458BB}">
                  <c15:layout>
                    <c:manualLayout>
                      <c:w val="0.34675808427361371"/>
                      <c:h val="0.1484850111856823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7607395274023838"/>
                  <c:y val="7.0042748265372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DA-4C8D-A4B9-768305AB4E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'Figure 3a'!$B$9:$B$12</c:f>
              <c:strCache>
                <c:ptCount val="4"/>
                <c:pt idx="0">
                  <c:v>Artificial Reservoirs</c:v>
                </c:pt>
                <c:pt idx="1">
                  <c:v>Lakes</c:v>
                </c:pt>
                <c:pt idx="2">
                  <c:v>Rivers</c:v>
                </c:pt>
                <c:pt idx="3">
                  <c:v>Groundwater</c:v>
                </c:pt>
              </c:strCache>
            </c:strRef>
          </c:cat>
          <c:val>
            <c:numRef>
              <c:f>'Figure 3a'!$C$9:$C$12</c:f>
              <c:numCache>
                <c:formatCode>0%</c:formatCode>
                <c:ptCount val="4"/>
                <c:pt idx="0">
                  <c:v>0.14717757391714356</c:v>
                </c:pt>
                <c:pt idx="1">
                  <c:v>1.9665759686824123E-2</c:v>
                </c:pt>
                <c:pt idx="2">
                  <c:v>0.41018642082181839</c:v>
                </c:pt>
                <c:pt idx="3">
                  <c:v>0.42297024557421381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8DA-4C8D-A4B9-768305AB4E4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FBC2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26-4E5C-B89C-3D826ED0E369}"/>
              </c:ext>
            </c:extLst>
          </c:dPt>
          <c:dPt>
            <c:idx val="1"/>
            <c:bubble3D val="0"/>
            <c:spPr>
              <a:solidFill>
                <a:srgbClr val="002C5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26-4E5C-B89C-3D826ED0E369}"/>
              </c:ext>
            </c:extLst>
          </c:dPt>
          <c:dPt>
            <c:idx val="2"/>
            <c:bubble3D val="0"/>
            <c:spPr>
              <a:solidFill>
                <a:srgbClr val="84498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26-4E5C-B89C-3D826ED0E369}"/>
              </c:ext>
            </c:extLst>
          </c:dPt>
          <c:dPt>
            <c:idx val="3"/>
            <c:bubble3D val="0"/>
            <c:spPr>
              <a:solidFill>
                <a:srgbClr val="E3B73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E26-4E5C-B89C-3D826ED0E369}"/>
              </c:ext>
            </c:extLst>
          </c:dPt>
          <c:dPt>
            <c:idx val="4"/>
            <c:bubble3D val="0"/>
            <c:spPr>
              <a:solidFill>
                <a:srgbClr val="C7E0E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E26-4E5C-B89C-3D826ED0E369}"/>
              </c:ext>
            </c:extLst>
          </c:dPt>
          <c:dLbls>
            <c:dLbl>
              <c:idx val="0"/>
              <c:layout>
                <c:manualLayout>
                  <c:x val="-7.511510888422912E-2"/>
                  <c:y val="-1.34741906695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E26-4E5C-B89C-3D826ED0E369}"/>
                </c:ext>
                <c:ext xmlns:c15="http://schemas.microsoft.com/office/drawing/2012/chart" uri="{CE6537A1-D6FC-4f65-9D91-7224C49458BB}">
                  <c15:layout>
                    <c:manualLayout>
                      <c:w val="0.43582605607186786"/>
                      <c:h val="0.1764760312467345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8685233685779576"/>
                  <c:y val="-0.12578675513085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E26-4E5C-B89C-3D826ED0E369}"/>
                </c:ext>
                <c:ext xmlns:c15="http://schemas.microsoft.com/office/drawing/2012/chart" uri="{CE6537A1-D6FC-4f65-9D91-7224C49458BB}">
                  <c15:layout>
                    <c:manualLayout>
                      <c:w val="0.48852735795682078"/>
                      <c:h val="0.1538512996848568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7.9045811498563559E-2"/>
                  <c:y val="-0.1417892847411911"/>
                </c:manualLayout>
              </c:layout>
              <c:tx>
                <c:rich>
                  <a:bodyPr/>
                  <a:lstStyle/>
                  <a:p>
                    <a:fld id="{1B7EFC55-667C-4F98-8D2D-A63296FA4909}" type="CATEGORYNAME">
                      <a:rPr lang="en-GB"/>
                      <a:pPr/>
                      <a:t>[CATEGORY NAME]</a:t>
                    </a:fld>
                    <a:r>
                      <a:rPr lang="en-GB" baseline="0"/>
                      <a:t>
</a:t>
                    </a:r>
                    <a:fld id="{003C805B-56D8-4645-8173-EA75ABC9FB46}" type="PERCENTAGE">
                      <a:rPr lang="en-GB" sz="1100" baseline="0"/>
                      <a:pPr/>
                      <a:t>[PERCENTAGE]</a:t>
                    </a:fld>
                    <a:endParaRPr lang="en-GB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E26-4E5C-B89C-3D826ED0E369}"/>
                </c:ext>
                <c:ext xmlns:c15="http://schemas.microsoft.com/office/drawing/2012/chart" uri="{CE6537A1-D6FC-4f65-9D91-7224C49458BB}">
                  <c15:layout>
                    <c:manualLayout>
                      <c:w val="0.50632006712472455"/>
                      <c:h val="0.1538512996848568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2.9395214727725456E-2"/>
                  <c:y val="-8.45183348486639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E26-4E5C-B89C-3D826ED0E369}"/>
                </c:ext>
                <c:ext xmlns:c15="http://schemas.microsoft.com/office/drawing/2012/chart" uri="{CE6537A1-D6FC-4f65-9D91-7224C49458BB}">
                  <c15:layout>
                    <c:manualLayout>
                      <c:w val="0.37260440195099781"/>
                      <c:h val="0.14538945622908284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13613263415080173"/>
                  <c:y val="0.233765128817480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E26-4E5C-B89C-3D826ED0E369}"/>
                </c:ext>
                <c:ext xmlns:c15="http://schemas.microsoft.com/office/drawing/2012/chart" uri="{CE6537A1-D6FC-4f65-9D91-7224C49458BB}">
                  <c15:layout>
                    <c:manualLayout>
                      <c:w val="0.45785014082834752"/>
                      <c:h val="0.1690757329984306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'Figure 4a'!$B$1:$F$1</c:f>
              <c:strCache>
                <c:ptCount val="5"/>
                <c:pt idx="0">
                  <c:v>Agriculture, Forestry and Fishing</c:v>
                </c:pt>
                <c:pt idx="1">
                  <c:v>Electricity, gas, steam and air conditioning supply</c:v>
                </c:pt>
                <c:pt idx="2">
                  <c:v>Mining and quarrying, Manufacturing and Construction</c:v>
                </c:pt>
                <c:pt idx="3">
                  <c:v>Service industries</c:v>
                </c:pt>
                <c:pt idx="4">
                  <c:v>Water collection, treatment and supply</c:v>
                </c:pt>
              </c:strCache>
            </c:strRef>
          </c:cat>
          <c:val>
            <c:numRef>
              <c:f>'Figure 4a'!$B$2:$F$2</c:f>
              <c:numCache>
                <c:formatCode>General</c:formatCode>
                <c:ptCount val="5"/>
                <c:pt idx="0">
                  <c:v>41612.262317693669</c:v>
                </c:pt>
                <c:pt idx="1">
                  <c:v>10625.023674360513</c:v>
                </c:pt>
                <c:pt idx="2">
                  <c:v>2116.4689355857404</c:v>
                </c:pt>
                <c:pt idx="3">
                  <c:v>7365.1403533244857</c:v>
                </c:pt>
                <c:pt idx="4">
                  <c:v>19204.147814023541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E26-4E5C-B89C-3D826ED0E3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'Fig2.5_Dams'!$AA$126</c:f>
              <c:strCache>
                <c:ptCount val="1"/>
                <c:pt idx="0">
                  <c:v>Dams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'Fig2.5_Dams'!$Y$127:$Y$130</c:f>
              <c:numCache>
                <c:formatCode>General</c:formatCode>
                <c:ptCount val="4"/>
                <c:pt idx="0">
                  <c:v>1900</c:v>
                </c:pt>
                <c:pt idx="1">
                  <c:v>1950</c:v>
                </c:pt>
                <c:pt idx="2">
                  <c:v>2000</c:v>
                </c:pt>
                <c:pt idx="3">
                  <c:v>2012</c:v>
                </c:pt>
              </c:numCache>
            </c:numRef>
          </c:cat>
          <c:val>
            <c:numRef>
              <c:f>'Fig2.5_Dams'!$AA$127:$AA$130</c:f>
              <c:numCache>
                <c:formatCode>General</c:formatCode>
                <c:ptCount val="4"/>
                <c:pt idx="0">
                  <c:v>396</c:v>
                </c:pt>
                <c:pt idx="1">
                  <c:v>1550</c:v>
                </c:pt>
                <c:pt idx="2">
                  <c:v>6453</c:v>
                </c:pt>
                <c:pt idx="3">
                  <c:v>6527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B5-45CE-A497-17E6798F0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176747104"/>
        <c:axId val="176747496"/>
      </c:barChart>
      <c:catAx>
        <c:axId val="17674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47496"/>
        <c:crosses val="autoZero"/>
        <c:auto val="1"/>
        <c:lblAlgn val="ctr"/>
        <c:lblOffset val="100"/>
        <c:noMultiLvlLbl val="0"/>
      </c:catAx>
      <c:valAx>
        <c:axId val="17674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No.of Dams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4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'Fig2.9CahngeRWRperCapita'!$I$3</c:f>
              <c:strCache>
                <c:ptCount val="1"/>
                <c:pt idx="0">
                  <c:v>1962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'Fig2.9CahngeRWRperCapita'!$H$4:$H$6</c:f>
              <c:strCache>
                <c:ptCount val="3"/>
                <c:pt idx="0">
                  <c:v>East</c:v>
                </c:pt>
                <c:pt idx="1">
                  <c:v>South</c:v>
                </c:pt>
                <c:pt idx="2">
                  <c:v>West</c:v>
                </c:pt>
              </c:strCache>
            </c:strRef>
          </c:cat>
          <c:val>
            <c:numRef>
              <c:f>'Fig2.9CahngeRWRperCapita'!$I$4:$I$6</c:f>
              <c:numCache>
                <c:formatCode>General</c:formatCode>
                <c:ptCount val="3"/>
                <c:pt idx="0">
                  <c:v>5593.2453715000001</c:v>
                </c:pt>
                <c:pt idx="1">
                  <c:v>2580.49319552</c:v>
                </c:pt>
                <c:pt idx="2">
                  <c:v>6606.0865572000002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C4-4FD5-899A-EEB7DF2E01D1}"/>
            </c:ext>
          </c:extLst>
        </c:ser>
        <c:ser>
          <c:idx val="1"/>
          <c:order val="1"/>
          <c:tx>
            <c:strRef>
              <c:f>'Fig2.9CahngeRWRperCapita'!$J$3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'Fig2.9CahngeRWRperCapita'!$H$4:$H$6</c:f>
              <c:strCache>
                <c:ptCount val="3"/>
                <c:pt idx="0">
                  <c:v>East</c:v>
                </c:pt>
                <c:pt idx="1">
                  <c:v>South</c:v>
                </c:pt>
                <c:pt idx="2">
                  <c:v>West</c:v>
                </c:pt>
              </c:strCache>
            </c:strRef>
          </c:cat>
          <c:val>
            <c:numRef>
              <c:f>'Fig2.9CahngeRWRperCapita'!$J$4:$J$6</c:f>
              <c:numCache>
                <c:formatCode>General</c:formatCode>
                <c:ptCount val="3"/>
                <c:pt idx="0">
                  <c:v>5509.3623213636401</c:v>
                </c:pt>
                <c:pt idx="1">
                  <c:v>1968.4624022</c:v>
                </c:pt>
                <c:pt idx="2">
                  <c:v>4893.8256809000004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C4-4FD5-899A-EEB7DF2E0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76748280"/>
        <c:axId val="176748672"/>
      </c:barChart>
      <c:catAx>
        <c:axId val="176748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beve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48672"/>
        <c:crosses val="autoZero"/>
        <c:auto val="1"/>
        <c:lblAlgn val="ctr"/>
        <c:lblOffset val="100"/>
        <c:tickMarkSkip val="1"/>
        <c:noMultiLvlLbl val="0"/>
      </c:catAx>
      <c:valAx>
        <c:axId val="17674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m3/year/capita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  <a:beve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482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5C-4B28-9F88-4A303CB985E1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B5C-4B28-9F88-4A303CB985E1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B5C-4B28-9F88-4A303CB985E1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B5C-4B28-9F88-4A303CB985E1}"/>
              </c:ext>
            </c:extLst>
          </c:dPt>
          <c:dLbls>
            <c:dLbl>
              <c:idx val="0"/>
              <c:layout>
                <c:manualLayout>
                  <c:x val="-0.124184981695019"/>
                  <c:y val="9.83459172725955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B5C-4B28-9F88-4A303CB985E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753178735953201E-2"/>
                  <c:y val="-0.177510447238565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B5C-4B28-9F88-4A303CB985E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3789574999690801"/>
                  <c:y val="-0.185617893237471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B5C-4B28-9F88-4A303CB985E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503403343890499"/>
                  <c:y val="-0.163809220509695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B5C-4B28-9F88-4A303CB985E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Sheet5!$L$6:$O$6</c:f>
              <c:strCache>
                <c:ptCount val="4"/>
                <c:pt idx="0">
                  <c:v>Coastal</c:v>
                </c:pt>
                <c:pt idx="1">
                  <c:v>Transitional</c:v>
                </c:pt>
                <c:pt idx="2">
                  <c:v>Lake</c:v>
                </c:pt>
                <c:pt idx="3">
                  <c:v>River</c:v>
                </c:pt>
              </c:strCache>
            </c:strRef>
          </c:cat>
          <c:val>
            <c:numRef>
              <c:f>Sheet5!$L$7:$O$7</c:f>
              <c:numCache>
                <c:formatCode>General</c:formatCode>
                <c:ptCount val="4"/>
                <c:pt idx="0">
                  <c:v>46374.961864884783</c:v>
                </c:pt>
                <c:pt idx="1">
                  <c:v>4516.1891520048366</c:v>
                </c:pt>
                <c:pt idx="2">
                  <c:v>17278.073989023251</c:v>
                </c:pt>
                <c:pt idx="3">
                  <c:v>110745.5800719106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B5C-4B28-9F88-4A303CB98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'Fig5.19TrendInHydroPower'!$B$49</c:f>
              <c:strCache>
                <c:ptCount val="1"/>
                <c:pt idx="0">
                  <c:v>Electrical capacity - hydro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'Fig5.19TrendInHydroPower'!$A$50:$A$74</c:f>
              <c:numCache>
                <c:formatCode>General</c:formatCode>
                <c:ptCount val="2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</c:numCache>
            </c:numRef>
          </c:cat>
          <c:val>
            <c:numRef>
              <c:f>'Fig5.19TrendInHydroPower'!$B$50:$B$74</c:f>
              <c:numCache>
                <c:formatCode>General</c:formatCode>
                <c:ptCount val="25"/>
                <c:pt idx="0">
                  <c:v>146491</c:v>
                </c:pt>
                <c:pt idx="1">
                  <c:v>147683</c:v>
                </c:pt>
                <c:pt idx="2">
                  <c:v>152056</c:v>
                </c:pt>
                <c:pt idx="3">
                  <c:v>154233</c:v>
                </c:pt>
                <c:pt idx="4">
                  <c:v>155203</c:v>
                </c:pt>
                <c:pt idx="5">
                  <c:v>159829</c:v>
                </c:pt>
                <c:pt idx="6">
                  <c:v>161501</c:v>
                </c:pt>
                <c:pt idx="7">
                  <c:v>162586</c:v>
                </c:pt>
                <c:pt idx="8">
                  <c:v>163425</c:v>
                </c:pt>
                <c:pt idx="9">
                  <c:v>165294</c:v>
                </c:pt>
                <c:pt idx="10">
                  <c:v>171539</c:v>
                </c:pt>
                <c:pt idx="11">
                  <c:v>171870</c:v>
                </c:pt>
                <c:pt idx="12">
                  <c:v>174200</c:v>
                </c:pt>
                <c:pt idx="13">
                  <c:v>174680</c:v>
                </c:pt>
                <c:pt idx="14">
                  <c:v>176594</c:v>
                </c:pt>
                <c:pt idx="15">
                  <c:v>185538</c:v>
                </c:pt>
                <c:pt idx="16">
                  <c:v>186009</c:v>
                </c:pt>
                <c:pt idx="17">
                  <c:v>188002</c:v>
                </c:pt>
                <c:pt idx="18">
                  <c:v>189728</c:v>
                </c:pt>
                <c:pt idx="19">
                  <c:v>191858</c:v>
                </c:pt>
                <c:pt idx="20">
                  <c:v>194351</c:v>
                </c:pt>
                <c:pt idx="21">
                  <c:v>196936</c:v>
                </c:pt>
                <c:pt idx="22">
                  <c:v>200379</c:v>
                </c:pt>
                <c:pt idx="23">
                  <c:v>208044</c:v>
                </c:pt>
                <c:pt idx="24">
                  <c:v>210381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40C-4E47-B143-B28EEE490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749848"/>
        <c:axId val="179904456"/>
      </c:lineChart>
      <c:catAx>
        <c:axId val="176749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904456"/>
        <c:crosses val="autoZero"/>
        <c:auto val="1"/>
        <c:lblAlgn val="ctr"/>
        <c:lblOffset val="100"/>
        <c:noMultiLvlLbl val="0"/>
      </c:catAx>
      <c:valAx>
        <c:axId val="179904456"/>
        <c:scaling>
          <c:orientation val="minMax"/>
          <c:min val="1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/>
                  <a:t>Megawatt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49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2355" y="1455489"/>
            <a:ext cx="10892215" cy="1055688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200" b="1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 GOES HERE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  <p:sp>
        <p:nvSpPr>
          <p:cNvPr id="5" name="ZoneTexte 3"/>
          <p:cNvSpPr txBox="1"/>
          <p:nvPr userDrawn="1"/>
        </p:nvSpPr>
        <p:spPr>
          <a:xfrm>
            <a:off x="562355" y="269822"/>
            <a:ext cx="3387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Caroline Whalley</a:t>
            </a:r>
          </a:p>
          <a:p>
            <a:pPr algn="r"/>
            <a:r>
              <a:rPr lang="fr-FR" sz="1400" b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Eionet </a:t>
            </a:r>
            <a:r>
              <a:rPr lang="fr-FR" sz="1400" b="1" dirty="0" err="1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Freshwater</a:t>
            </a:r>
            <a:r>
              <a:rPr lang="fr-FR" sz="1400" b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</a:t>
            </a:r>
          </a:p>
          <a:p>
            <a:pPr algn="r"/>
            <a:r>
              <a:rPr lang="fr-FR" sz="1400" b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19-20 </a:t>
            </a:r>
            <a:r>
              <a:rPr lang="fr-FR" sz="1400" b="1" dirty="0" err="1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fr-FR" sz="1400" b="1" dirty="0">
                <a:solidFill>
                  <a:srgbClr val="0066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57203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D87087D-9C56-4532-8FD1-0A392D43FA3C}" type="datetimeFigureOut">
              <a:rPr lang="en-GB" smtClean="0"/>
              <a:t>19/06/2017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9EA2BE-5433-4A4E-841D-3CD238F48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6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_H_Whit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08" y="6228002"/>
            <a:ext cx="2658461" cy="40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08" y="6228003"/>
            <a:ext cx="2658461" cy="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844104" rtl="0" eaLnBrk="1" latinLnBrk="0" hangingPunct="1">
        <a:spcBef>
          <a:spcPct val="0"/>
        </a:spcBef>
        <a:buNone/>
        <a:defRPr sz="4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8" indent="-316538" algn="l" defTabSz="844104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indent="-263782" algn="l" defTabSz="844104" rtl="0" eaLnBrk="1" latinLnBrk="0" hangingPunct="1">
        <a:spcBef>
          <a:spcPct val="20000"/>
        </a:spcBef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29" indent="-211026" algn="l" defTabSz="844104" rtl="0" eaLnBrk="1" latinLnBrk="0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82" indent="-211026" algn="l" defTabSz="844104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234" indent="-211026" algn="l" defTabSz="844104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85" indent="-211026" algn="l" defTabSz="844104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indent="-211026" algn="l" defTabSz="844104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89" indent="-211026" algn="l" defTabSz="844104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441" indent="-211026" algn="l" defTabSz="844104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52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104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55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208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59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312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363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415" algn="l" defTabSz="844104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://icm.eionet.europa.eu/ETC_Reports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orldbank.org/indicator/ER.H2O.INTR.PC" TargetMode="Externa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ea.europa.eu/data-and-maps/explore-interactive-maps/water-exploitation-index-for-river-1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chart" Target="../charts/chart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ea.europa.eu/data-and-maps/explore-interactive-maps/water-exploitation-index-for-river-1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896" y="413266"/>
            <a:ext cx="3965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Nihat Zal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George Bariamis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solidFill>
                  <a:srgbClr val="113A60"/>
                </a:solidFill>
                <a:latin typeface="Open Sans"/>
              </a:rPr>
              <a:t>Alexandros Zachos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Evangelos </a:t>
            </a:r>
            <a:r>
              <a:rPr kumimoji="0" lang="tr-TR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Baltas</a:t>
            </a:r>
            <a:endParaRPr lang="tr-TR" dirty="0">
              <a:solidFill>
                <a:srgbClr val="113A60"/>
              </a:solidFill>
              <a:latin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and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solidFill>
                  <a:srgbClr val="113A60"/>
                </a:solidFill>
                <a:latin typeface="Open Sans"/>
              </a:rPr>
              <a:t>Maria Mimikou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>
              <a:solidFill>
                <a:srgbClr val="113A60"/>
              </a:solidFill>
              <a:latin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EIONET Freshwater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1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19-20 June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0" i="1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Copenhagen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7955607" y="157559"/>
            <a:ext cx="4516286" cy="50843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000" dirty="0">
                <a:solidFill>
                  <a:srgbClr val="113A60"/>
                </a:solidFill>
              </a:rPr>
              <a:t>ETC/ICM has </a:t>
            </a:r>
            <a:r>
              <a:rPr lang="tr-TR" sz="3000" dirty="0" err="1">
                <a:solidFill>
                  <a:srgbClr val="113A60"/>
                </a:solidFill>
              </a:rPr>
              <a:t>recently</a:t>
            </a:r>
            <a:r>
              <a:rPr lang="tr-TR" sz="3000" dirty="0">
                <a:solidFill>
                  <a:srgbClr val="113A60"/>
                </a:solidFill>
              </a:rPr>
              <a:t> </a:t>
            </a:r>
            <a:r>
              <a:rPr lang="tr-TR" sz="3000" dirty="0" err="1">
                <a:solidFill>
                  <a:srgbClr val="113A60"/>
                </a:solidFill>
              </a:rPr>
              <a:t>published</a:t>
            </a:r>
            <a:r>
              <a:rPr lang="tr-TR" sz="3000" dirty="0">
                <a:solidFill>
                  <a:srgbClr val="113A60"/>
                </a:solidFill>
              </a:rPr>
              <a:t> a </a:t>
            </a:r>
            <a:r>
              <a:rPr lang="tr-TR" sz="3000" dirty="0" err="1">
                <a:solidFill>
                  <a:srgbClr val="113A60"/>
                </a:solidFill>
              </a:rPr>
              <a:t>report</a:t>
            </a:r>
            <a:r>
              <a:rPr lang="tr-TR" sz="3000" dirty="0">
                <a:solidFill>
                  <a:srgbClr val="113A60"/>
                </a:solidFill>
              </a:rPr>
              <a:t>, </a:t>
            </a:r>
            <a:r>
              <a:rPr lang="tr-TR" sz="3000" dirty="0" err="1">
                <a:solidFill>
                  <a:srgbClr val="113A60"/>
                </a:solidFill>
              </a:rPr>
              <a:t>providing</a:t>
            </a:r>
            <a:r>
              <a:rPr lang="tr-TR" sz="3000" dirty="0">
                <a:solidFill>
                  <a:srgbClr val="113A60"/>
                </a:solidFill>
              </a:rPr>
              <a:t> a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comprehensive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assessment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on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renewable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water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resources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and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water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use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tr-TR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by</a:t>
            </a:r>
            <a:r>
              <a:rPr kumimoji="0" lang="tr-TR" sz="3000" b="0" i="0" u="none" strike="noStrike" kern="1200" cap="none" spc="0" normalizeH="0" baseline="0" noProof="0" dirty="0">
                <a:ln>
                  <a:noFill/>
                </a:ln>
                <a:solidFill>
                  <a:srgbClr val="113A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tr-TR" sz="3000" dirty="0" err="1">
                <a:solidFill>
                  <a:srgbClr val="113A60"/>
                </a:solidFill>
                <a:latin typeface="Open Sans"/>
              </a:rPr>
              <a:t>economic</a:t>
            </a:r>
            <a:r>
              <a:rPr lang="tr-TR" sz="3000" dirty="0">
                <a:solidFill>
                  <a:srgbClr val="113A60"/>
                </a:solidFill>
                <a:latin typeface="Open Sans"/>
              </a:rPr>
              <a:t> </a:t>
            </a:r>
            <a:r>
              <a:rPr lang="tr-TR" sz="3000" dirty="0" err="1">
                <a:solidFill>
                  <a:srgbClr val="113A60"/>
                </a:solidFill>
                <a:latin typeface="Open Sans"/>
              </a:rPr>
              <a:t>sectors</a:t>
            </a:r>
            <a:r>
              <a:rPr lang="tr-TR" sz="3000" dirty="0">
                <a:solidFill>
                  <a:srgbClr val="113A60"/>
                </a:solidFill>
                <a:latin typeface="Open Sans"/>
              </a:rPr>
              <a:t> in Europe </a:t>
            </a:r>
          </a:p>
          <a:p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endParaRPr lang="tr-TR" sz="3000" dirty="0">
              <a:solidFill>
                <a:srgbClr val="113A60"/>
              </a:solidFill>
              <a:latin typeface="Open Sans"/>
            </a:endParaRPr>
          </a:p>
          <a:p>
            <a:r>
              <a:rPr lang="tr-TR" sz="3000" dirty="0">
                <a:solidFill>
                  <a:srgbClr val="113A60"/>
                </a:solidFill>
                <a:hlinkClick r:id="rId2"/>
              </a:rPr>
              <a:t>http://icm.eionet.europa.eu/ETC_Reports/</a:t>
            </a:r>
            <a:endParaRPr lang="tr-TR" sz="3000" dirty="0">
              <a:solidFill>
                <a:srgbClr val="113A60"/>
              </a:solidFill>
            </a:endParaRPr>
          </a:p>
          <a:p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srgbClr val="113A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D8D054-A25D-4D18-8B24-21D0F7765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232" y="157559"/>
            <a:ext cx="4642338" cy="65854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92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D8E084-01BB-47E7-A87F-FB1B2A95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27646896-3D6E-4844-89EC-3310C5A21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782179"/>
              </p:ext>
            </p:extLst>
          </p:nvPr>
        </p:nvGraphicFramePr>
        <p:xfrm>
          <a:off x="429332" y="490976"/>
          <a:ext cx="5593715" cy="3625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FDF98F-35AD-484B-ABC6-A255FD716591}"/>
              </a:ext>
            </a:extLst>
          </p:cNvPr>
          <p:cNvSpPr/>
          <p:nvPr/>
        </p:nvSpPr>
        <p:spPr>
          <a:xfrm>
            <a:off x="429332" y="4116191"/>
            <a:ext cx="6096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430" indent="-900430" algn="just">
              <a:spcAft>
                <a:spcPts val="1200"/>
              </a:spcAft>
            </a:pPr>
            <a:r>
              <a:rPr lang="en-GB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source: </a:t>
            </a:r>
            <a:r>
              <a:rPr lang="en-GB" sz="11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World Bank, 2016</a:t>
            </a:r>
            <a:endParaRPr lang="tr-TR" sz="11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 W3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</a:rPr>
              <a:t> </a:t>
            </a:r>
            <a:endParaRPr lang="tr-TR" dirty="0">
              <a:solidFill>
                <a:srgbClr val="000000"/>
              </a:solidFill>
              <a:latin typeface="Times New Roman" panose="02020603050405020304" pitchFamily="18" charset="0"/>
              <a:ea typeface="ヒラギノ角ゴ Pro W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1644607-638B-444C-B2E7-0993BBA06D31}"/>
              </a:ext>
            </a:extLst>
          </p:cNvPr>
          <p:cNvSpPr/>
          <p:nvPr/>
        </p:nvSpPr>
        <p:spPr>
          <a:xfrm>
            <a:off x="54194" y="167810"/>
            <a:ext cx="7235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Trend in renewable water resources per capita in Europe (1962-2014)</a:t>
            </a:r>
            <a:br>
              <a:rPr lang="en-GB" dirty="0"/>
            </a:br>
            <a:endParaRPr lang="tr-TR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16FE5447-B2E2-40E1-B129-C6696E215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03172"/>
              </p:ext>
            </p:extLst>
          </p:nvPr>
        </p:nvGraphicFramePr>
        <p:xfrm>
          <a:off x="6744970" y="1527175"/>
          <a:ext cx="5057824" cy="1989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847">
                  <a:extLst>
                    <a:ext uri="{9D8B030D-6E8A-4147-A177-3AD203B41FA5}">
                      <a16:colId xmlns="" xmlns:a16="http://schemas.microsoft.com/office/drawing/2014/main" val="3031581893"/>
                    </a:ext>
                  </a:extLst>
                </a:gridCol>
                <a:gridCol w="1983442">
                  <a:extLst>
                    <a:ext uri="{9D8B030D-6E8A-4147-A177-3AD203B41FA5}">
                      <a16:colId xmlns="" xmlns:a16="http://schemas.microsoft.com/office/drawing/2014/main" val="1267227632"/>
                    </a:ext>
                  </a:extLst>
                </a:gridCol>
                <a:gridCol w="2171535">
                  <a:extLst>
                    <a:ext uri="{9D8B030D-6E8A-4147-A177-3AD203B41FA5}">
                      <a16:colId xmlns="" xmlns:a16="http://schemas.microsoft.com/office/drawing/2014/main" val="2179750429"/>
                    </a:ext>
                  </a:extLst>
                </a:gridCol>
              </a:tblGrid>
              <a:tr h="7241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Region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Irrigated area (%)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Water irrigation (%)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2773882001"/>
                  </a:ext>
                </a:extLst>
              </a:tr>
              <a:tr h="4218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East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5.8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3.6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3407810426"/>
                  </a:ext>
                </a:extLst>
              </a:tr>
              <a:tr h="4218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South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59.5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83.9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2567666739"/>
                  </a:ext>
                </a:extLst>
              </a:tr>
              <a:tr h="4218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West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34.7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12.5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10155704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2EDB3EAE-8EA6-49C2-B192-D474DF2D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185" y="696178"/>
            <a:ext cx="52847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 of irrigated area and irrigation water per region in Europe</a:t>
            </a: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- 2013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tr-TR" sz="1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Source: Eurostat</a:t>
            </a:r>
            <a:r>
              <a:rPr kumimoji="0" lang="en-GB" altLang="tr-TR" sz="12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15</a:t>
            </a:r>
            <a:endParaRPr kumimoji="0" lang="en-GB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2DA9B4DD-A5D9-453F-A062-FF12FC4F8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7610"/>
              </p:ext>
            </p:extLst>
          </p:nvPr>
        </p:nvGraphicFramePr>
        <p:xfrm>
          <a:off x="6736150" y="4116189"/>
          <a:ext cx="5066643" cy="1946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8881">
                  <a:extLst>
                    <a:ext uri="{9D8B030D-6E8A-4147-A177-3AD203B41FA5}">
                      <a16:colId xmlns="" xmlns:a16="http://schemas.microsoft.com/office/drawing/2014/main" val="2511131420"/>
                    </a:ext>
                  </a:extLst>
                </a:gridCol>
                <a:gridCol w="1688881">
                  <a:extLst>
                    <a:ext uri="{9D8B030D-6E8A-4147-A177-3AD203B41FA5}">
                      <a16:colId xmlns="" xmlns:a16="http://schemas.microsoft.com/office/drawing/2014/main" val="1605326997"/>
                    </a:ext>
                  </a:extLst>
                </a:gridCol>
                <a:gridCol w="1688881">
                  <a:extLst>
                    <a:ext uri="{9D8B030D-6E8A-4147-A177-3AD203B41FA5}">
                      <a16:colId xmlns="" xmlns:a16="http://schemas.microsoft.com/office/drawing/2014/main" val="2554134748"/>
                    </a:ext>
                  </a:extLst>
                </a:gridCol>
              </a:tblGrid>
              <a:tr h="486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Region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Population (%)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Water supply (%)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2514802316"/>
                  </a:ext>
                </a:extLst>
              </a:tr>
              <a:tr h="486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East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31.3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21.9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442469285"/>
                  </a:ext>
                </a:extLst>
              </a:tr>
              <a:tr h="486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South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21.4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30.1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2716358785"/>
                  </a:ext>
                </a:extLst>
              </a:tr>
              <a:tr h="486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West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47.3</a:t>
                      </a:r>
                      <a:endParaRPr lang="tr-TR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48.0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36195" marR="36195" marT="36195" marB="36195"/>
                </a:tc>
                <a:extLst>
                  <a:ext uri="{0D108BD9-81ED-4DB2-BD59-A6C34878D82A}">
                    <a16:rowId xmlns="" xmlns:a16="http://schemas.microsoft.com/office/drawing/2014/main" val="38816887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7D7E320-5C43-4837-A550-109AA4E457BE}"/>
              </a:ext>
            </a:extLst>
          </p:cNvPr>
          <p:cNvSpPr/>
          <p:nvPr/>
        </p:nvSpPr>
        <p:spPr>
          <a:xfrm>
            <a:off x="6736150" y="3716079"/>
            <a:ext cx="326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err="1"/>
              <a:t>Regional</a:t>
            </a:r>
            <a:r>
              <a:rPr lang="tr-TR" sz="2000" dirty="0"/>
              <a:t> total </a:t>
            </a:r>
            <a:r>
              <a:rPr lang="tr-TR" sz="2000" dirty="0" err="1"/>
              <a:t>water</a:t>
            </a:r>
            <a:r>
              <a:rPr lang="tr-TR" sz="2000" dirty="0"/>
              <a:t> </a:t>
            </a:r>
            <a:r>
              <a:rPr lang="tr-TR" sz="2000" dirty="0" err="1"/>
              <a:t>supply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93009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EE20C1-803B-4B72-B97C-6571FE7C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FD4A947C-FB85-4A7C-BAA6-C613BB5BC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69213"/>
              </p:ext>
            </p:extLst>
          </p:nvPr>
        </p:nvGraphicFramePr>
        <p:xfrm>
          <a:off x="112542" y="430578"/>
          <a:ext cx="5345723" cy="3508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65B60A-4A26-43BC-9744-B726ABE219F9}"/>
              </a:ext>
            </a:extLst>
          </p:cNvPr>
          <p:cNvSpPr/>
          <p:nvPr/>
        </p:nvSpPr>
        <p:spPr>
          <a:xfrm>
            <a:off x="290731" y="247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Water abstraction for cooling in producing electricity by power plants in Europe</a:t>
            </a:r>
            <a:r>
              <a:rPr lang="tr-TR" dirty="0"/>
              <a:t> - 2014</a:t>
            </a:r>
          </a:p>
        </p:txBody>
      </p:sp>
      <p:graphicFrame>
        <p:nvGraphicFramePr>
          <p:cNvPr id="7" name="Grafik 20">
            <a:extLst>
              <a:ext uri="{FF2B5EF4-FFF2-40B4-BE49-F238E27FC236}">
                <a16:creationId xmlns="" xmlns:a16="http://schemas.microsoft.com/office/drawing/2014/main" id="{A5F3816E-BA22-455F-A917-6A07580A35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563819"/>
              </p:ext>
            </p:extLst>
          </p:nvPr>
        </p:nvGraphicFramePr>
        <p:xfrm>
          <a:off x="112542" y="4029465"/>
          <a:ext cx="5727700" cy="264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1DC2D6-5AF5-42CE-BF10-8CBD328274C0}"/>
              </a:ext>
            </a:extLst>
          </p:cNvPr>
          <p:cNvSpPr/>
          <p:nvPr/>
        </p:nvSpPr>
        <p:spPr>
          <a:xfrm>
            <a:off x="375139" y="33831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Development with hydro-electrical capacity in Europe (1990-2014) </a:t>
            </a:r>
            <a:endParaRPr lang="tr-TR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7B25E369-E268-4D8B-9F26-03D032F62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784529"/>
              </p:ext>
            </p:extLst>
          </p:nvPr>
        </p:nvGraphicFramePr>
        <p:xfrm>
          <a:off x="6102839" y="1346396"/>
          <a:ext cx="5910970" cy="3324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79A7C4F-283D-4239-A8CD-76D265AE9E73}"/>
              </a:ext>
            </a:extLst>
          </p:cNvPr>
          <p:cNvSpPr/>
          <p:nvPr/>
        </p:nvSpPr>
        <p:spPr>
          <a:xfrm>
            <a:off x="6266111" y="893808"/>
            <a:ext cx="55648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</a:rPr>
              <a:t>Gross electricity production by source</a:t>
            </a:r>
            <a:r>
              <a:rPr lang="tr-TR" sz="22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</a:rPr>
              <a:t> – 2014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371387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2CAC37B-682E-491B-9F69-C2460188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E4000B-E7A5-48ED-A2FA-619B5C466171}"/>
              </a:ext>
            </a:extLst>
          </p:cNvPr>
          <p:cNvSpPr txBox="1"/>
          <p:nvPr/>
        </p:nvSpPr>
        <p:spPr>
          <a:xfrm>
            <a:off x="337624" y="618978"/>
            <a:ext cx="107758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Many</a:t>
            </a:r>
            <a:r>
              <a:rPr lang="tr-TR" sz="2400" dirty="0"/>
              <a:t> </a:t>
            </a:r>
            <a:r>
              <a:rPr lang="tr-TR" sz="2400" dirty="0" err="1"/>
              <a:t>other</a:t>
            </a:r>
            <a:r>
              <a:rPr lang="tr-TR" sz="2400" dirty="0"/>
              <a:t> </a:t>
            </a:r>
            <a:r>
              <a:rPr lang="tr-TR" sz="2400" dirty="0" err="1"/>
              <a:t>aspects</a:t>
            </a:r>
            <a:r>
              <a:rPr lang="tr-TR" sz="2400" dirty="0"/>
              <a:t> of </a:t>
            </a: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abstraction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use</a:t>
            </a:r>
            <a:r>
              <a:rPr lang="tr-TR" sz="2400" dirty="0"/>
              <a:t> </a:t>
            </a:r>
            <a:r>
              <a:rPr lang="tr-TR" sz="2400" dirty="0" err="1"/>
              <a:t>including</a:t>
            </a:r>
            <a:r>
              <a:rPr lang="tr-TR" sz="2400" dirty="0"/>
              <a:t> </a:t>
            </a: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use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tourism</a:t>
            </a:r>
            <a:r>
              <a:rPr lang="tr-TR" sz="2400" dirty="0"/>
              <a:t> can be </a:t>
            </a:r>
            <a:r>
              <a:rPr lang="tr-TR" sz="2400" dirty="0" err="1"/>
              <a:t>found</a:t>
            </a:r>
            <a:r>
              <a:rPr lang="tr-TR" sz="2400" dirty="0"/>
              <a:t> in </a:t>
            </a:r>
            <a:r>
              <a:rPr lang="tr-TR" sz="2400" dirty="0" err="1"/>
              <a:t>recently</a:t>
            </a:r>
            <a:r>
              <a:rPr lang="tr-TR" sz="2400" dirty="0"/>
              <a:t> </a:t>
            </a:r>
            <a:r>
              <a:rPr lang="tr-TR" sz="2400" dirty="0" err="1"/>
              <a:t>published</a:t>
            </a:r>
            <a:r>
              <a:rPr lang="tr-TR" sz="2400" dirty="0"/>
              <a:t> </a:t>
            </a:r>
            <a:r>
              <a:rPr lang="tr-TR" sz="2400" dirty="0" err="1"/>
              <a:t>report</a:t>
            </a:r>
            <a:r>
              <a:rPr lang="tr-TR" sz="2400" dirty="0"/>
              <a:t>!</a:t>
            </a:r>
          </a:p>
          <a:p>
            <a:endParaRPr lang="tr-TR" sz="2400" dirty="0"/>
          </a:p>
          <a:p>
            <a:r>
              <a:rPr lang="tr-TR" sz="2400" dirty="0"/>
              <a:t>in 2017;</a:t>
            </a:r>
          </a:p>
          <a:p>
            <a:endParaRPr lang="tr-TR" sz="2400" dirty="0"/>
          </a:p>
          <a:p>
            <a:pPr marL="342900" indent="-342900">
              <a:buFontTx/>
              <a:buChar char="-"/>
            </a:pPr>
            <a:r>
              <a:rPr lang="tr-TR" sz="2400" dirty="0"/>
              <a:t>A </a:t>
            </a:r>
            <a:r>
              <a:rPr lang="tr-TR" sz="2400" dirty="0" err="1"/>
              <a:t>complete</a:t>
            </a:r>
            <a:r>
              <a:rPr lang="tr-TR" sz="2400" dirty="0"/>
              <a:t> </a:t>
            </a:r>
            <a:r>
              <a:rPr lang="tr-TR" sz="2400" dirty="0" err="1"/>
              <a:t>database</a:t>
            </a:r>
            <a:r>
              <a:rPr lang="tr-TR" sz="2400" dirty="0"/>
              <a:t> is </a:t>
            </a:r>
            <a:r>
              <a:rPr lang="tr-TR" sz="2400" dirty="0" err="1"/>
              <a:t>planned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be </a:t>
            </a:r>
            <a:r>
              <a:rPr lang="tr-TR" sz="2400" dirty="0" err="1"/>
              <a:t>published</a:t>
            </a:r>
            <a:r>
              <a:rPr lang="tr-TR" sz="2400" dirty="0"/>
              <a:t> on; </a:t>
            </a:r>
            <a:r>
              <a:rPr lang="tr-TR" sz="2400" dirty="0" err="1"/>
              <a:t>streamflow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all</a:t>
            </a:r>
            <a:r>
              <a:rPr lang="tr-TR" sz="2400" dirty="0"/>
              <a:t> </a:t>
            </a:r>
            <a:r>
              <a:rPr lang="tr-TR" sz="2400" dirty="0" err="1"/>
              <a:t>European</a:t>
            </a:r>
            <a:r>
              <a:rPr lang="tr-TR" sz="2400" dirty="0"/>
              <a:t> </a:t>
            </a:r>
            <a:r>
              <a:rPr lang="tr-TR" sz="2400" dirty="0" err="1"/>
              <a:t>rivers</a:t>
            </a:r>
            <a:r>
              <a:rPr lang="tr-TR" sz="2400" dirty="0"/>
              <a:t> (</a:t>
            </a:r>
            <a:r>
              <a:rPr lang="tr-TR" sz="2400" dirty="0" err="1"/>
              <a:t>presented</a:t>
            </a:r>
            <a:r>
              <a:rPr lang="tr-TR" sz="2400" dirty="0"/>
              <a:t> in </a:t>
            </a:r>
            <a:r>
              <a:rPr lang="tr-TR" sz="2400" dirty="0" err="1"/>
              <a:t>Ecrins</a:t>
            </a:r>
            <a:r>
              <a:rPr lang="tr-TR" sz="2400" dirty="0"/>
              <a:t>) 1990-2016</a:t>
            </a:r>
          </a:p>
          <a:p>
            <a:pPr marL="342900" indent="-342900">
              <a:buFontTx/>
              <a:buChar char="-"/>
            </a:pPr>
            <a:r>
              <a:rPr lang="tr-TR" sz="2400" dirty="0" err="1"/>
              <a:t>Climate</a:t>
            </a:r>
            <a:r>
              <a:rPr lang="tr-TR" sz="2400" dirty="0"/>
              <a:t> </a:t>
            </a:r>
            <a:r>
              <a:rPr lang="tr-TR" sz="2400" dirty="0" err="1"/>
              <a:t>variables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catchment</a:t>
            </a:r>
            <a:r>
              <a:rPr lang="tr-TR" sz="2400" dirty="0"/>
              <a:t> </a:t>
            </a:r>
            <a:r>
              <a:rPr lang="tr-TR" sz="2400" dirty="0" err="1"/>
              <a:t>scale</a:t>
            </a:r>
            <a:r>
              <a:rPr lang="tr-TR" sz="2400" dirty="0"/>
              <a:t> - 1990-2016</a:t>
            </a:r>
          </a:p>
          <a:p>
            <a:pPr marL="342900" indent="-342900">
              <a:buFontTx/>
              <a:buChar char="-"/>
            </a:pP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abstraction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use</a:t>
            </a:r>
            <a:r>
              <a:rPr lang="tr-TR" sz="2400" dirty="0"/>
              <a:t> (</a:t>
            </a:r>
            <a:r>
              <a:rPr lang="tr-TR" sz="2400" dirty="0" err="1"/>
              <a:t>households</a:t>
            </a:r>
            <a:r>
              <a:rPr lang="tr-TR" sz="2400" dirty="0"/>
              <a:t>, </a:t>
            </a:r>
            <a:r>
              <a:rPr lang="tr-TR" sz="2400" dirty="0" err="1"/>
              <a:t>agriculture</a:t>
            </a:r>
            <a:r>
              <a:rPr lang="tr-TR" sz="2400" dirty="0"/>
              <a:t>, </a:t>
            </a:r>
            <a:r>
              <a:rPr lang="tr-TR" sz="2400" dirty="0" err="1"/>
              <a:t>industry</a:t>
            </a:r>
            <a:r>
              <a:rPr lang="tr-TR" sz="2400" dirty="0"/>
              <a:t>) </a:t>
            </a:r>
          </a:p>
          <a:p>
            <a:endParaRPr lang="tr-TR" sz="2400" dirty="0"/>
          </a:p>
          <a:p>
            <a:pPr marL="342900" indent="-342900">
              <a:buFontTx/>
              <a:buChar char="-"/>
            </a:pPr>
            <a:r>
              <a:rPr lang="tr-TR" sz="2400" dirty="0"/>
              <a:t>A </a:t>
            </a:r>
            <a:r>
              <a:rPr lang="tr-TR" sz="2400" dirty="0" err="1"/>
              <a:t>new</a:t>
            </a:r>
            <a:r>
              <a:rPr lang="tr-TR" sz="2400" dirty="0"/>
              <a:t> </a:t>
            </a:r>
            <a:r>
              <a:rPr lang="tr-TR" sz="2400" dirty="0" err="1"/>
              <a:t>indicator</a:t>
            </a:r>
            <a:r>
              <a:rPr lang="tr-TR" sz="2400" dirty="0"/>
              <a:t> on </a:t>
            </a:r>
            <a:r>
              <a:rPr lang="tr-TR" sz="2400" dirty="0" err="1"/>
              <a:t>crop</a:t>
            </a:r>
            <a:r>
              <a:rPr lang="tr-TR" sz="2400" dirty="0"/>
              <a:t> </a:t>
            </a:r>
            <a:r>
              <a:rPr lang="tr-TR" sz="2400" dirty="0" err="1"/>
              <a:t>water</a:t>
            </a:r>
            <a:r>
              <a:rPr lang="tr-TR" sz="2400" dirty="0"/>
              <a:t> </a:t>
            </a:r>
            <a:r>
              <a:rPr lang="tr-TR" sz="2400" dirty="0" err="1"/>
              <a:t>intensity</a:t>
            </a:r>
            <a:r>
              <a:rPr lang="tr-TR" sz="2400" dirty="0"/>
              <a:t> </a:t>
            </a:r>
            <a:r>
              <a:rPr lang="tr-TR" sz="2400" dirty="0" err="1"/>
              <a:t>will</a:t>
            </a:r>
            <a:r>
              <a:rPr lang="tr-TR" sz="2400" dirty="0"/>
              <a:t> be on EIONET </a:t>
            </a:r>
            <a:r>
              <a:rPr lang="tr-TR" sz="2400" dirty="0" err="1"/>
              <a:t>consultation</a:t>
            </a:r>
            <a:r>
              <a:rPr lang="tr-TR" sz="2400" dirty="0"/>
              <a:t> </a:t>
            </a:r>
            <a:r>
              <a:rPr lang="tr-TR" sz="2400" dirty="0" err="1"/>
              <a:t>soon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45160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CCD654-A057-4F40-B40B-5E1E436F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FF0BAC-D7F0-4D0D-AD1B-EC7C3CEA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9" y="1383422"/>
            <a:ext cx="3862850" cy="54405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04AB81-5175-4E6B-89AA-9A17E2E9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68" y="780944"/>
            <a:ext cx="3930310" cy="55754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204150-A4E8-4112-8B96-1EA0A6969099}"/>
              </a:ext>
            </a:extLst>
          </p:cNvPr>
          <p:cNvSpPr txBox="1"/>
          <p:nvPr/>
        </p:nvSpPr>
        <p:spPr>
          <a:xfrm>
            <a:off x="365760" y="780944"/>
            <a:ext cx="391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Focusing</a:t>
            </a:r>
            <a:r>
              <a:rPr lang="tr-TR" dirty="0"/>
              <a:t> on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resources</a:t>
            </a:r>
            <a:r>
              <a:rPr lang="tr-TR" dirty="0"/>
              <a:t> -2016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B6D445E-9D93-4E0E-AE90-DD9964577B81}"/>
              </a:ext>
            </a:extLst>
          </p:cNvPr>
          <p:cNvSpPr txBox="1"/>
          <p:nvPr/>
        </p:nvSpPr>
        <p:spPr>
          <a:xfrm>
            <a:off x="4280446" y="355340"/>
            <a:ext cx="502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Main </a:t>
            </a:r>
            <a:r>
              <a:rPr lang="tr-TR" dirty="0" err="1"/>
              <a:t>focus</a:t>
            </a:r>
            <a:r>
              <a:rPr lang="tr-TR" dirty="0"/>
              <a:t> on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use-pressures</a:t>
            </a:r>
            <a:r>
              <a:rPr lang="tr-TR" dirty="0"/>
              <a:t>- 2017</a:t>
            </a:r>
          </a:p>
        </p:txBody>
      </p:sp>
    </p:spTree>
    <p:extLst>
      <p:ext uri="{BB962C8B-B14F-4D97-AF65-F5344CB8AC3E}">
        <p14:creationId xmlns:p14="http://schemas.microsoft.com/office/powerpoint/2010/main" val="12387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CCD654-A057-4F40-B40B-5E1E436F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FF0BAC-D7F0-4D0D-AD1B-EC7C3CEA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9" y="1383422"/>
            <a:ext cx="3862850" cy="54405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04AB81-5175-4E6B-89AA-9A17E2E9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68" y="780944"/>
            <a:ext cx="3930310" cy="55754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FDB089-664A-440D-B8C0-71BB8927CAA2}"/>
              </a:ext>
            </a:extLst>
          </p:cNvPr>
          <p:cNvSpPr txBox="1"/>
          <p:nvPr/>
        </p:nvSpPr>
        <p:spPr>
          <a:xfrm>
            <a:off x="8648425" y="583203"/>
            <a:ext cx="35068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Based</a:t>
            </a:r>
            <a:r>
              <a:rPr lang="tr-TR" sz="1600" dirty="0"/>
              <a:t> on </a:t>
            </a:r>
            <a:r>
              <a:rPr lang="tr-TR" sz="1600" dirty="0" err="1"/>
              <a:t>various</a:t>
            </a:r>
            <a:r>
              <a:rPr lang="tr-TR" sz="1600" dirty="0"/>
              <a:t> data </a:t>
            </a:r>
            <a:r>
              <a:rPr lang="tr-TR" sz="1600" dirty="0" err="1"/>
              <a:t>sources</a:t>
            </a:r>
            <a:r>
              <a:rPr lang="tr-TR" sz="1600" dirty="0"/>
              <a:t>; </a:t>
            </a:r>
          </a:p>
          <a:p>
            <a:r>
              <a:rPr lang="tr-TR" sz="1600" b="1" u="sng" dirty="0" err="1"/>
              <a:t>Reported</a:t>
            </a:r>
            <a:r>
              <a:rPr lang="tr-TR" sz="1600" b="1" u="sng" dirty="0"/>
              <a:t> data</a:t>
            </a:r>
            <a:r>
              <a:rPr lang="tr-TR" sz="1600" dirty="0"/>
              <a:t>; </a:t>
            </a:r>
            <a:r>
              <a:rPr lang="tr-TR" sz="1600" dirty="0" err="1"/>
              <a:t>SoE</a:t>
            </a:r>
            <a:r>
              <a:rPr lang="tr-TR" sz="1600" dirty="0"/>
              <a:t>, </a:t>
            </a:r>
            <a:r>
              <a:rPr lang="tr-TR" sz="1600" dirty="0" err="1"/>
              <a:t>Eurostat</a:t>
            </a:r>
            <a:r>
              <a:rPr lang="tr-TR" sz="1600" dirty="0"/>
              <a:t> </a:t>
            </a:r>
            <a:r>
              <a:rPr lang="tr-TR" sz="1600" dirty="0" err="1"/>
              <a:t>and</a:t>
            </a:r>
            <a:r>
              <a:rPr lang="tr-TR" sz="1600" dirty="0"/>
              <a:t> ad-hoc data </a:t>
            </a:r>
            <a:r>
              <a:rPr lang="tr-TR" sz="1600" dirty="0" err="1"/>
              <a:t>compilation</a:t>
            </a:r>
            <a:r>
              <a:rPr lang="tr-TR" sz="1600" dirty="0"/>
              <a:t> </a:t>
            </a:r>
            <a:r>
              <a:rPr lang="tr-TR" sz="1600" dirty="0" err="1"/>
              <a:t>e.g</a:t>
            </a:r>
            <a:r>
              <a:rPr lang="tr-TR" sz="1600" dirty="0"/>
              <a:t>. </a:t>
            </a:r>
            <a:r>
              <a:rPr lang="tr-TR" sz="1600" dirty="0" err="1"/>
              <a:t>Cooling</a:t>
            </a:r>
            <a:r>
              <a:rPr lang="tr-TR" sz="1600" dirty="0"/>
              <a:t> </a:t>
            </a:r>
            <a:r>
              <a:rPr lang="tr-TR" sz="1600" dirty="0" err="1"/>
              <a:t>water</a:t>
            </a:r>
            <a:endParaRPr lang="tr-TR" sz="1600" dirty="0"/>
          </a:p>
          <a:p>
            <a:endParaRPr lang="tr-TR" sz="1600" dirty="0"/>
          </a:p>
          <a:p>
            <a:r>
              <a:rPr lang="tr-TR" sz="1600" b="1" u="sng" dirty="0" err="1"/>
              <a:t>Modelled</a:t>
            </a:r>
            <a:r>
              <a:rPr lang="tr-TR" sz="1600" b="1" u="sng" dirty="0"/>
              <a:t> data; </a:t>
            </a:r>
            <a:r>
              <a:rPr lang="tr-TR" sz="1600" dirty="0"/>
              <a:t>LISFLOOD, </a:t>
            </a:r>
            <a:r>
              <a:rPr lang="tr-TR" sz="1600" dirty="0" err="1"/>
              <a:t>Phenology</a:t>
            </a:r>
            <a:r>
              <a:rPr lang="tr-TR" sz="1600" dirty="0"/>
              <a:t>, E-OBS</a:t>
            </a:r>
          </a:p>
          <a:p>
            <a:endParaRPr lang="tr-TR" sz="1600" dirty="0"/>
          </a:p>
          <a:p>
            <a:r>
              <a:rPr lang="tr-TR" sz="1600" b="1" u="sng" dirty="0"/>
              <a:t>Data </a:t>
            </a:r>
            <a:r>
              <a:rPr lang="tr-TR" sz="1600" b="1" u="sng" dirty="0" err="1"/>
              <a:t>assimilation</a:t>
            </a:r>
            <a:r>
              <a:rPr lang="tr-TR" sz="1600" b="1" u="sng" dirty="0"/>
              <a:t>/</a:t>
            </a:r>
            <a:r>
              <a:rPr lang="tr-TR" sz="1600" b="1" u="sng" dirty="0" err="1"/>
              <a:t>interpolation</a:t>
            </a:r>
            <a:r>
              <a:rPr lang="tr-TR" sz="1600" dirty="0"/>
              <a:t>; </a:t>
            </a:r>
            <a:r>
              <a:rPr lang="tr-TR" sz="1600" dirty="0" err="1"/>
              <a:t>water</a:t>
            </a:r>
            <a:r>
              <a:rPr lang="tr-TR" sz="1600" dirty="0"/>
              <a:t> </a:t>
            </a:r>
            <a:r>
              <a:rPr lang="tr-TR" sz="1600" dirty="0" err="1"/>
              <a:t>use</a:t>
            </a:r>
            <a:r>
              <a:rPr lang="tr-TR" sz="1600" dirty="0"/>
              <a:t> </a:t>
            </a:r>
            <a:r>
              <a:rPr lang="tr-TR" sz="1600" dirty="0" err="1"/>
              <a:t>for</a:t>
            </a:r>
            <a:r>
              <a:rPr lang="tr-TR" sz="1600" dirty="0"/>
              <a:t> </a:t>
            </a:r>
            <a:r>
              <a:rPr lang="tr-TR" sz="1600" dirty="0" err="1"/>
              <a:t>agriculture</a:t>
            </a:r>
            <a:r>
              <a:rPr lang="tr-TR" sz="1600" dirty="0"/>
              <a:t>, </a:t>
            </a:r>
            <a:r>
              <a:rPr lang="tr-TR" sz="1600" dirty="0" err="1"/>
              <a:t>households</a:t>
            </a:r>
            <a:r>
              <a:rPr lang="tr-TR" sz="1600" dirty="0"/>
              <a:t>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  <a:r>
              <a:rPr lang="tr-TR" sz="1600" dirty="0" err="1"/>
              <a:t>industry</a:t>
            </a:r>
            <a:endParaRPr lang="tr-TR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700802-1835-4919-9A5B-E161E69B1925}"/>
              </a:ext>
            </a:extLst>
          </p:cNvPr>
          <p:cNvSpPr txBox="1"/>
          <p:nvPr/>
        </p:nvSpPr>
        <p:spPr>
          <a:xfrm>
            <a:off x="365760" y="780944"/>
            <a:ext cx="391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Focusing</a:t>
            </a:r>
            <a:r>
              <a:rPr lang="tr-TR" dirty="0"/>
              <a:t> on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resources</a:t>
            </a:r>
            <a:r>
              <a:rPr lang="tr-TR" dirty="0"/>
              <a:t> -2016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55A736-C284-4147-9AAA-8691D4ACE6C8}"/>
              </a:ext>
            </a:extLst>
          </p:cNvPr>
          <p:cNvSpPr txBox="1"/>
          <p:nvPr/>
        </p:nvSpPr>
        <p:spPr>
          <a:xfrm>
            <a:off x="4280446" y="355340"/>
            <a:ext cx="502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Main </a:t>
            </a:r>
            <a:r>
              <a:rPr lang="tr-TR" dirty="0" err="1"/>
              <a:t>focus</a:t>
            </a:r>
            <a:r>
              <a:rPr lang="tr-TR" dirty="0"/>
              <a:t> on </a:t>
            </a: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use-pressures</a:t>
            </a:r>
            <a:r>
              <a:rPr lang="tr-TR" dirty="0"/>
              <a:t>- 2017</a:t>
            </a:r>
          </a:p>
        </p:txBody>
      </p:sp>
    </p:spTree>
    <p:extLst>
      <p:ext uri="{BB962C8B-B14F-4D97-AF65-F5344CB8AC3E}">
        <p14:creationId xmlns:p14="http://schemas.microsoft.com/office/powerpoint/2010/main" val="13561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F72AD1F-AB85-4080-B8A3-A8E4D5A3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3C8A16-2869-4E40-93CD-9C0274DBC0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6" y="1079181"/>
            <a:ext cx="7313125" cy="367569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C59EF7-2A61-4C64-AB1A-F3EC767E57D3}"/>
              </a:ext>
            </a:extLst>
          </p:cNvPr>
          <p:cNvSpPr txBox="1"/>
          <p:nvPr/>
        </p:nvSpPr>
        <p:spPr>
          <a:xfrm>
            <a:off x="562708" y="337625"/>
            <a:ext cx="769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Information </a:t>
            </a:r>
            <a:r>
              <a:rPr lang="tr-TR" dirty="0" err="1"/>
              <a:t>pyramid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data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implementation</a:t>
            </a:r>
            <a:r>
              <a:rPr lang="tr-TR" dirty="0"/>
              <a:t> of WEI+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B8E136-D66D-43F7-ABC0-3F1709F81B44}"/>
              </a:ext>
            </a:extLst>
          </p:cNvPr>
          <p:cNvSpPr txBox="1"/>
          <p:nvPr/>
        </p:nvSpPr>
        <p:spPr>
          <a:xfrm>
            <a:off x="241226" y="5003993"/>
            <a:ext cx="7399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/>
              <a:t>Source; </a:t>
            </a:r>
            <a:r>
              <a:rPr lang="tr-TR" sz="1000" dirty="0" err="1"/>
              <a:t>modified</a:t>
            </a:r>
            <a:r>
              <a:rPr lang="tr-TR" sz="1000" dirty="0"/>
              <a:t> </a:t>
            </a:r>
            <a:r>
              <a:rPr lang="tr-TR" sz="1000" dirty="0" err="1"/>
              <a:t>from</a:t>
            </a:r>
            <a:r>
              <a:rPr lang="tr-TR" sz="1000" dirty="0"/>
              <a:t> </a:t>
            </a:r>
            <a:r>
              <a:rPr lang="tr-TR" sz="1000" dirty="0" err="1"/>
              <a:t>Nordic</a:t>
            </a:r>
            <a:r>
              <a:rPr lang="tr-TR" sz="1000" dirty="0"/>
              <a:t> </a:t>
            </a:r>
            <a:r>
              <a:rPr lang="tr-TR" sz="1000" dirty="0" err="1"/>
              <a:t>Council</a:t>
            </a:r>
            <a:r>
              <a:rPr lang="tr-TR" sz="1000" dirty="0"/>
              <a:t> of </a:t>
            </a:r>
            <a:r>
              <a:rPr lang="tr-TR" sz="1000" dirty="0" err="1"/>
              <a:t>Ministers</a:t>
            </a:r>
            <a:r>
              <a:rPr lang="tr-TR" sz="1000" dirty="0"/>
              <a:t> et al, 2013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21705BF-F524-4E82-A3D9-42B00486EEB0}"/>
              </a:ext>
            </a:extLst>
          </p:cNvPr>
          <p:cNvSpPr/>
          <p:nvPr/>
        </p:nvSpPr>
        <p:spPr>
          <a:xfrm>
            <a:off x="7640833" y="1079181"/>
            <a:ext cx="42182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tabLst>
                <a:tab pos="450215" algn="l"/>
              </a:tabLst>
            </a:pP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Policy links with water scarcity</a:t>
            </a:r>
            <a:r>
              <a:rPr lang="tr-TR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 </a:t>
            </a:r>
            <a:r>
              <a:rPr lang="en-GB" sz="16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assessment in Europe</a:t>
            </a:r>
            <a:endParaRPr lang="tr-TR" sz="16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The 7</a:t>
            </a:r>
            <a:r>
              <a:rPr lang="en-GB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Environmental Action Programme has set three key objectives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which provide the provisions to water scarcity assessment: 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Protecting, conserving and enhancing the Union’s natural capital</a:t>
            </a:r>
            <a:endParaRPr lang="tr-TR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Resource-efficiency, green, and competitive low-carbon economy in Europe</a:t>
            </a:r>
            <a:endParaRPr lang="tr-TR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Safeguarding citizens from environment-related pressures and risks to health and wellbeing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1200"/>
              </a:spcAft>
              <a:tabLst>
                <a:tab pos="450215" algn="l"/>
              </a:tabLst>
            </a:pPr>
            <a:endParaRPr lang="tr-TR" sz="16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BD653B7-2345-4FA9-A89A-DDCAFCA8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79BF1C96-913E-48F1-8DF5-45BE24507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891649"/>
              </p:ext>
            </p:extLst>
          </p:nvPr>
        </p:nvGraphicFramePr>
        <p:xfrm>
          <a:off x="-214532" y="341138"/>
          <a:ext cx="5798234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F80118-0AC3-40E2-AD77-EA34D06976BF}"/>
              </a:ext>
            </a:extLst>
          </p:cNvPr>
          <p:cNvSpPr txBox="1"/>
          <p:nvPr/>
        </p:nvSpPr>
        <p:spPr>
          <a:xfrm>
            <a:off x="433754" y="156472"/>
            <a:ext cx="450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balance</a:t>
            </a:r>
            <a:r>
              <a:rPr lang="tr-TR" dirty="0"/>
              <a:t> in Europe</a:t>
            </a:r>
          </a:p>
        </p:txBody>
      </p:sp>
    </p:spTree>
    <p:extLst>
      <p:ext uri="{BB962C8B-B14F-4D97-AF65-F5344CB8AC3E}">
        <p14:creationId xmlns:p14="http://schemas.microsoft.com/office/powerpoint/2010/main" val="28386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BD653B7-2345-4FA9-A89A-DDCAFCA8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F80118-0AC3-40E2-AD77-EA34D06976BF}"/>
              </a:ext>
            </a:extLst>
          </p:cNvPr>
          <p:cNvSpPr txBox="1"/>
          <p:nvPr/>
        </p:nvSpPr>
        <p:spPr>
          <a:xfrm>
            <a:off x="392136" y="162800"/>
            <a:ext cx="450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Pressures</a:t>
            </a:r>
            <a:endParaRPr lang="tr-TR" dirty="0"/>
          </a:p>
          <a:p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abstraction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source</a:t>
            </a:r>
            <a:r>
              <a:rPr lang="tr-TR" dirty="0"/>
              <a:t> - 2014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432E2BDD-8FF8-4B0E-87F5-1282E9C9A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211172"/>
              </p:ext>
            </p:extLst>
          </p:nvPr>
        </p:nvGraphicFramePr>
        <p:xfrm>
          <a:off x="-126609" y="773288"/>
          <a:ext cx="4600135" cy="391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C257B3D9-7127-4E60-A70F-1ADD0CCC0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4494418"/>
              </p:ext>
            </p:extLst>
          </p:nvPr>
        </p:nvGraphicFramePr>
        <p:xfrm>
          <a:off x="4077286" y="612517"/>
          <a:ext cx="8114714" cy="446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1C19F9A-2D74-42C3-8F76-60E1884FBD37}"/>
              </a:ext>
            </a:extLst>
          </p:cNvPr>
          <p:cNvSpPr/>
          <p:nvPr/>
        </p:nvSpPr>
        <p:spPr>
          <a:xfrm>
            <a:off x="5086643" y="1564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430" indent="-900430" algn="just">
              <a:spcAft>
                <a:spcPts val="1200"/>
              </a:spcAft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  <a:cs typeface="Times New Roman" panose="02020603050405020304" pitchFamily="18" charset="0"/>
              </a:rPr>
              <a:t>Share of groundwater and surface water in total water abstraction (2002-2014)</a:t>
            </a:r>
            <a:endParaRPr lang="tr-TR" b="1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BD653B7-2345-4FA9-A89A-DDCAFCA8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432E2BDD-8FF8-4B0E-87F5-1282E9C9A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104526"/>
              </p:ext>
            </p:extLst>
          </p:nvPr>
        </p:nvGraphicFramePr>
        <p:xfrm>
          <a:off x="992462" y="932396"/>
          <a:ext cx="4600135" cy="391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EBD18A78-623F-463A-9FC8-BB509D7997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819666"/>
              </p:ext>
            </p:extLst>
          </p:nvPr>
        </p:nvGraphicFramePr>
        <p:xfrm>
          <a:off x="6267957" y="747730"/>
          <a:ext cx="3907949" cy="409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4EEE43-A486-42AA-A129-D093034AB7F1}"/>
              </a:ext>
            </a:extLst>
          </p:cNvPr>
          <p:cNvSpPr txBox="1"/>
          <p:nvPr/>
        </p:nvSpPr>
        <p:spPr>
          <a:xfrm>
            <a:off x="1498899" y="531655"/>
            <a:ext cx="334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abstraction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source</a:t>
            </a:r>
            <a:endParaRPr lang="tr-TR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07564E6-4C42-4C58-99A9-317E2F5FB830}"/>
              </a:ext>
            </a:extLst>
          </p:cNvPr>
          <p:cNvSpPr txBox="1"/>
          <p:nvPr/>
        </p:nvSpPr>
        <p:spPr>
          <a:xfrm>
            <a:off x="6547875" y="441216"/>
            <a:ext cx="334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abstraction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sectors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07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8BF571-F49B-41A2-B006-218ECB2C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CFF6CF-9423-456B-93A2-7CC352CCC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" y="307413"/>
            <a:ext cx="2543175" cy="196659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AD6E94-659C-4D8D-9573-88531D7E3E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6" y="307413"/>
            <a:ext cx="2592339" cy="196659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A86E65-7D47-4E8E-86DF-17043F5277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6" y="2274008"/>
            <a:ext cx="2592339" cy="191816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04F4B0-7979-469E-9B07-B91DBB41092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0" y="2288075"/>
            <a:ext cx="2543175" cy="1904097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ACFEAD-2C5A-4682-8BB9-94E25F21CCAC}"/>
              </a:ext>
            </a:extLst>
          </p:cNvPr>
          <p:cNvSpPr txBox="1"/>
          <p:nvPr/>
        </p:nvSpPr>
        <p:spPr>
          <a:xfrm>
            <a:off x="196140" y="4240603"/>
            <a:ext cx="513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hlinkClick r:id="rId6"/>
              </a:rPr>
              <a:t>Water</a:t>
            </a:r>
            <a:r>
              <a:rPr lang="tr-TR" dirty="0">
                <a:hlinkClick r:id="rId6"/>
              </a:rPr>
              <a:t> </a:t>
            </a:r>
            <a:r>
              <a:rPr lang="tr-TR" dirty="0" err="1">
                <a:hlinkClick r:id="rId6"/>
              </a:rPr>
              <a:t>Exploitation</a:t>
            </a:r>
            <a:r>
              <a:rPr lang="tr-TR" dirty="0">
                <a:hlinkClick r:id="rId6"/>
              </a:rPr>
              <a:t> Index Plus</a:t>
            </a:r>
            <a:endParaRPr lang="tr-TR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2AF1D8B-04D6-4389-ADCE-1817FD901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33379"/>
              </p:ext>
            </p:extLst>
          </p:nvPr>
        </p:nvGraphicFramePr>
        <p:xfrm>
          <a:off x="5672942" y="1184390"/>
          <a:ext cx="5810983" cy="2179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714">
                  <a:extLst>
                    <a:ext uri="{9D8B030D-6E8A-4147-A177-3AD203B41FA5}">
                      <a16:colId xmlns="" xmlns:a16="http://schemas.microsoft.com/office/drawing/2014/main" val="3466821273"/>
                    </a:ext>
                  </a:extLst>
                </a:gridCol>
                <a:gridCol w="2521406">
                  <a:extLst>
                    <a:ext uri="{9D8B030D-6E8A-4147-A177-3AD203B41FA5}">
                      <a16:colId xmlns="" xmlns:a16="http://schemas.microsoft.com/office/drawing/2014/main" val="1076603701"/>
                    </a:ext>
                  </a:extLst>
                </a:gridCol>
                <a:gridCol w="1662863">
                  <a:extLst>
                    <a:ext uri="{9D8B030D-6E8A-4147-A177-3AD203B41FA5}">
                      <a16:colId xmlns="" xmlns:a16="http://schemas.microsoft.com/office/drawing/2014/main" val="170719641"/>
                    </a:ext>
                  </a:extLst>
                </a:gridCol>
              </a:tblGrid>
              <a:tr h="5837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Season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Population (%)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Area (%)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5173108"/>
                  </a:ext>
                </a:extLst>
              </a:tr>
              <a:tr h="348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Winter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6.6%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6.7%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4497135"/>
                  </a:ext>
                </a:extLst>
              </a:tr>
              <a:tr h="3316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Spring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11.4%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11.5%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72538601"/>
                  </a:ext>
                </a:extLst>
              </a:tr>
              <a:tr h="5837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Summer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12.8%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11.0%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03668163"/>
                  </a:ext>
                </a:extLst>
              </a:tr>
              <a:tr h="3316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Autumn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3.0%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3.3%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228074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588061C-829D-4A5C-9E68-39B49561345E}"/>
              </a:ext>
            </a:extLst>
          </p:cNvPr>
          <p:cNvSpPr/>
          <p:nvPr/>
        </p:nvSpPr>
        <p:spPr>
          <a:xfrm>
            <a:off x="5486400" y="3074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430" indent="-900430" algn="just">
              <a:spcAft>
                <a:spcPts val="1200"/>
              </a:spcAft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  <a:cs typeface="Times New Roman" panose="02020603050405020304" pitchFamily="18" charset="0"/>
              </a:rPr>
              <a:t>Affected area and population by water stress conditions across Europe (2014)</a:t>
            </a:r>
            <a:endParaRPr lang="tr-TR" b="1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98BF571-F49B-41A2-B006-218ECB2C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2BE-5433-4A4E-841D-3CD238F48E0B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CFF6CF-9423-456B-93A2-7CC352CCC7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" y="307413"/>
            <a:ext cx="2543175" cy="196659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AD6E94-659C-4D8D-9573-88531D7E3E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6" y="307413"/>
            <a:ext cx="2592339" cy="196659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A86E65-7D47-4E8E-86DF-17043F5277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6" y="2274008"/>
            <a:ext cx="2592339" cy="191816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04F4B0-7979-469E-9B07-B91DBB41092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0" y="2288075"/>
            <a:ext cx="2543175" cy="1904097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ACFEAD-2C5A-4682-8BB9-94E25F21CCAC}"/>
              </a:ext>
            </a:extLst>
          </p:cNvPr>
          <p:cNvSpPr txBox="1"/>
          <p:nvPr/>
        </p:nvSpPr>
        <p:spPr>
          <a:xfrm>
            <a:off x="196140" y="4240603"/>
            <a:ext cx="513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hlinkClick r:id="rId6"/>
              </a:rPr>
              <a:t>Water</a:t>
            </a:r>
            <a:r>
              <a:rPr lang="tr-TR" dirty="0">
                <a:hlinkClick r:id="rId6"/>
              </a:rPr>
              <a:t> </a:t>
            </a:r>
            <a:r>
              <a:rPr lang="tr-TR" dirty="0" err="1">
                <a:hlinkClick r:id="rId6"/>
              </a:rPr>
              <a:t>Exploitation</a:t>
            </a:r>
            <a:r>
              <a:rPr lang="tr-TR" dirty="0">
                <a:hlinkClick r:id="rId6"/>
              </a:rPr>
              <a:t> Index Plus</a:t>
            </a:r>
            <a:endParaRPr lang="tr-TR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72AF1D8B-04D6-4389-ADCE-1817FD901D79}"/>
              </a:ext>
            </a:extLst>
          </p:cNvPr>
          <p:cNvGraphicFramePr>
            <a:graphicFrameLocks noGrp="1"/>
          </p:cNvGraphicFramePr>
          <p:nvPr/>
        </p:nvGraphicFramePr>
        <p:xfrm>
          <a:off x="5672942" y="1184390"/>
          <a:ext cx="5810983" cy="2179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714">
                  <a:extLst>
                    <a:ext uri="{9D8B030D-6E8A-4147-A177-3AD203B41FA5}">
                      <a16:colId xmlns="" xmlns:a16="http://schemas.microsoft.com/office/drawing/2014/main" val="3466821273"/>
                    </a:ext>
                  </a:extLst>
                </a:gridCol>
                <a:gridCol w="2521406">
                  <a:extLst>
                    <a:ext uri="{9D8B030D-6E8A-4147-A177-3AD203B41FA5}">
                      <a16:colId xmlns="" xmlns:a16="http://schemas.microsoft.com/office/drawing/2014/main" val="1076603701"/>
                    </a:ext>
                  </a:extLst>
                </a:gridCol>
                <a:gridCol w="1662863">
                  <a:extLst>
                    <a:ext uri="{9D8B030D-6E8A-4147-A177-3AD203B41FA5}">
                      <a16:colId xmlns="" xmlns:a16="http://schemas.microsoft.com/office/drawing/2014/main" val="170719641"/>
                    </a:ext>
                  </a:extLst>
                </a:gridCol>
              </a:tblGrid>
              <a:tr h="5837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Season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Population (%)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Area (%)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5173108"/>
                  </a:ext>
                </a:extLst>
              </a:tr>
              <a:tr h="348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Winter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6.6%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6.7%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4497135"/>
                  </a:ext>
                </a:extLst>
              </a:tr>
              <a:tr h="3316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Spring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11.4%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11.5%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72538601"/>
                  </a:ext>
                </a:extLst>
              </a:tr>
              <a:tr h="5837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Summer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12.8%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11.0%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03668163"/>
                  </a:ext>
                </a:extLst>
              </a:tr>
              <a:tr h="3316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Autumn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3.0%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3.3%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ヒラギノ角ゴ Pro W3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228074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588061C-829D-4A5C-9E68-39B49561345E}"/>
              </a:ext>
            </a:extLst>
          </p:cNvPr>
          <p:cNvSpPr/>
          <p:nvPr/>
        </p:nvSpPr>
        <p:spPr>
          <a:xfrm>
            <a:off x="5486400" y="3074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430" indent="-900430" algn="just">
              <a:spcAft>
                <a:spcPts val="1200"/>
              </a:spcAft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  <a:cs typeface="Times New Roman" panose="02020603050405020304" pitchFamily="18" charset="0"/>
              </a:rPr>
              <a:t>Affected area and population by water stress conditions across Europe (2014)</a:t>
            </a:r>
            <a:endParaRPr lang="tr-TR" b="1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  <a:cs typeface="Times New Roman" panose="02020603050405020304" pitchFamily="18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D3842F47-4974-4B92-BE79-7B037BC59997}"/>
              </a:ext>
            </a:extLst>
          </p:cNvPr>
          <p:cNvGraphicFramePr/>
          <p:nvPr/>
        </p:nvGraphicFramePr>
        <p:xfrm>
          <a:off x="5486400" y="3946469"/>
          <a:ext cx="5997525" cy="259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7414087-D19A-4F0B-9E24-4CF7C1DA31A4}"/>
              </a:ext>
            </a:extLst>
          </p:cNvPr>
          <p:cNvSpPr/>
          <p:nvPr/>
        </p:nvSpPr>
        <p:spPr>
          <a:xfrm>
            <a:off x="5486400" y="3561748"/>
            <a:ext cx="66493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</a:rPr>
              <a:t>Dam construction – cumulative in Europe (1900-2012)</a:t>
            </a:r>
            <a:br>
              <a:rPr lang="en-GB" sz="2200" dirty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/>
              </a:rPr>
            </a:b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3644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Personnalisée 1">
      <a:dk1>
        <a:srgbClr val="113A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68CCF21B-96FD-431F-ADED-E1B875AFF9E2}" vid="{5F75513B-2AA0-4378-BC21-D4B2CF81A788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478</Words>
  <Application>Microsoft Office PowerPoint</Application>
  <PresentationFormat>Widescreen</PresentationFormat>
  <Paragraphs>134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Open Sans</vt:lpstr>
      <vt:lpstr>Open Sans Semibold</vt:lpstr>
      <vt:lpstr>Times New Roman</vt:lpstr>
      <vt:lpstr>ヒラギノ角ゴ Pro W3</vt:lpstr>
      <vt:lpstr>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nihat zal</dc:creator>
  <cp:lastModifiedBy>Trine Christiansen</cp:lastModifiedBy>
  <cp:revision>19</cp:revision>
  <dcterms:created xsi:type="dcterms:W3CDTF">2017-06-18T16:13:12Z</dcterms:created>
  <dcterms:modified xsi:type="dcterms:W3CDTF">2017-06-19T08:51:20Z</dcterms:modified>
</cp:coreProperties>
</file>