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98" r:id="rId2"/>
    <p:sldMasterId id="2147483692" r:id="rId3"/>
  </p:sldMasterIdLst>
  <p:notesMasterIdLst>
    <p:notesMasterId r:id="rId18"/>
  </p:notesMasterIdLst>
  <p:handoutMasterIdLst>
    <p:handoutMasterId r:id="rId19"/>
  </p:handoutMasterIdLst>
  <p:sldIdLst>
    <p:sldId id="439" r:id="rId4"/>
    <p:sldId id="438" r:id="rId5"/>
    <p:sldId id="440" r:id="rId6"/>
    <p:sldId id="454" r:id="rId7"/>
    <p:sldId id="447" r:id="rId8"/>
    <p:sldId id="453" r:id="rId9"/>
    <p:sldId id="455" r:id="rId10"/>
    <p:sldId id="456" r:id="rId11"/>
    <p:sldId id="451" r:id="rId12"/>
    <p:sldId id="448" r:id="rId13"/>
    <p:sldId id="449" r:id="rId14"/>
    <p:sldId id="450" r:id="rId15"/>
    <p:sldId id="452" r:id="rId16"/>
    <p:sldId id="446" r:id="rId1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Kvapil" initials="JK" lastIdx="1" clrIdx="0">
    <p:extLst>
      <p:ext uri="{19B8F6BF-5375-455C-9EA6-DF929625EA0E}">
        <p15:presenceInfo xmlns:p15="http://schemas.microsoft.com/office/powerpoint/2012/main" userId="2555269bd69f8c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0A4"/>
    <a:srgbClr val="008173"/>
    <a:srgbClr val="006654"/>
    <a:srgbClr val="113A60"/>
    <a:srgbClr val="016357"/>
    <a:srgbClr val="001746"/>
    <a:srgbClr val="017567"/>
    <a:srgbClr val="007635"/>
    <a:srgbClr val="001C54"/>
    <a:srgbClr val="202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0" autoAdjust="0"/>
  </p:normalViewPr>
  <p:slideViewPr>
    <p:cSldViewPr snapToGrid="0">
      <p:cViewPr varScale="1">
        <p:scale>
          <a:sx n="72" d="100"/>
          <a:sy n="72" d="100"/>
        </p:scale>
        <p:origin x="79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8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143" d="100"/>
          <a:sy n="143" d="100"/>
        </p:scale>
        <p:origin x="-1832" y="-104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30T13:22:25.588" idx="1">
    <p:pos x="7324" y="3081"/>
    <p:text>To be confirmed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2A3EE131-D7AE-47FD-A14B-A4590389E309}" type="datetimeFigureOut">
              <a:rPr lang="en-GB" smtClean="0"/>
              <a:pPr/>
              <a:t>15/06/2017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4"/>
            <a:ext cx="4301543" cy="34106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800" y="6456614"/>
            <a:ext cx="4301543" cy="34106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AE2E2C6C-1A46-49B2-95A1-874E5B60CA1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716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1697" y="0"/>
            <a:ext cx="4302625" cy="34026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54F6B5D3-2AB1-4063-BA50-FEBA813E0814}" type="datetimeFigureOut">
              <a:rPr lang="en-GB" smtClean="0"/>
              <a:pPr/>
              <a:t>15/06/2017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204" y="3271104"/>
            <a:ext cx="7942238" cy="267645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7411"/>
            <a:ext cx="4302625" cy="340265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1697" y="6457411"/>
            <a:ext cx="4302625" cy="340265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77201BC-94E4-4101-962D-54511777D22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23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936189"/>
            <a:ext cx="10779125" cy="144208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 goes here</a:t>
            </a:r>
          </a:p>
          <a:p>
            <a:pPr lvl="0"/>
            <a:r>
              <a:rPr lang="en-US" dirty="0"/>
              <a:t>Max two lines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65747"/>
            <a:ext cx="2164080" cy="322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Speaker | Date | Venue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_European Brief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77564" y="2110710"/>
            <a:ext cx="10774041" cy="31845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77564" y="272472"/>
            <a:ext cx="10773577" cy="1322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 dirty="0"/>
              <a:t>Slide title goes here</a:t>
            </a:r>
            <a:br>
              <a:rPr lang="en-US" dirty="0"/>
            </a:br>
            <a:r>
              <a:rPr lang="en-US" dirty="0"/>
              <a:t>Max two lines</a:t>
            </a:r>
          </a:p>
        </p:txBody>
      </p:sp>
    </p:spTree>
    <p:extLst>
      <p:ext uri="{BB962C8B-B14F-4D97-AF65-F5344CB8AC3E}">
        <p14:creationId xmlns:p14="http://schemas.microsoft.com/office/powerpoint/2010/main" val="358796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 dirty="0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281068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00" y="5940000"/>
            <a:ext cx="2483402" cy="68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1125472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51" indent="-422051" algn="l" defTabSz="1125472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indent="-351710" algn="l" defTabSz="1125472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3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575" indent="-281368" algn="l" defTabSz="1125472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12" indent="-281368" algn="l" defTabSz="1125472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047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51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254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72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0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44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79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15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51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86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790732"/>
          </a:xfrm>
          <a:prstGeom prst="rect">
            <a:avLst/>
          </a:prstGeom>
          <a:solidFill>
            <a:srgbClr val="008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15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00" y="5940000"/>
            <a:ext cx="248340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3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hdr="0" ftr="0" dt="0"/>
  <p:txStyles>
    <p:titleStyle>
      <a:lvl1pPr algn="ctr" defTabSz="1125472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51" indent="-422051" algn="l" defTabSz="1125472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indent="-351710" algn="l" defTabSz="1125472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3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575" indent="-281368" algn="l" defTabSz="1125472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12" indent="-281368" algn="l" defTabSz="1125472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047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51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254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72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0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44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79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15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51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86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3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5"/>
            <a:ext cx="12192000" cy="778149"/>
          </a:xfrm>
          <a:prstGeom prst="rect">
            <a:avLst/>
          </a:prstGeom>
          <a:solidFill>
            <a:srgbClr val="008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15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00" y="5940000"/>
            <a:ext cx="248340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hdr="0" ftr="0" dt="0"/>
  <p:txStyles>
    <p:titleStyle>
      <a:lvl1pPr algn="ctr" defTabSz="1125472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51" indent="-422051" algn="l" defTabSz="1125472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indent="-351710" algn="l" defTabSz="1125472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3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575" indent="-281368" algn="l" defTabSz="1125472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12" indent="-281368" algn="l" defTabSz="1125472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047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51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254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72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0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44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79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15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51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86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hyperlink" Target="mailto:wisesoe.helpdesk@eionet.europa.eu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.eionet.europa.eu/nrc-marine-coastal-and-maritime/library/2017-activities/webinar-revision-wise-soe-tcm-dataflows/revision-process-wise-soe-tcm-dataflows" TargetMode="External"/><Relationship Id="rId2" Type="http://schemas.openxmlformats.org/officeDocument/2006/relationships/hyperlink" Target="http://cdr.eionet.europa.eu/help/WISE_SoE/wise4/WISE_SoE_ReportnetGuidance_v1.4_2016-10-06.pdf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dr.eionet.europa.eu/help/WISE_SoE/wise3/WISE_SoE_ReportnetGuidance_v1.4_2016-10-06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600" noProof="0" dirty="0"/>
              <a:t>WISE </a:t>
            </a:r>
            <a:r>
              <a:rPr lang="en-US" sz="4600" noProof="0" dirty="0" err="1"/>
              <a:t>SoE</a:t>
            </a:r>
            <a:r>
              <a:rPr lang="en-US" sz="4600" noProof="0" dirty="0"/>
              <a:t> data flows </a:t>
            </a:r>
            <a:r>
              <a:rPr lang="en-US" noProof="0" dirty="0"/>
              <a:t> </a:t>
            </a:r>
          </a:p>
          <a:p>
            <a:r>
              <a:rPr lang="en-US" noProof="0" dirty="0"/>
              <a:t>flashback and outlooks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1200" y="365747"/>
            <a:ext cx="2828954" cy="322350"/>
          </a:xfrm>
        </p:spPr>
        <p:txBody>
          <a:bodyPr/>
          <a:lstStyle/>
          <a:p>
            <a:r>
              <a:rPr lang="en-US" sz="1050" noProof="0" dirty="0"/>
              <a:t>Jiří KVAPIL | 20.6.2017 | EIONET FW Workshop</a:t>
            </a:r>
          </a:p>
        </p:txBody>
      </p:sp>
    </p:spTree>
    <p:extLst>
      <p:ext uri="{BB962C8B-B14F-4D97-AF65-F5344CB8AC3E}">
        <p14:creationId xmlns:p14="http://schemas.microsoft.com/office/powerpoint/2010/main" val="2962714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data flows evolution diagram – 2015</a:t>
            </a:r>
          </a:p>
        </p:txBody>
      </p:sp>
      <p:sp>
        <p:nvSpPr>
          <p:cNvPr id="7" name="Ovál 6"/>
          <p:cNvSpPr/>
          <p:nvPr/>
        </p:nvSpPr>
        <p:spPr>
          <a:xfrm>
            <a:off x="1098958" y="1535185"/>
            <a:ext cx="2281805" cy="1124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WISE-1</a:t>
            </a:r>
          </a:p>
          <a:p>
            <a:pPr algn="ctr"/>
            <a:r>
              <a:rPr lang="cs-CZ" dirty="0" err="1"/>
              <a:t>Emissions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1098957" y="2920321"/>
            <a:ext cx="2281805" cy="1124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WISE-3</a:t>
            </a:r>
          </a:p>
          <a:p>
            <a:pPr algn="ctr"/>
            <a:r>
              <a:rPr lang="cs-CZ" dirty="0" err="1"/>
              <a:t>Quantity</a:t>
            </a: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1098956" y="4305457"/>
            <a:ext cx="2281805" cy="1124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WISE-4</a:t>
            </a:r>
          </a:p>
          <a:p>
            <a:pPr algn="ctr"/>
            <a:r>
              <a:rPr lang="cs-CZ" dirty="0" err="1"/>
              <a:t>Quality</a:t>
            </a:r>
            <a:endParaRPr lang="cs-CZ" dirty="0"/>
          </a:p>
        </p:txBody>
      </p:sp>
      <p:sp>
        <p:nvSpPr>
          <p:cNvPr id="10" name="Ovál 9"/>
          <p:cNvSpPr/>
          <p:nvPr/>
        </p:nvSpPr>
        <p:spPr>
          <a:xfrm>
            <a:off x="1098956" y="5690593"/>
            <a:ext cx="2281805" cy="1124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WISE-5</a:t>
            </a:r>
          </a:p>
          <a:p>
            <a:pPr algn="ctr"/>
            <a:r>
              <a:rPr lang="cs-CZ" dirty="0" err="1"/>
              <a:t>Spatial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7752824" y="1535185"/>
            <a:ext cx="2281805" cy="1124125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WISE-TCM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355609" y="904842"/>
            <a:ext cx="176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FRESHWATER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554370" y="904842"/>
            <a:ext cx="67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TCM</a:t>
            </a:r>
          </a:p>
        </p:txBody>
      </p:sp>
      <p:cxnSp>
        <p:nvCxnSpPr>
          <p:cNvPr id="15" name="Přímá spojnice 14"/>
          <p:cNvCxnSpPr/>
          <p:nvPr/>
        </p:nvCxnSpPr>
        <p:spPr>
          <a:xfrm>
            <a:off x="5354425" y="904842"/>
            <a:ext cx="99115" cy="576933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ál 21"/>
          <p:cNvSpPr/>
          <p:nvPr/>
        </p:nvSpPr>
        <p:spPr>
          <a:xfrm>
            <a:off x="7752824" y="2919904"/>
            <a:ext cx="2281805" cy="1124125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Biology in TC </a:t>
            </a:r>
            <a:r>
              <a:rPr lang="cs-CZ" dirty="0" err="1"/>
              <a:t>waters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9219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68000" y="36000"/>
            <a:ext cx="11724000" cy="676111"/>
          </a:xfrm>
        </p:spPr>
        <p:txBody>
          <a:bodyPr/>
          <a:lstStyle/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data flows evolution diagram – 2016 update</a:t>
            </a:r>
          </a:p>
          <a:p>
            <a:endParaRPr lang="en-US" noProof="0" dirty="0"/>
          </a:p>
        </p:txBody>
      </p:sp>
      <p:sp>
        <p:nvSpPr>
          <p:cNvPr id="7" name="Ovál 6"/>
          <p:cNvSpPr/>
          <p:nvPr/>
        </p:nvSpPr>
        <p:spPr>
          <a:xfrm>
            <a:off x="1098958" y="1535185"/>
            <a:ext cx="2281805" cy="1124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WISE-1</a:t>
            </a:r>
          </a:p>
          <a:p>
            <a:pPr algn="ctr"/>
            <a:r>
              <a:rPr lang="cs-CZ" dirty="0" err="1"/>
              <a:t>Emissions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1098957" y="2920321"/>
            <a:ext cx="2281805" cy="1124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WISE-3</a:t>
            </a:r>
          </a:p>
          <a:p>
            <a:pPr algn="ctr"/>
            <a:r>
              <a:rPr lang="cs-CZ" dirty="0" err="1"/>
              <a:t>Quantity</a:t>
            </a: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1098956" y="4305457"/>
            <a:ext cx="2281805" cy="1124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WISE-4</a:t>
            </a:r>
          </a:p>
          <a:p>
            <a:pPr algn="ctr"/>
            <a:r>
              <a:rPr lang="cs-CZ" dirty="0" err="1"/>
              <a:t>Quality</a:t>
            </a:r>
            <a:endParaRPr lang="cs-CZ" dirty="0"/>
          </a:p>
        </p:txBody>
      </p:sp>
      <p:sp>
        <p:nvSpPr>
          <p:cNvPr id="10" name="Ovál 9"/>
          <p:cNvSpPr/>
          <p:nvPr/>
        </p:nvSpPr>
        <p:spPr>
          <a:xfrm>
            <a:off x="1098956" y="5690593"/>
            <a:ext cx="2281805" cy="1124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WISE-5</a:t>
            </a:r>
          </a:p>
          <a:p>
            <a:pPr algn="ctr"/>
            <a:r>
              <a:rPr lang="cs-CZ" dirty="0" err="1"/>
              <a:t>Spatial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7752824" y="1535185"/>
            <a:ext cx="2281805" cy="1124125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WISE-TCM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355609" y="904842"/>
            <a:ext cx="176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FRESHWATER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554370" y="904842"/>
            <a:ext cx="67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TCM</a:t>
            </a:r>
          </a:p>
        </p:txBody>
      </p:sp>
      <p:cxnSp>
        <p:nvCxnSpPr>
          <p:cNvPr id="15" name="Přímá spojnice 14"/>
          <p:cNvCxnSpPr/>
          <p:nvPr/>
        </p:nvCxnSpPr>
        <p:spPr>
          <a:xfrm>
            <a:off x="5354425" y="904842"/>
            <a:ext cx="99115" cy="576933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7752824" y="4305457"/>
            <a:ext cx="2281805" cy="1124125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WISE-6</a:t>
            </a:r>
          </a:p>
          <a:p>
            <a:pPr algn="ctr"/>
            <a:r>
              <a:rPr lang="cs-CZ" dirty="0" err="1"/>
              <a:t>Water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TCM</a:t>
            </a:r>
          </a:p>
        </p:txBody>
      </p:sp>
      <p:sp>
        <p:nvSpPr>
          <p:cNvPr id="22" name="Ovál 21"/>
          <p:cNvSpPr/>
          <p:nvPr/>
        </p:nvSpPr>
        <p:spPr>
          <a:xfrm>
            <a:off x="7752824" y="2919904"/>
            <a:ext cx="2281805" cy="1124125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strike="sngStrike" dirty="0"/>
              <a:t>Biology in TC </a:t>
            </a:r>
            <a:r>
              <a:rPr lang="cs-CZ" sz="1000" strike="sngStrike" dirty="0" err="1"/>
              <a:t>waters</a:t>
            </a:r>
            <a:endParaRPr lang="cs-CZ" sz="1000" strike="sngStrike" dirty="0"/>
          </a:p>
          <a:p>
            <a:pPr algn="ctr"/>
            <a:r>
              <a:rPr lang="cs-CZ" dirty="0"/>
              <a:t>WISE-2</a:t>
            </a:r>
          </a:p>
          <a:p>
            <a:pPr algn="ctr"/>
            <a:r>
              <a:rPr lang="cs-CZ" dirty="0"/>
              <a:t>Biology</a:t>
            </a:r>
          </a:p>
        </p:txBody>
      </p:sp>
      <p:sp>
        <p:nvSpPr>
          <p:cNvPr id="23" name="Šipka: zahnutá doleva 22"/>
          <p:cNvSpPr/>
          <p:nvPr/>
        </p:nvSpPr>
        <p:spPr>
          <a:xfrm>
            <a:off x="10133814" y="2007122"/>
            <a:ext cx="657336" cy="2992717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7" name="Šipka: nahoru 26"/>
          <p:cNvSpPr/>
          <p:nvPr/>
        </p:nvSpPr>
        <p:spPr>
          <a:xfrm rot="13831035">
            <a:off x="5366146" y="1131519"/>
            <a:ext cx="218221" cy="5827923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 rot="19227123">
            <a:off x="5363042" y="3176832"/>
            <a:ext cx="123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Stations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Šipka: nahoru 28"/>
          <p:cNvSpPr/>
          <p:nvPr/>
        </p:nvSpPr>
        <p:spPr>
          <a:xfrm rot="14361160">
            <a:off x="5482820" y="2404552"/>
            <a:ext cx="213720" cy="500846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 rot="19747719">
            <a:off x="5619446" y="4080169"/>
            <a:ext cx="123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Stations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8251151" y="1012990"/>
            <a:ext cx="132600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0" dirty="0">
                <a:solidFill>
                  <a:schemeClr val="accent6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2" name="Šipka: nahoru 31"/>
          <p:cNvSpPr/>
          <p:nvPr/>
        </p:nvSpPr>
        <p:spPr>
          <a:xfrm rot="16200000">
            <a:off x="5423637" y="-126869"/>
            <a:ext cx="227980" cy="4313731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3475819" y="1613502"/>
            <a:ext cx="412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Riverine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inputs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, direct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discharges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796071" y="3020301"/>
            <a:ext cx="1573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Nutrients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Hazardous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substances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7" grpId="0" animBg="1"/>
      <p:bldP spid="28" grpId="0"/>
      <p:bldP spid="29" grpId="0" animBg="1"/>
      <p:bldP spid="30" grpId="0"/>
      <p:bldP spid="31" grpId="0"/>
      <p:bldP spid="32" grpId="0" animBg="1"/>
      <p:bldP spid="3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68000" y="36000"/>
            <a:ext cx="11584453" cy="676111"/>
          </a:xfrm>
        </p:spPr>
        <p:txBody>
          <a:bodyPr/>
          <a:lstStyle/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data flows evolution diagram – 2017 status </a:t>
            </a:r>
          </a:p>
          <a:p>
            <a:endParaRPr lang="en-US" noProof="0" dirty="0"/>
          </a:p>
        </p:txBody>
      </p:sp>
      <p:sp>
        <p:nvSpPr>
          <p:cNvPr id="7" name="Ovál 6"/>
          <p:cNvSpPr/>
          <p:nvPr/>
        </p:nvSpPr>
        <p:spPr>
          <a:xfrm>
            <a:off x="4213522" y="1565202"/>
            <a:ext cx="2281805" cy="11241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WISE-1</a:t>
            </a:r>
          </a:p>
          <a:p>
            <a:pPr algn="ctr"/>
            <a:r>
              <a:rPr lang="cs-CZ" dirty="0" err="1"/>
              <a:t>Emissions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1098957" y="2920321"/>
            <a:ext cx="2281805" cy="1124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WISE-3</a:t>
            </a:r>
          </a:p>
          <a:p>
            <a:pPr algn="ctr"/>
            <a:r>
              <a:rPr lang="cs-CZ" dirty="0" err="1"/>
              <a:t>Quantity</a:t>
            </a: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1098956" y="4305457"/>
            <a:ext cx="2281805" cy="1124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WISE-4</a:t>
            </a:r>
          </a:p>
          <a:p>
            <a:pPr algn="ctr"/>
            <a:r>
              <a:rPr lang="cs-CZ" dirty="0" err="1"/>
              <a:t>Quality</a:t>
            </a:r>
            <a:endParaRPr lang="cs-CZ" dirty="0"/>
          </a:p>
        </p:txBody>
      </p:sp>
      <p:sp>
        <p:nvSpPr>
          <p:cNvPr id="10" name="Ovál 9"/>
          <p:cNvSpPr/>
          <p:nvPr/>
        </p:nvSpPr>
        <p:spPr>
          <a:xfrm>
            <a:off x="4263079" y="5660160"/>
            <a:ext cx="2281805" cy="11241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WISE-5</a:t>
            </a:r>
          </a:p>
          <a:p>
            <a:pPr algn="ctr"/>
            <a:r>
              <a:rPr lang="cs-CZ" dirty="0" err="1"/>
              <a:t>Spatial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355609" y="904842"/>
            <a:ext cx="176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FRESHWATER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554370" y="904842"/>
            <a:ext cx="67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TCM</a:t>
            </a:r>
          </a:p>
        </p:txBody>
      </p:sp>
      <p:cxnSp>
        <p:nvCxnSpPr>
          <p:cNvPr id="15" name="Přímá spojnice 14"/>
          <p:cNvCxnSpPr/>
          <p:nvPr/>
        </p:nvCxnSpPr>
        <p:spPr>
          <a:xfrm>
            <a:off x="5354425" y="904842"/>
            <a:ext cx="116594" cy="5953158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7752824" y="4305457"/>
            <a:ext cx="2281805" cy="1124125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WISE-6</a:t>
            </a:r>
          </a:p>
          <a:p>
            <a:pPr algn="ctr"/>
            <a:r>
              <a:rPr lang="cs-CZ" dirty="0" err="1"/>
              <a:t>Water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TCM</a:t>
            </a:r>
          </a:p>
        </p:txBody>
      </p:sp>
      <p:sp>
        <p:nvSpPr>
          <p:cNvPr id="22" name="Ovál 21"/>
          <p:cNvSpPr/>
          <p:nvPr/>
        </p:nvSpPr>
        <p:spPr>
          <a:xfrm>
            <a:off x="7752824" y="2919904"/>
            <a:ext cx="2281805" cy="1124125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WISE-2</a:t>
            </a:r>
          </a:p>
          <a:p>
            <a:pPr algn="ctr"/>
            <a:r>
              <a:rPr lang="cs-CZ" dirty="0"/>
              <a:t>Biology</a:t>
            </a:r>
          </a:p>
        </p:txBody>
      </p:sp>
      <p:cxnSp>
        <p:nvCxnSpPr>
          <p:cNvPr id="37" name="Přímá spojnice se šipkou 36"/>
          <p:cNvCxnSpPr>
            <a:stCxn id="9" idx="6"/>
            <a:endCxn id="22" idx="2"/>
          </p:cNvCxnSpPr>
          <p:nvPr/>
        </p:nvCxnSpPr>
        <p:spPr>
          <a:xfrm flipV="1">
            <a:off x="3380761" y="3481967"/>
            <a:ext cx="4372063" cy="1385553"/>
          </a:xfrm>
          <a:prstGeom prst="straightConnector1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 rot="20535483">
            <a:off x="4203140" y="3767975"/>
            <a:ext cx="280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Biology – 2018 (</a:t>
            </a:r>
            <a:r>
              <a:rPr lang="cs-CZ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plan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19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data call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noProof="0" dirty="0"/>
              <a:t>Data call 2017 opens on 1.10.2017</a:t>
            </a:r>
          </a:p>
          <a:p>
            <a:r>
              <a:rPr lang="en-US" noProof="0" dirty="0"/>
              <a:t>Reporting of WISE-1,2,3,4,6</a:t>
            </a:r>
          </a:p>
          <a:p>
            <a:r>
              <a:rPr lang="en-US" noProof="0" dirty="0"/>
              <a:t>WISE-5 is continuous reporting (whenever an update is available-&gt; report)</a:t>
            </a:r>
          </a:p>
          <a:p>
            <a:r>
              <a:rPr lang="en-US" noProof="0" dirty="0"/>
              <a:t>Helpdesk will be available as usually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noProof="0" dirty="0">
                <a:hlinkClick r:id="rId2"/>
              </a:rPr>
              <a:t>wisesoe.helpdesk@eionet.europa.eu</a:t>
            </a:r>
            <a:endParaRPr lang="en-US" noProof="0" dirty="0"/>
          </a:p>
          <a:p>
            <a:pPr marL="0" indent="0"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4306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Thank you!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60154" y="875743"/>
            <a:ext cx="9062059" cy="50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27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dataflows introduction – as it is now </a:t>
            </a:r>
          </a:p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reporting 2016 overview – processes and data</a:t>
            </a:r>
          </a:p>
          <a:p>
            <a:r>
              <a:rPr lang="en-US" noProof="0" dirty="0"/>
              <a:t>Changes in WISE </a:t>
            </a:r>
            <a:r>
              <a:rPr lang="en-US" noProof="0" dirty="0" err="1"/>
              <a:t>SoE</a:t>
            </a:r>
            <a:r>
              <a:rPr lang="en-US" noProof="0" dirty="0"/>
              <a:t> dataflows for future data calls</a:t>
            </a:r>
          </a:p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reporting 2017 – timing and preparations</a:t>
            </a:r>
          </a:p>
          <a:p>
            <a:pPr marL="0" indent="0"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22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dataflows introduction – status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4956518"/>
          </a:xfrm>
        </p:spPr>
        <p:txBody>
          <a:bodyPr/>
          <a:lstStyle/>
          <a:p>
            <a:r>
              <a:rPr lang="en-US" noProof="0" dirty="0">
                <a:highlight>
                  <a:srgbClr val="00FFFF"/>
                </a:highlight>
              </a:rPr>
              <a:t>WISE-1: Emissions</a:t>
            </a:r>
          </a:p>
          <a:p>
            <a:r>
              <a:rPr lang="en-US" noProof="0" dirty="0">
                <a:highlight>
                  <a:srgbClr val="00FFFF"/>
                </a:highlight>
              </a:rPr>
              <a:t>WISE-3: Water quantity</a:t>
            </a:r>
          </a:p>
          <a:p>
            <a:r>
              <a:rPr lang="en-US" noProof="0" dirty="0">
                <a:highlight>
                  <a:srgbClr val="00FFFF"/>
                </a:highlight>
              </a:rPr>
              <a:t>WISE-4: Water quality (+ </a:t>
            </a:r>
            <a:r>
              <a:rPr lang="en-US" noProof="0" dirty="0" err="1">
                <a:highlight>
                  <a:srgbClr val="00FFFF"/>
                </a:highlight>
              </a:rPr>
              <a:t>Watchlist</a:t>
            </a:r>
            <a:r>
              <a:rPr lang="en-US" noProof="0" dirty="0">
                <a:highlight>
                  <a:srgbClr val="00FFFF"/>
                </a:highlight>
              </a:rPr>
              <a:t>)</a:t>
            </a:r>
          </a:p>
          <a:p>
            <a:r>
              <a:rPr lang="en-US" noProof="0" dirty="0">
                <a:highlight>
                  <a:srgbClr val="00FFFF"/>
                </a:highlight>
              </a:rPr>
              <a:t>WISE-5: Spatial data</a:t>
            </a:r>
          </a:p>
          <a:p>
            <a:r>
              <a:rPr lang="en-US" sz="3600" i="1" noProof="0" dirty="0">
                <a:solidFill>
                  <a:srgbClr val="FFC000"/>
                </a:solidFill>
              </a:rPr>
              <a:t>Biology in TC waters</a:t>
            </a:r>
          </a:p>
          <a:p>
            <a:r>
              <a:rPr lang="en-US" sz="3600" i="1" noProof="0" dirty="0">
                <a:solidFill>
                  <a:srgbClr val="FFC000"/>
                </a:solidFill>
              </a:rPr>
              <a:t>TCM waters quality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6892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Revision of data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noProof="0" dirty="0"/>
              <a:t>Freshwater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noProof="0" dirty="0"/>
              <a:t>Updated reporting guidance </a:t>
            </a:r>
            <a:r>
              <a:rPr lang="en-US" sz="2600" noProof="0" dirty="0">
                <a:hlinkClick r:id="rId2"/>
              </a:rPr>
              <a:t>http://cdr.eionet.europa.eu/help/WISE_SoE/wise4/WISE_SoE_ReportnetGuidance_v1.4_2016-10-06.pdf</a:t>
            </a:r>
            <a:endParaRPr lang="en-US" sz="2600" noProof="0" dirty="0"/>
          </a:p>
          <a:p>
            <a:pPr marL="641841" indent="-571500"/>
            <a:r>
              <a:rPr lang="en-US" noProof="0" dirty="0"/>
              <a:t>TCM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noProof="0" dirty="0"/>
              <a:t>Consultation with NRCs -&gt; document on revision </a:t>
            </a:r>
            <a:r>
              <a:rPr lang="en-US" sz="2600" noProof="0" dirty="0">
                <a:hlinkClick r:id="rId3"/>
              </a:rPr>
              <a:t>https://forum.eionet.europa.eu/nrc-marine-coastal-and-maritime/library/2017-activities/webinar-revision-wise-soe-tcm-dataflows/revision-process-wise-soe-tcm-dataflows</a:t>
            </a:r>
            <a:endParaRPr lang="en-US" sz="2600" noProof="0" dirty="0"/>
          </a:p>
        </p:txBody>
      </p:sp>
    </p:spTree>
    <p:extLst>
      <p:ext uri="{BB962C8B-B14F-4D97-AF65-F5344CB8AC3E}">
        <p14:creationId xmlns:p14="http://schemas.microsoft.com/office/powerpoint/2010/main" val="193871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reporting workflow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000" y="1073002"/>
            <a:ext cx="11245850" cy="3759200"/>
          </a:xfrm>
        </p:spPr>
        <p:txBody>
          <a:bodyPr/>
          <a:lstStyle/>
          <a:p>
            <a:r>
              <a:rPr lang="en-US" noProof="0" dirty="0"/>
              <a:t>Already fully automated in FW area, TCM in 2017</a:t>
            </a:r>
          </a:p>
          <a:p>
            <a:endParaRPr lang="en-US" noProof="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0" y="1709749"/>
            <a:ext cx="7914286" cy="460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28691" y="6309749"/>
            <a:ext cx="3114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Image source: </a:t>
            </a:r>
            <a:r>
              <a:rPr lang="cs-CZ" sz="1000" dirty="0">
                <a:hlinkClick r:id="rId3"/>
              </a:rPr>
              <a:t>WISE </a:t>
            </a:r>
            <a:r>
              <a:rPr lang="cs-CZ" sz="1000" dirty="0" err="1">
                <a:hlinkClick r:id="rId3"/>
              </a:rPr>
              <a:t>SoE</a:t>
            </a:r>
            <a:r>
              <a:rPr lang="cs-CZ" sz="1000" dirty="0">
                <a:hlinkClick r:id="rId3"/>
              </a:rPr>
              <a:t> Reporting </a:t>
            </a:r>
            <a:r>
              <a:rPr lang="cs-CZ" sz="1000" dirty="0" err="1">
                <a:hlinkClick r:id="rId3"/>
              </a:rPr>
              <a:t>Guidance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200876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reporting 2016 – data products 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4956518"/>
          </a:xfrm>
        </p:spPr>
        <p:txBody>
          <a:bodyPr/>
          <a:lstStyle/>
          <a:p>
            <a:r>
              <a:rPr lang="en-US" noProof="0" dirty="0"/>
              <a:t>Processing of legacy data (i.e. prior to 2014) first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noProof="0" dirty="0"/>
              <a:t>Quality assurance of legacy spatial (WISE-5) data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noProof="0" dirty="0"/>
              <a:t>Import of legacy content data (WISE-4)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noProof="0" dirty="0"/>
              <a:t>Only once finalized, inclusion of 2015 and 2016 data can happen</a:t>
            </a:r>
          </a:p>
          <a:p>
            <a:r>
              <a:rPr lang="en-US" noProof="0" dirty="0" err="1"/>
              <a:t>Waterbase</a:t>
            </a:r>
            <a:r>
              <a:rPr lang="en-US" noProof="0" dirty="0"/>
              <a:t> 2016 available in summer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noProof="0" dirty="0"/>
              <a:t>All other derived products available then (maps, indicators,…)</a:t>
            </a:r>
          </a:p>
        </p:txBody>
      </p:sp>
    </p:spTree>
    <p:extLst>
      <p:ext uri="{BB962C8B-B14F-4D97-AF65-F5344CB8AC3E}">
        <p14:creationId xmlns:p14="http://schemas.microsoft.com/office/powerpoint/2010/main" val="210068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reporting 2016 – non EU countries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580025"/>
              </p:ext>
            </p:extLst>
          </p:nvPr>
        </p:nvGraphicFramePr>
        <p:xfrm>
          <a:off x="1350629" y="1300293"/>
          <a:ext cx="7684314" cy="42835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035360">
                  <a:extLst>
                    <a:ext uri="{9D8B030D-6E8A-4147-A177-3AD203B41FA5}">
                      <a16:colId xmlns:a16="http://schemas.microsoft.com/office/drawing/2014/main" val="2773500876"/>
                    </a:ext>
                  </a:extLst>
                </a:gridCol>
                <a:gridCol w="1488331">
                  <a:extLst>
                    <a:ext uri="{9D8B030D-6E8A-4147-A177-3AD203B41FA5}">
                      <a16:colId xmlns:a16="http://schemas.microsoft.com/office/drawing/2014/main" val="4163101569"/>
                    </a:ext>
                  </a:extLst>
                </a:gridCol>
                <a:gridCol w="1035360">
                  <a:extLst>
                    <a:ext uri="{9D8B030D-6E8A-4147-A177-3AD203B41FA5}">
                      <a16:colId xmlns:a16="http://schemas.microsoft.com/office/drawing/2014/main" val="4223274172"/>
                    </a:ext>
                  </a:extLst>
                </a:gridCol>
                <a:gridCol w="1811880">
                  <a:extLst>
                    <a:ext uri="{9D8B030D-6E8A-4147-A177-3AD203B41FA5}">
                      <a16:colId xmlns:a16="http://schemas.microsoft.com/office/drawing/2014/main" val="3750589775"/>
                    </a:ext>
                  </a:extLst>
                </a:gridCol>
                <a:gridCol w="2313383">
                  <a:extLst>
                    <a:ext uri="{9D8B030D-6E8A-4147-A177-3AD203B41FA5}">
                      <a16:colId xmlns:a16="http://schemas.microsoft.com/office/drawing/2014/main" val="3602287291"/>
                    </a:ext>
                  </a:extLst>
                </a:gridCol>
              </a:tblGrid>
              <a:tr h="371714">
                <a:tc>
                  <a:txBody>
                    <a:bodyPr/>
                    <a:lstStyle/>
                    <a:p>
                      <a:pPr algn="ctr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WISE-1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WISE-3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WISE-4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WISE-5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5162197"/>
                  </a:ext>
                </a:extLst>
              </a:tr>
              <a:tr h="354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AL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2787514"/>
                  </a:ext>
                </a:extLst>
              </a:tr>
              <a:tr h="3540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BA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3434922"/>
                  </a:ext>
                </a:extLst>
              </a:tr>
              <a:tr h="3540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CH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0831320"/>
                  </a:ext>
                </a:extLst>
              </a:tr>
              <a:tr h="3540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IS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8290366"/>
                  </a:ext>
                </a:extLst>
              </a:tr>
              <a:tr h="3540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LI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8105769"/>
                  </a:ext>
                </a:extLst>
              </a:tr>
              <a:tr h="3540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ME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1119906"/>
                  </a:ext>
                </a:extLst>
              </a:tr>
              <a:tr h="3540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MK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9429290"/>
                  </a:ext>
                </a:extLst>
              </a:tr>
              <a:tr h="3540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NO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3022053"/>
                  </a:ext>
                </a:extLst>
              </a:tr>
              <a:tr h="3540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RS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1343635"/>
                  </a:ext>
                </a:extLst>
              </a:tr>
              <a:tr h="3540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TR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X (monitoring </a:t>
                      </a:r>
                      <a:r>
                        <a:rPr lang="cs-CZ" sz="1100" u="none" strike="noStrike" dirty="0" err="1">
                          <a:effectLst/>
                        </a:rPr>
                        <a:t>sites</a:t>
                      </a:r>
                      <a:r>
                        <a:rPr lang="cs-CZ" sz="1100" u="none" strike="noStrike" dirty="0">
                          <a:effectLst/>
                        </a:rPr>
                        <a:t>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0042203"/>
                  </a:ext>
                </a:extLst>
              </a:tr>
              <a:tr h="3717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XK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1594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49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River basin districts (RBD) overview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1" y="813462"/>
            <a:ext cx="8541776" cy="604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3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301" y="2832847"/>
            <a:ext cx="4716699" cy="353629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WISE </a:t>
            </a:r>
            <a:r>
              <a:rPr lang="en-US" noProof="0" dirty="0" err="1"/>
              <a:t>SoE</a:t>
            </a:r>
            <a:r>
              <a:rPr lang="en-US" noProof="0" dirty="0"/>
              <a:t> dataflows updates 2015 – 2017/2018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noProof="0" dirty="0"/>
              <a:t>Update of paradigm</a:t>
            </a:r>
          </a:p>
          <a:p>
            <a:pPr marL="1063895" lvl="1" indent="-571500">
              <a:buFont typeface="Courier New" panose="02070309020205020404" pitchFamily="49" charset="0"/>
              <a:buChar char="o"/>
            </a:pPr>
            <a:r>
              <a:rPr lang="en-US" noProof="0" dirty="0"/>
              <a:t>Move from </a:t>
            </a:r>
            <a:r>
              <a:rPr lang="en-US" b="1" noProof="0" dirty="0">
                <a:solidFill>
                  <a:srgbClr val="00B050"/>
                </a:solidFill>
              </a:rPr>
              <a:t>environment</a:t>
            </a:r>
            <a:r>
              <a:rPr lang="en-US" noProof="0" dirty="0"/>
              <a:t> (FW vs. TCM) division to </a:t>
            </a:r>
            <a:r>
              <a:rPr lang="en-US" b="1" noProof="0" dirty="0">
                <a:solidFill>
                  <a:srgbClr val="3640A4"/>
                </a:solidFill>
              </a:rPr>
              <a:t>domains</a:t>
            </a:r>
            <a:r>
              <a:rPr lang="en-US" noProof="0" dirty="0"/>
              <a:t> (emissions, biology, etc.) division</a:t>
            </a:r>
          </a:p>
          <a:p>
            <a:pPr marL="1063895" lvl="1" indent="-571500">
              <a:buFont typeface="Courier New" panose="02070309020205020404" pitchFamily="49" charset="0"/>
              <a:buChar char="o"/>
            </a:pPr>
            <a:r>
              <a:rPr lang="en-US" noProof="0" dirty="0"/>
              <a:t>Holistic approach</a:t>
            </a:r>
          </a:p>
          <a:p>
            <a:pPr marL="1063895" lvl="1" indent="-571500">
              <a:buFont typeface="Courier New" panose="02070309020205020404" pitchFamily="49" charset="0"/>
              <a:buChar char="o"/>
            </a:pPr>
            <a:r>
              <a:rPr lang="en-US" noProof="0" dirty="0"/>
              <a:t>Reflection of DPSIR model</a:t>
            </a:r>
          </a:p>
          <a:p>
            <a:pPr marL="1063895" lvl="1" indent="-571500">
              <a:buFont typeface="Courier New" panose="02070309020205020404" pitchFamily="49" charset="0"/>
              <a:buChar char="o"/>
            </a:pPr>
            <a:r>
              <a:rPr lang="en-US" noProof="0" dirty="0"/>
              <a:t>Improved assessment</a:t>
            </a:r>
          </a:p>
          <a:p>
            <a:r>
              <a:rPr lang="en-US" noProof="0" dirty="0"/>
              <a:t>Slight adjustments of data models</a:t>
            </a:r>
          </a:p>
          <a:p>
            <a:r>
              <a:rPr lang="en-US" noProof="0" dirty="0"/>
              <a:t>Move of several topics among dataflows</a:t>
            </a:r>
          </a:p>
        </p:txBody>
      </p:sp>
    </p:spTree>
    <p:extLst>
      <p:ext uri="{BB962C8B-B14F-4D97-AF65-F5344CB8AC3E}">
        <p14:creationId xmlns:p14="http://schemas.microsoft.com/office/powerpoint/2010/main" val="285071439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Personnalisée 1">
      <a:dk1>
        <a:srgbClr val="113A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6" id="{7097CE30-2B87-416D-81F8-909722110CD4}" vid="{89E79B58-ABE2-4166-89C3-C75C983A48C1}"/>
    </a:ext>
  </a:extLst>
</a:theme>
</file>

<file path=ppt/theme/theme2.xml><?xml version="1.0" encoding="utf-8"?>
<a:theme xmlns:a="http://schemas.openxmlformats.org/drawingml/2006/main" name="19_Sections">
  <a:themeElements>
    <a:clrScheme name="Personnalisée 3">
      <a:dk1>
        <a:srgbClr val="113A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6" id="{7097CE30-2B87-416D-81F8-909722110CD4}" vid="{5975FBB0-496A-43E2-A5DA-5DB4EBFC696E}"/>
    </a:ext>
  </a:extLst>
</a:theme>
</file>

<file path=ppt/theme/theme3.xml><?xml version="1.0" encoding="utf-8"?>
<a:theme xmlns:a="http://schemas.openxmlformats.org/drawingml/2006/main" name="16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6" id="{7097CE30-2B87-416D-81F8-909722110CD4}" vid="{24C33E74-93FE-4D40-9AC0-464A583A4EB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2_16x9_white background</Template>
  <TotalTime>4596</TotalTime>
  <Words>433</Words>
  <Application>Microsoft Office PowerPoint</Application>
  <PresentationFormat>Širokoúhlá obrazovka</PresentationFormat>
  <Paragraphs>139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Arial</vt:lpstr>
      <vt:lpstr>Calibri</vt:lpstr>
      <vt:lpstr>Courier New</vt:lpstr>
      <vt:lpstr>Open Sans</vt:lpstr>
      <vt:lpstr>Cover</vt:lpstr>
      <vt:lpstr>19_Sections</vt:lpstr>
      <vt:lpstr>16_Sections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>European Environment Agency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Ove Caspersen</dc:creator>
  <cp:keywords/>
  <dc:description/>
  <cp:lastModifiedBy>Jiří Kvapil</cp:lastModifiedBy>
  <cp:revision>108</cp:revision>
  <cp:lastPrinted>2015-02-09T14:13:52Z</cp:lastPrinted>
  <dcterms:created xsi:type="dcterms:W3CDTF">2016-03-17T09:23:53Z</dcterms:created>
  <dcterms:modified xsi:type="dcterms:W3CDTF">2017-06-15T14:04:30Z</dcterms:modified>
  <cp:category/>
</cp:coreProperties>
</file>