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5" r:id="rId3"/>
    <p:sldId id="257" r:id="rId4"/>
    <p:sldId id="278" r:id="rId5"/>
    <p:sldId id="271" r:id="rId6"/>
    <p:sldId id="279" r:id="rId7"/>
    <p:sldId id="272" r:id="rId8"/>
    <p:sldId id="280" r:id="rId9"/>
    <p:sldId id="273" r:id="rId10"/>
    <p:sldId id="277" r:id="rId11"/>
    <p:sldId id="284" r:id="rId12"/>
    <p:sldId id="281" r:id="rId13"/>
    <p:sldId id="286" r:id="rId14"/>
    <p:sldId id="287" r:id="rId15"/>
    <p:sldId id="274" r:id="rId16"/>
    <p:sldId id="283" r:id="rId17"/>
    <p:sldId id="288" r:id="rId18"/>
    <p:sldId id="285" r:id="rId19"/>
    <p:sldId id="270" r:id="rId20"/>
  </p:sldIdLst>
  <p:sldSz cx="9906000" cy="6858000" type="A4"/>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85591" autoAdjust="0"/>
  </p:normalViewPr>
  <p:slideViewPr>
    <p:cSldViewPr snapToGrid="0">
      <p:cViewPr>
        <p:scale>
          <a:sx n="116" d="100"/>
          <a:sy n="116" d="100"/>
        </p:scale>
        <p:origin x="-1224" y="-72"/>
      </p:cViewPr>
      <p:guideLst>
        <p:guide orient="horz" pos="2160"/>
        <p:guide pos="3840"/>
        <p:guide pos="312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ARSO\ARSO_kazalci\Publikacija\EN20_Cene%20energentov_2015_koncna_ARS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EU-SERVER\Company\CEU%20projekti\CEU%20projekti%202015\KazalciARSOinPublikacija_2015\PoslanoARSO\2015-11-15_PoslanoARSO\EN10_RabaKoncneEnergijePoSektorjih_2015.xls"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CEU-SERVER\Company\CEU%20projekti\CEU%20projekti%202015\KazalciARSOinPublikacija_2015\DelovneVerzije\LAP\EN22_SubvencijeVEnergetiki_2015.xls"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EU-SERVER\Company\PUM\kazalci\files%20za%20oddat\Cene\2015\EN20_Cene_energentov_2015_v1.xlsx" TargetMode="External"/><Relationship Id="rId1" Type="http://schemas.openxmlformats.org/officeDocument/2006/relationships/image" Target="../media/image3.png"/></Relationships>
</file>

<file path=ppt/charts/_rels/chart3.xml.rels><?xml version="1.0" encoding="UTF-8" standalone="yes"?>
<Relationships xmlns="http://schemas.openxmlformats.org/package/2006/relationships"><Relationship Id="rId1" Type="http://schemas.openxmlformats.org/officeDocument/2006/relationships/oleObject" Target="file:///\\CEU-SERVER\Company\PUM\kazalci\files%20za%20oddat\Cene\2015\EN20_Cene_energentov_2015_v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EU-SERVER\Company\PUM\kazalci\files%20za%20oddat\Cene\2015\EN20_Cene_energentov_2015_v1.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oleObject" Target="file:///D:\ARSO\ARSO_kazalci\Publikacija\Predstavitev\Boo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ARSO\ARSO_kazalci\Publikacija\Predstavitev\Book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ARSO\ARSO_kazalci\Publikacija\Predstavitev\Book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EU-SERVER\Company\CEU%20projekti\CEU%20projekti%202015\KazalciARSOinPublikacija_2015\PoslanoARSO\2015-11-15_PoslanoARSO\EN11_EnergetskaIntenzivnostOskrbeZEnergijo_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300"/>
            </a:pPr>
            <a:r>
              <a:rPr lang="sl-SI" sz="1300" dirty="0" smtClean="0"/>
              <a:t>Realne </a:t>
            </a:r>
            <a:r>
              <a:rPr lang="sl-SI" sz="1300" dirty="0" smtClean="0"/>
              <a:t>spremembe končnih </a:t>
            </a:r>
            <a:r>
              <a:rPr lang="sl-SI" sz="1300" dirty="0"/>
              <a:t>cen električne energije, zemeljskega plina v industriji in gospodinjstvih ter naftnih </a:t>
            </a:r>
            <a:r>
              <a:rPr lang="sl-SI" sz="1300" dirty="0" smtClean="0"/>
              <a:t>derivatov </a:t>
            </a:r>
            <a:endParaRPr lang="sl-SI" sz="1300" dirty="0"/>
          </a:p>
        </c:rich>
      </c:tx>
      <c:layout>
        <c:manualLayout>
          <c:xMode val="edge"/>
          <c:yMode val="edge"/>
          <c:x val="0.16611785616409167"/>
          <c:y val="0"/>
        </c:manualLayout>
      </c:layout>
      <c:overlay val="0"/>
    </c:title>
    <c:autoTitleDeleted val="0"/>
    <c:plotArea>
      <c:layout>
        <c:manualLayout>
          <c:layoutTarget val="inner"/>
          <c:xMode val="edge"/>
          <c:yMode val="edge"/>
          <c:x val="0.37205819224763781"/>
          <c:y val="0.20219200349911604"/>
          <c:w val="0.69325199806845172"/>
          <c:h val="0.73602596083129246"/>
        </c:manualLayout>
      </c:layout>
      <c:barChart>
        <c:barDir val="bar"/>
        <c:grouping val="clustered"/>
        <c:varyColors val="0"/>
        <c:ser>
          <c:idx val="1"/>
          <c:order val="0"/>
          <c:tx>
            <c:strRef>
              <c:f>'EN20-1'!$A$8</c:f>
              <c:strCache>
                <c:ptCount val="1"/>
                <c:pt idx="0">
                  <c:v>1995-2007</c:v>
                </c:pt>
              </c:strCache>
            </c:strRef>
          </c:tx>
          <c:spPr>
            <a:solidFill>
              <a:schemeClr val="accent1"/>
            </a:solidFill>
          </c:spPr>
          <c:invertIfNegative val="0"/>
          <c:dLbls>
            <c:dLbl>
              <c:idx val="3"/>
              <c:layout>
                <c:manualLayout>
                  <c:x val="-5.0062578222778598E-2"/>
                  <c:y val="-2.2529372669618016E-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'EN20-1'!$H$5:$N$5</c:f>
              <c:strCache>
                <c:ptCount val="7"/>
                <c:pt idx="0">
                  <c:v>Električna energija - gospodinjstva</c:v>
                </c:pt>
                <c:pt idx="1">
                  <c:v>Električna energija - industrija</c:v>
                </c:pt>
                <c:pt idx="2">
                  <c:v>Diesel D2 - promet</c:v>
                </c:pt>
                <c:pt idx="3">
                  <c:v>Kurilno olje EL - ogrevanje</c:v>
                </c:pt>
                <c:pt idx="4">
                  <c:v>Zemeljski plin - industrija</c:v>
                </c:pt>
                <c:pt idx="5">
                  <c:v>Bencin NMB 95 - promet</c:v>
                </c:pt>
                <c:pt idx="6">
                  <c:v>Zemeljski plin - gospodinjstva</c:v>
                </c:pt>
              </c:strCache>
            </c:strRef>
          </c:cat>
          <c:val>
            <c:numRef>
              <c:f>'EN20-1'!$H$8:$N$8</c:f>
              <c:numCache>
                <c:formatCode>0%</c:formatCode>
                <c:ptCount val="7"/>
                <c:pt idx="0">
                  <c:v>0.11337933016195501</c:v>
                </c:pt>
                <c:pt idx="1">
                  <c:v>5.13293793478957E-2</c:v>
                </c:pt>
                <c:pt idx="2">
                  <c:v>0.73388442651910901</c:v>
                </c:pt>
                <c:pt idx="3">
                  <c:v>0.96876675417677205</c:v>
                </c:pt>
                <c:pt idx="4">
                  <c:v>0.60449604154928804</c:v>
                </c:pt>
                <c:pt idx="5">
                  <c:v>0.70060358635864395</c:v>
                </c:pt>
                <c:pt idx="6">
                  <c:v>0.88893759484014401</c:v>
                </c:pt>
              </c:numCache>
            </c:numRef>
          </c:val>
        </c:ser>
        <c:ser>
          <c:idx val="0"/>
          <c:order val="1"/>
          <c:tx>
            <c:strRef>
              <c:f>'EN20-1'!$A$9</c:f>
              <c:strCache>
                <c:ptCount val="1"/>
                <c:pt idx="0">
                  <c:v>2008-2014</c:v>
                </c:pt>
              </c:strCache>
            </c:strRef>
          </c:tx>
          <c:spPr>
            <a:solidFill>
              <a:schemeClr val="accent2"/>
            </a:solidFill>
          </c:spPr>
          <c:invertIfNegative val="0"/>
          <c:dLbls>
            <c:txPr>
              <a:bodyPr/>
              <a:lstStyle/>
              <a:p>
                <a:pPr>
                  <a:defRPr b="1"/>
                </a:pPr>
                <a:endParaRPr lang="sl-SI"/>
              </a:p>
            </c:txPr>
            <c:showLegendKey val="0"/>
            <c:showVal val="1"/>
            <c:showCatName val="0"/>
            <c:showSerName val="0"/>
            <c:showPercent val="0"/>
            <c:showBubbleSize val="0"/>
            <c:showLeaderLines val="0"/>
          </c:dLbls>
          <c:cat>
            <c:strRef>
              <c:f>'EN20-1'!$H$5:$N$5</c:f>
              <c:strCache>
                <c:ptCount val="7"/>
                <c:pt idx="0">
                  <c:v>Električna energija - gospodinjstva</c:v>
                </c:pt>
                <c:pt idx="1">
                  <c:v>Električna energija - industrija</c:v>
                </c:pt>
                <c:pt idx="2">
                  <c:v>Diesel D2 - promet</c:v>
                </c:pt>
                <c:pt idx="3">
                  <c:v>Kurilno olje EL - ogrevanje</c:v>
                </c:pt>
                <c:pt idx="4">
                  <c:v>Zemeljski plin - industrija</c:v>
                </c:pt>
                <c:pt idx="5">
                  <c:v>Bencin NMB 95 - promet</c:v>
                </c:pt>
                <c:pt idx="6">
                  <c:v>Zemeljski plin - gospodinjstva</c:v>
                </c:pt>
              </c:strCache>
            </c:strRef>
          </c:cat>
          <c:val>
            <c:numRef>
              <c:f>'EN20-1'!$H$9:$N$9</c:f>
              <c:numCache>
                <c:formatCode>0%</c:formatCode>
                <c:ptCount val="7"/>
                <c:pt idx="0">
                  <c:v>0.37291472641755402</c:v>
                </c:pt>
                <c:pt idx="1">
                  <c:v>4.32807653290153E-2</c:v>
                </c:pt>
                <c:pt idx="2">
                  <c:v>0.23951117682129</c:v>
                </c:pt>
                <c:pt idx="3">
                  <c:v>0.32125320558584403</c:v>
                </c:pt>
                <c:pt idx="4">
                  <c:v>0.25240100141885002</c:v>
                </c:pt>
                <c:pt idx="5">
                  <c:v>0.33982575109174001</c:v>
                </c:pt>
                <c:pt idx="6">
                  <c:v>0.207833547938647</c:v>
                </c:pt>
              </c:numCache>
            </c:numRef>
          </c:val>
        </c:ser>
        <c:dLbls>
          <c:showLegendKey val="0"/>
          <c:showVal val="0"/>
          <c:showCatName val="0"/>
          <c:showSerName val="0"/>
          <c:showPercent val="0"/>
          <c:showBubbleSize val="0"/>
        </c:dLbls>
        <c:gapWidth val="60"/>
        <c:axId val="89580032"/>
        <c:axId val="87829312"/>
      </c:barChart>
      <c:catAx>
        <c:axId val="89580032"/>
        <c:scaling>
          <c:orientation val="minMax"/>
        </c:scaling>
        <c:delete val="0"/>
        <c:axPos val="l"/>
        <c:numFmt formatCode="General" sourceLinked="1"/>
        <c:majorTickMark val="out"/>
        <c:minorTickMark val="cross"/>
        <c:tickLblPos val="low"/>
        <c:txPr>
          <a:bodyPr rot="0" vert="horz"/>
          <a:lstStyle/>
          <a:p>
            <a:pPr>
              <a:defRPr b="1"/>
            </a:pPr>
            <a:endParaRPr lang="sl-SI"/>
          </a:p>
        </c:txPr>
        <c:crossAx val="87829312"/>
        <c:crosses val="autoZero"/>
        <c:auto val="1"/>
        <c:lblAlgn val="ctr"/>
        <c:lblOffset val="100"/>
        <c:tickLblSkip val="1"/>
        <c:tickMarkSkip val="1"/>
        <c:noMultiLvlLbl val="0"/>
      </c:catAx>
      <c:valAx>
        <c:axId val="87829312"/>
        <c:scaling>
          <c:orientation val="minMax"/>
          <c:max val="1"/>
        </c:scaling>
        <c:delete val="0"/>
        <c:axPos val="b"/>
        <c:majorGridlines/>
        <c:numFmt formatCode="0%" sourceLinked="0"/>
        <c:majorTickMark val="out"/>
        <c:minorTickMark val="none"/>
        <c:tickLblPos val="nextTo"/>
        <c:txPr>
          <a:bodyPr rot="0" vert="horz"/>
          <a:lstStyle/>
          <a:p>
            <a:pPr>
              <a:defRPr b="1"/>
            </a:pPr>
            <a:endParaRPr lang="sl-SI"/>
          </a:p>
        </c:txPr>
        <c:crossAx val="89580032"/>
        <c:crosses val="autoZero"/>
        <c:crossBetween val="between"/>
      </c:valAx>
    </c:plotArea>
    <c:legend>
      <c:legendPos val="r"/>
      <c:legendEntry>
        <c:idx val="1"/>
        <c:txPr>
          <a:bodyPr/>
          <a:lstStyle/>
          <a:p>
            <a:pPr>
              <a:defRPr b="0"/>
            </a:pPr>
            <a:endParaRPr lang="sl-SI"/>
          </a:p>
        </c:txPr>
      </c:legendEntry>
      <c:layout>
        <c:manualLayout>
          <c:xMode val="edge"/>
          <c:yMode val="edge"/>
          <c:x val="0.7412245621988115"/>
          <c:y val="0.75084864391951012"/>
          <c:w val="0.20585491877646586"/>
          <c:h val="0.15481895198708151"/>
        </c:manualLayout>
      </c:layout>
      <c:overlay val="0"/>
      <c:spPr>
        <a:solidFill>
          <a:schemeClr val="bg1"/>
        </a:solidFill>
      </c:spPr>
      <c:txPr>
        <a:bodyPr/>
        <a:lstStyle/>
        <a:p>
          <a:pPr>
            <a:defRPr b="1"/>
          </a:pPr>
          <a:endParaRPr lang="sl-SI"/>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50014134350179E-2"/>
          <c:y val="7.2256769794271078E-2"/>
          <c:w val="0.74252854805022395"/>
          <c:h val="0.77459257219458588"/>
        </c:manualLayout>
      </c:layout>
      <c:barChart>
        <c:barDir val="col"/>
        <c:grouping val="stacked"/>
        <c:varyColors val="0"/>
        <c:ser>
          <c:idx val="0"/>
          <c:order val="0"/>
          <c:tx>
            <c:strRef>
              <c:f>'EN10-5'!$A$8</c:f>
              <c:strCache>
                <c:ptCount val="1"/>
                <c:pt idx="0">
                  <c:v>Industrija</c:v>
                </c:pt>
              </c:strCache>
            </c:strRef>
          </c:tx>
          <c:spPr>
            <a:solidFill>
              <a:schemeClr val="bg1">
                <a:lumMod val="50000"/>
                <a:alpha val="58000"/>
              </a:schemeClr>
            </a:solidFill>
            <a:ln w="25400">
              <a:noFill/>
            </a:ln>
          </c:spPr>
          <c:invertIfNegative val="0"/>
          <c:dLbls>
            <c:txPr>
              <a:bodyPr/>
              <a:lstStyle/>
              <a:p>
                <a:pPr>
                  <a:defRPr>
                    <a:solidFill>
                      <a:schemeClr val="bg1">
                        <a:lumMod val="50000"/>
                      </a:schemeClr>
                    </a:solidFill>
                  </a:defRPr>
                </a:pPr>
                <a:endParaRPr lang="sl-SI"/>
              </a:p>
            </c:txPr>
            <c:showLegendKey val="0"/>
            <c:showVal val="1"/>
            <c:showCatName val="0"/>
            <c:showSerName val="0"/>
            <c:showPercent val="0"/>
            <c:showBubbleSize val="0"/>
            <c:showLeaderLines val="0"/>
          </c:dLbls>
          <c:cat>
            <c:strRef>
              <c:f>'EN10-5'!$K$5:$P$5</c:f>
              <c:strCache>
                <c:ptCount val="6"/>
                <c:pt idx="0">
                  <c:v>EU-15 2000</c:v>
                </c:pt>
                <c:pt idx="1">
                  <c:v>EU-10 2000</c:v>
                </c:pt>
                <c:pt idx="2">
                  <c:v>SI 2000</c:v>
                </c:pt>
                <c:pt idx="3">
                  <c:v>EU-15 2013</c:v>
                </c:pt>
                <c:pt idx="4">
                  <c:v>EU-10 2013</c:v>
                </c:pt>
                <c:pt idx="5">
                  <c:v>SI 2013</c:v>
                </c:pt>
              </c:strCache>
            </c:strRef>
          </c:cat>
          <c:val>
            <c:numRef>
              <c:f>'EN10-5'!$K$8:$P$8</c:f>
              <c:numCache>
                <c:formatCode>#,##0</c:formatCode>
                <c:ptCount val="6"/>
                <c:pt idx="0">
                  <c:v>28.527270349082606</c:v>
                </c:pt>
                <c:pt idx="1">
                  <c:v>32.891465033304513</c:v>
                </c:pt>
                <c:pt idx="2">
                  <c:v>31.943104570031185</c:v>
                </c:pt>
                <c:pt idx="3">
                  <c:v>24.829855437221681</c:v>
                </c:pt>
                <c:pt idx="4">
                  <c:v>26.023951112482958</c:v>
                </c:pt>
                <c:pt idx="5">
                  <c:v>24.933830731717489</c:v>
                </c:pt>
              </c:numCache>
            </c:numRef>
          </c:val>
        </c:ser>
        <c:ser>
          <c:idx val="1"/>
          <c:order val="1"/>
          <c:tx>
            <c:strRef>
              <c:f>'EN10-5'!$A$9</c:f>
              <c:strCache>
                <c:ptCount val="1"/>
                <c:pt idx="0">
                  <c:v>Promet</c:v>
                </c:pt>
              </c:strCache>
            </c:strRef>
          </c:tx>
          <c:spPr>
            <a:solidFill>
              <a:srgbClr val="C00000"/>
            </a:solidFill>
            <a:ln w="25400">
              <a:noFill/>
            </a:ln>
          </c:spPr>
          <c:invertIfNegative val="0"/>
          <c:dLbls>
            <c:dLbl>
              <c:idx val="2"/>
              <c:spPr/>
              <c:txPr>
                <a:bodyPr/>
                <a:lstStyle/>
                <a:p>
                  <a:pPr>
                    <a:defRPr sz="1200" b="1"/>
                  </a:pPr>
                  <a:endParaRPr lang="sl-SI"/>
                </a:p>
              </c:txPr>
              <c:showLegendKey val="0"/>
              <c:showVal val="1"/>
              <c:showCatName val="0"/>
              <c:showSerName val="0"/>
              <c:showPercent val="0"/>
              <c:showBubbleSize val="0"/>
            </c:dLbl>
            <c:dLbl>
              <c:idx val="5"/>
              <c:spPr/>
              <c:txPr>
                <a:bodyPr/>
                <a:lstStyle/>
                <a:p>
                  <a:pPr>
                    <a:defRPr sz="1200" b="1"/>
                  </a:pPr>
                  <a:endParaRPr lang="sl-SI"/>
                </a:p>
              </c:txPr>
              <c:showLegendKey val="0"/>
              <c:showVal val="1"/>
              <c:showCatName val="0"/>
              <c:showSerName val="0"/>
              <c:showPercent val="0"/>
              <c:showBubbleSize val="0"/>
            </c:dLbl>
            <c:showLegendKey val="0"/>
            <c:showVal val="1"/>
            <c:showCatName val="0"/>
            <c:showSerName val="0"/>
            <c:showPercent val="0"/>
            <c:showBubbleSize val="0"/>
            <c:showLeaderLines val="0"/>
          </c:dLbls>
          <c:cat>
            <c:strRef>
              <c:f>'EN10-5'!$K$5:$P$5</c:f>
              <c:strCache>
                <c:ptCount val="6"/>
                <c:pt idx="0">
                  <c:v>EU-15 2000</c:v>
                </c:pt>
                <c:pt idx="1">
                  <c:v>EU-10 2000</c:v>
                </c:pt>
                <c:pt idx="2">
                  <c:v>SI 2000</c:v>
                </c:pt>
                <c:pt idx="3">
                  <c:v>EU-15 2013</c:v>
                </c:pt>
                <c:pt idx="4">
                  <c:v>EU-10 2013</c:v>
                </c:pt>
                <c:pt idx="5">
                  <c:v>SI 2013</c:v>
                </c:pt>
              </c:strCache>
            </c:strRef>
          </c:cat>
          <c:val>
            <c:numRef>
              <c:f>'EN10-5'!$K$9:$P$9</c:f>
              <c:numCache>
                <c:formatCode>#,##0</c:formatCode>
                <c:ptCount val="6"/>
                <c:pt idx="0">
                  <c:v>32.399211239232798</c:v>
                </c:pt>
                <c:pt idx="1">
                  <c:v>19.353717887832182</c:v>
                </c:pt>
                <c:pt idx="2">
                  <c:v>28.245799026316377</c:v>
                </c:pt>
                <c:pt idx="3">
                  <c:v>32.447314430827454</c:v>
                </c:pt>
                <c:pt idx="4">
                  <c:v>26.43220871162417</c:v>
                </c:pt>
                <c:pt idx="5">
                  <c:v>38.876268678490305</c:v>
                </c:pt>
              </c:numCache>
            </c:numRef>
          </c:val>
        </c:ser>
        <c:ser>
          <c:idx val="2"/>
          <c:order val="2"/>
          <c:tx>
            <c:strRef>
              <c:f>'EN10-5'!$A$10</c:f>
              <c:strCache>
                <c:ptCount val="1"/>
                <c:pt idx="0">
                  <c:v>Gospodinjstva</c:v>
                </c:pt>
              </c:strCache>
            </c:strRef>
          </c:tx>
          <c:spPr>
            <a:solidFill>
              <a:srgbClr val="E3E3E3"/>
            </a:solidFill>
            <a:ln w="25400">
              <a:noFill/>
            </a:ln>
          </c:spPr>
          <c:invertIfNegative val="0"/>
          <c:dLbls>
            <c:txPr>
              <a:bodyPr/>
              <a:lstStyle/>
              <a:p>
                <a:pPr>
                  <a:defRPr>
                    <a:solidFill>
                      <a:schemeClr val="bg1">
                        <a:lumMod val="50000"/>
                      </a:schemeClr>
                    </a:solidFill>
                  </a:defRPr>
                </a:pPr>
                <a:endParaRPr lang="sl-SI"/>
              </a:p>
            </c:txPr>
            <c:showLegendKey val="0"/>
            <c:showVal val="1"/>
            <c:showCatName val="0"/>
            <c:showSerName val="0"/>
            <c:showPercent val="0"/>
            <c:showBubbleSize val="0"/>
            <c:showLeaderLines val="0"/>
          </c:dLbls>
          <c:cat>
            <c:strRef>
              <c:f>'EN10-5'!$K$5:$P$5</c:f>
              <c:strCache>
                <c:ptCount val="6"/>
                <c:pt idx="0">
                  <c:v>EU-15 2000</c:v>
                </c:pt>
                <c:pt idx="1">
                  <c:v>EU-10 2000</c:v>
                </c:pt>
                <c:pt idx="2">
                  <c:v>SI 2000</c:v>
                </c:pt>
                <c:pt idx="3">
                  <c:v>EU-15 2013</c:v>
                </c:pt>
                <c:pt idx="4">
                  <c:v>EU-10 2013</c:v>
                </c:pt>
                <c:pt idx="5">
                  <c:v>SI 2013</c:v>
                </c:pt>
              </c:strCache>
            </c:strRef>
          </c:cat>
          <c:val>
            <c:numRef>
              <c:f>'EN10-5'!$K$10:$P$10</c:f>
              <c:numCache>
                <c:formatCode>#,##0</c:formatCode>
                <c:ptCount val="6"/>
                <c:pt idx="0">
                  <c:v>25.314207125048227</c:v>
                </c:pt>
                <c:pt idx="1">
                  <c:v>29.659080300207414</c:v>
                </c:pt>
                <c:pt idx="2">
                  <c:v>25.284364974311803</c:v>
                </c:pt>
                <c:pt idx="3">
                  <c:v>26.206450973214722</c:v>
                </c:pt>
                <c:pt idx="4">
                  <c:v>29.584155043615901</c:v>
                </c:pt>
                <c:pt idx="5">
                  <c:v>24.104370297813809</c:v>
                </c:pt>
              </c:numCache>
            </c:numRef>
          </c:val>
        </c:ser>
        <c:ser>
          <c:idx val="3"/>
          <c:order val="3"/>
          <c:tx>
            <c:strRef>
              <c:f>'EN10-5'!$A$11</c:f>
              <c:strCache>
                <c:ptCount val="1"/>
                <c:pt idx="0">
                  <c:v>Ostala raba</c:v>
                </c:pt>
              </c:strCache>
            </c:strRef>
          </c:tx>
          <c:spPr>
            <a:solidFill>
              <a:schemeClr val="bg1">
                <a:lumMod val="75000"/>
              </a:schemeClr>
            </a:solidFill>
            <a:ln w="25400">
              <a:noFill/>
            </a:ln>
          </c:spPr>
          <c:invertIfNegative val="0"/>
          <c:dLbls>
            <c:txPr>
              <a:bodyPr/>
              <a:lstStyle/>
              <a:p>
                <a:pPr>
                  <a:defRPr>
                    <a:solidFill>
                      <a:schemeClr val="bg1">
                        <a:lumMod val="50000"/>
                      </a:schemeClr>
                    </a:solidFill>
                  </a:defRPr>
                </a:pPr>
                <a:endParaRPr lang="sl-SI"/>
              </a:p>
            </c:txPr>
            <c:showLegendKey val="0"/>
            <c:showVal val="1"/>
            <c:showCatName val="0"/>
            <c:showSerName val="0"/>
            <c:showPercent val="0"/>
            <c:showBubbleSize val="0"/>
            <c:showLeaderLines val="0"/>
          </c:dLbls>
          <c:cat>
            <c:strRef>
              <c:f>'EN10-5'!$K$5:$P$5</c:f>
              <c:strCache>
                <c:ptCount val="6"/>
                <c:pt idx="0">
                  <c:v>EU-15 2000</c:v>
                </c:pt>
                <c:pt idx="1">
                  <c:v>EU-10 2000</c:v>
                </c:pt>
                <c:pt idx="2">
                  <c:v>SI 2000</c:v>
                </c:pt>
                <c:pt idx="3">
                  <c:v>EU-15 2013</c:v>
                </c:pt>
                <c:pt idx="4">
                  <c:v>EU-10 2013</c:v>
                </c:pt>
                <c:pt idx="5">
                  <c:v>SI 2013</c:v>
                </c:pt>
              </c:strCache>
            </c:strRef>
          </c:cat>
          <c:val>
            <c:numRef>
              <c:f>'EN10-5'!$K$11:$P$11</c:f>
              <c:numCache>
                <c:formatCode>#,##0</c:formatCode>
                <c:ptCount val="6"/>
                <c:pt idx="0">
                  <c:v>13.759311286636366</c:v>
                </c:pt>
                <c:pt idx="1">
                  <c:v>18.09573677865589</c:v>
                </c:pt>
                <c:pt idx="2">
                  <c:v>14.52673142934063</c:v>
                </c:pt>
                <c:pt idx="3">
                  <c:v>16.516379158736129</c:v>
                </c:pt>
                <c:pt idx="4">
                  <c:v>17.959685132276984</c:v>
                </c:pt>
                <c:pt idx="5">
                  <c:v>12.085530291978412</c:v>
                </c:pt>
              </c:numCache>
            </c:numRef>
          </c:val>
        </c:ser>
        <c:dLbls>
          <c:showLegendKey val="0"/>
          <c:showVal val="0"/>
          <c:showCatName val="0"/>
          <c:showSerName val="0"/>
          <c:showPercent val="0"/>
          <c:showBubbleSize val="0"/>
        </c:dLbls>
        <c:gapWidth val="50"/>
        <c:overlap val="100"/>
        <c:axId val="128522240"/>
        <c:axId val="178495488"/>
      </c:barChart>
      <c:catAx>
        <c:axId val="1285222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CE"/>
                <a:ea typeface="Arial CE"/>
                <a:cs typeface="Arial CE"/>
              </a:defRPr>
            </a:pPr>
            <a:endParaRPr lang="sl-SI"/>
          </a:p>
        </c:txPr>
        <c:crossAx val="178495488"/>
        <c:crosses val="autoZero"/>
        <c:auto val="1"/>
        <c:lblAlgn val="ctr"/>
        <c:lblOffset val="100"/>
        <c:tickLblSkip val="1"/>
        <c:tickMarkSkip val="1"/>
        <c:noMultiLvlLbl val="0"/>
      </c:catAx>
      <c:valAx>
        <c:axId val="178495488"/>
        <c:scaling>
          <c:orientation val="minMax"/>
          <c:max val="100"/>
        </c:scaling>
        <c:delete val="0"/>
        <c:axPos val="l"/>
        <c:majorGridlines>
          <c:spPr>
            <a:ln w="3175">
              <a:solidFill>
                <a:srgbClr val="C0C0C0"/>
              </a:solidFill>
              <a:prstDash val="sysDash"/>
            </a:ln>
          </c:spPr>
        </c:majorGridlines>
        <c:title>
          <c:tx>
            <c:rich>
              <a:bodyPr/>
              <a:lstStyle/>
              <a:p>
                <a:pPr>
                  <a:defRPr sz="800" b="0" i="0" u="none" strike="noStrike" baseline="0">
                    <a:solidFill>
                      <a:srgbClr val="000000"/>
                    </a:solidFill>
                    <a:latin typeface="Arial CE"/>
                    <a:ea typeface="Arial CE"/>
                    <a:cs typeface="Arial CE"/>
                  </a:defRPr>
                </a:pPr>
                <a:r>
                  <a:rPr lang="sl-SI"/>
                  <a:t>struktura rabe končne energije [%]</a:t>
                </a:r>
              </a:p>
            </c:rich>
          </c:tx>
          <c:layout>
            <c:manualLayout>
              <c:xMode val="edge"/>
              <c:yMode val="edge"/>
              <c:x val="8.8187124757553442E-3"/>
              <c:y val="0.23700210884044121"/>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CE"/>
                <a:ea typeface="Arial CE"/>
                <a:cs typeface="Arial CE"/>
              </a:defRPr>
            </a:pPr>
            <a:endParaRPr lang="sl-SI"/>
          </a:p>
        </c:txPr>
        <c:crossAx val="128522240"/>
        <c:crosses val="autoZero"/>
        <c:crossBetween val="between"/>
      </c:valAx>
      <c:spPr>
        <a:solidFill>
          <a:srgbClr val="FFFFFF"/>
        </a:solidFill>
        <a:ln w="25400">
          <a:noFill/>
        </a:ln>
      </c:spPr>
    </c:plotArea>
    <c:legend>
      <c:legendPos val="r"/>
      <c:layout>
        <c:manualLayout>
          <c:xMode val="edge"/>
          <c:yMode val="edge"/>
          <c:x val="0.84129724525175098"/>
          <c:y val="0.3381618193679547"/>
          <c:w val="0.1499166307915214"/>
          <c:h val="0.34683264302944788"/>
        </c:manualLayout>
      </c:layout>
      <c:overlay val="0"/>
      <c:spPr>
        <a:solidFill>
          <a:srgbClr val="FFFFFF"/>
        </a:solidFill>
        <a:ln w="25400">
          <a:noFill/>
        </a:ln>
      </c:spPr>
      <c:txPr>
        <a:bodyPr/>
        <a:lstStyle/>
        <a:p>
          <a:pPr>
            <a:defRPr sz="735" b="0" i="0" u="none" strike="noStrike" baseline="0">
              <a:solidFill>
                <a:srgbClr val="000000"/>
              </a:solidFill>
              <a:latin typeface="Arial CE"/>
              <a:ea typeface="Arial CE"/>
              <a:cs typeface="Arial CE"/>
            </a:defRPr>
          </a:pPr>
          <a:endParaRPr lang="sl-SI"/>
        </a:p>
      </c:txPr>
    </c:legend>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CE"/>
          <a:ea typeface="Arial CE"/>
          <a:cs typeface="Arial CE"/>
        </a:defRPr>
      </a:pPr>
      <a:endParaRPr lang="sl-S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03375795086324E-2"/>
          <c:y val="6.3569758043816427E-2"/>
          <c:w val="0.7031979861988874"/>
          <c:h val="0.8264068545696136"/>
        </c:manualLayout>
      </c:layout>
      <c:barChart>
        <c:barDir val="col"/>
        <c:grouping val="stacked"/>
        <c:varyColors val="0"/>
        <c:ser>
          <c:idx val="0"/>
          <c:order val="0"/>
          <c:tx>
            <c:strRef>
              <c:f>'EN22-1'!$A$8</c:f>
              <c:strCache>
                <c:ptCount val="1"/>
                <c:pt idx="0">
                  <c:v>premog</c:v>
                </c:pt>
              </c:strCache>
            </c:strRef>
          </c:tx>
          <c:spPr>
            <a:solidFill>
              <a:srgbClr val="969696">
                <a:lumMod val="75000"/>
              </a:srgbClr>
            </a:solidFill>
          </c:spPr>
          <c:invertIfNegative val="0"/>
          <c:cat>
            <c:numRef>
              <c:f>'EN22-1'!$H$7:$Q$7</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'EN22-1'!$H$8:$Q$8</c:f>
              <c:numCache>
                <c:formatCode>0.00</c:formatCode>
                <c:ptCount val="10"/>
                <c:pt idx="0">
                  <c:v>39.744344826115196</c:v>
                </c:pt>
                <c:pt idx="1">
                  <c:v>34.736315758235087</c:v>
                </c:pt>
                <c:pt idx="2">
                  <c:v>35.534774303403651</c:v>
                </c:pt>
                <c:pt idx="3">
                  <c:v>32.242603239572801</c:v>
                </c:pt>
                <c:pt idx="4">
                  <c:v>26.880659139269405</c:v>
                </c:pt>
                <c:pt idx="5">
                  <c:v>24.899585957429078</c:v>
                </c:pt>
                <c:pt idx="6">
                  <c:v>25.429331957481367</c:v>
                </c:pt>
                <c:pt idx="7">
                  <c:v>22.580647392953534</c:v>
                </c:pt>
                <c:pt idx="8">
                  <c:v>17.83630921739481</c:v>
                </c:pt>
                <c:pt idx="9">
                  <c:v>20.611060450566306</c:v>
                </c:pt>
              </c:numCache>
            </c:numRef>
          </c:val>
          <c:extLst xmlns:c16r2="http://schemas.microsoft.com/office/drawing/2015/06/chart">
            <c:ext xmlns:c16="http://schemas.microsoft.com/office/drawing/2014/chart" uri="{C3380CC4-5D6E-409C-BE32-E72D297353CC}">
              <c16:uniqueId val="{00000000-C794-4373-BEE9-C1BA354146DB}"/>
            </c:ext>
          </c:extLst>
        </c:ser>
        <c:ser>
          <c:idx val="1"/>
          <c:order val="1"/>
          <c:tx>
            <c:strRef>
              <c:f>'EN22-1'!$A$9</c:f>
              <c:strCache>
                <c:ptCount val="1"/>
                <c:pt idx="0">
                  <c:v>nafta in plin</c:v>
                </c:pt>
              </c:strCache>
            </c:strRef>
          </c:tx>
          <c:spPr>
            <a:solidFill>
              <a:srgbClr val="E78A5C">
                <a:lumMod val="75000"/>
              </a:srgbClr>
            </a:solidFill>
          </c:spPr>
          <c:invertIfNegative val="0"/>
          <c:cat>
            <c:numRef>
              <c:f>'EN22-1'!$H$7:$Q$7</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'EN22-1'!$H$9:$Q$9</c:f>
              <c:numCache>
                <c:formatCode>0.00</c:formatCode>
                <c:ptCount val="10"/>
                <c:pt idx="0">
                  <c:v>21.002459784869238</c:v>
                </c:pt>
                <c:pt idx="1">
                  <c:v>18.143710254084237</c:v>
                </c:pt>
                <c:pt idx="2">
                  <c:v>22.683509159179657</c:v>
                </c:pt>
                <c:pt idx="3">
                  <c:v>22.162633308576901</c:v>
                </c:pt>
                <c:pt idx="4">
                  <c:v>45.733241665557578</c:v>
                </c:pt>
                <c:pt idx="5">
                  <c:v>61.838375401345289</c:v>
                </c:pt>
                <c:pt idx="6">
                  <c:v>37.396431402929544</c:v>
                </c:pt>
                <c:pt idx="7">
                  <c:v>43.570391731833894</c:v>
                </c:pt>
                <c:pt idx="8">
                  <c:v>51.753799426017146</c:v>
                </c:pt>
                <c:pt idx="9">
                  <c:v>58.281523171387704</c:v>
                </c:pt>
              </c:numCache>
            </c:numRef>
          </c:val>
          <c:extLst xmlns:c16r2="http://schemas.microsoft.com/office/drawing/2015/06/chart">
            <c:ext xmlns:c16="http://schemas.microsoft.com/office/drawing/2014/chart" uri="{C3380CC4-5D6E-409C-BE32-E72D297353CC}">
              <c16:uniqueId val="{00000001-C794-4373-BEE9-C1BA354146DB}"/>
            </c:ext>
          </c:extLst>
        </c:ser>
        <c:ser>
          <c:idx val="2"/>
          <c:order val="2"/>
          <c:tx>
            <c:strRef>
              <c:f>'EN22-1'!$A$10</c:f>
              <c:strCache>
                <c:ptCount val="1"/>
                <c:pt idx="0">
                  <c:v>jedrska energija</c:v>
                </c:pt>
              </c:strCache>
            </c:strRef>
          </c:tx>
          <c:invertIfNegative val="0"/>
          <c:cat>
            <c:numRef>
              <c:f>'EN22-1'!$H$7:$Q$7</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'EN22-1'!$H$10:$Q$10</c:f>
              <c:numCache>
                <c:formatCode>0.00</c:formatCode>
                <c:ptCount val="10"/>
                <c:pt idx="0">
                  <c:v>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2-C794-4373-BEE9-C1BA354146DB}"/>
            </c:ext>
          </c:extLst>
        </c:ser>
        <c:ser>
          <c:idx val="3"/>
          <c:order val="3"/>
          <c:tx>
            <c:strRef>
              <c:f>'EN22-1'!$A$11</c:f>
              <c:strCache>
                <c:ptCount val="1"/>
                <c:pt idx="0">
                  <c:v>OVE in URE</c:v>
                </c:pt>
              </c:strCache>
            </c:strRef>
          </c:tx>
          <c:spPr>
            <a:solidFill>
              <a:srgbClr val="92D050"/>
            </a:solidFill>
          </c:spPr>
          <c:invertIfNegative val="0"/>
          <c:cat>
            <c:numRef>
              <c:f>'EN22-1'!$H$7:$Q$7</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'EN22-1'!$H$11:$Q$11</c:f>
              <c:numCache>
                <c:formatCode>0.00</c:formatCode>
                <c:ptCount val="10"/>
                <c:pt idx="0">
                  <c:v>20.82061491556</c:v>
                </c:pt>
                <c:pt idx="1">
                  <c:v>20.007250356567891</c:v>
                </c:pt>
                <c:pt idx="2">
                  <c:v>9.7131923644865683</c:v>
                </c:pt>
                <c:pt idx="3">
                  <c:v>8.5336474107381921</c:v>
                </c:pt>
                <c:pt idx="4">
                  <c:v>21.703412917450976</c:v>
                </c:pt>
                <c:pt idx="5">
                  <c:v>37.443309608600991</c:v>
                </c:pt>
                <c:pt idx="6">
                  <c:v>56.545277025270792</c:v>
                </c:pt>
                <c:pt idx="7">
                  <c:v>87.33492972828887</c:v>
                </c:pt>
                <c:pt idx="8">
                  <c:v>149.04669648241079</c:v>
                </c:pt>
                <c:pt idx="9">
                  <c:v>133.12789976035279</c:v>
                </c:pt>
              </c:numCache>
            </c:numRef>
          </c:val>
          <c:extLst xmlns:c16r2="http://schemas.microsoft.com/office/drawing/2015/06/chart">
            <c:ext xmlns:c16="http://schemas.microsoft.com/office/drawing/2014/chart" uri="{C3380CC4-5D6E-409C-BE32-E72D297353CC}">
              <c16:uniqueId val="{00000003-C794-4373-BEE9-C1BA354146DB}"/>
            </c:ext>
          </c:extLst>
        </c:ser>
        <c:dLbls>
          <c:showLegendKey val="0"/>
          <c:showVal val="0"/>
          <c:showCatName val="0"/>
          <c:showSerName val="0"/>
          <c:showPercent val="0"/>
          <c:showBubbleSize val="0"/>
        </c:dLbls>
        <c:gapWidth val="150"/>
        <c:overlap val="100"/>
        <c:axId val="94040064"/>
        <c:axId val="92138880"/>
      </c:barChart>
      <c:lineChart>
        <c:grouping val="standard"/>
        <c:varyColors val="0"/>
        <c:ser>
          <c:idx val="4"/>
          <c:order val="4"/>
          <c:tx>
            <c:strRef>
              <c:f>'EN22-1'!$A$13</c:f>
              <c:strCache>
                <c:ptCount val="1"/>
                <c:pt idx="0">
                  <c:v>Delež OVE in URE subvencij</c:v>
                </c:pt>
              </c:strCache>
            </c:strRef>
          </c:tx>
          <c:spPr>
            <a:ln>
              <a:noFill/>
            </a:ln>
          </c:spPr>
          <c:marker>
            <c:symbol val="circle"/>
            <c:size val="10"/>
            <c:spPr>
              <a:solidFill>
                <a:srgbClr val="FBDF53">
                  <a:lumMod val="75000"/>
                </a:srgbClr>
              </a:solidFill>
            </c:spPr>
          </c:marker>
          <c:cat>
            <c:numRef>
              <c:f>'EN22-1'!$H$7:$Q$7</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'EN22-1'!$H$13:$Q$13</c:f>
              <c:numCache>
                <c:formatCode>#,##0.00</c:formatCode>
                <c:ptCount val="10"/>
                <c:pt idx="0">
                  <c:v>0.25525651095023744</c:v>
                </c:pt>
                <c:pt idx="1">
                  <c:v>0.27449578792476625</c:v>
                </c:pt>
                <c:pt idx="2">
                  <c:v>0.14298515152553154</c:v>
                </c:pt>
                <c:pt idx="3">
                  <c:v>0.13558625247172207</c:v>
                </c:pt>
                <c:pt idx="4">
                  <c:v>0.230110592222312</c:v>
                </c:pt>
                <c:pt idx="5">
                  <c:v>0.30152139140561718</c:v>
                </c:pt>
                <c:pt idx="6">
                  <c:v>0.47369342549563026</c:v>
                </c:pt>
                <c:pt idx="7">
                  <c:v>0.56900920899088703</c:v>
                </c:pt>
                <c:pt idx="8">
                  <c:v>0.68170908551575427</c:v>
                </c:pt>
                <c:pt idx="9">
                  <c:v>0.62790112368672379</c:v>
                </c:pt>
              </c:numCache>
            </c:numRef>
          </c:val>
          <c:smooth val="0"/>
          <c:extLst xmlns:c16r2="http://schemas.microsoft.com/office/drawing/2015/06/chart">
            <c:ext xmlns:c16="http://schemas.microsoft.com/office/drawing/2014/chart" uri="{C3380CC4-5D6E-409C-BE32-E72D297353CC}">
              <c16:uniqueId val="{00000004-C794-4373-BEE9-C1BA354146DB}"/>
            </c:ext>
          </c:extLst>
        </c:ser>
        <c:dLbls>
          <c:showLegendKey val="0"/>
          <c:showVal val="0"/>
          <c:showCatName val="0"/>
          <c:showSerName val="0"/>
          <c:showPercent val="0"/>
          <c:showBubbleSize val="0"/>
        </c:dLbls>
        <c:marker val="1"/>
        <c:smooth val="0"/>
        <c:axId val="94040576"/>
        <c:axId val="92139456"/>
      </c:lineChart>
      <c:catAx>
        <c:axId val="94040064"/>
        <c:scaling>
          <c:orientation val="minMax"/>
        </c:scaling>
        <c:delete val="0"/>
        <c:axPos val="b"/>
        <c:numFmt formatCode="General" sourceLinked="1"/>
        <c:majorTickMark val="out"/>
        <c:minorTickMark val="none"/>
        <c:tickLblPos val="nextTo"/>
        <c:txPr>
          <a:bodyPr rot="0" vert="horz"/>
          <a:lstStyle/>
          <a:p>
            <a:pPr>
              <a:defRPr/>
            </a:pPr>
            <a:endParaRPr lang="sl-SI"/>
          </a:p>
        </c:txPr>
        <c:crossAx val="92138880"/>
        <c:crosses val="autoZero"/>
        <c:auto val="1"/>
        <c:lblAlgn val="ctr"/>
        <c:lblOffset val="100"/>
        <c:tickLblSkip val="1"/>
        <c:tickMarkSkip val="1"/>
        <c:noMultiLvlLbl val="0"/>
      </c:catAx>
      <c:valAx>
        <c:axId val="92138880"/>
        <c:scaling>
          <c:orientation val="minMax"/>
        </c:scaling>
        <c:delete val="0"/>
        <c:axPos val="l"/>
        <c:majorGridlines/>
        <c:title>
          <c:tx>
            <c:rich>
              <a:bodyPr rot="-5400000" vert="horz"/>
              <a:lstStyle/>
              <a:p>
                <a:pPr>
                  <a:defRPr/>
                </a:pPr>
                <a:r>
                  <a:rPr lang="sl-SI"/>
                  <a:t>mio EUR</a:t>
                </a:r>
              </a:p>
            </c:rich>
          </c:tx>
          <c:layout/>
          <c:overlay val="0"/>
        </c:title>
        <c:numFmt formatCode="0" sourceLinked="0"/>
        <c:majorTickMark val="out"/>
        <c:minorTickMark val="none"/>
        <c:tickLblPos val="nextTo"/>
        <c:txPr>
          <a:bodyPr rot="0" vert="horz"/>
          <a:lstStyle/>
          <a:p>
            <a:pPr>
              <a:defRPr/>
            </a:pPr>
            <a:endParaRPr lang="sl-SI"/>
          </a:p>
        </c:txPr>
        <c:crossAx val="94040064"/>
        <c:crosses val="autoZero"/>
        <c:crossBetween val="between"/>
      </c:valAx>
      <c:valAx>
        <c:axId val="92139456"/>
        <c:scaling>
          <c:orientation val="minMax"/>
        </c:scaling>
        <c:delete val="0"/>
        <c:axPos val="r"/>
        <c:numFmt formatCode="0%" sourceLinked="0"/>
        <c:majorTickMark val="out"/>
        <c:minorTickMark val="none"/>
        <c:tickLblPos val="nextTo"/>
        <c:crossAx val="94040576"/>
        <c:crosses val="max"/>
        <c:crossBetween val="between"/>
      </c:valAx>
      <c:catAx>
        <c:axId val="94040576"/>
        <c:scaling>
          <c:orientation val="minMax"/>
        </c:scaling>
        <c:delete val="1"/>
        <c:axPos val="b"/>
        <c:numFmt formatCode="General" sourceLinked="1"/>
        <c:majorTickMark val="out"/>
        <c:minorTickMark val="none"/>
        <c:tickLblPos val="nextTo"/>
        <c:crossAx val="92139456"/>
        <c:crosses val="autoZero"/>
        <c:auto val="1"/>
        <c:lblAlgn val="ctr"/>
        <c:lblOffset val="100"/>
        <c:noMultiLvlLbl val="0"/>
      </c:catAx>
    </c:plotArea>
    <c:legend>
      <c:legendPos val="r"/>
      <c:legendEntry>
        <c:idx val="1"/>
        <c:delete val="1"/>
      </c:legendEntry>
      <c:layout>
        <c:manualLayout>
          <c:xMode val="edge"/>
          <c:yMode val="edge"/>
          <c:x val="4.6102165012535883E-2"/>
          <c:y val="5.440392355723498E-2"/>
          <c:w val="0.51524174619279106"/>
          <c:h val="0.29776580908911765"/>
        </c:manualLayout>
      </c:layout>
      <c:overlay val="0"/>
    </c:legend>
    <c:plotVisOnly val="1"/>
    <c:dispBlanksAs val="gap"/>
    <c:showDLblsOverMax val="0"/>
  </c:chart>
  <c:spPr>
    <a:ln>
      <a:noFill/>
    </a:ln>
  </c:spPr>
  <c:txPr>
    <a:bodyPr/>
    <a:lstStyle/>
    <a:p>
      <a:pPr>
        <a:defRPr lang="sl-SI" sz="1400" b="1" kern="1200">
          <a:solidFill>
            <a:srgbClr val="555555"/>
          </a:solidFill>
          <a:latin typeface="+mn-lt"/>
          <a:ea typeface="+mn-ea"/>
          <a:cs typeface="+mn-cs"/>
        </a:defRPr>
      </a:pPr>
      <a:endParaRPr lang="sl-S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0896623803474485"/>
          <c:y val="2.5074044620762088E-2"/>
          <c:w val="0.75715896004045591"/>
          <c:h val="0.9093613963790439"/>
        </c:manualLayout>
      </c:layout>
      <c:barChart>
        <c:barDir val="col"/>
        <c:grouping val="clustered"/>
        <c:varyColors val="0"/>
        <c:ser>
          <c:idx val="0"/>
          <c:order val="0"/>
          <c:tx>
            <c:strRef>
              <c:f>Sheet1!$B$11</c:f>
              <c:strCache>
                <c:ptCount val="1"/>
                <c:pt idx="0">
                  <c:v>Slovenija</c:v>
                </c:pt>
              </c:strCache>
            </c:strRef>
          </c:tx>
          <c:invertIfNegative val="0"/>
          <c:dLbls>
            <c:txPr>
              <a:bodyPr/>
              <a:lstStyle/>
              <a:p>
                <a:pPr>
                  <a:defRPr sz="1200" b="1"/>
                </a:pPr>
                <a:endParaRPr lang="sl-SI"/>
              </a:p>
            </c:txPr>
            <c:showLegendKey val="0"/>
            <c:showVal val="1"/>
            <c:showCatName val="0"/>
            <c:showSerName val="0"/>
            <c:showPercent val="0"/>
            <c:showBubbleSize val="0"/>
            <c:showLeaderLines val="0"/>
          </c:dLbls>
          <c:cat>
            <c:strRef>
              <c:f>Sheet1!$C$10:$E$10</c:f>
              <c:strCache>
                <c:ptCount val="3"/>
                <c:pt idx="0">
                  <c:v>2011</c:v>
                </c:pt>
                <c:pt idx="1">
                  <c:v>2012</c:v>
                </c:pt>
                <c:pt idx="2">
                  <c:v>2013</c:v>
                </c:pt>
              </c:strCache>
            </c:strRef>
          </c:cat>
          <c:val>
            <c:numRef>
              <c:f>Sheet1!$C$11:$E$11</c:f>
              <c:numCache>
                <c:formatCode>0.0%</c:formatCode>
                <c:ptCount val="3"/>
                <c:pt idx="0">
                  <c:v>3.2000000000000001E-2</c:v>
                </c:pt>
                <c:pt idx="1">
                  <c:v>3.3287369001654715E-2</c:v>
                </c:pt>
                <c:pt idx="2">
                  <c:v>2.924929625042225E-2</c:v>
                </c:pt>
              </c:numCache>
            </c:numRef>
          </c:val>
        </c:ser>
        <c:ser>
          <c:idx val="1"/>
          <c:order val="1"/>
          <c:tx>
            <c:strRef>
              <c:f>Sheet1!$B$12</c:f>
              <c:strCache>
                <c:ptCount val="1"/>
                <c:pt idx="0">
                  <c:v>EU-28</c:v>
                </c:pt>
              </c:strCache>
            </c:strRef>
          </c:tx>
          <c:invertIfNegative val="0"/>
          <c:dLbls>
            <c:showLegendKey val="0"/>
            <c:showVal val="1"/>
            <c:showCatName val="0"/>
            <c:showSerName val="0"/>
            <c:showPercent val="0"/>
            <c:showBubbleSize val="0"/>
            <c:showLeaderLines val="0"/>
          </c:dLbls>
          <c:cat>
            <c:strRef>
              <c:f>Sheet1!$C$10:$E$10</c:f>
              <c:strCache>
                <c:ptCount val="3"/>
                <c:pt idx="0">
                  <c:v>2011</c:v>
                </c:pt>
                <c:pt idx="1">
                  <c:v>2012</c:v>
                </c:pt>
                <c:pt idx="2">
                  <c:v>2013</c:v>
                </c:pt>
              </c:strCache>
            </c:strRef>
          </c:cat>
          <c:val>
            <c:numRef>
              <c:f>Sheet1!$C$12:$E$12</c:f>
              <c:numCache>
                <c:formatCode>0.0%</c:formatCode>
                <c:ptCount val="3"/>
                <c:pt idx="0">
                  <c:v>1.9E-2</c:v>
                </c:pt>
                <c:pt idx="1">
                  <c:v>1.9626491031337089E-2</c:v>
                </c:pt>
                <c:pt idx="2">
                  <c:v>1.969514515383659E-2</c:v>
                </c:pt>
              </c:numCache>
            </c:numRef>
          </c:val>
        </c:ser>
        <c:dLbls>
          <c:showLegendKey val="0"/>
          <c:showVal val="0"/>
          <c:showCatName val="0"/>
          <c:showSerName val="0"/>
          <c:showPercent val="0"/>
          <c:showBubbleSize val="0"/>
        </c:dLbls>
        <c:gapWidth val="150"/>
        <c:axId val="40306176"/>
        <c:axId val="85189184"/>
      </c:barChart>
      <c:catAx>
        <c:axId val="40306176"/>
        <c:scaling>
          <c:orientation val="minMax"/>
        </c:scaling>
        <c:delete val="0"/>
        <c:axPos val="b"/>
        <c:majorTickMark val="out"/>
        <c:minorTickMark val="none"/>
        <c:tickLblPos val="nextTo"/>
        <c:crossAx val="85189184"/>
        <c:crosses val="autoZero"/>
        <c:auto val="1"/>
        <c:lblAlgn val="ctr"/>
        <c:lblOffset val="100"/>
        <c:noMultiLvlLbl val="0"/>
      </c:catAx>
      <c:valAx>
        <c:axId val="85189184"/>
        <c:scaling>
          <c:orientation val="minMax"/>
        </c:scaling>
        <c:delete val="0"/>
        <c:axPos val="l"/>
        <c:majorGridlines/>
        <c:title>
          <c:tx>
            <c:rich>
              <a:bodyPr rot="-5400000" vert="horz"/>
              <a:lstStyle/>
              <a:p>
                <a:pPr>
                  <a:defRPr/>
                </a:pPr>
                <a:r>
                  <a:rPr lang="en-US"/>
                  <a:t>Delež sektorja okoljskega blaga in storitev med vsemi zaposlenimi (%)</a:t>
                </a:r>
              </a:p>
            </c:rich>
          </c:tx>
          <c:layout/>
          <c:overlay val="0"/>
        </c:title>
        <c:numFmt formatCode="0.0%" sourceLinked="1"/>
        <c:majorTickMark val="out"/>
        <c:minorTickMark val="none"/>
        <c:tickLblPos val="nextTo"/>
        <c:crossAx val="40306176"/>
        <c:crosses val="autoZero"/>
        <c:crossBetween val="between"/>
      </c:valAx>
    </c:plotArea>
    <c:legend>
      <c:legendPos val="r"/>
      <c:layout>
        <c:manualLayout>
          <c:xMode val="edge"/>
          <c:yMode val="edge"/>
          <c:x val="0.83951925410247707"/>
          <c:y val="0.40919868905508949"/>
          <c:w val="0.15161209790661501"/>
          <c:h val="0.14162423225555634"/>
        </c:manualLayout>
      </c:layout>
      <c:overlay val="0"/>
      <c:txPr>
        <a:bodyPr/>
        <a:lstStyle/>
        <a:p>
          <a:pPr>
            <a:defRPr sz="1200" b="1"/>
          </a:pPr>
          <a:endParaRPr lang="sl-SI"/>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7247407840313"/>
          <c:y val="6.7049053570233455E-2"/>
          <c:w val="0.82362675721974699"/>
          <c:h val="0.81457736193017716"/>
        </c:manualLayout>
      </c:layout>
      <c:scatterChart>
        <c:scatterStyle val="lineMarker"/>
        <c:varyColors val="0"/>
        <c:ser>
          <c:idx val="0"/>
          <c:order val="0"/>
          <c:tx>
            <c:strRef>
              <c:f>'grafi_EU (2)'!$H$73</c:f>
              <c:strCache>
                <c:ptCount val="1"/>
                <c:pt idx="0">
                  <c:v>EU-28</c:v>
                </c:pt>
              </c:strCache>
            </c:strRef>
          </c:tx>
          <c:spPr>
            <a:ln w="25400" cap="rnd">
              <a:noFill/>
              <a:round/>
            </a:ln>
            <a:effectLst/>
          </c:spPr>
          <c:marker>
            <c:symbol val="circle"/>
            <c:size val="5"/>
            <c:spPr>
              <a:solidFill>
                <a:schemeClr val="tx2"/>
              </a:solidFill>
              <a:ln w="63500">
                <a:solidFill>
                  <a:schemeClr val="tx2"/>
                </a:solidFill>
              </a:ln>
              <a:effectLst/>
            </c:spPr>
          </c:marker>
          <c:dLbls>
            <c:dLbl>
              <c:idx val="0"/>
              <c:layout>
                <c:manualLayout>
                  <c:x val="-2.0096113221818365E-3"/>
                  <c:y val="-2.0090472663962831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(2)'!$H$74:$H$102</c:f>
              <c:numCache>
                <c:formatCode>General</c:formatCode>
                <c:ptCount val="29"/>
                <c:pt idx="0" formatCode="0%">
                  <c:v>1</c:v>
                </c:pt>
              </c:numCache>
            </c:numRef>
          </c:yVal>
          <c:smooth val="0"/>
          <c:extLst xmlns:c16r2="http://schemas.microsoft.com/office/drawing/2015/06/chart">
            <c:ext xmlns:c16="http://schemas.microsoft.com/office/drawing/2014/chart" uri="{C3380CC4-5D6E-409C-BE32-E72D297353CC}">
              <c16:uniqueId val="{00000001-7ACC-4CFC-9608-489069D2C9C1}"/>
            </c:ext>
          </c:extLst>
        </c:ser>
        <c:ser>
          <c:idx val="1"/>
          <c:order val="1"/>
          <c:tx>
            <c:strRef>
              <c:f>'grafi_EU (2)'!$I$73</c:f>
              <c:strCache>
                <c:ptCount val="1"/>
                <c:pt idx="0">
                  <c:v>BE</c:v>
                </c:pt>
              </c:strCache>
            </c:strRef>
          </c:tx>
          <c:spPr>
            <a:ln w="25400" cap="rnd">
              <a:noFill/>
              <a:round/>
            </a:ln>
            <a:effectLst/>
          </c:spPr>
          <c:marker>
            <c:symbol val="circle"/>
            <c:size val="5"/>
            <c:spPr>
              <a:solidFill>
                <a:schemeClr val="accent2"/>
              </a:solidFill>
              <a:ln w="9525">
                <a:solidFill>
                  <a:schemeClr val="accent2"/>
                </a:solidFill>
              </a:ln>
              <a:effectLst/>
            </c:spPr>
          </c:marker>
          <c:dPt>
            <c:idx val="1"/>
            <c:bubble3D val="0"/>
            <c:extLst xmlns:c16r2="http://schemas.microsoft.com/office/drawing/2015/06/chart">
              <c:ext xmlns:c16="http://schemas.microsoft.com/office/drawing/2014/chart" uri="{C3380CC4-5D6E-409C-BE32-E72D297353CC}">
                <c16:uniqueId val="{00000002-7ACC-4CFC-9608-489069D2C9C1}"/>
              </c:ext>
            </c:extLst>
          </c:dPt>
          <c:dLbls>
            <c:dLbl>
              <c:idx val="1"/>
              <c:layout>
                <c:manualLayout>
                  <c:x val="-4.2269686032059987E-2"/>
                  <c:y val="-3.1570854528139791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(2)'!$I$74:$I$102</c:f>
              <c:numCache>
                <c:formatCode>0%</c:formatCode>
                <c:ptCount val="29"/>
                <c:pt idx="1">
                  <c:v>0.9956140350877194</c:v>
                </c:pt>
              </c:numCache>
            </c:numRef>
          </c:yVal>
          <c:smooth val="0"/>
          <c:extLst xmlns:c16r2="http://schemas.microsoft.com/office/drawing/2015/06/chart">
            <c:ext xmlns:c16="http://schemas.microsoft.com/office/drawing/2014/chart" uri="{C3380CC4-5D6E-409C-BE32-E72D297353CC}">
              <c16:uniqueId val="{00000003-7ACC-4CFC-9608-489069D2C9C1}"/>
            </c:ext>
          </c:extLst>
        </c:ser>
        <c:ser>
          <c:idx val="2"/>
          <c:order val="2"/>
          <c:tx>
            <c:strRef>
              <c:f>'grafi_EU (2)'!$J$73</c:f>
              <c:strCache>
                <c:ptCount val="1"/>
                <c:pt idx="0">
                  <c:v>BG</c:v>
                </c:pt>
              </c:strCache>
            </c:strRef>
          </c:tx>
          <c:spPr>
            <a:ln w="25400" cap="rnd">
              <a:noFill/>
              <a:round/>
            </a:ln>
            <a:effectLst/>
          </c:spPr>
          <c:marker>
            <c:symbol val="circle"/>
            <c:size val="5"/>
            <c:spPr>
              <a:solidFill>
                <a:schemeClr val="accent3"/>
              </a:solidFill>
              <a:ln w="9525">
                <a:solidFill>
                  <a:schemeClr val="accent3"/>
                </a:solidFill>
              </a:ln>
              <a:effectLst/>
            </c:spPr>
          </c:marker>
          <c:dPt>
            <c:idx val="2"/>
            <c:bubble3D val="0"/>
            <c:extLst xmlns:c16r2="http://schemas.microsoft.com/office/drawing/2015/06/chart">
              <c:ext xmlns:c16="http://schemas.microsoft.com/office/drawing/2014/chart" uri="{C3380CC4-5D6E-409C-BE32-E72D297353CC}">
                <c16:uniqueId val="{00000004-7ACC-4CFC-9608-489069D2C9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(2)'!$J$74:$J$102</c:f>
              <c:numCache>
                <c:formatCode>0%</c:formatCode>
                <c:ptCount val="29"/>
                <c:pt idx="2">
                  <c:v>0.43615984405458091</c:v>
                </c:pt>
              </c:numCache>
            </c:numRef>
          </c:yVal>
          <c:smooth val="0"/>
          <c:extLst xmlns:c16r2="http://schemas.microsoft.com/office/drawing/2015/06/chart">
            <c:ext xmlns:c16="http://schemas.microsoft.com/office/drawing/2014/chart" uri="{C3380CC4-5D6E-409C-BE32-E72D297353CC}">
              <c16:uniqueId val="{00000005-7ACC-4CFC-9608-489069D2C9C1}"/>
            </c:ext>
          </c:extLst>
        </c:ser>
        <c:ser>
          <c:idx val="3"/>
          <c:order val="3"/>
          <c:tx>
            <c:strRef>
              <c:f>'grafi_EU (2)'!$K$73</c:f>
              <c:strCache>
                <c:ptCount val="1"/>
                <c:pt idx="0">
                  <c:v>CZ</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3"/>
              <c:layout>
                <c:manualLayout>
                  <c:x val="-4.0337047433293964E-2"/>
                  <c:y val="-2.6990073445773862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(2)'!$K$74:$K$102</c:f>
              <c:numCache>
                <c:formatCode>0%</c:formatCode>
                <c:ptCount val="29"/>
                <c:pt idx="3">
                  <c:v>0.62085769980506833</c:v>
                </c:pt>
              </c:numCache>
            </c:numRef>
          </c:yVal>
          <c:smooth val="0"/>
          <c:extLst xmlns:c16r2="http://schemas.microsoft.com/office/drawing/2015/06/chart">
            <c:ext xmlns:c16="http://schemas.microsoft.com/office/drawing/2014/chart" uri="{C3380CC4-5D6E-409C-BE32-E72D297353CC}">
              <c16:uniqueId val="{00000007-7ACC-4CFC-9608-489069D2C9C1}"/>
            </c:ext>
          </c:extLst>
        </c:ser>
        <c:ser>
          <c:idx val="5"/>
          <c:order val="4"/>
          <c:tx>
            <c:strRef>
              <c:f>'grafi_EU (2)'!$L$73</c:f>
              <c:strCache>
                <c:ptCount val="1"/>
                <c:pt idx="0">
                  <c:v>DK</c:v>
                </c:pt>
              </c:strCache>
            </c:strRef>
          </c:tx>
          <c:spPr>
            <a:ln w="25400" cap="rnd">
              <a:noFill/>
              <a:round/>
            </a:ln>
            <a:effectLst/>
          </c:spPr>
          <c:marker>
            <c:symbol val="circle"/>
            <c:size val="5"/>
            <c:spPr>
              <a:solidFill>
                <a:schemeClr val="accent6"/>
              </a:solidFill>
              <a:ln w="9525">
                <a:solidFill>
                  <a:schemeClr val="accent6"/>
                </a:solidFill>
              </a:ln>
              <a:effectLst/>
            </c:spPr>
          </c:marker>
          <c:dPt>
            <c:idx val="4"/>
            <c:bubble3D val="0"/>
            <c:extLst xmlns:c16r2="http://schemas.microsoft.com/office/drawing/2015/06/chart">
              <c:ext xmlns:c16="http://schemas.microsoft.com/office/drawing/2014/chart" uri="{C3380CC4-5D6E-409C-BE32-E72D297353CC}">
                <c16:uniqueId val="{00000008-7ACC-4CFC-9608-489069D2C9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(2)'!$L$74:$L$102</c:f>
              <c:numCache>
                <c:formatCode>0%</c:formatCode>
                <c:ptCount val="29"/>
                <c:pt idx="4">
                  <c:v>1.4790448343079923</c:v>
                </c:pt>
              </c:numCache>
            </c:numRef>
          </c:yVal>
          <c:smooth val="0"/>
          <c:extLst xmlns:c16r2="http://schemas.microsoft.com/office/drawing/2015/06/chart">
            <c:ext xmlns:c16="http://schemas.microsoft.com/office/drawing/2014/chart" uri="{C3380CC4-5D6E-409C-BE32-E72D297353CC}">
              <c16:uniqueId val="{00000009-7ACC-4CFC-9608-489069D2C9C1}"/>
            </c:ext>
          </c:extLst>
        </c:ser>
        <c:ser>
          <c:idx val="6"/>
          <c:order val="5"/>
          <c:tx>
            <c:strRef>
              <c:f>'grafi_EU (2)'!$M$73</c:f>
              <c:strCache>
                <c:ptCount val="1"/>
                <c:pt idx="0">
                  <c:v>DE</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6"/>
              <c:layout>
                <c:manualLayout>
                  <c:x val="-2.5968358329460508E-2"/>
                  <c:y val="-3.9420294838018753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(2)'!$M$74:$M$102</c:f>
              <c:numCache>
                <c:formatCode>0%</c:formatCode>
                <c:ptCount val="29"/>
                <c:pt idx="5">
                  <c:v>1.4493177387914231</c:v>
                </c:pt>
              </c:numCache>
            </c:numRef>
          </c:yVal>
          <c:smooth val="0"/>
          <c:extLst xmlns:c16r2="http://schemas.microsoft.com/office/drawing/2015/06/chart">
            <c:ext xmlns:c16="http://schemas.microsoft.com/office/drawing/2014/chart" uri="{C3380CC4-5D6E-409C-BE32-E72D297353CC}">
              <c16:uniqueId val="{0000000B-7ACC-4CFC-9608-489069D2C9C1}"/>
            </c:ext>
          </c:extLst>
        </c:ser>
        <c:ser>
          <c:idx val="7"/>
          <c:order val="6"/>
          <c:tx>
            <c:strRef>
              <c:f>'grafi_EU (2)'!$N$73</c:f>
              <c:strCache>
                <c:ptCount val="1"/>
                <c:pt idx="0">
                  <c:v>EE</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Pt>
            <c:idx val="6"/>
            <c:bubble3D val="0"/>
            <c:extLst xmlns:c16r2="http://schemas.microsoft.com/office/drawing/2015/06/chart">
              <c:ext xmlns:c16="http://schemas.microsoft.com/office/drawing/2014/chart" uri="{C3380CC4-5D6E-409C-BE32-E72D297353CC}">
                <c16:uniqueId val="{0000000C-7ACC-4CFC-9608-489069D2C9C1}"/>
              </c:ext>
            </c:extLst>
          </c:dPt>
          <c:dLbls>
            <c:dLbl>
              <c:idx val="6"/>
              <c:layout>
                <c:manualLayout>
                  <c:x val="-4.4413537495055846E-2"/>
                  <c:y val="-3.4840966132823844E-3"/>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(2)'!$N$74:$N$102</c:f>
              <c:numCache>
                <c:formatCode>0%</c:formatCode>
                <c:ptCount val="29"/>
                <c:pt idx="6">
                  <c:v>0.6457115009746589</c:v>
                </c:pt>
              </c:numCache>
            </c:numRef>
          </c:yVal>
          <c:smooth val="0"/>
          <c:extLst xmlns:c16r2="http://schemas.microsoft.com/office/drawing/2015/06/chart">
            <c:ext xmlns:c16="http://schemas.microsoft.com/office/drawing/2014/chart" uri="{C3380CC4-5D6E-409C-BE32-E72D297353CC}">
              <c16:uniqueId val="{0000000D-7ACC-4CFC-9608-489069D2C9C1}"/>
            </c:ext>
          </c:extLst>
        </c:ser>
        <c:ser>
          <c:idx val="8"/>
          <c:order val="7"/>
          <c:tx>
            <c:strRef>
              <c:f>'grafi_EU (2)'!$O$73</c:f>
              <c:strCache>
                <c:ptCount val="1"/>
                <c:pt idx="0">
                  <c:v>IE</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(2)'!$O$74:$O$102</c:f>
              <c:numCache>
                <c:formatCode>0%</c:formatCode>
                <c:ptCount val="29"/>
                <c:pt idx="7">
                  <c:v>1.2358674463937622</c:v>
                </c:pt>
              </c:numCache>
            </c:numRef>
          </c:yVal>
          <c:smooth val="0"/>
          <c:extLst xmlns:c16r2="http://schemas.microsoft.com/office/drawing/2015/06/chart">
            <c:ext xmlns:c16="http://schemas.microsoft.com/office/drawing/2014/chart" uri="{C3380CC4-5D6E-409C-BE32-E72D297353CC}">
              <c16:uniqueId val="{0000000E-7ACC-4CFC-9608-489069D2C9C1}"/>
            </c:ext>
          </c:extLst>
        </c:ser>
        <c:ser>
          <c:idx val="9"/>
          <c:order val="8"/>
          <c:tx>
            <c:strRef>
              <c:f>'grafi_EU (2)'!$P$73</c:f>
              <c:strCache>
                <c:ptCount val="1"/>
                <c:pt idx="0">
                  <c:v>EL</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Pt>
            <c:idx val="8"/>
            <c:bubble3D val="0"/>
            <c:extLst xmlns:c16r2="http://schemas.microsoft.com/office/drawing/2015/06/chart">
              <c:ext xmlns:c16="http://schemas.microsoft.com/office/drawing/2014/chart" uri="{C3380CC4-5D6E-409C-BE32-E72D297353CC}">
                <c16:uniqueId val="{0000000F-7ACC-4CFC-9608-489069D2C9C1}"/>
              </c:ext>
            </c:extLst>
          </c:dPt>
          <c:dPt>
            <c:idx val="9"/>
            <c:bubble3D val="0"/>
            <c:extLst xmlns:c16r2="http://schemas.microsoft.com/office/drawing/2015/06/chart">
              <c:ext xmlns:c16="http://schemas.microsoft.com/office/drawing/2014/chart" uri="{C3380CC4-5D6E-409C-BE32-E72D297353CC}">
                <c16:uniqueId val="{00000010-7ACC-4CFC-9608-489069D2C9C1}"/>
              </c:ext>
            </c:extLst>
          </c:dPt>
          <c:dLbls>
            <c:dLbl>
              <c:idx val="8"/>
              <c:layout>
                <c:manualLayout>
                  <c:x val="-4.2360707826249393E-2"/>
                  <c:y val="2.914180687247838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(2)'!$P$74:$P$102</c:f>
              <c:numCache>
                <c:formatCode>0%</c:formatCode>
                <c:ptCount val="29"/>
                <c:pt idx="8">
                  <c:v>0.86988304093567248</c:v>
                </c:pt>
              </c:numCache>
            </c:numRef>
          </c:yVal>
          <c:smooth val="0"/>
          <c:extLst xmlns:c16r2="http://schemas.microsoft.com/office/drawing/2015/06/chart">
            <c:ext xmlns:c16="http://schemas.microsoft.com/office/drawing/2014/chart" uri="{C3380CC4-5D6E-409C-BE32-E72D297353CC}">
              <c16:uniqueId val="{00000011-7ACC-4CFC-9608-489069D2C9C1}"/>
            </c:ext>
          </c:extLst>
        </c:ser>
        <c:ser>
          <c:idx val="10"/>
          <c:order val="9"/>
          <c:tx>
            <c:strRef>
              <c:f>'grafi_EU (2)'!$Q$73</c:f>
              <c:strCache>
                <c:ptCount val="1"/>
                <c:pt idx="0">
                  <c:v>ES</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Pt>
            <c:idx val="9"/>
            <c:bubble3D val="0"/>
            <c:extLst xmlns:c16r2="http://schemas.microsoft.com/office/drawing/2015/06/chart">
              <c:ext xmlns:c16="http://schemas.microsoft.com/office/drawing/2014/chart" uri="{C3380CC4-5D6E-409C-BE32-E72D297353CC}">
                <c16:uniqueId val="{00000012-7ACC-4CFC-9608-489069D2C9C1}"/>
              </c:ext>
            </c:extLst>
          </c:dPt>
          <c:dLbls>
            <c:dLbl>
              <c:idx val="9"/>
              <c:layout>
                <c:manualLayout>
                  <c:x val="-5.0318891681656298E-2"/>
                  <c:y val="-3.1514644740203934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(2)'!$Q$74:$Q$102</c:f>
              <c:numCache>
                <c:formatCode>0%</c:formatCode>
                <c:ptCount val="29"/>
                <c:pt idx="9">
                  <c:v>1.1535087719298245</c:v>
                </c:pt>
              </c:numCache>
            </c:numRef>
          </c:yVal>
          <c:smooth val="0"/>
          <c:extLst xmlns:c16r2="http://schemas.microsoft.com/office/drawing/2015/06/chart">
            <c:ext xmlns:c16="http://schemas.microsoft.com/office/drawing/2014/chart" uri="{C3380CC4-5D6E-409C-BE32-E72D297353CC}">
              <c16:uniqueId val="{00000013-7ACC-4CFC-9608-489069D2C9C1}"/>
            </c:ext>
          </c:extLst>
        </c:ser>
        <c:ser>
          <c:idx val="11"/>
          <c:order val="10"/>
          <c:tx>
            <c:strRef>
              <c:f>'grafi_EU (2)'!$R$73</c:f>
              <c:strCache>
                <c:ptCount val="1"/>
                <c:pt idx="0">
                  <c:v>FR</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10"/>
              <c:layout>
                <c:manualLayout>
                  <c:x val="4.6398590751326957E-3"/>
                  <c:y val="5.9955592217818231E-3"/>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(2)'!$R$74:$R$102</c:f>
              <c:numCache>
                <c:formatCode>0%</c:formatCode>
                <c:ptCount val="29"/>
                <c:pt idx="10">
                  <c:v>0.78947368421052633</c:v>
                </c:pt>
              </c:numCache>
            </c:numRef>
          </c:yVal>
          <c:smooth val="0"/>
          <c:extLst xmlns:c16r2="http://schemas.microsoft.com/office/drawing/2015/06/chart">
            <c:ext xmlns:c16="http://schemas.microsoft.com/office/drawing/2014/chart" uri="{C3380CC4-5D6E-409C-BE32-E72D297353CC}">
              <c16:uniqueId val="{00000015-7ACC-4CFC-9608-489069D2C9C1}"/>
            </c:ext>
          </c:extLst>
        </c:ser>
        <c:ser>
          <c:idx val="12"/>
          <c:order val="11"/>
          <c:tx>
            <c:strRef>
              <c:f>'grafi_EU (2)'!$S$73</c:f>
              <c:strCache>
                <c:ptCount val="1"/>
                <c:pt idx="0">
                  <c:v>HR</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Pt>
            <c:idx val="11"/>
            <c:marker>
              <c:spPr>
                <a:solidFill>
                  <a:srgbClr val="7030A0"/>
                </a:solidFill>
                <a:ln w="50800">
                  <a:solidFill>
                    <a:srgbClr val="7030A0"/>
                  </a:solidFill>
                </a:ln>
                <a:effectLst/>
              </c:spPr>
            </c:marker>
            <c:bubble3D val="0"/>
            <c:extLst xmlns:c16r2="http://schemas.microsoft.com/office/drawing/2015/06/chart">
              <c:ext xmlns:c16="http://schemas.microsoft.com/office/drawing/2014/chart" uri="{C3380CC4-5D6E-409C-BE32-E72D297353CC}">
                <c16:uniqueId val="{00000016-7ACC-4CFC-9608-489069D2C9C1}"/>
              </c:ext>
            </c:extLst>
          </c:dPt>
          <c:dLbls>
            <c:dLbl>
              <c:idx val="11"/>
              <c:layout>
                <c:manualLayout>
                  <c:x val="-7.3837413213786495E-3"/>
                  <c:y val="-2.054755893150844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(2)'!$S$74:$S$102</c:f>
              <c:numCache>
                <c:formatCode>0%</c:formatCode>
                <c:ptCount val="29"/>
                <c:pt idx="11">
                  <c:v>0.64522417153996103</c:v>
                </c:pt>
              </c:numCache>
            </c:numRef>
          </c:yVal>
          <c:smooth val="0"/>
          <c:extLst xmlns:c16r2="http://schemas.microsoft.com/office/drawing/2015/06/chart">
            <c:ext xmlns:c16="http://schemas.microsoft.com/office/drawing/2014/chart" uri="{C3380CC4-5D6E-409C-BE32-E72D297353CC}">
              <c16:uniqueId val="{00000017-7ACC-4CFC-9608-489069D2C9C1}"/>
            </c:ext>
          </c:extLst>
        </c:ser>
        <c:ser>
          <c:idx val="13"/>
          <c:order val="12"/>
          <c:tx>
            <c:strRef>
              <c:f>'grafi_EU (2)'!$T$73</c:f>
              <c:strCache>
                <c:ptCount val="1"/>
                <c:pt idx="0">
                  <c:v>IT</c:v>
                </c:pt>
              </c:strCache>
            </c:strRef>
          </c:tx>
          <c:spPr>
            <a:ln w="25400" cap="rnd">
              <a:noFill/>
              <a:round/>
            </a:ln>
            <a:effectLst/>
          </c:spPr>
          <c:marker>
            <c:symbol val="circle"/>
            <c:size val="5"/>
            <c:spPr>
              <a:solidFill>
                <a:srgbClr val="92D050"/>
              </a:solidFill>
              <a:ln w="50800">
                <a:solidFill>
                  <a:srgbClr val="92D050"/>
                </a:solidFill>
              </a:ln>
              <a:effectLst/>
            </c:spPr>
          </c:marker>
          <c:dLbls>
            <c:dLbl>
              <c:idx val="12"/>
              <c:layout>
                <c:manualLayout>
                  <c:x val="-2.6273215362291744E-2"/>
                  <c:y val="2.5690494178169619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(2)'!$T$74:$T$102</c:f>
              <c:numCache>
                <c:formatCode>0%</c:formatCode>
                <c:ptCount val="29"/>
                <c:pt idx="12">
                  <c:v>1.1393762183235867</c:v>
                </c:pt>
              </c:numCache>
            </c:numRef>
          </c:yVal>
          <c:smooth val="0"/>
          <c:extLst xmlns:c16r2="http://schemas.microsoft.com/office/drawing/2015/06/chart">
            <c:ext xmlns:c16="http://schemas.microsoft.com/office/drawing/2014/chart" uri="{C3380CC4-5D6E-409C-BE32-E72D297353CC}">
              <c16:uniqueId val="{00000019-7ACC-4CFC-9608-489069D2C9C1}"/>
            </c:ext>
          </c:extLst>
        </c:ser>
        <c:ser>
          <c:idx val="14"/>
          <c:order val="13"/>
          <c:tx>
            <c:strRef>
              <c:f>'grafi_EU (2)'!$U$73</c:f>
              <c:strCache>
                <c:ptCount val="1"/>
                <c:pt idx="0">
                  <c:v>CY</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Pt>
            <c:idx val="13"/>
            <c:bubble3D val="0"/>
            <c:extLst xmlns:c16r2="http://schemas.microsoft.com/office/drawing/2015/06/chart">
              <c:ext xmlns:c16="http://schemas.microsoft.com/office/drawing/2014/chart" uri="{C3380CC4-5D6E-409C-BE32-E72D297353CC}">
                <c16:uniqueId val="{0000001A-7ACC-4CFC-9608-489069D2C9C1}"/>
              </c:ext>
            </c:extLst>
          </c:dPt>
          <c:dLbls>
            <c:dLbl>
              <c:idx val="13"/>
              <c:layout>
                <c:manualLayout>
                  <c:x val="-4.3504129197437192E-3"/>
                  <c:y val="-9.0865885812442676E-3"/>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7ACC-4CFC-9608-489069D2C9C1}"/>
                </c:ext>
              </c:extLst>
            </c:dLbl>
            <c:dLbl>
              <c:idx val="14"/>
              <c:layout>
                <c:manualLayout>
                  <c:x val="-3.7097654756372105E-3"/>
                  <c:y val="1.5161651860776401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(2)'!$U$74:$U$102</c:f>
              <c:numCache>
                <c:formatCode>0%</c:formatCode>
                <c:ptCount val="29"/>
                <c:pt idx="13">
                  <c:v>1.1481481481481481</c:v>
                </c:pt>
              </c:numCache>
            </c:numRef>
          </c:yVal>
          <c:smooth val="0"/>
          <c:extLst xmlns:c16r2="http://schemas.microsoft.com/office/drawing/2015/06/chart">
            <c:ext xmlns:c16="http://schemas.microsoft.com/office/drawing/2014/chart" uri="{C3380CC4-5D6E-409C-BE32-E72D297353CC}">
              <c16:uniqueId val="{0000001C-7ACC-4CFC-9608-489069D2C9C1}"/>
            </c:ext>
          </c:extLst>
        </c:ser>
        <c:ser>
          <c:idx val="15"/>
          <c:order val="14"/>
          <c:tx>
            <c:strRef>
              <c:f>'grafi_EU (2)'!$V$73</c:f>
              <c:strCache>
                <c:ptCount val="1"/>
                <c:pt idx="0">
                  <c:v>LV</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Pt>
            <c:idx val="14"/>
            <c:bubble3D val="0"/>
            <c:extLst xmlns:c16r2="http://schemas.microsoft.com/office/drawing/2015/06/chart">
              <c:ext xmlns:c16="http://schemas.microsoft.com/office/drawing/2014/chart" uri="{C3380CC4-5D6E-409C-BE32-E72D297353CC}">
                <c16:uniqueId val="{0000001D-7ACC-4CFC-9608-489069D2C9C1}"/>
              </c:ext>
            </c:extLst>
          </c:dPt>
          <c:dPt>
            <c:idx val="15"/>
            <c:bubble3D val="0"/>
            <c:extLst xmlns:c16r2="http://schemas.microsoft.com/office/drawing/2015/06/chart">
              <c:ext xmlns:c16="http://schemas.microsoft.com/office/drawing/2014/chart" uri="{C3380CC4-5D6E-409C-BE32-E72D297353CC}">
                <c16:uniqueId val="{0000001E-7ACC-4CFC-9608-489069D2C9C1}"/>
              </c:ext>
            </c:extLst>
          </c:dPt>
          <c:dLbls>
            <c:dLbl>
              <c:idx val="14"/>
              <c:layout>
                <c:manualLayout>
                  <c:x val="-3.14606881624242E-2"/>
                  <c:y val="-3.5167874733433087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(2)'!$V$74:$V$102</c:f>
              <c:numCache>
                <c:formatCode>0%</c:formatCode>
                <c:ptCount val="29"/>
                <c:pt idx="14">
                  <c:v>0.63401559454191037</c:v>
                </c:pt>
              </c:numCache>
            </c:numRef>
          </c:yVal>
          <c:smooth val="0"/>
          <c:extLst xmlns:c16r2="http://schemas.microsoft.com/office/drawing/2015/06/chart">
            <c:ext xmlns:c16="http://schemas.microsoft.com/office/drawing/2014/chart" uri="{C3380CC4-5D6E-409C-BE32-E72D297353CC}">
              <c16:uniqueId val="{0000001F-7ACC-4CFC-9608-489069D2C9C1}"/>
            </c:ext>
          </c:extLst>
        </c:ser>
        <c:ser>
          <c:idx val="16"/>
          <c:order val="15"/>
          <c:tx>
            <c:strRef>
              <c:f>'grafi_EU (2)'!$W$73</c:f>
              <c:strCache>
                <c:ptCount val="1"/>
                <c:pt idx="0">
                  <c:v>LT</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16"/>
              <c:layout>
                <c:manualLayout>
                  <c:x val="1.1129296426911631E-2"/>
                  <c:y val="-3.0323303721553913E-3"/>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(2)'!$W$74:$W$102</c:f>
              <c:numCache>
                <c:formatCode>0%</c:formatCode>
                <c:ptCount val="29"/>
                <c:pt idx="15">
                  <c:v>0.64278752436647169</c:v>
                </c:pt>
              </c:numCache>
            </c:numRef>
          </c:yVal>
          <c:smooth val="0"/>
          <c:extLst xmlns:c16r2="http://schemas.microsoft.com/office/drawing/2015/06/chart">
            <c:ext xmlns:c16="http://schemas.microsoft.com/office/drawing/2014/chart" uri="{C3380CC4-5D6E-409C-BE32-E72D297353CC}">
              <c16:uniqueId val="{00000021-7ACC-4CFC-9608-489069D2C9C1}"/>
            </c:ext>
          </c:extLst>
        </c:ser>
        <c:ser>
          <c:idx val="17"/>
          <c:order val="16"/>
          <c:tx>
            <c:strRef>
              <c:f>'grafi_EU (2)'!$X$73</c:f>
              <c:strCache>
                <c:ptCount val="1"/>
                <c:pt idx="0">
                  <c:v>LU</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Pt>
            <c:idx val="16"/>
            <c:bubble3D val="0"/>
            <c:extLst xmlns:c16r2="http://schemas.microsoft.com/office/drawing/2015/06/chart">
              <c:ext xmlns:c16="http://schemas.microsoft.com/office/drawing/2014/chart" uri="{C3380CC4-5D6E-409C-BE32-E72D297353CC}">
                <c16:uniqueId val="{00000022-7ACC-4CFC-9608-489069D2C9C1}"/>
              </c:ext>
            </c:extLst>
          </c:dPt>
          <c:dLbls>
            <c:dLbl>
              <c:idx val="16"/>
              <c:layout>
                <c:manualLayout>
                  <c:x val="-4.0846915129562129E-2"/>
                  <c:y val="-2.8504710915029718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(2)'!$X$74:$X$102</c:f>
              <c:numCache>
                <c:formatCode>0%</c:formatCode>
                <c:ptCount val="29"/>
                <c:pt idx="16">
                  <c:v>0.84697855750487339</c:v>
                </c:pt>
              </c:numCache>
            </c:numRef>
          </c:yVal>
          <c:smooth val="0"/>
          <c:extLst xmlns:c16r2="http://schemas.microsoft.com/office/drawing/2015/06/chart">
            <c:ext xmlns:c16="http://schemas.microsoft.com/office/drawing/2014/chart" uri="{C3380CC4-5D6E-409C-BE32-E72D297353CC}">
              <c16:uniqueId val="{00000023-7ACC-4CFC-9608-489069D2C9C1}"/>
            </c:ext>
          </c:extLst>
        </c:ser>
        <c:ser>
          <c:idx val="18"/>
          <c:order val="17"/>
          <c:tx>
            <c:strRef>
              <c:f>'grafi_EU (2)'!$Y$73</c:f>
              <c:strCache>
                <c:ptCount val="1"/>
                <c:pt idx="0">
                  <c:v>HU</c:v>
                </c:pt>
              </c:strCache>
            </c:strRef>
          </c:tx>
          <c:spPr>
            <a:ln w="25400" cap="rnd">
              <a:noFill/>
              <a:round/>
            </a:ln>
            <a:effectLst/>
          </c:spPr>
          <c:marker>
            <c:symbol val="circle"/>
            <c:size val="5"/>
            <c:spPr>
              <a:solidFill>
                <a:schemeClr val="accent6">
                  <a:lumMod val="75000"/>
                </a:schemeClr>
              </a:solidFill>
              <a:ln w="50800">
                <a:solidFill>
                  <a:schemeClr val="accent6">
                    <a:lumMod val="75000"/>
                  </a:schemeClr>
                </a:solidFill>
              </a:ln>
              <a:effectLst/>
            </c:spPr>
          </c:marker>
          <c:dLbls>
            <c:dLbl>
              <c:idx val="17"/>
              <c:layout>
                <c:manualLayout>
                  <c:x val="1.8459353303446624E-3"/>
                  <c:y val="3.228902117808470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(2)'!$Y$74:$Y$102</c:f>
              <c:numCache>
                <c:formatCode>0%</c:formatCode>
                <c:ptCount val="29"/>
                <c:pt idx="17">
                  <c:v>0.55847953216374269</c:v>
                </c:pt>
              </c:numCache>
            </c:numRef>
          </c:yVal>
          <c:smooth val="0"/>
          <c:extLst xmlns:c16r2="http://schemas.microsoft.com/office/drawing/2015/06/chart">
            <c:ext xmlns:c16="http://schemas.microsoft.com/office/drawing/2014/chart" uri="{C3380CC4-5D6E-409C-BE32-E72D297353CC}">
              <c16:uniqueId val="{00000025-7ACC-4CFC-9608-489069D2C9C1}"/>
            </c:ext>
          </c:extLst>
        </c:ser>
        <c:ser>
          <c:idx val="19"/>
          <c:order val="18"/>
          <c:tx>
            <c:strRef>
              <c:f>'grafi_EU (2)'!$Z$73</c:f>
              <c:strCache>
                <c:ptCount val="1"/>
                <c:pt idx="0">
                  <c:v>MT</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Pt>
            <c:idx val="18"/>
            <c:bubble3D val="0"/>
            <c:spPr>
              <a:ln w="19050" cap="rnd">
                <a:solidFill>
                  <a:srgbClr val="000000"/>
                </a:solidFill>
                <a:prstDash val="solid"/>
                <a:round/>
              </a:ln>
              <a:effectLst/>
            </c:spPr>
            <c:extLst xmlns:c16r2="http://schemas.microsoft.com/office/drawing/2015/06/chart">
              <c:ext xmlns:c16="http://schemas.microsoft.com/office/drawing/2014/chart" uri="{C3380CC4-5D6E-409C-BE32-E72D297353CC}">
                <c16:uniqueId val="{00000027-7ACC-4CFC-9608-489069D2C9C1}"/>
              </c:ext>
            </c:extLst>
          </c:dPt>
          <c:dLbls>
            <c:dLbl>
              <c:idx val="18"/>
              <c:layout>
                <c:manualLayout>
                  <c:x val="-3.8182615121454898E-2"/>
                  <c:y val="-3.1570968747224565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7ACC-4CFC-9608-489069D2C9C1}"/>
                </c:ext>
              </c:extLst>
            </c:dLbl>
            <c:dLbl>
              <c:idx val="19"/>
              <c:layout>
                <c:manualLayout>
                  <c:x val="-5.564648213455816E-2"/>
                  <c:y val="-3.9420294838018753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(2)'!$Z$74:$Z$102</c:f>
              <c:numCache>
                <c:formatCode>0%</c:formatCode>
                <c:ptCount val="29"/>
                <c:pt idx="18">
                  <c:v>0.60818713450292394</c:v>
                </c:pt>
              </c:numCache>
            </c:numRef>
          </c:yVal>
          <c:smooth val="0"/>
          <c:extLst xmlns:c16r2="http://schemas.microsoft.com/office/drawing/2015/06/chart">
            <c:ext xmlns:c16="http://schemas.microsoft.com/office/drawing/2014/chart" uri="{C3380CC4-5D6E-409C-BE32-E72D297353CC}">
              <c16:uniqueId val="{00000029-7ACC-4CFC-9608-489069D2C9C1}"/>
            </c:ext>
          </c:extLst>
        </c:ser>
        <c:ser>
          <c:idx val="20"/>
          <c:order val="19"/>
          <c:tx>
            <c:strRef>
              <c:f>'grafi_EU (2)'!$AA$73</c:f>
              <c:strCache>
                <c:ptCount val="1"/>
                <c:pt idx="0">
                  <c:v>NL</c:v>
                </c:pt>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dLbl>
              <c:idx val="19"/>
              <c:layout>
                <c:manualLayout>
                  <c:x val="4.3857850127606158E-4"/>
                  <c:y val="1.0519336158218214E-4"/>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(2)'!$AA$74:$AA$102</c:f>
              <c:numCache>
                <c:formatCode>0%</c:formatCode>
                <c:ptCount val="29"/>
                <c:pt idx="19">
                  <c:v>0.84405458089668617</c:v>
                </c:pt>
              </c:numCache>
            </c:numRef>
          </c:yVal>
          <c:smooth val="0"/>
          <c:extLst xmlns:c16r2="http://schemas.microsoft.com/office/drawing/2015/06/chart">
            <c:ext xmlns:c16="http://schemas.microsoft.com/office/drawing/2014/chart" uri="{C3380CC4-5D6E-409C-BE32-E72D297353CC}">
              <c16:uniqueId val="{0000002B-7ACC-4CFC-9608-489069D2C9C1}"/>
            </c:ext>
          </c:extLst>
        </c:ser>
        <c:ser>
          <c:idx val="21"/>
          <c:order val="20"/>
          <c:tx>
            <c:strRef>
              <c:f>'grafi_EU (2)'!$AB$73</c:f>
              <c:strCache>
                <c:ptCount val="1"/>
                <c:pt idx="0">
                  <c:v>AT</c:v>
                </c:pt>
              </c:strCache>
            </c:strRef>
          </c:tx>
          <c:spPr>
            <a:ln w="25400" cap="rnd">
              <a:noFill/>
              <a:round/>
            </a:ln>
            <a:effectLst/>
          </c:spPr>
          <c:marker>
            <c:symbol val="circle"/>
            <c:size val="5"/>
            <c:spPr>
              <a:solidFill>
                <a:schemeClr val="accent4">
                  <a:lumMod val="80000"/>
                </a:schemeClr>
              </a:solidFill>
              <a:ln w="9525">
                <a:solidFill>
                  <a:schemeClr val="accent4">
                    <a:lumMod val="80000"/>
                  </a:schemeClr>
                </a:solidFill>
              </a:ln>
              <a:effectLst/>
            </c:spPr>
          </c:marker>
          <c:dPt>
            <c:idx val="20"/>
            <c:marker>
              <c:spPr>
                <a:solidFill>
                  <a:srgbClr val="FF0000"/>
                </a:solidFill>
                <a:ln w="50800">
                  <a:solidFill>
                    <a:srgbClr val="FF0000"/>
                  </a:solidFill>
                </a:ln>
                <a:effectLst/>
              </c:spPr>
            </c:marker>
            <c:bubble3D val="0"/>
            <c:extLst xmlns:c16r2="http://schemas.microsoft.com/office/drawing/2015/06/chart">
              <c:ext xmlns:c16="http://schemas.microsoft.com/office/drawing/2014/chart" uri="{C3380CC4-5D6E-409C-BE32-E72D297353CC}">
                <c16:uniqueId val="{0000002C-7ACC-4CFC-9608-489069D2C9C1}"/>
              </c:ext>
            </c:extLst>
          </c:dPt>
          <c:dLbls>
            <c:dLbl>
              <c:idx val="20"/>
              <c:layout>
                <c:manualLayout>
                  <c:x val="-5.055802317540746E-2"/>
                  <c:y val="-6.8040939366320729E-3"/>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(2)'!$AB$74:$AB$102</c:f>
              <c:numCache>
                <c:formatCode>0%</c:formatCode>
                <c:ptCount val="29"/>
                <c:pt idx="20">
                  <c:v>0.96832358674463936</c:v>
                </c:pt>
              </c:numCache>
            </c:numRef>
          </c:yVal>
          <c:smooth val="0"/>
          <c:extLst xmlns:c16r2="http://schemas.microsoft.com/office/drawing/2015/06/chart">
            <c:ext xmlns:c16="http://schemas.microsoft.com/office/drawing/2014/chart" uri="{C3380CC4-5D6E-409C-BE32-E72D297353CC}">
              <c16:uniqueId val="{0000002D-7ACC-4CFC-9608-489069D2C9C1}"/>
            </c:ext>
          </c:extLst>
        </c:ser>
        <c:ser>
          <c:idx val="22"/>
          <c:order val="21"/>
          <c:tx>
            <c:strRef>
              <c:f>'grafi_EU (2)'!$AC$73</c:f>
              <c:strCache>
                <c:ptCount val="1"/>
                <c:pt idx="0">
                  <c:v>PL</c:v>
                </c:pt>
              </c:strCache>
            </c:strRef>
          </c:tx>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(2)'!$AC$74:$AC$102</c:f>
              <c:numCache>
                <c:formatCode>General</c:formatCode>
                <c:ptCount val="29"/>
                <c:pt idx="21" formatCode="0%">
                  <c:v>0.68615984405458097</c:v>
                </c:pt>
              </c:numCache>
            </c:numRef>
          </c:yVal>
          <c:smooth val="0"/>
          <c:extLst xmlns:c16r2="http://schemas.microsoft.com/office/drawing/2015/06/chart">
            <c:ext xmlns:c16="http://schemas.microsoft.com/office/drawing/2014/chart" uri="{C3380CC4-5D6E-409C-BE32-E72D297353CC}">
              <c16:uniqueId val="{0000002E-7ACC-4CFC-9608-489069D2C9C1}"/>
            </c:ext>
          </c:extLst>
        </c:ser>
        <c:ser>
          <c:idx val="23"/>
          <c:order val="22"/>
          <c:tx>
            <c:strRef>
              <c:f>'grafi_EU (2)'!$AD$73</c:f>
              <c:strCache>
                <c:ptCount val="1"/>
                <c:pt idx="0">
                  <c:v>PT</c:v>
                </c:pt>
              </c:strCache>
            </c:strRef>
          </c:tx>
          <c:spPr>
            <a:ln w="25400" cap="rnd">
              <a:noFill/>
              <a:round/>
            </a:ln>
            <a:effectLst/>
          </c:spPr>
          <c:marker>
            <c:symbol val="circle"/>
            <c:size val="5"/>
            <c:spPr>
              <a:solidFill>
                <a:schemeClr val="accent6">
                  <a:lumMod val="80000"/>
                </a:schemeClr>
              </a:solidFill>
              <a:ln w="9525">
                <a:solidFill>
                  <a:schemeClr val="accent6">
                    <a:lumMod val="80000"/>
                  </a:schemeClr>
                </a:solidFill>
              </a:ln>
              <a:effectLst/>
            </c:spPr>
          </c:marker>
          <c:dLbls>
            <c:dLbl>
              <c:idx val="22"/>
              <c:layout>
                <c:manualLayout>
                  <c:x val="-8.1020566077444414E-3"/>
                  <c:y val="3.0807801973476507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(2)'!$AD$74:$AD$102</c:f>
              <c:numCache>
                <c:formatCode>0%</c:formatCode>
                <c:ptCount val="29"/>
                <c:pt idx="22">
                  <c:v>1.0872319688109162</c:v>
                </c:pt>
              </c:numCache>
            </c:numRef>
          </c:yVal>
          <c:smooth val="0"/>
          <c:extLst xmlns:c16r2="http://schemas.microsoft.com/office/drawing/2015/06/chart">
            <c:ext xmlns:c16="http://schemas.microsoft.com/office/drawing/2014/chart" uri="{C3380CC4-5D6E-409C-BE32-E72D297353CC}">
              <c16:uniqueId val="{00000030-7ACC-4CFC-9608-489069D2C9C1}"/>
            </c:ext>
          </c:extLst>
        </c:ser>
        <c:ser>
          <c:idx val="24"/>
          <c:order val="23"/>
          <c:tx>
            <c:strRef>
              <c:f>'grafi_EU (2)'!$AE$73</c:f>
              <c:strCache>
                <c:ptCount val="1"/>
                <c:pt idx="0">
                  <c:v>RO</c:v>
                </c:pt>
              </c:strCache>
            </c:strRef>
          </c:tx>
          <c:spPr>
            <a:ln w="25400" cap="rnd">
              <a:no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Pt>
            <c:idx val="23"/>
            <c:bubble3D val="0"/>
            <c:extLst xmlns:c16r2="http://schemas.microsoft.com/office/drawing/2015/06/chart">
              <c:ext xmlns:c16="http://schemas.microsoft.com/office/drawing/2014/chart" uri="{C3380CC4-5D6E-409C-BE32-E72D297353CC}">
                <c16:uniqueId val="{00000031-7ACC-4CFC-9608-489069D2C9C1}"/>
              </c:ext>
            </c:extLst>
          </c:dPt>
          <c:dPt>
            <c:idx val="24"/>
            <c:bubble3D val="0"/>
            <c:extLst xmlns:c16r2="http://schemas.microsoft.com/office/drawing/2015/06/chart">
              <c:ext xmlns:c16="http://schemas.microsoft.com/office/drawing/2014/chart" uri="{C3380CC4-5D6E-409C-BE32-E72D297353CC}">
                <c16:uniqueId val="{00000032-7ACC-4CFC-9608-489069D2C9C1}"/>
              </c:ext>
            </c:extLst>
          </c:dPt>
          <c:dLbls>
            <c:dLbl>
              <c:idx val="23"/>
              <c:layout>
                <c:manualLayout>
                  <c:x val="-2.3730488438180796E-3"/>
                  <c:y val="-9.0653558263711978E-3"/>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7ACC-4CFC-9608-489069D2C9C1}"/>
                </c:ext>
              </c:extLst>
            </c:dLbl>
            <c:dLbl>
              <c:idx val="24"/>
              <c:layout>
                <c:manualLayout>
                  <c:x val="-4.6372068445465167E-2"/>
                  <c:y val="-2.4258642977242242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(2)'!$AE$74:$AE$102</c:f>
              <c:numCache>
                <c:formatCode>0%</c:formatCode>
                <c:ptCount val="29"/>
                <c:pt idx="23">
                  <c:v>0.60818713450292394</c:v>
                </c:pt>
              </c:numCache>
            </c:numRef>
          </c:yVal>
          <c:smooth val="0"/>
          <c:extLst xmlns:c16r2="http://schemas.microsoft.com/office/drawing/2015/06/chart">
            <c:ext xmlns:c16="http://schemas.microsoft.com/office/drawing/2014/chart" uri="{C3380CC4-5D6E-409C-BE32-E72D297353CC}">
              <c16:uniqueId val="{00000033-7ACC-4CFC-9608-489069D2C9C1}"/>
            </c:ext>
          </c:extLst>
        </c:ser>
        <c:ser>
          <c:idx val="25"/>
          <c:order val="24"/>
          <c:tx>
            <c:strRef>
              <c:f>'grafi_EU (2)'!$AF$73</c:f>
              <c:strCache>
                <c:ptCount val="1"/>
                <c:pt idx="0">
                  <c:v>SI-14</c:v>
                </c:pt>
              </c:strCache>
            </c:strRef>
          </c:tx>
          <c:spPr>
            <a:ln w="25400" cap="rnd">
              <a:noFill/>
              <a:round/>
            </a:ln>
            <a:effectLst/>
          </c:spPr>
          <c:marker>
            <c:symbol val="picture"/>
            <c:spPr>
              <a:blipFill>
                <a:blip xmlns:r="http://schemas.openxmlformats.org/officeDocument/2006/relationships" r:embed="rId1"/>
                <a:stretch>
                  <a:fillRect/>
                </a:stretch>
              </a:blipFill>
              <a:ln w="25400">
                <a:noFill/>
              </a:ln>
              <a:effectLst/>
            </c:spPr>
          </c:marker>
          <c:dPt>
            <c:idx val="24"/>
            <c:bubble3D val="0"/>
            <c:extLst xmlns:c16r2="http://schemas.microsoft.com/office/drawing/2015/06/chart">
              <c:ext xmlns:c16="http://schemas.microsoft.com/office/drawing/2014/chart" uri="{C3380CC4-5D6E-409C-BE32-E72D297353CC}">
                <c16:uniqueId val="{00000034-7ACC-4CFC-9608-489069D2C9C1}"/>
              </c:ext>
            </c:extLst>
          </c:dPt>
          <c:dPt>
            <c:idx val="25"/>
            <c:bubble3D val="0"/>
            <c:extLst xmlns:c16r2="http://schemas.microsoft.com/office/drawing/2015/06/chart">
              <c:ext xmlns:c16="http://schemas.microsoft.com/office/drawing/2014/chart" uri="{C3380CC4-5D6E-409C-BE32-E72D297353CC}">
                <c16:uniqueId val="{00000035-7ACC-4CFC-9608-489069D2C9C1}"/>
              </c:ext>
            </c:extLst>
          </c:dPt>
          <c:dLbls>
            <c:dLbl>
              <c:idx val="24"/>
              <c:layout>
                <c:manualLayout>
                  <c:x val="-0.10460421059823991"/>
                  <c:y val="-1.0216206947961937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7ACC-4CFC-9608-489069D2C9C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(2)'!$AF$74:$AF$102</c:f>
              <c:numCache>
                <c:formatCode>0%</c:formatCode>
                <c:ptCount val="29"/>
                <c:pt idx="24">
                  <c:v>0.79532163742690065</c:v>
                </c:pt>
              </c:numCache>
            </c:numRef>
          </c:yVal>
          <c:smooth val="0"/>
          <c:extLst xmlns:c16r2="http://schemas.microsoft.com/office/drawing/2015/06/chart">
            <c:ext xmlns:c16="http://schemas.microsoft.com/office/drawing/2014/chart" uri="{C3380CC4-5D6E-409C-BE32-E72D297353CC}">
              <c16:uniqueId val="{00000036-7ACC-4CFC-9608-489069D2C9C1}"/>
            </c:ext>
          </c:extLst>
        </c:ser>
        <c:ser>
          <c:idx val="26"/>
          <c:order val="25"/>
          <c:tx>
            <c:strRef>
              <c:f>'grafi_EU (2)'!$AG$73</c:f>
              <c:strCache>
                <c:ptCount val="1"/>
                <c:pt idx="0">
                  <c:v>SK</c:v>
                </c:pt>
              </c:strCache>
            </c:strRef>
          </c:tx>
          <c:spPr>
            <a:ln w="25400" cap="rnd">
              <a:no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Pt>
            <c:idx val="25"/>
            <c:bubble3D val="0"/>
            <c:extLst xmlns:c16r2="http://schemas.microsoft.com/office/drawing/2015/06/chart">
              <c:ext xmlns:c16="http://schemas.microsoft.com/office/drawing/2014/chart" uri="{C3380CC4-5D6E-409C-BE32-E72D297353CC}">
                <c16:uniqueId val="{00000037-7ACC-4CFC-9608-489069D2C9C1}"/>
              </c:ext>
            </c:extLst>
          </c:dPt>
          <c:dLbls>
            <c:dLbl>
              <c:idx val="25"/>
              <c:layout>
                <c:manualLayout>
                  <c:x val="-4.8230671732364117E-2"/>
                  <c:y val="-2.870067523423254E-3"/>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7-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(2)'!$AG$74:$AG$102</c:f>
              <c:numCache>
                <c:formatCode>0%</c:formatCode>
                <c:ptCount val="29"/>
                <c:pt idx="25">
                  <c:v>0.74220272904483431</c:v>
                </c:pt>
              </c:numCache>
            </c:numRef>
          </c:yVal>
          <c:smooth val="0"/>
          <c:extLst xmlns:c16r2="http://schemas.microsoft.com/office/drawing/2015/06/chart">
            <c:ext xmlns:c16="http://schemas.microsoft.com/office/drawing/2014/chart" uri="{C3380CC4-5D6E-409C-BE32-E72D297353CC}">
              <c16:uniqueId val="{00000038-7ACC-4CFC-9608-489069D2C9C1}"/>
            </c:ext>
          </c:extLst>
        </c:ser>
        <c:ser>
          <c:idx val="27"/>
          <c:order val="26"/>
          <c:tx>
            <c:strRef>
              <c:f>'grafi_EU (2)'!$AH$73</c:f>
              <c:strCache>
                <c:ptCount val="1"/>
                <c:pt idx="0">
                  <c:v>FI</c:v>
                </c:pt>
              </c:strCache>
            </c:strRef>
          </c:tx>
          <c:spPr>
            <a:ln w="25400" cap="rnd">
              <a:no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(2)'!$AH$74:$AH$102</c:f>
              <c:numCache>
                <c:formatCode>General</c:formatCode>
                <c:ptCount val="29"/>
                <c:pt idx="26" formatCode="0%">
                  <c:v>0.74951267056530213</c:v>
                </c:pt>
              </c:numCache>
            </c:numRef>
          </c:yVal>
          <c:smooth val="0"/>
          <c:extLst xmlns:c16r2="http://schemas.microsoft.com/office/drawing/2015/06/chart">
            <c:ext xmlns:c16="http://schemas.microsoft.com/office/drawing/2014/chart" uri="{C3380CC4-5D6E-409C-BE32-E72D297353CC}">
              <c16:uniqueId val="{00000039-7ACC-4CFC-9608-489069D2C9C1}"/>
            </c:ext>
          </c:extLst>
        </c:ser>
        <c:ser>
          <c:idx val="4"/>
          <c:order val="27"/>
          <c:tx>
            <c:strRef>
              <c:f>'grafi_EU (2)'!$AI$73</c:f>
              <c:strCache>
                <c:ptCount val="1"/>
                <c:pt idx="0">
                  <c:v>SE</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27"/>
              <c:layout/>
              <c:tx>
                <c:rich>
                  <a:bodyPr/>
                  <a:lstStyle/>
                  <a:p>
                    <a:r>
                      <a:rPr lang="en-US"/>
                      <a:t>UK</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7ACC-4CFC-9608-489069D2C9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(2)'!$AI$74:$AI$102</c:f>
              <c:numCache>
                <c:formatCode>General</c:formatCode>
                <c:ptCount val="29"/>
                <c:pt idx="27" formatCode="0%">
                  <c:v>0.98099415204678364</c:v>
                </c:pt>
              </c:numCache>
            </c:numRef>
          </c:yVal>
          <c:smooth val="0"/>
          <c:extLst xmlns:c16r2="http://schemas.microsoft.com/office/drawing/2015/06/chart">
            <c:ext xmlns:c16="http://schemas.microsoft.com/office/drawing/2014/chart" uri="{C3380CC4-5D6E-409C-BE32-E72D297353CC}">
              <c16:uniqueId val="{0000003B-7ACC-4CFC-9608-489069D2C9C1}"/>
            </c:ext>
          </c:extLst>
        </c:ser>
        <c:ser>
          <c:idx val="28"/>
          <c:order val="28"/>
          <c:tx>
            <c:strRef>
              <c:f>'grafi_EU (2)'!$AJ$73</c:f>
              <c:strCache>
                <c:ptCount val="1"/>
                <c:pt idx="0">
                  <c:v>UK</c:v>
                </c:pt>
              </c:strCache>
            </c:strRef>
          </c:tx>
          <c:spPr>
            <a:ln w="25400" cap="rnd">
              <a:no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xVal>
            <c:numRef>
              <c:f>'grafi_EU (2)'!$G$74:$G$102</c:f>
              <c:numCache>
                <c:formatCode>0%</c:formatCode>
                <c:ptCount val="29"/>
                <c:pt idx="0">
                  <c:v>1</c:v>
                </c:pt>
                <c:pt idx="1">
                  <c:v>0.87793427230046939</c:v>
                </c:pt>
                <c:pt idx="2">
                  <c:v>0.60965794768611659</c:v>
                </c:pt>
                <c:pt idx="3">
                  <c:v>0.66465459423205897</c:v>
                </c:pt>
                <c:pt idx="4">
                  <c:v>1.7444668008048287</c:v>
                </c:pt>
                <c:pt idx="5">
                  <c:v>1.3360160965794767</c:v>
                </c:pt>
                <c:pt idx="6">
                  <c:v>0.7491616364855801</c:v>
                </c:pt>
                <c:pt idx="7">
                  <c:v>1.0274983232729711</c:v>
                </c:pt>
                <c:pt idx="8">
                  <c:v>0.98390342052313873</c:v>
                </c:pt>
                <c:pt idx="9">
                  <c:v>0.94701542588866516</c:v>
                </c:pt>
                <c:pt idx="10">
                  <c:v>0.73105298457411128</c:v>
                </c:pt>
                <c:pt idx="11">
                  <c:v>0.76995305164319239</c:v>
                </c:pt>
                <c:pt idx="12">
                  <c:v>1.363514419852448</c:v>
                </c:pt>
                <c:pt idx="13">
                  <c:v>1.5130784708249496</c:v>
                </c:pt>
                <c:pt idx="14">
                  <c:v>0.92152917505030174</c:v>
                </c:pt>
                <c:pt idx="15">
                  <c:v>0.95036887994634467</c:v>
                </c:pt>
                <c:pt idx="16">
                  <c:v>0.70154258886653242</c:v>
                </c:pt>
                <c:pt idx="17">
                  <c:v>0.75318578135479541</c:v>
                </c:pt>
                <c:pt idx="18">
                  <c:v>1.2541918175720992</c:v>
                </c:pt>
                <c:pt idx="19">
                  <c:v>0.72032193158953717</c:v>
                </c:pt>
                <c:pt idx="20">
                  <c:v>0.84909456740442646</c:v>
                </c:pt>
                <c:pt idx="21">
                  <c:v>0.68745808182427892</c:v>
                </c:pt>
                <c:pt idx="22">
                  <c:v>0.97920858484238749</c:v>
                </c:pt>
                <c:pt idx="23">
                  <c:v>0.67136150234741776</c:v>
                </c:pt>
                <c:pt idx="24">
                  <c:v>0.69282360831656609</c:v>
                </c:pt>
                <c:pt idx="25">
                  <c:v>0.94500335345405762</c:v>
                </c:pt>
                <c:pt idx="26">
                  <c:v>0.60026827632461432</c:v>
                </c:pt>
                <c:pt idx="27">
                  <c:v>0.55868544600938963</c:v>
                </c:pt>
                <c:pt idx="28">
                  <c:v>1.0771294433266263</c:v>
                </c:pt>
              </c:numCache>
            </c:numRef>
          </c:xVal>
          <c:yVal>
            <c:numRef>
              <c:f>'grafi_EU (2)'!$AJ$74:$AJ$102</c:f>
              <c:numCache>
                <c:formatCode>General</c:formatCode>
                <c:ptCount val="29"/>
                <c:pt idx="28" formatCode="0%">
                  <c:v>1.3989547038327526</c:v>
                </c:pt>
              </c:numCache>
            </c:numRef>
          </c:yVal>
          <c:smooth val="0"/>
          <c:extLst xmlns:c16r2="http://schemas.microsoft.com/office/drawing/2015/06/chart">
            <c:ext xmlns:c16="http://schemas.microsoft.com/office/drawing/2014/chart" uri="{C3380CC4-5D6E-409C-BE32-E72D297353CC}">
              <c16:uniqueId val="{0000003C-7ACC-4CFC-9608-489069D2C9C1}"/>
            </c:ext>
          </c:extLst>
        </c:ser>
        <c:dLbls>
          <c:showLegendKey val="0"/>
          <c:showVal val="0"/>
          <c:showCatName val="0"/>
          <c:showSerName val="0"/>
          <c:showPercent val="0"/>
          <c:showBubbleSize val="0"/>
        </c:dLbls>
        <c:axId val="87870848"/>
        <c:axId val="92082688"/>
      </c:scatterChart>
      <c:valAx>
        <c:axId val="87870848"/>
        <c:scaling>
          <c:orientation val="minMax"/>
          <c:max val="1.6"/>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Industrija </a:t>
                </a:r>
              </a:p>
            </c:rich>
          </c:tx>
          <c:layout>
            <c:manualLayout>
              <c:xMode val="edge"/>
              <c:yMode val="edge"/>
              <c:x val="0.46816747761811972"/>
              <c:y val="0.94352694406922988"/>
            </c:manualLayout>
          </c:layout>
          <c:overlay val="0"/>
          <c:spPr>
            <a:noFill/>
            <a:ln>
              <a:noFill/>
            </a:ln>
            <a:effectLst/>
          </c:sp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92082688"/>
        <c:crossesAt val="1"/>
        <c:crossBetween val="midCat"/>
      </c:valAx>
      <c:valAx>
        <c:axId val="92082688"/>
        <c:scaling>
          <c:orientation val="minMax"/>
          <c:max val="1.3"/>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Gospodinjstva </a:t>
                </a:r>
              </a:p>
            </c:rich>
          </c:tx>
          <c:layout>
            <c:manualLayout>
              <c:xMode val="edge"/>
              <c:yMode val="edge"/>
              <c:x val="1.0518439174842652E-3"/>
              <c:y val="0.33365290635741662"/>
            </c:manualLayout>
          </c:layout>
          <c:overlay val="0"/>
          <c:spPr>
            <a:noFill/>
            <a:ln>
              <a:noFill/>
            </a:ln>
            <a:effectLst/>
          </c:sp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87870848"/>
        <c:crossesAt val="1"/>
        <c:crossBetween val="midCat"/>
        <c:minorUnit val="0.1"/>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l-S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1109920955975"/>
          <c:y val="6.7049056106480431E-2"/>
          <c:w val="0.82362675721974699"/>
          <c:h val="0.81457736193017716"/>
        </c:manualLayout>
      </c:layout>
      <c:scatterChart>
        <c:scatterStyle val="lineMarker"/>
        <c:varyColors val="0"/>
        <c:ser>
          <c:idx val="0"/>
          <c:order val="0"/>
          <c:tx>
            <c:strRef>
              <c:f>'grafi_EU (2)'!$H$105</c:f>
              <c:strCache>
                <c:ptCount val="1"/>
                <c:pt idx="0">
                  <c:v>EU-28</c:v>
                </c:pt>
              </c:strCache>
            </c:strRef>
          </c:tx>
          <c:spPr>
            <a:ln w="25400" cap="rnd">
              <a:noFill/>
              <a:round/>
            </a:ln>
            <a:effectLst/>
          </c:spPr>
          <c:marker>
            <c:symbol val="circle"/>
            <c:size val="5"/>
            <c:spPr>
              <a:solidFill>
                <a:schemeClr val="tx2"/>
              </a:solidFill>
              <a:ln w="63500">
                <a:solidFill>
                  <a:schemeClr val="tx2"/>
                </a:solidFill>
              </a:ln>
              <a:effectLst/>
            </c:spPr>
          </c:marker>
          <c:dLbls>
            <c:dLbl>
              <c:idx val="0"/>
              <c:layout>
                <c:manualLayout>
                  <c:x val="-6.8785332229945872E-2"/>
                  <c:y val="-2.0090501929469429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(2)'!$H$106:$H$131</c:f>
              <c:numCache>
                <c:formatCode>General</c:formatCode>
                <c:ptCount val="26"/>
                <c:pt idx="0" formatCode="0%">
                  <c:v>1</c:v>
                </c:pt>
              </c:numCache>
            </c:numRef>
          </c:yVal>
          <c:smooth val="0"/>
          <c:extLst xmlns:c16r2="http://schemas.microsoft.com/office/drawing/2015/06/chart">
            <c:ext xmlns:c16="http://schemas.microsoft.com/office/drawing/2014/chart" uri="{C3380CC4-5D6E-409C-BE32-E72D297353CC}">
              <c16:uniqueId val="{00000001-B361-4DE8-94DF-573A1E8D532C}"/>
            </c:ext>
          </c:extLst>
        </c:ser>
        <c:ser>
          <c:idx val="1"/>
          <c:order val="1"/>
          <c:tx>
            <c:strRef>
              <c:f>'grafi_EU (2)'!$I$105</c:f>
              <c:strCache>
                <c:ptCount val="1"/>
                <c:pt idx="0">
                  <c:v>BE</c:v>
                </c:pt>
              </c:strCache>
            </c:strRef>
          </c:tx>
          <c:spPr>
            <a:ln w="25400" cap="rnd">
              <a:noFill/>
              <a:round/>
            </a:ln>
            <a:effectLst/>
          </c:spPr>
          <c:marker>
            <c:symbol val="circle"/>
            <c:size val="5"/>
            <c:spPr>
              <a:solidFill>
                <a:schemeClr val="accent2"/>
              </a:solidFill>
              <a:ln w="9525">
                <a:solidFill>
                  <a:schemeClr val="accent2"/>
                </a:solidFill>
              </a:ln>
              <a:effectLst/>
            </c:spPr>
          </c:marker>
          <c:dPt>
            <c:idx val="1"/>
            <c:bubble3D val="0"/>
            <c:extLst xmlns:c16r2="http://schemas.microsoft.com/office/drawing/2015/06/chart">
              <c:ext xmlns:c16="http://schemas.microsoft.com/office/drawing/2014/chart" uri="{C3380CC4-5D6E-409C-BE32-E72D297353CC}">
                <c16:uniqueId val="{00000002-B361-4DE8-94DF-573A1E8D532C}"/>
              </c:ext>
            </c:extLst>
          </c:dPt>
          <c:dLbls>
            <c:dLbl>
              <c:idx val="1"/>
              <c:layout>
                <c:manualLayout>
                  <c:x val="-4.2269686032059987E-2"/>
                  <c:y val="-3.1570854528139791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(2)'!$I$106:$I$131</c:f>
              <c:numCache>
                <c:formatCode>0%</c:formatCode>
                <c:ptCount val="26"/>
                <c:pt idx="1">
                  <c:v>0.90390390390390385</c:v>
                </c:pt>
              </c:numCache>
            </c:numRef>
          </c:yVal>
          <c:smooth val="0"/>
          <c:extLst xmlns:c16r2="http://schemas.microsoft.com/office/drawing/2015/06/chart">
            <c:ext xmlns:c16="http://schemas.microsoft.com/office/drawing/2014/chart" uri="{C3380CC4-5D6E-409C-BE32-E72D297353CC}">
              <c16:uniqueId val="{00000003-B361-4DE8-94DF-573A1E8D532C}"/>
            </c:ext>
          </c:extLst>
        </c:ser>
        <c:ser>
          <c:idx val="2"/>
          <c:order val="2"/>
          <c:tx>
            <c:strRef>
              <c:f>'grafi_EU (2)'!$J$105</c:f>
              <c:strCache>
                <c:ptCount val="1"/>
                <c:pt idx="0">
                  <c:v>BG</c:v>
                </c:pt>
              </c:strCache>
            </c:strRef>
          </c:tx>
          <c:spPr>
            <a:ln w="25400" cap="rnd">
              <a:noFill/>
              <a:round/>
            </a:ln>
            <a:effectLst/>
          </c:spPr>
          <c:marker>
            <c:symbol val="circle"/>
            <c:size val="5"/>
            <c:spPr>
              <a:solidFill>
                <a:schemeClr val="accent3"/>
              </a:solidFill>
              <a:ln w="9525">
                <a:solidFill>
                  <a:schemeClr val="accent3"/>
                </a:solidFill>
              </a:ln>
              <a:effectLst/>
            </c:spPr>
          </c:marker>
          <c:dPt>
            <c:idx val="2"/>
            <c:bubble3D val="0"/>
            <c:extLst xmlns:c16r2="http://schemas.microsoft.com/office/drawing/2015/06/chart">
              <c:ext xmlns:c16="http://schemas.microsoft.com/office/drawing/2014/chart" uri="{C3380CC4-5D6E-409C-BE32-E72D297353CC}">
                <c16:uniqueId val="{00000004-B361-4DE8-94DF-573A1E8D532C}"/>
              </c:ext>
            </c:extLst>
          </c:dPt>
          <c:dLbls>
            <c:dLbl>
              <c:idx val="2"/>
              <c:layout>
                <c:manualLayout>
                  <c:x val="-4.9840253919305882E-2"/>
                  <c:y val="-2.9540118504722151E-3"/>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(2)'!$J$106:$J$131</c:f>
              <c:numCache>
                <c:formatCode>0%</c:formatCode>
                <c:ptCount val="26"/>
                <c:pt idx="2">
                  <c:v>0.67277777777777781</c:v>
                </c:pt>
              </c:numCache>
            </c:numRef>
          </c:yVal>
          <c:smooth val="0"/>
          <c:extLst xmlns:c16r2="http://schemas.microsoft.com/office/drawing/2015/06/chart">
            <c:ext xmlns:c16="http://schemas.microsoft.com/office/drawing/2014/chart" uri="{C3380CC4-5D6E-409C-BE32-E72D297353CC}">
              <c16:uniqueId val="{00000005-B361-4DE8-94DF-573A1E8D532C}"/>
            </c:ext>
          </c:extLst>
        </c:ser>
        <c:ser>
          <c:idx val="3"/>
          <c:order val="3"/>
          <c:tx>
            <c:strRef>
              <c:f>'grafi_EU (2)'!$K$105</c:f>
              <c:strCache>
                <c:ptCount val="1"/>
                <c:pt idx="0">
                  <c:v>CZ</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3"/>
              <c:layout>
                <c:manualLayout>
                  <c:x val="3.8396235222631706E-3"/>
                  <c:y val="-6.4368608873752661E-3"/>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(2)'!$K$106:$K$131</c:f>
              <c:numCache>
                <c:formatCode>0%</c:formatCode>
                <c:ptCount val="26"/>
                <c:pt idx="3">
                  <c:v>0.78219219219219216</c:v>
                </c:pt>
              </c:numCache>
            </c:numRef>
          </c:yVal>
          <c:smooth val="0"/>
          <c:extLst xmlns:c16r2="http://schemas.microsoft.com/office/drawing/2015/06/chart">
            <c:ext xmlns:c16="http://schemas.microsoft.com/office/drawing/2014/chart" uri="{C3380CC4-5D6E-409C-BE32-E72D297353CC}">
              <c16:uniqueId val="{00000007-B361-4DE8-94DF-573A1E8D532C}"/>
            </c:ext>
          </c:extLst>
        </c:ser>
        <c:ser>
          <c:idx val="5"/>
          <c:order val="4"/>
          <c:tx>
            <c:strRef>
              <c:f>'grafi_EU (2)'!$L$105</c:f>
              <c:strCache>
                <c:ptCount val="1"/>
                <c:pt idx="0">
                  <c:v>DK</c:v>
                </c:pt>
              </c:strCache>
            </c:strRef>
          </c:tx>
          <c:spPr>
            <a:ln w="25400" cap="rnd">
              <a:noFill/>
              <a:round/>
            </a:ln>
            <a:effectLst/>
          </c:spPr>
          <c:marker>
            <c:symbol val="circle"/>
            <c:size val="5"/>
            <c:spPr>
              <a:solidFill>
                <a:schemeClr val="accent6"/>
              </a:solidFill>
              <a:ln w="9525">
                <a:solidFill>
                  <a:schemeClr val="accent6"/>
                </a:solidFill>
              </a:ln>
              <a:effectLst/>
            </c:spPr>
          </c:marker>
          <c:dPt>
            <c:idx val="4"/>
            <c:bubble3D val="0"/>
            <c:extLst xmlns:c16r2="http://schemas.microsoft.com/office/drawing/2015/06/chart">
              <c:ext xmlns:c16="http://schemas.microsoft.com/office/drawing/2014/chart" uri="{C3380CC4-5D6E-409C-BE32-E72D297353CC}">
                <c16:uniqueId val="{00000008-B361-4DE8-94DF-573A1E8D53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(2)'!$L$106:$L$131</c:f>
              <c:numCache>
                <c:formatCode>0%</c:formatCode>
                <c:ptCount val="26"/>
                <c:pt idx="4">
                  <c:v>1.2203303303303303</c:v>
                </c:pt>
              </c:numCache>
            </c:numRef>
          </c:yVal>
          <c:smooth val="0"/>
          <c:extLst xmlns:c16r2="http://schemas.microsoft.com/office/drawing/2015/06/chart">
            <c:ext xmlns:c16="http://schemas.microsoft.com/office/drawing/2014/chart" uri="{C3380CC4-5D6E-409C-BE32-E72D297353CC}">
              <c16:uniqueId val="{00000009-B361-4DE8-94DF-573A1E8D532C}"/>
            </c:ext>
          </c:extLst>
        </c:ser>
        <c:ser>
          <c:idx val="6"/>
          <c:order val="5"/>
          <c:tx>
            <c:strRef>
              <c:f>'grafi_EU (2)'!$M$105</c:f>
              <c:strCache>
                <c:ptCount val="1"/>
                <c:pt idx="0">
                  <c:v>DE</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(2)'!$M$106:$M$131</c:f>
              <c:numCache>
                <c:formatCode>0%</c:formatCode>
                <c:ptCount val="26"/>
                <c:pt idx="5">
                  <c:v>0.94744744744744747</c:v>
                </c:pt>
              </c:numCache>
            </c:numRef>
          </c:yVal>
          <c:smooth val="0"/>
          <c:extLst xmlns:c16r2="http://schemas.microsoft.com/office/drawing/2015/06/chart">
            <c:ext xmlns:c16="http://schemas.microsoft.com/office/drawing/2014/chart" uri="{C3380CC4-5D6E-409C-BE32-E72D297353CC}">
              <c16:uniqueId val="{0000000A-B361-4DE8-94DF-573A1E8D532C}"/>
            </c:ext>
          </c:extLst>
        </c:ser>
        <c:ser>
          <c:idx val="7"/>
          <c:order val="6"/>
          <c:tx>
            <c:strRef>
              <c:f>'grafi_EU (2)'!$N$105</c:f>
              <c:strCache>
                <c:ptCount val="1"/>
                <c:pt idx="0">
                  <c:v>EE</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Pt>
            <c:idx val="6"/>
            <c:bubble3D val="0"/>
            <c:extLst xmlns:c16r2="http://schemas.microsoft.com/office/drawing/2015/06/chart">
              <c:ext xmlns:c16="http://schemas.microsoft.com/office/drawing/2014/chart" uri="{C3380CC4-5D6E-409C-BE32-E72D297353CC}">
                <c16:uniqueId val="{0000000B-B361-4DE8-94DF-573A1E8D532C}"/>
              </c:ext>
            </c:extLst>
          </c:dPt>
          <c:dLbls>
            <c:dLbl>
              <c:idx val="6"/>
              <c:layout>
                <c:manualLayout>
                  <c:x val="-2.595414144312317E-2"/>
                  <c:y val="-3.3131219997590271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(2)'!$N$106:$N$131</c:f>
              <c:numCache>
                <c:formatCode>0%</c:formatCode>
                <c:ptCount val="26"/>
                <c:pt idx="6">
                  <c:v>0.68618618618618621</c:v>
                </c:pt>
              </c:numCache>
            </c:numRef>
          </c:yVal>
          <c:smooth val="0"/>
          <c:extLst xmlns:c16r2="http://schemas.microsoft.com/office/drawing/2015/06/chart">
            <c:ext xmlns:c16="http://schemas.microsoft.com/office/drawing/2014/chart" uri="{C3380CC4-5D6E-409C-BE32-E72D297353CC}">
              <c16:uniqueId val="{0000000C-B361-4DE8-94DF-573A1E8D532C}"/>
            </c:ext>
          </c:extLst>
        </c:ser>
        <c:ser>
          <c:idx val="8"/>
          <c:order val="7"/>
          <c:tx>
            <c:strRef>
              <c:f>'grafi_EU (2)'!$O$105</c:f>
              <c:strCache>
                <c:ptCount val="1"/>
                <c:pt idx="0">
                  <c:v>IE</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(2)'!$O$106:$O$131</c:f>
              <c:numCache>
                <c:formatCode>0%</c:formatCode>
                <c:ptCount val="26"/>
                <c:pt idx="7">
                  <c:v>1.0360360360360359</c:v>
                </c:pt>
              </c:numCache>
            </c:numRef>
          </c:yVal>
          <c:smooth val="0"/>
          <c:extLst xmlns:c16r2="http://schemas.microsoft.com/office/drawing/2015/06/chart">
            <c:ext xmlns:c16="http://schemas.microsoft.com/office/drawing/2014/chart" uri="{C3380CC4-5D6E-409C-BE32-E72D297353CC}">
              <c16:uniqueId val="{0000000D-B361-4DE8-94DF-573A1E8D532C}"/>
            </c:ext>
          </c:extLst>
        </c:ser>
        <c:ser>
          <c:idx val="9"/>
          <c:order val="8"/>
          <c:tx>
            <c:strRef>
              <c:f>'grafi_EU (2)'!$P$105</c:f>
              <c:strCache>
                <c:ptCount val="1"/>
                <c:pt idx="0">
                  <c:v>EL</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Pt>
            <c:idx val="8"/>
            <c:bubble3D val="0"/>
            <c:extLst xmlns:c16r2="http://schemas.microsoft.com/office/drawing/2015/06/chart">
              <c:ext xmlns:c16="http://schemas.microsoft.com/office/drawing/2014/chart" uri="{C3380CC4-5D6E-409C-BE32-E72D297353CC}">
                <c16:uniqueId val="{0000000E-B361-4DE8-94DF-573A1E8D532C}"/>
              </c:ext>
            </c:extLst>
          </c:dPt>
          <c:dPt>
            <c:idx val="9"/>
            <c:bubble3D val="0"/>
            <c:extLst xmlns:c16r2="http://schemas.microsoft.com/office/drawing/2015/06/chart">
              <c:ext xmlns:c16="http://schemas.microsoft.com/office/drawing/2014/chart" uri="{C3380CC4-5D6E-409C-BE32-E72D297353CC}">
                <c16:uniqueId val="{0000000F-B361-4DE8-94DF-573A1E8D532C}"/>
              </c:ext>
            </c:extLst>
          </c:dPt>
          <c:dLbls>
            <c:dLbl>
              <c:idx val="8"/>
              <c:layout>
                <c:manualLayout>
                  <c:x val="-4.2360707826249393E-2"/>
                  <c:y val="2.914180687247838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(2)'!$P$106:$P$131</c:f>
              <c:numCache>
                <c:formatCode>0%</c:formatCode>
                <c:ptCount val="26"/>
                <c:pt idx="8">
                  <c:v>1.109109109109109</c:v>
                </c:pt>
              </c:numCache>
            </c:numRef>
          </c:yVal>
          <c:smooth val="0"/>
          <c:extLst xmlns:c16r2="http://schemas.microsoft.com/office/drawing/2015/06/chart">
            <c:ext xmlns:c16="http://schemas.microsoft.com/office/drawing/2014/chart" uri="{C3380CC4-5D6E-409C-BE32-E72D297353CC}">
              <c16:uniqueId val="{00000010-B361-4DE8-94DF-573A1E8D532C}"/>
            </c:ext>
          </c:extLst>
        </c:ser>
        <c:ser>
          <c:idx val="10"/>
          <c:order val="9"/>
          <c:tx>
            <c:strRef>
              <c:f>'grafi_EU (2)'!$Q$105</c:f>
              <c:strCache>
                <c:ptCount val="1"/>
                <c:pt idx="0">
                  <c:v>ES</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Pt>
            <c:idx val="9"/>
            <c:bubble3D val="0"/>
            <c:extLst xmlns:c16r2="http://schemas.microsoft.com/office/drawing/2015/06/chart">
              <c:ext xmlns:c16="http://schemas.microsoft.com/office/drawing/2014/chart" uri="{C3380CC4-5D6E-409C-BE32-E72D297353CC}">
                <c16:uniqueId val="{00000011-B361-4DE8-94DF-573A1E8D532C}"/>
              </c:ext>
            </c:extLst>
          </c:dPt>
          <c:dLbls>
            <c:dLbl>
              <c:idx val="9"/>
              <c:layout>
                <c:manualLayout>
                  <c:x val="-5.0318891681656298E-2"/>
                  <c:y val="-3.1514644740203934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(2)'!$Q$106:$Q$131</c:f>
              <c:numCache>
                <c:formatCode>0%</c:formatCode>
                <c:ptCount val="26"/>
                <c:pt idx="9">
                  <c:v>1.3333333333333333</c:v>
                </c:pt>
              </c:numCache>
            </c:numRef>
          </c:yVal>
          <c:smooth val="0"/>
          <c:extLst xmlns:c16r2="http://schemas.microsoft.com/office/drawing/2015/06/chart">
            <c:ext xmlns:c16="http://schemas.microsoft.com/office/drawing/2014/chart" uri="{C3380CC4-5D6E-409C-BE32-E72D297353CC}">
              <c16:uniqueId val="{00000012-B361-4DE8-94DF-573A1E8D532C}"/>
            </c:ext>
          </c:extLst>
        </c:ser>
        <c:ser>
          <c:idx val="11"/>
          <c:order val="10"/>
          <c:tx>
            <c:strRef>
              <c:f>'grafi_EU (2)'!$R$105</c:f>
              <c:strCache>
                <c:ptCount val="1"/>
                <c:pt idx="0">
                  <c:v>FR</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10"/>
              <c:layout>
                <c:manualLayout>
                  <c:x val="-2.4924804222238906E-2"/>
                  <c:y val="-4.0162618863769095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(2)'!$R$106:$R$131</c:f>
              <c:numCache>
                <c:formatCode>0%</c:formatCode>
                <c:ptCount val="26"/>
                <c:pt idx="10">
                  <c:v>1.0590590590590589</c:v>
                </c:pt>
              </c:numCache>
            </c:numRef>
          </c:yVal>
          <c:smooth val="0"/>
          <c:extLst xmlns:c16r2="http://schemas.microsoft.com/office/drawing/2015/06/chart">
            <c:ext xmlns:c16="http://schemas.microsoft.com/office/drawing/2014/chart" uri="{C3380CC4-5D6E-409C-BE32-E72D297353CC}">
              <c16:uniqueId val="{00000014-B361-4DE8-94DF-573A1E8D532C}"/>
            </c:ext>
          </c:extLst>
        </c:ser>
        <c:ser>
          <c:idx val="12"/>
          <c:order val="11"/>
          <c:tx>
            <c:strRef>
              <c:f>'grafi_EU (2)'!$S$105</c:f>
              <c:strCache>
                <c:ptCount val="1"/>
                <c:pt idx="0">
                  <c:v>HR</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Pt>
            <c:idx val="11"/>
            <c:marker>
              <c:spPr>
                <a:solidFill>
                  <a:srgbClr val="7030A0"/>
                </a:solidFill>
                <a:ln w="50800">
                  <a:solidFill>
                    <a:srgbClr val="7030A0"/>
                  </a:solidFill>
                </a:ln>
                <a:effectLst/>
              </c:spPr>
            </c:marker>
            <c:bubble3D val="0"/>
            <c:extLst xmlns:c16r2="http://schemas.microsoft.com/office/drawing/2015/06/chart">
              <c:ext xmlns:c16="http://schemas.microsoft.com/office/drawing/2014/chart" uri="{C3380CC4-5D6E-409C-BE32-E72D297353CC}">
                <c16:uniqueId val="{00000015-B361-4DE8-94DF-573A1E8D532C}"/>
              </c:ext>
            </c:extLst>
          </c:dPt>
          <c:dLbls>
            <c:dLbl>
              <c:idx val="11"/>
              <c:layout>
                <c:manualLayout>
                  <c:x val="-7.3837413213786495E-3"/>
                  <c:y val="-2.054755893150844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(2)'!$S$106:$S$131</c:f>
              <c:numCache>
                <c:formatCode>0%</c:formatCode>
                <c:ptCount val="26"/>
                <c:pt idx="11">
                  <c:v>0.66051551551551557</c:v>
                </c:pt>
              </c:numCache>
            </c:numRef>
          </c:yVal>
          <c:smooth val="0"/>
          <c:extLst xmlns:c16r2="http://schemas.microsoft.com/office/drawing/2015/06/chart">
            <c:ext xmlns:c16="http://schemas.microsoft.com/office/drawing/2014/chart" uri="{C3380CC4-5D6E-409C-BE32-E72D297353CC}">
              <c16:uniqueId val="{00000016-B361-4DE8-94DF-573A1E8D532C}"/>
            </c:ext>
          </c:extLst>
        </c:ser>
        <c:ser>
          <c:idx val="13"/>
          <c:order val="12"/>
          <c:tx>
            <c:strRef>
              <c:f>'grafi_EU (2)'!$T$105</c:f>
              <c:strCache>
                <c:ptCount val="1"/>
                <c:pt idx="0">
                  <c:v>IT</c:v>
                </c:pt>
              </c:strCache>
            </c:strRef>
          </c:tx>
          <c:spPr>
            <a:ln w="25400" cap="rnd">
              <a:noFill/>
              <a:round/>
            </a:ln>
            <a:effectLst/>
          </c:spPr>
          <c:marker>
            <c:symbol val="circle"/>
            <c:size val="5"/>
            <c:spPr>
              <a:solidFill>
                <a:srgbClr val="92D050"/>
              </a:solidFill>
              <a:ln w="50800">
                <a:solidFill>
                  <a:srgbClr val="92D050"/>
                </a:solidFill>
              </a:ln>
              <a:effectLst/>
            </c:spPr>
          </c:marker>
          <c:dLbls>
            <c:dLbl>
              <c:idx val="12"/>
              <c:layout>
                <c:manualLayout>
                  <c:x val="-2.6273215362291744E-2"/>
                  <c:y val="2.5690494178169619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(2)'!$T$106:$T$131</c:f>
              <c:numCache>
                <c:formatCode>0%</c:formatCode>
                <c:ptCount val="26"/>
                <c:pt idx="12">
                  <c:v>1.3218218218218218</c:v>
                </c:pt>
              </c:numCache>
            </c:numRef>
          </c:yVal>
          <c:smooth val="0"/>
          <c:extLst xmlns:c16r2="http://schemas.microsoft.com/office/drawing/2015/06/chart">
            <c:ext xmlns:c16="http://schemas.microsoft.com/office/drawing/2014/chart" uri="{C3380CC4-5D6E-409C-BE32-E72D297353CC}">
              <c16:uniqueId val="{00000018-B361-4DE8-94DF-573A1E8D532C}"/>
            </c:ext>
          </c:extLst>
        </c:ser>
        <c:ser>
          <c:idx val="14"/>
          <c:order val="13"/>
          <c:tx>
            <c:strRef>
              <c:f>'grafi_EU (2)'!$U$105</c:f>
              <c:strCache>
                <c:ptCount val="1"/>
                <c:pt idx="0">
                  <c:v>LV</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Pt>
            <c:idx val="13"/>
            <c:bubble3D val="0"/>
            <c:extLst xmlns:c16r2="http://schemas.microsoft.com/office/drawing/2015/06/chart">
              <c:ext xmlns:c16="http://schemas.microsoft.com/office/drawing/2014/chart" uri="{C3380CC4-5D6E-409C-BE32-E72D297353CC}">
                <c16:uniqueId val="{00000019-B361-4DE8-94DF-573A1E8D532C}"/>
              </c:ext>
            </c:extLst>
          </c:dPt>
          <c:dLbls>
            <c:dLbl>
              <c:idx val="13"/>
              <c:layout>
                <c:manualLayout>
                  <c:x val="-3.5731348676689728E-2"/>
                  <c:y val="-2.6810565035013181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(2)'!$U$106:$U$131</c:f>
              <c:numCache>
                <c:formatCode>0%</c:formatCode>
                <c:ptCount val="26"/>
                <c:pt idx="13">
                  <c:v>0.6786786786786787</c:v>
                </c:pt>
              </c:numCache>
            </c:numRef>
          </c:yVal>
          <c:smooth val="0"/>
          <c:extLst xmlns:c16r2="http://schemas.microsoft.com/office/drawing/2015/06/chart">
            <c:ext xmlns:c16="http://schemas.microsoft.com/office/drawing/2014/chart" uri="{C3380CC4-5D6E-409C-BE32-E72D297353CC}">
              <c16:uniqueId val="{0000001A-B361-4DE8-94DF-573A1E8D532C}"/>
            </c:ext>
          </c:extLst>
        </c:ser>
        <c:ser>
          <c:idx val="15"/>
          <c:order val="14"/>
          <c:tx>
            <c:strRef>
              <c:f>'grafi_EU (2)'!$V$105</c:f>
              <c:strCache>
                <c:ptCount val="1"/>
                <c:pt idx="0">
                  <c:v>LT</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Pt>
            <c:idx val="14"/>
            <c:bubble3D val="0"/>
            <c:extLst xmlns:c16r2="http://schemas.microsoft.com/office/drawing/2015/06/chart">
              <c:ext xmlns:c16="http://schemas.microsoft.com/office/drawing/2014/chart" uri="{C3380CC4-5D6E-409C-BE32-E72D297353CC}">
                <c16:uniqueId val="{0000001B-B361-4DE8-94DF-573A1E8D532C}"/>
              </c:ext>
            </c:extLst>
          </c:dPt>
          <c:dPt>
            <c:idx val="15"/>
            <c:bubble3D val="0"/>
            <c:extLst xmlns:c16r2="http://schemas.microsoft.com/office/drawing/2015/06/chart">
              <c:ext xmlns:c16="http://schemas.microsoft.com/office/drawing/2014/chart" uri="{C3380CC4-5D6E-409C-BE32-E72D297353CC}">
                <c16:uniqueId val="{0000001C-B361-4DE8-94DF-573A1E8D532C}"/>
              </c:ext>
            </c:extLst>
          </c:dPt>
          <c:dLbls>
            <c:dLbl>
              <c:idx val="14"/>
              <c:layout>
                <c:manualLayout>
                  <c:x val="-2.0096113221818365E-3"/>
                  <c:y val="-2.870067523423254E-3"/>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(2)'!$V$106:$V$131</c:f>
              <c:numCache>
                <c:formatCode>0%</c:formatCode>
                <c:ptCount val="26"/>
                <c:pt idx="14">
                  <c:v>0.69404404404404407</c:v>
                </c:pt>
              </c:numCache>
            </c:numRef>
          </c:yVal>
          <c:smooth val="0"/>
          <c:extLst xmlns:c16r2="http://schemas.microsoft.com/office/drawing/2015/06/chart">
            <c:ext xmlns:c16="http://schemas.microsoft.com/office/drawing/2014/chart" uri="{C3380CC4-5D6E-409C-BE32-E72D297353CC}">
              <c16:uniqueId val="{0000001D-B361-4DE8-94DF-573A1E8D532C}"/>
            </c:ext>
          </c:extLst>
        </c:ser>
        <c:ser>
          <c:idx val="16"/>
          <c:order val="15"/>
          <c:tx>
            <c:strRef>
              <c:f>'grafi_EU (2)'!$W$105</c:f>
              <c:strCache>
                <c:ptCount val="1"/>
                <c:pt idx="0">
                  <c:v>LU</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15"/>
              <c:layout>
                <c:manualLayout>
                  <c:x val="-2.7689029955169933E-2"/>
                  <c:y val="-2.9540118504721068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(2)'!$W$106:$W$131</c:f>
              <c:numCache>
                <c:formatCode>0%</c:formatCode>
                <c:ptCount val="26"/>
                <c:pt idx="15">
                  <c:v>0.71421421421421416</c:v>
                </c:pt>
              </c:numCache>
            </c:numRef>
          </c:yVal>
          <c:smooth val="0"/>
          <c:extLst xmlns:c16r2="http://schemas.microsoft.com/office/drawing/2015/06/chart">
            <c:ext xmlns:c16="http://schemas.microsoft.com/office/drawing/2014/chart" uri="{C3380CC4-5D6E-409C-BE32-E72D297353CC}">
              <c16:uniqueId val="{0000001F-B361-4DE8-94DF-573A1E8D532C}"/>
            </c:ext>
          </c:extLst>
        </c:ser>
        <c:ser>
          <c:idx val="17"/>
          <c:order val="16"/>
          <c:tx>
            <c:strRef>
              <c:f>'grafi_EU (2)'!$X$105</c:f>
              <c:strCache>
                <c:ptCount val="1"/>
                <c:pt idx="0">
                  <c:v>HU</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Pt>
            <c:idx val="16"/>
            <c:bubble3D val="0"/>
            <c:extLst xmlns:c16r2="http://schemas.microsoft.com/office/drawing/2015/06/chart">
              <c:ext xmlns:c16="http://schemas.microsoft.com/office/drawing/2014/chart" uri="{C3380CC4-5D6E-409C-BE32-E72D297353CC}">
                <c16:uniqueId val="{00000020-B361-4DE8-94DF-573A1E8D532C}"/>
              </c:ext>
            </c:extLst>
          </c:dPt>
          <c:dLbls>
            <c:dLbl>
              <c:idx val="16"/>
              <c:layout>
                <c:manualLayout>
                  <c:x val="-4.0846915129562129E-2"/>
                  <c:y val="-2.8504710915029718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(2)'!$X$106:$X$131</c:f>
              <c:numCache>
                <c:formatCode>0%</c:formatCode>
                <c:ptCount val="26"/>
                <c:pt idx="16">
                  <c:v>0.48736236236236241</c:v>
                </c:pt>
              </c:numCache>
            </c:numRef>
          </c:yVal>
          <c:smooth val="0"/>
          <c:extLst xmlns:c16r2="http://schemas.microsoft.com/office/drawing/2015/06/chart">
            <c:ext xmlns:c16="http://schemas.microsoft.com/office/drawing/2014/chart" uri="{C3380CC4-5D6E-409C-BE32-E72D297353CC}">
              <c16:uniqueId val="{00000021-B361-4DE8-94DF-573A1E8D532C}"/>
            </c:ext>
          </c:extLst>
        </c:ser>
        <c:ser>
          <c:idx val="18"/>
          <c:order val="17"/>
          <c:tx>
            <c:strRef>
              <c:f>'grafi_EU (2)'!$Y$105</c:f>
              <c:strCache>
                <c:ptCount val="1"/>
                <c:pt idx="0">
                  <c:v>NL</c:v>
                </c:pt>
              </c:strCache>
            </c:strRef>
          </c:tx>
          <c:spPr>
            <a:ln w="25400" cap="rnd">
              <a:noFill/>
              <a:round/>
            </a:ln>
            <a:effectLst/>
          </c:spPr>
          <c:marker>
            <c:symbol val="circle"/>
            <c:size val="5"/>
            <c:spPr>
              <a:solidFill>
                <a:schemeClr val="accent6">
                  <a:lumMod val="75000"/>
                </a:schemeClr>
              </a:solidFill>
              <a:ln w="9525">
                <a:solidFill>
                  <a:schemeClr val="accent6">
                    <a:lumMod val="75000"/>
                  </a:schemeClr>
                </a:solidFill>
              </a:ln>
              <a:effectLst/>
            </c:spPr>
          </c:marker>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(2)'!$Y$106:$Y$131</c:f>
              <c:numCache>
                <c:formatCode>0%</c:formatCode>
                <c:ptCount val="26"/>
                <c:pt idx="17">
                  <c:v>1.1401401401401401</c:v>
                </c:pt>
              </c:numCache>
            </c:numRef>
          </c:yVal>
          <c:smooth val="0"/>
          <c:extLst xmlns:c16r2="http://schemas.microsoft.com/office/drawing/2015/06/chart">
            <c:ext xmlns:c16="http://schemas.microsoft.com/office/drawing/2014/chart" uri="{C3380CC4-5D6E-409C-BE32-E72D297353CC}">
              <c16:uniqueId val="{00000023-B361-4DE8-94DF-573A1E8D532C}"/>
            </c:ext>
          </c:extLst>
        </c:ser>
        <c:ser>
          <c:idx val="19"/>
          <c:order val="18"/>
          <c:tx>
            <c:strRef>
              <c:f>'grafi_EU (2)'!$Z$105</c:f>
              <c:strCache>
                <c:ptCount val="1"/>
                <c:pt idx="0">
                  <c:v>AT</c:v>
                </c:pt>
              </c:strCache>
            </c:strRef>
          </c:tx>
          <c:spPr>
            <a:ln w="25400" cap="rnd">
              <a:noFill/>
              <a:round/>
            </a:ln>
            <a:effectLst/>
          </c:spPr>
          <c:marker>
            <c:symbol val="circle"/>
            <c:size val="5"/>
            <c:spPr>
              <a:solidFill>
                <a:schemeClr val="accent2">
                  <a:lumMod val="80000"/>
                </a:schemeClr>
              </a:solidFill>
              <a:ln w="50800">
                <a:solidFill>
                  <a:srgbClr val="FF0000"/>
                </a:solidFill>
              </a:ln>
              <a:effectLst/>
            </c:spPr>
          </c:marker>
          <c:dPt>
            <c:idx val="18"/>
            <c:bubble3D val="0"/>
            <c:spPr>
              <a:ln w="50800" cap="rnd">
                <a:solidFill>
                  <a:srgbClr val="FF0000"/>
                </a:solidFill>
                <a:prstDash val="solid"/>
                <a:round/>
              </a:ln>
              <a:effectLst/>
            </c:spPr>
            <c:extLst xmlns:c16r2="http://schemas.microsoft.com/office/drawing/2015/06/chart">
              <c:ext xmlns:c16="http://schemas.microsoft.com/office/drawing/2014/chart" uri="{C3380CC4-5D6E-409C-BE32-E72D297353CC}">
                <c16:uniqueId val="{00000025-B361-4DE8-94DF-573A1E8D532C}"/>
              </c:ext>
            </c:extLst>
          </c:dPt>
          <c:dLbls>
            <c:dLbl>
              <c:idx val="18"/>
              <c:layout>
                <c:manualLayout>
                  <c:x val="-3.8182615121454898E-2"/>
                  <c:y val="-3.1570968747224565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(2)'!$Z$106:$Z$131</c:f>
              <c:numCache>
                <c:formatCode>0%</c:formatCode>
                <c:ptCount val="26"/>
                <c:pt idx="18">
                  <c:v>1.015015015015015</c:v>
                </c:pt>
              </c:numCache>
            </c:numRef>
          </c:yVal>
          <c:smooth val="0"/>
          <c:extLst xmlns:c16r2="http://schemas.microsoft.com/office/drawing/2015/06/chart">
            <c:ext xmlns:c16="http://schemas.microsoft.com/office/drawing/2014/chart" uri="{C3380CC4-5D6E-409C-BE32-E72D297353CC}">
              <c16:uniqueId val="{00000026-B361-4DE8-94DF-573A1E8D532C}"/>
            </c:ext>
          </c:extLst>
        </c:ser>
        <c:ser>
          <c:idx val="20"/>
          <c:order val="19"/>
          <c:tx>
            <c:strRef>
              <c:f>'grafi_EU (2)'!$AA$105</c:f>
              <c:strCache>
                <c:ptCount val="1"/>
                <c:pt idx="0">
                  <c:v>PL</c:v>
                </c:pt>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dLbl>
              <c:idx val="19"/>
              <c:layout>
                <c:manualLayout>
                  <c:x val="-2.3453843840557119E-2"/>
                  <c:y val="2.3594413707731462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(2)'!$AA$106:$AA$131</c:f>
              <c:numCache>
                <c:formatCode>0%</c:formatCode>
                <c:ptCount val="26"/>
                <c:pt idx="19">
                  <c:v>0.69567067067067068</c:v>
                </c:pt>
              </c:numCache>
            </c:numRef>
          </c:yVal>
          <c:smooth val="0"/>
          <c:extLst xmlns:c16r2="http://schemas.microsoft.com/office/drawing/2015/06/chart">
            <c:ext xmlns:c16="http://schemas.microsoft.com/office/drawing/2014/chart" uri="{C3380CC4-5D6E-409C-BE32-E72D297353CC}">
              <c16:uniqueId val="{00000028-B361-4DE8-94DF-573A1E8D532C}"/>
            </c:ext>
          </c:extLst>
        </c:ser>
        <c:ser>
          <c:idx val="21"/>
          <c:order val="20"/>
          <c:tx>
            <c:strRef>
              <c:f>'grafi_EU (2)'!$AB$105</c:f>
              <c:strCache>
                <c:ptCount val="1"/>
                <c:pt idx="0">
                  <c:v>PT</c:v>
                </c:pt>
              </c:strCache>
            </c:strRef>
          </c:tx>
          <c:spPr>
            <a:ln w="25400" cap="rnd">
              <a:noFill/>
              <a:round/>
            </a:ln>
            <a:effectLst/>
          </c:spPr>
          <c:marker>
            <c:symbol val="circle"/>
            <c:size val="5"/>
            <c:spPr>
              <a:solidFill>
                <a:schemeClr val="accent4">
                  <a:lumMod val="80000"/>
                </a:schemeClr>
              </a:solidFill>
              <a:ln w="9525">
                <a:solidFill>
                  <a:schemeClr val="accent4">
                    <a:lumMod val="80000"/>
                  </a:schemeClr>
                </a:solidFill>
              </a:ln>
              <a:effectLst/>
            </c:spPr>
          </c:marker>
          <c:dPt>
            <c:idx val="20"/>
            <c:marker>
              <c:spPr>
                <a:solidFill>
                  <a:schemeClr val="accent2"/>
                </a:solidFill>
                <a:ln w="9525">
                  <a:solidFill>
                    <a:schemeClr val="accent2"/>
                  </a:solidFill>
                </a:ln>
                <a:effectLst/>
              </c:spPr>
            </c:marker>
            <c:bubble3D val="0"/>
            <c:extLst xmlns:c16r2="http://schemas.microsoft.com/office/drawing/2015/06/chart">
              <c:ext xmlns:c16="http://schemas.microsoft.com/office/drawing/2014/chart" uri="{C3380CC4-5D6E-409C-BE32-E72D297353CC}">
                <c16:uniqueId val="{00000029-B361-4DE8-94DF-573A1E8D532C}"/>
              </c:ext>
            </c:extLst>
          </c:dPt>
          <c:dLbls>
            <c:dLbl>
              <c:idx val="20"/>
              <c:layout>
                <c:manualLayout>
                  <c:x val="-5.055802317540746E-2"/>
                  <c:y val="-6.8040939366320729E-3"/>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(2)'!$AB$106:$AB$131</c:f>
              <c:numCache>
                <c:formatCode>General</c:formatCode>
                <c:ptCount val="26"/>
                <c:pt idx="20" formatCode="0%">
                  <c:v>1.444944944944945</c:v>
                </c:pt>
              </c:numCache>
            </c:numRef>
          </c:yVal>
          <c:smooth val="0"/>
          <c:extLst xmlns:c16r2="http://schemas.microsoft.com/office/drawing/2015/06/chart">
            <c:ext xmlns:c16="http://schemas.microsoft.com/office/drawing/2014/chart" uri="{C3380CC4-5D6E-409C-BE32-E72D297353CC}">
              <c16:uniqueId val="{0000002A-B361-4DE8-94DF-573A1E8D532C}"/>
            </c:ext>
          </c:extLst>
        </c:ser>
        <c:ser>
          <c:idx val="22"/>
          <c:order val="21"/>
          <c:tx>
            <c:strRef>
              <c:f>'grafi_EU (2)'!$AC$105</c:f>
              <c:strCache>
                <c:ptCount val="1"/>
                <c:pt idx="0">
                  <c:v>RO</c:v>
                </c:pt>
              </c:strCache>
            </c:strRef>
          </c:tx>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(2)'!$AC$106:$AC$131</c:f>
              <c:numCache>
                <c:formatCode>0%</c:formatCode>
                <c:ptCount val="26"/>
                <c:pt idx="21">
                  <c:v>0.44301801801801799</c:v>
                </c:pt>
              </c:numCache>
            </c:numRef>
          </c:yVal>
          <c:smooth val="0"/>
          <c:extLst xmlns:c16r2="http://schemas.microsoft.com/office/drawing/2015/06/chart">
            <c:ext xmlns:c16="http://schemas.microsoft.com/office/drawing/2014/chart" uri="{C3380CC4-5D6E-409C-BE32-E72D297353CC}">
              <c16:uniqueId val="{0000002B-B361-4DE8-94DF-573A1E8D532C}"/>
            </c:ext>
          </c:extLst>
        </c:ser>
        <c:ser>
          <c:idx val="23"/>
          <c:order val="22"/>
          <c:tx>
            <c:strRef>
              <c:f>'grafi_EU (2)'!$AD$105</c:f>
              <c:strCache>
                <c:ptCount val="1"/>
                <c:pt idx="0">
                  <c:v>SI-14</c:v>
                </c:pt>
              </c:strCache>
            </c:strRef>
          </c:tx>
          <c:spPr>
            <a:ln w="25400" cap="rnd">
              <a:noFill/>
              <a:round/>
            </a:ln>
            <a:effectLst/>
          </c:spPr>
          <c:marker>
            <c:symbol val="circle"/>
            <c:size val="5"/>
            <c:spPr>
              <a:solidFill>
                <a:schemeClr val="accent6">
                  <a:lumMod val="80000"/>
                </a:schemeClr>
              </a:solidFill>
              <a:ln w="9525">
                <a:solidFill>
                  <a:schemeClr val="accent6">
                    <a:lumMod val="80000"/>
                  </a:schemeClr>
                </a:solidFill>
              </a:ln>
              <a:effectLst/>
            </c:spPr>
          </c:marker>
          <c:dLbls>
            <c:dLbl>
              <c:idx val="22"/>
              <c:layout>
                <c:manualLayout>
                  <c:x val="-8.1020566077444414E-3"/>
                  <c:y val="3.0807801973476507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B361-4DE8-94DF-573A1E8D532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(2)'!$AD$106:$AD$131</c:f>
              <c:numCache>
                <c:formatCode>0%</c:formatCode>
                <c:ptCount val="26"/>
                <c:pt idx="22">
                  <c:v>0.88138138138138133</c:v>
                </c:pt>
              </c:numCache>
            </c:numRef>
          </c:yVal>
          <c:smooth val="0"/>
          <c:extLst xmlns:c16r2="http://schemas.microsoft.com/office/drawing/2015/06/chart">
            <c:ext xmlns:c16="http://schemas.microsoft.com/office/drawing/2014/chart" uri="{C3380CC4-5D6E-409C-BE32-E72D297353CC}">
              <c16:uniqueId val="{0000002D-B361-4DE8-94DF-573A1E8D532C}"/>
            </c:ext>
          </c:extLst>
        </c:ser>
        <c:ser>
          <c:idx val="24"/>
          <c:order val="23"/>
          <c:tx>
            <c:strRef>
              <c:f>'grafi_EU (2)'!$AE$105</c:f>
              <c:strCache>
                <c:ptCount val="1"/>
                <c:pt idx="0">
                  <c:v>SK</c:v>
                </c:pt>
              </c:strCache>
            </c:strRef>
          </c:tx>
          <c:spPr>
            <a:ln w="25400" cap="rnd">
              <a:no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Pt>
            <c:idx val="23"/>
            <c:bubble3D val="0"/>
            <c:extLst xmlns:c16r2="http://schemas.microsoft.com/office/drawing/2015/06/chart">
              <c:ext xmlns:c16="http://schemas.microsoft.com/office/drawing/2014/chart" uri="{C3380CC4-5D6E-409C-BE32-E72D297353CC}">
                <c16:uniqueId val="{0000002E-B361-4DE8-94DF-573A1E8D532C}"/>
              </c:ext>
            </c:extLst>
          </c:dPt>
          <c:dPt>
            <c:idx val="24"/>
            <c:bubble3D val="0"/>
            <c:extLst xmlns:c16r2="http://schemas.microsoft.com/office/drawing/2015/06/chart">
              <c:ext xmlns:c16="http://schemas.microsoft.com/office/drawing/2014/chart" uri="{C3380CC4-5D6E-409C-BE32-E72D297353CC}">
                <c16:uniqueId val="{0000002F-B361-4DE8-94DF-573A1E8D532C}"/>
              </c:ext>
            </c:extLst>
          </c:dPt>
          <c:dLbls>
            <c:dLbl>
              <c:idx val="23"/>
              <c:layout>
                <c:manualLayout>
                  <c:x val="-1.8876505618256795E-2"/>
                  <c:y val="-3.2982821606991751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(2)'!$AE$106:$AE$131</c:f>
              <c:numCache>
                <c:formatCode>0%</c:formatCode>
                <c:ptCount val="26"/>
                <c:pt idx="23">
                  <c:v>0.72172172172172167</c:v>
                </c:pt>
              </c:numCache>
            </c:numRef>
          </c:yVal>
          <c:smooth val="0"/>
          <c:extLst xmlns:c16r2="http://schemas.microsoft.com/office/drawing/2015/06/chart">
            <c:ext xmlns:c16="http://schemas.microsoft.com/office/drawing/2014/chart" uri="{C3380CC4-5D6E-409C-BE32-E72D297353CC}">
              <c16:uniqueId val="{00000030-B361-4DE8-94DF-573A1E8D532C}"/>
            </c:ext>
          </c:extLst>
        </c:ser>
        <c:ser>
          <c:idx val="25"/>
          <c:order val="24"/>
          <c:tx>
            <c:strRef>
              <c:f>'grafi_EU (2)'!$AF$105</c:f>
              <c:strCache>
                <c:ptCount val="1"/>
                <c:pt idx="0">
                  <c:v>SE</c:v>
                </c:pt>
              </c:strCache>
            </c:strRef>
          </c:tx>
          <c:spPr>
            <a:ln w="25400" cap="rnd">
              <a:no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dPt>
            <c:idx val="24"/>
            <c:marker>
              <c:spPr>
                <a:solidFill>
                  <a:srgbClr val="00B0F0"/>
                </a:solidFill>
                <a:ln w="50800">
                  <a:solidFill>
                    <a:srgbClr val="00B0F0"/>
                  </a:solidFill>
                </a:ln>
                <a:effectLst/>
              </c:spPr>
            </c:marker>
            <c:bubble3D val="0"/>
            <c:extLst xmlns:c16r2="http://schemas.microsoft.com/office/drawing/2015/06/chart">
              <c:ext xmlns:c16="http://schemas.microsoft.com/office/drawing/2014/chart" uri="{C3380CC4-5D6E-409C-BE32-E72D297353CC}">
                <c16:uniqueId val="{00000031-B361-4DE8-94DF-573A1E8D532C}"/>
              </c:ext>
            </c:extLst>
          </c:dPt>
          <c:dPt>
            <c:idx val="25"/>
            <c:bubble3D val="0"/>
            <c:extLst xmlns:c16r2="http://schemas.microsoft.com/office/drawing/2015/06/chart">
              <c:ext xmlns:c16="http://schemas.microsoft.com/office/drawing/2014/chart" uri="{C3380CC4-5D6E-409C-BE32-E72D297353CC}">
                <c16:uniqueId val="{00000032-B361-4DE8-94DF-573A1E8D532C}"/>
              </c:ext>
            </c:extLst>
          </c:dPt>
          <c:dLbls>
            <c:dLbl>
              <c:idx val="24"/>
              <c:layout>
                <c:manualLayout>
                  <c:x val="-2.017145738779627E-3"/>
                  <c:y val="1.4749262536873049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(2)'!$AF$106:$AF$131</c:f>
              <c:numCache>
                <c:formatCode>0%</c:formatCode>
                <c:ptCount val="26"/>
                <c:pt idx="24">
                  <c:v>1.5829529529529529</c:v>
                </c:pt>
              </c:numCache>
            </c:numRef>
          </c:yVal>
          <c:smooth val="0"/>
          <c:extLst xmlns:c16r2="http://schemas.microsoft.com/office/drawing/2015/06/chart">
            <c:ext xmlns:c16="http://schemas.microsoft.com/office/drawing/2014/chart" uri="{C3380CC4-5D6E-409C-BE32-E72D297353CC}">
              <c16:uniqueId val="{00000033-B361-4DE8-94DF-573A1E8D532C}"/>
            </c:ext>
          </c:extLst>
        </c:ser>
        <c:ser>
          <c:idx val="26"/>
          <c:order val="25"/>
          <c:tx>
            <c:strRef>
              <c:f>'grafi_EU (2)'!$AG$105</c:f>
              <c:strCache>
                <c:ptCount val="1"/>
                <c:pt idx="0">
                  <c:v>UK</c:v>
                </c:pt>
              </c:strCache>
            </c:strRef>
          </c:tx>
          <c:spPr>
            <a:ln w="25400" cap="rnd">
              <a:no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Pt>
            <c:idx val="25"/>
            <c:bubble3D val="0"/>
            <c:extLst xmlns:c16r2="http://schemas.microsoft.com/office/drawing/2015/06/chart">
              <c:ext xmlns:c16="http://schemas.microsoft.com/office/drawing/2014/chart" uri="{C3380CC4-5D6E-409C-BE32-E72D297353CC}">
                <c16:uniqueId val="{00000034-B361-4DE8-94DF-573A1E8D532C}"/>
              </c:ext>
            </c:extLst>
          </c:dPt>
          <c:dLbls>
            <c:dLbl>
              <c:idx val="25"/>
              <c:layout>
                <c:manualLayout>
                  <c:x val="-4.8230671732364117E-2"/>
                  <c:y val="-2.870067523423254E-3"/>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B361-4DE8-94DF-573A1E8D53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(2)'!$G$106:$G$131</c:f>
              <c:numCache>
                <c:formatCode>0%</c:formatCode>
                <c:ptCount val="26"/>
                <c:pt idx="0">
                  <c:v>1</c:v>
                </c:pt>
                <c:pt idx="1">
                  <c:v>0.79788961038961037</c:v>
                </c:pt>
                <c:pt idx="2">
                  <c:v>0.92382305194805203</c:v>
                </c:pt>
                <c:pt idx="3">
                  <c:v>0.8303327922077921</c:v>
                </c:pt>
                <c:pt idx="4">
                  <c:v>1.763595779220779</c:v>
                </c:pt>
                <c:pt idx="5">
                  <c:v>1.0771103896103895</c:v>
                </c:pt>
                <c:pt idx="6">
                  <c:v>0.99756493506493493</c:v>
                </c:pt>
                <c:pt idx="7">
                  <c:v>1.0357142857142856</c:v>
                </c:pt>
                <c:pt idx="8">
                  <c:v>1.1761363636363635</c:v>
                </c:pt>
                <c:pt idx="9">
                  <c:v>1.0202922077922079</c:v>
                </c:pt>
                <c:pt idx="10">
                  <c:v>1.0032467532467533</c:v>
                </c:pt>
                <c:pt idx="11">
                  <c:v>1.1328896103896104</c:v>
                </c:pt>
                <c:pt idx="12">
                  <c:v>0.8701298701298702</c:v>
                </c:pt>
                <c:pt idx="13">
                  <c:v>0.97159090909090917</c:v>
                </c:pt>
                <c:pt idx="14">
                  <c:v>1.0216639610389611</c:v>
                </c:pt>
                <c:pt idx="15">
                  <c:v>0.9423701298701298</c:v>
                </c:pt>
                <c:pt idx="16">
                  <c:v>1.1143831168831169</c:v>
                </c:pt>
                <c:pt idx="17">
                  <c:v>0.90909090909090906</c:v>
                </c:pt>
                <c:pt idx="18">
                  <c:v>1.0836038961038961</c:v>
                </c:pt>
                <c:pt idx="19">
                  <c:v>1.0107061688311689</c:v>
                </c:pt>
                <c:pt idx="20">
                  <c:v>1.2305194805194806</c:v>
                </c:pt>
                <c:pt idx="21">
                  <c:v>0.85991883116883117</c:v>
                </c:pt>
                <c:pt idx="22">
                  <c:v>1.2037337662337662</c:v>
                </c:pt>
                <c:pt idx="23">
                  <c:v>1.0178571428571428</c:v>
                </c:pt>
                <c:pt idx="24">
                  <c:v>1.8065665584415584</c:v>
                </c:pt>
                <c:pt idx="25">
                  <c:v>0.9394318181818182</c:v>
                </c:pt>
              </c:numCache>
            </c:numRef>
          </c:xVal>
          <c:yVal>
            <c:numRef>
              <c:f>'grafi_EU (2)'!$AG$106:$AG$131</c:f>
              <c:numCache>
                <c:formatCode>General</c:formatCode>
                <c:ptCount val="26"/>
                <c:pt idx="25" formatCode="0%">
                  <c:v>0.89799299299299296</c:v>
                </c:pt>
              </c:numCache>
            </c:numRef>
          </c:yVal>
          <c:smooth val="0"/>
          <c:extLst xmlns:c16r2="http://schemas.microsoft.com/office/drawing/2015/06/chart">
            <c:ext xmlns:c16="http://schemas.microsoft.com/office/drawing/2014/chart" uri="{C3380CC4-5D6E-409C-BE32-E72D297353CC}">
              <c16:uniqueId val="{00000035-B361-4DE8-94DF-573A1E8D532C}"/>
            </c:ext>
          </c:extLst>
        </c:ser>
        <c:dLbls>
          <c:showLegendKey val="0"/>
          <c:showVal val="0"/>
          <c:showCatName val="0"/>
          <c:showSerName val="0"/>
          <c:showPercent val="0"/>
          <c:showBubbleSize val="0"/>
        </c:dLbls>
        <c:axId val="144862592"/>
        <c:axId val="127250944"/>
      </c:scatterChart>
      <c:valAx>
        <c:axId val="144862592"/>
        <c:scaling>
          <c:orientation val="minMax"/>
          <c:max val="1.3"/>
          <c:min val="0.7000000000000000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Industrija </a:t>
                </a:r>
              </a:p>
            </c:rich>
          </c:tx>
          <c:layout>
            <c:manualLayout>
              <c:xMode val="edge"/>
              <c:yMode val="edge"/>
              <c:x val="0.46816747761811972"/>
              <c:y val="0.94352694406922988"/>
            </c:manualLayout>
          </c:layout>
          <c:overlay val="0"/>
          <c:spPr>
            <a:noFill/>
            <a:ln>
              <a:noFill/>
            </a:ln>
            <a:effectLst/>
          </c:sp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127250944"/>
        <c:crossesAt val="1"/>
        <c:crossBetween val="midCat"/>
      </c:valAx>
      <c:valAx>
        <c:axId val="127250944"/>
        <c:scaling>
          <c:orientation val="minMax"/>
          <c:max val="1.6"/>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Gospodinjstva </a:t>
                </a:r>
              </a:p>
            </c:rich>
          </c:tx>
          <c:layout>
            <c:manualLayout>
              <c:xMode val="edge"/>
              <c:yMode val="edge"/>
              <c:x val="1.0518439174842652E-3"/>
              <c:y val="0.33365290635741662"/>
            </c:manualLayout>
          </c:layout>
          <c:overlay val="0"/>
          <c:spPr>
            <a:noFill/>
            <a:ln>
              <a:noFill/>
            </a:ln>
            <a:effectLst/>
          </c:sp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144862592"/>
        <c:crossesAt val="1"/>
        <c:crossBetween val="midCat"/>
        <c:minorUnit val="0.1"/>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l-S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1103371720081"/>
          <c:y val="7.5605139797589815E-2"/>
          <c:w val="0.82362675721974699"/>
          <c:h val="0.81457736193017716"/>
        </c:manualLayout>
      </c:layout>
      <c:scatterChart>
        <c:scatterStyle val="lineMarker"/>
        <c:varyColors val="0"/>
        <c:ser>
          <c:idx val="29"/>
          <c:order val="0"/>
          <c:tx>
            <c:strRef>
              <c:f>'grafi_EU (2)'!$H$35</c:f>
              <c:strCache>
                <c:ptCount val="1"/>
                <c:pt idx="0">
                  <c:v>AT</c:v>
                </c:pt>
              </c:strCache>
            </c:strRef>
          </c:tx>
          <c:spPr>
            <a:ln w="25400" cap="rnd">
              <a:no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(2)'!$H$36:$H$64</c:f>
              <c:numCache>
                <c:formatCode>General</c:formatCode>
                <c:ptCount val="29"/>
                <c:pt idx="0" formatCode="0%">
                  <c:v>0.95399682341857228</c:v>
                </c:pt>
              </c:numCache>
            </c:numRef>
          </c:yVal>
          <c:smooth val="0"/>
          <c:extLst xmlns:c16r2="http://schemas.microsoft.com/office/drawing/2015/06/chart">
            <c:ext xmlns:c16="http://schemas.microsoft.com/office/drawing/2014/chart" uri="{C3380CC4-5D6E-409C-BE32-E72D297353CC}">
              <c16:uniqueId val="{00000000-E83A-49CE-9C06-6032C999531D}"/>
            </c:ext>
          </c:extLst>
        </c:ser>
        <c:ser>
          <c:idx val="30"/>
          <c:order val="1"/>
          <c:tx>
            <c:strRef>
              <c:f>'grafi_EU (2)'!$I$35</c:f>
              <c:strCache>
                <c:ptCount val="1"/>
                <c:pt idx="0">
                  <c:v>BE</c:v>
                </c:pt>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(2)'!$I$36:$I$64</c:f>
              <c:numCache>
                <c:formatCode>0%</c:formatCode>
                <c:ptCount val="29"/>
                <c:pt idx="1">
                  <c:v>0.99135513863421332</c:v>
                </c:pt>
              </c:numCache>
            </c:numRef>
          </c:yVal>
          <c:smooth val="0"/>
          <c:extLst xmlns:c16r2="http://schemas.microsoft.com/office/drawing/2015/06/chart">
            <c:ext xmlns:c16="http://schemas.microsoft.com/office/drawing/2014/chart" uri="{C3380CC4-5D6E-409C-BE32-E72D297353CC}">
              <c16:uniqueId val="{00000001-E83A-49CE-9C06-6032C999531D}"/>
            </c:ext>
          </c:extLst>
        </c:ser>
        <c:ser>
          <c:idx val="31"/>
          <c:order val="2"/>
          <c:tx>
            <c:strRef>
              <c:f>'grafi_EU (2)'!$J$35</c:f>
              <c:strCache>
                <c:ptCount val="1"/>
                <c:pt idx="0">
                  <c:v>BG</c:v>
                </c:pt>
              </c:strCache>
            </c:strRef>
          </c:tx>
          <c:spPr>
            <a:ln w="25400" cap="rnd">
              <a:noFill/>
              <a:round/>
            </a:ln>
            <a:effectLst/>
          </c:spPr>
          <c:marker>
            <c:symbol val="circle"/>
            <c:size val="5"/>
            <c:spPr>
              <a:solidFill>
                <a:schemeClr val="accent2">
                  <a:lumMod val="50000"/>
                </a:schemeClr>
              </a:solidFill>
              <a:ln w="9525">
                <a:solidFill>
                  <a:schemeClr val="accent2">
                    <a:lumMod val="5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(2)'!$J$36:$J$64</c:f>
              <c:numCache>
                <c:formatCode>General</c:formatCode>
                <c:ptCount val="29"/>
                <c:pt idx="2" formatCode="0%">
                  <c:v>0.97336303050162298</c:v>
                </c:pt>
              </c:numCache>
            </c:numRef>
          </c:yVal>
          <c:smooth val="0"/>
          <c:extLst xmlns:c16r2="http://schemas.microsoft.com/office/drawing/2015/06/chart">
            <c:ext xmlns:c16="http://schemas.microsoft.com/office/drawing/2014/chart" uri="{C3380CC4-5D6E-409C-BE32-E72D297353CC}">
              <c16:uniqueId val="{00000002-E83A-49CE-9C06-6032C999531D}"/>
            </c:ext>
          </c:extLst>
        </c:ser>
        <c:ser>
          <c:idx val="32"/>
          <c:order val="3"/>
          <c:tx>
            <c:strRef>
              <c:f>'grafi_EU (2)'!$L$35</c:f>
              <c:strCache>
                <c:ptCount val="1"/>
                <c:pt idx="0">
                  <c:v>CZ</c:v>
                </c:pt>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xVal>
            <c:numRef>
              <c:f>'grafi_EU (2)'!$G$40</c:f>
              <c:numCache>
                <c:formatCode>0%</c:formatCode>
                <c:ptCount val="1"/>
                <c:pt idx="0">
                  <c:v>0.90748315112440769</c:v>
                </c:pt>
              </c:numCache>
            </c:numRef>
          </c:xVal>
          <c:yVal>
            <c:numRef>
              <c:f>'grafi_EU (2)'!$L$40</c:f>
              <c:numCache>
                <c:formatCode>0%</c:formatCode>
                <c:ptCount val="1"/>
                <c:pt idx="0">
                  <c:v>0.95479122437430708</c:v>
                </c:pt>
              </c:numCache>
            </c:numRef>
          </c:yVal>
          <c:smooth val="0"/>
          <c:extLst xmlns:c16r2="http://schemas.microsoft.com/office/drawing/2015/06/chart">
            <c:ext xmlns:c16="http://schemas.microsoft.com/office/drawing/2014/chart" uri="{C3380CC4-5D6E-409C-BE32-E72D297353CC}">
              <c16:uniqueId val="{00000003-E83A-49CE-9C06-6032C999531D}"/>
            </c:ext>
          </c:extLst>
        </c:ser>
        <c:ser>
          <c:idx val="33"/>
          <c:order val="4"/>
          <c:tx>
            <c:strRef>
              <c:f>'grafi_EU (2)'!$M$35</c:f>
              <c:strCache>
                <c:ptCount val="1"/>
                <c:pt idx="0">
                  <c:v>DE</c:v>
                </c:pt>
              </c:strCache>
            </c:strRef>
          </c:tx>
          <c:spPr>
            <a:ln w="25400" cap="rnd">
              <a:noFill/>
              <a:round/>
            </a:ln>
            <a:effectLst/>
          </c:spPr>
          <c:marker>
            <c:symbol val="circle"/>
            <c:size val="5"/>
            <c:spPr>
              <a:solidFill>
                <a:schemeClr val="accent4">
                  <a:lumMod val="50000"/>
                </a:schemeClr>
              </a:solidFill>
              <a:ln w="9525">
                <a:solidFill>
                  <a:schemeClr val="accent4">
                    <a:lumMod val="5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(2)'!$M$36:$M$64</c:f>
              <c:numCache>
                <c:formatCode>General</c:formatCode>
                <c:ptCount val="29"/>
                <c:pt idx="5" formatCode="0%">
                  <c:v>0.99765309215715647</c:v>
                </c:pt>
              </c:numCache>
            </c:numRef>
          </c:yVal>
          <c:smooth val="0"/>
          <c:extLst xmlns:c16r2="http://schemas.microsoft.com/office/drawing/2015/06/chart">
            <c:ext xmlns:c16="http://schemas.microsoft.com/office/drawing/2014/chart" uri="{C3380CC4-5D6E-409C-BE32-E72D297353CC}">
              <c16:uniqueId val="{00000004-E83A-49CE-9C06-6032C999531D}"/>
            </c:ext>
          </c:extLst>
        </c:ser>
        <c:ser>
          <c:idx val="34"/>
          <c:order val="5"/>
          <c:tx>
            <c:strRef>
              <c:f>'grafi_EU (2)'!$N$35</c:f>
              <c:strCache>
                <c:ptCount val="1"/>
                <c:pt idx="0">
                  <c:v>DK</c:v>
                </c:pt>
              </c:strCache>
            </c:strRef>
          </c:tx>
          <c:spPr>
            <a:ln w="25400" cap="rnd">
              <a:noFill/>
              <a:round/>
            </a:ln>
            <a:effectLst/>
          </c:spPr>
          <c:marker>
            <c:symbol val="circle"/>
            <c:size val="5"/>
            <c:spPr>
              <a:solidFill>
                <a:schemeClr val="accent5">
                  <a:lumMod val="50000"/>
                </a:schemeClr>
              </a:solidFill>
              <a:ln w="9525">
                <a:solidFill>
                  <a:schemeClr val="accent5">
                    <a:lumMod val="5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(2)'!$N$36:$N$64</c:f>
              <c:numCache>
                <c:formatCode>General</c:formatCode>
                <c:ptCount val="29"/>
                <c:pt idx="6" formatCode="0%">
                  <c:v>1.0726273661416501</c:v>
                </c:pt>
              </c:numCache>
            </c:numRef>
          </c:yVal>
          <c:smooth val="0"/>
          <c:extLst xmlns:c16r2="http://schemas.microsoft.com/office/drawing/2015/06/chart">
            <c:ext xmlns:c16="http://schemas.microsoft.com/office/drawing/2014/chart" uri="{C3380CC4-5D6E-409C-BE32-E72D297353CC}">
              <c16:uniqueId val="{00000005-E83A-49CE-9C06-6032C999531D}"/>
            </c:ext>
          </c:extLst>
        </c:ser>
        <c:ser>
          <c:idx val="35"/>
          <c:order val="6"/>
          <c:tx>
            <c:strRef>
              <c:f>'grafi_EU (2)'!$O$35</c:f>
              <c:strCache>
                <c:ptCount val="1"/>
                <c:pt idx="0">
                  <c:v>EE</c:v>
                </c:pt>
              </c:strCache>
            </c:strRef>
          </c:tx>
          <c:spPr>
            <a:ln w="25400" cap="rnd">
              <a:noFill/>
              <a:round/>
            </a:ln>
            <a:effectLst/>
          </c:spPr>
          <c:marker>
            <c:symbol val="circle"/>
            <c:size val="5"/>
            <c:spPr>
              <a:solidFill>
                <a:schemeClr val="accent6">
                  <a:lumMod val="50000"/>
                </a:schemeClr>
              </a:solidFill>
              <a:ln w="9525">
                <a:solidFill>
                  <a:schemeClr val="accent6">
                    <a:lumMod val="5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(2)'!$O$36:$O$64</c:f>
              <c:numCache>
                <c:formatCode>General</c:formatCode>
                <c:ptCount val="29"/>
                <c:pt idx="7" formatCode="0%">
                  <c:v>0.95757520610206281</c:v>
                </c:pt>
              </c:numCache>
            </c:numRef>
          </c:yVal>
          <c:smooth val="0"/>
          <c:extLst xmlns:c16r2="http://schemas.microsoft.com/office/drawing/2015/06/chart">
            <c:ext xmlns:c16="http://schemas.microsoft.com/office/drawing/2014/chart" uri="{C3380CC4-5D6E-409C-BE32-E72D297353CC}">
              <c16:uniqueId val="{00000006-E83A-49CE-9C06-6032C999531D}"/>
            </c:ext>
          </c:extLst>
        </c:ser>
        <c:ser>
          <c:idx val="36"/>
          <c:order val="7"/>
          <c:tx>
            <c:strRef>
              <c:f>'grafi_EU (2)'!$P$35</c:f>
              <c:strCache>
                <c:ptCount val="1"/>
                <c:pt idx="0">
                  <c:v>ES</c:v>
                </c:pt>
              </c:strCache>
            </c:strRef>
          </c:tx>
          <c:spPr>
            <a:ln w="25400" cap="rnd">
              <a:no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(2)'!$P$36:$P$64</c:f>
              <c:numCache>
                <c:formatCode>General</c:formatCode>
                <c:ptCount val="29"/>
                <c:pt idx="8" formatCode="0%">
                  <c:v>0.97157383915987772</c:v>
                </c:pt>
              </c:numCache>
            </c:numRef>
          </c:yVal>
          <c:smooth val="0"/>
          <c:extLst xmlns:c16r2="http://schemas.microsoft.com/office/drawing/2015/06/chart">
            <c:ext xmlns:c16="http://schemas.microsoft.com/office/drawing/2014/chart" uri="{C3380CC4-5D6E-409C-BE32-E72D297353CC}">
              <c16:uniqueId val="{00000007-E83A-49CE-9C06-6032C999531D}"/>
            </c:ext>
          </c:extLst>
        </c:ser>
        <c:ser>
          <c:idx val="37"/>
          <c:order val="8"/>
          <c:tx>
            <c:strRef>
              <c:f>'grafi_EU (2)'!$Q$35</c:f>
              <c:strCache>
                <c:ptCount val="1"/>
                <c:pt idx="0">
                  <c:v>FI</c:v>
                </c:pt>
              </c:strCache>
            </c:strRef>
          </c:tx>
          <c:spPr>
            <a:ln w="25400" cap="rnd">
              <a:no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(2)'!$Q$36:$Q$64</c:f>
              <c:numCache>
                <c:formatCode>General</c:formatCode>
                <c:ptCount val="29"/>
                <c:pt idx="9" formatCode="0%">
                  <c:v>1.1078672788086645</c:v>
                </c:pt>
              </c:numCache>
            </c:numRef>
          </c:yVal>
          <c:smooth val="0"/>
          <c:extLst xmlns:c16r2="http://schemas.microsoft.com/office/drawing/2015/06/chart">
            <c:ext xmlns:c16="http://schemas.microsoft.com/office/drawing/2014/chart" uri="{C3380CC4-5D6E-409C-BE32-E72D297353CC}">
              <c16:uniqueId val="{00000008-E83A-49CE-9C06-6032C999531D}"/>
            </c:ext>
          </c:extLst>
        </c:ser>
        <c:ser>
          <c:idx val="38"/>
          <c:order val="9"/>
          <c:tx>
            <c:strRef>
              <c:f>'grafi_EU (2)'!$R$35</c:f>
              <c:strCache>
                <c:ptCount val="1"/>
                <c:pt idx="0">
                  <c:v>FR</c:v>
                </c:pt>
              </c:strCache>
            </c:strRef>
          </c:tx>
          <c:spPr>
            <a:ln w="25400" cap="rnd">
              <a:no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(2)'!$R$36:$R$64</c:f>
              <c:numCache>
                <c:formatCode>General</c:formatCode>
                <c:ptCount val="29"/>
                <c:pt idx="10" formatCode="0%">
                  <c:v>0.95821931498509105</c:v>
                </c:pt>
              </c:numCache>
            </c:numRef>
          </c:yVal>
          <c:smooth val="0"/>
          <c:extLst xmlns:c16r2="http://schemas.microsoft.com/office/drawing/2015/06/chart">
            <c:ext xmlns:c16="http://schemas.microsoft.com/office/drawing/2014/chart" uri="{C3380CC4-5D6E-409C-BE32-E72D297353CC}">
              <c16:uniqueId val="{00000009-E83A-49CE-9C06-6032C999531D}"/>
            </c:ext>
          </c:extLst>
        </c:ser>
        <c:ser>
          <c:idx val="39"/>
          <c:order val="10"/>
          <c:tx>
            <c:strRef>
              <c:f>'grafi_EU (2)'!$S$35</c:f>
              <c:strCache>
                <c:ptCount val="1"/>
                <c:pt idx="0">
                  <c:v>GR</c:v>
                </c:pt>
              </c:strCache>
            </c:strRef>
          </c:tx>
          <c:spPr>
            <a:ln w="25400" cap="rnd">
              <a:no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(2)'!$S$36:$S$64</c:f>
              <c:numCache>
                <c:formatCode>General</c:formatCode>
                <c:ptCount val="29"/>
                <c:pt idx="11" formatCode="0%">
                  <c:v>0.98620226756998686</c:v>
                </c:pt>
              </c:numCache>
            </c:numRef>
          </c:yVal>
          <c:smooth val="0"/>
          <c:extLst xmlns:c16r2="http://schemas.microsoft.com/office/drawing/2015/06/chart">
            <c:ext xmlns:c16="http://schemas.microsoft.com/office/drawing/2014/chart" uri="{C3380CC4-5D6E-409C-BE32-E72D297353CC}">
              <c16:uniqueId val="{0000000A-E83A-49CE-9C06-6032C999531D}"/>
            </c:ext>
          </c:extLst>
        </c:ser>
        <c:ser>
          <c:idx val="40"/>
          <c:order val="11"/>
          <c:tx>
            <c:strRef>
              <c:f>'grafi_EU (2)'!$T$35</c:f>
              <c:strCache>
                <c:ptCount val="1"/>
                <c:pt idx="0">
                  <c:v>HR</c:v>
                </c:pt>
              </c:strCache>
            </c:strRef>
          </c:tx>
          <c:spPr>
            <a:ln w="25400" cap="rnd">
              <a:no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(2)'!$T$36:$T$64</c:f>
              <c:numCache>
                <c:formatCode>General</c:formatCode>
                <c:ptCount val="29"/>
                <c:pt idx="12" formatCode="0%">
                  <c:v>0.92302949967564529</c:v>
                </c:pt>
              </c:numCache>
            </c:numRef>
          </c:yVal>
          <c:smooth val="0"/>
          <c:extLst xmlns:c16r2="http://schemas.microsoft.com/office/drawing/2015/06/chart">
            <c:ext xmlns:c16="http://schemas.microsoft.com/office/drawing/2014/chart" uri="{C3380CC4-5D6E-409C-BE32-E72D297353CC}">
              <c16:uniqueId val="{0000000B-E83A-49CE-9C06-6032C999531D}"/>
            </c:ext>
          </c:extLst>
        </c:ser>
        <c:ser>
          <c:idx val="41"/>
          <c:order val="12"/>
          <c:tx>
            <c:strRef>
              <c:f>'grafi_EU (2)'!$U$35</c:f>
              <c:strCache>
                <c:ptCount val="1"/>
                <c:pt idx="0">
                  <c:v>HU</c:v>
                </c:pt>
              </c:strCache>
            </c:strRef>
          </c:tx>
          <c:spPr>
            <a:ln w="25400" cap="rnd">
              <a:no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(2)'!$U$36:$U$64</c:f>
              <c:numCache>
                <c:formatCode>General</c:formatCode>
                <c:ptCount val="29"/>
                <c:pt idx="13" formatCode="0%">
                  <c:v>1.0094903820741432</c:v>
                </c:pt>
              </c:numCache>
            </c:numRef>
          </c:yVal>
          <c:smooth val="0"/>
          <c:extLst xmlns:c16r2="http://schemas.microsoft.com/office/drawing/2015/06/chart">
            <c:ext xmlns:c16="http://schemas.microsoft.com/office/drawing/2014/chart" uri="{C3380CC4-5D6E-409C-BE32-E72D297353CC}">
              <c16:uniqueId val="{0000000C-E83A-49CE-9C06-6032C999531D}"/>
            </c:ext>
          </c:extLst>
        </c:ser>
        <c:ser>
          <c:idx val="42"/>
          <c:order val="13"/>
          <c:tx>
            <c:strRef>
              <c:f>'grafi_EU (2)'!$V$35</c:f>
              <c:strCache>
                <c:ptCount val="1"/>
                <c:pt idx="0">
                  <c:v>IE</c:v>
                </c:pt>
              </c:strCache>
            </c:strRef>
          </c:tx>
          <c:spPr>
            <a:ln w="25400" cap="rnd">
              <a:noFill/>
              <a:round/>
            </a:ln>
            <a:effectLst/>
          </c:spPr>
          <c:marker>
            <c:symbol val="circle"/>
            <c:size val="5"/>
            <c:spPr>
              <a:solidFill>
                <a:schemeClr val="accent1">
                  <a:lumMod val="70000"/>
                </a:schemeClr>
              </a:solidFill>
              <a:ln w="9525">
                <a:solidFill>
                  <a:schemeClr val="accent1">
                    <a:lumMod val="7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(2)'!$V$36:$V$64</c:f>
              <c:numCache>
                <c:formatCode>General</c:formatCode>
                <c:ptCount val="29"/>
                <c:pt idx="14" formatCode="0%">
                  <c:v>1.0587003007375049</c:v>
                </c:pt>
              </c:numCache>
            </c:numRef>
          </c:yVal>
          <c:smooth val="0"/>
          <c:extLst xmlns:c16r2="http://schemas.microsoft.com/office/drawing/2015/06/chart">
            <c:ext xmlns:c16="http://schemas.microsoft.com/office/drawing/2014/chart" uri="{C3380CC4-5D6E-409C-BE32-E72D297353CC}">
              <c16:uniqueId val="{0000000D-E83A-49CE-9C06-6032C999531D}"/>
            </c:ext>
          </c:extLst>
        </c:ser>
        <c:ser>
          <c:idx val="43"/>
          <c:order val="14"/>
          <c:tx>
            <c:strRef>
              <c:f>'grafi_EU (2)'!$W$35</c:f>
              <c:strCache>
                <c:ptCount val="1"/>
                <c:pt idx="0">
                  <c:v>IT</c:v>
                </c:pt>
              </c:strCache>
            </c:strRef>
          </c:tx>
          <c:spPr>
            <a:ln w="25400" cap="rnd">
              <a:noFill/>
              <a:round/>
            </a:ln>
            <a:effectLst/>
          </c:spPr>
          <c:marker>
            <c:symbol val="circle"/>
            <c:size val="5"/>
            <c:spPr>
              <a:solidFill>
                <a:schemeClr val="accent2">
                  <a:lumMod val="70000"/>
                </a:schemeClr>
              </a:solidFill>
              <a:ln w="9525">
                <a:solidFill>
                  <a:schemeClr val="accent2">
                    <a:lumMod val="7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(2)'!$W$36:$W$64</c:f>
              <c:numCache>
                <c:formatCode>General</c:formatCode>
                <c:ptCount val="29"/>
                <c:pt idx="15" formatCode="0%">
                  <c:v>1.1856255345209135</c:v>
                </c:pt>
              </c:numCache>
            </c:numRef>
          </c:yVal>
          <c:smooth val="0"/>
          <c:extLst xmlns:c16r2="http://schemas.microsoft.com/office/drawing/2015/06/chart">
            <c:ext xmlns:c16="http://schemas.microsoft.com/office/drawing/2014/chart" uri="{C3380CC4-5D6E-409C-BE32-E72D297353CC}">
              <c16:uniqueId val="{0000000E-E83A-49CE-9C06-6032C999531D}"/>
            </c:ext>
          </c:extLst>
        </c:ser>
        <c:ser>
          <c:idx val="44"/>
          <c:order val="15"/>
          <c:tx>
            <c:strRef>
              <c:f>'grafi_EU (2)'!$X$35</c:f>
              <c:strCache>
                <c:ptCount val="1"/>
                <c:pt idx="0">
                  <c:v>LT</c:v>
                </c:pt>
              </c:strCache>
            </c:strRef>
          </c:tx>
          <c:spPr>
            <a:ln w="25400" cap="rnd">
              <a:noFill/>
              <a:round/>
            </a:ln>
            <a:effectLst/>
          </c:spPr>
          <c:marker>
            <c:symbol val="circle"/>
            <c:size val="5"/>
            <c:spPr>
              <a:solidFill>
                <a:schemeClr val="accent3">
                  <a:lumMod val="70000"/>
                </a:schemeClr>
              </a:solidFill>
              <a:ln w="9525">
                <a:solidFill>
                  <a:schemeClr val="accent3">
                    <a:lumMod val="7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(2)'!$X$36:$X$64</c:f>
              <c:numCache>
                <c:formatCode>General</c:formatCode>
                <c:ptCount val="29"/>
                <c:pt idx="16" formatCode="0%">
                  <c:v>0.92981411324354335</c:v>
                </c:pt>
              </c:numCache>
            </c:numRef>
          </c:yVal>
          <c:smooth val="0"/>
          <c:extLst xmlns:c16r2="http://schemas.microsoft.com/office/drawing/2015/06/chart">
            <c:ext xmlns:c16="http://schemas.microsoft.com/office/drawing/2014/chart" uri="{C3380CC4-5D6E-409C-BE32-E72D297353CC}">
              <c16:uniqueId val="{0000000F-E83A-49CE-9C06-6032C999531D}"/>
            </c:ext>
          </c:extLst>
        </c:ser>
        <c:ser>
          <c:idx val="45"/>
          <c:order val="16"/>
          <c:tx>
            <c:strRef>
              <c:f>'grafi_EU (2)'!$Y$35</c:f>
              <c:strCache>
                <c:ptCount val="1"/>
                <c:pt idx="0">
                  <c:v>LU</c:v>
                </c:pt>
              </c:strCache>
            </c:strRef>
          </c:tx>
          <c:spPr>
            <a:ln w="25400" cap="rnd">
              <a:noFill/>
              <a:round/>
            </a:ln>
            <a:effectLst/>
          </c:spPr>
          <c:marker>
            <c:symbol val="circle"/>
            <c:size val="5"/>
            <c:spPr>
              <a:solidFill>
                <a:schemeClr val="accent4">
                  <a:lumMod val="70000"/>
                </a:schemeClr>
              </a:solidFill>
              <a:ln w="9525">
                <a:solidFill>
                  <a:schemeClr val="accent4">
                    <a:lumMod val="7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(2)'!$Y$36:$Y$64</c:f>
              <c:numCache>
                <c:formatCode>General</c:formatCode>
                <c:ptCount val="29"/>
                <c:pt idx="17" formatCode="0%">
                  <c:v>0.86832318521044227</c:v>
                </c:pt>
              </c:numCache>
            </c:numRef>
          </c:yVal>
          <c:smooth val="0"/>
          <c:extLst xmlns:c16r2="http://schemas.microsoft.com/office/drawing/2015/06/chart">
            <c:ext xmlns:c16="http://schemas.microsoft.com/office/drawing/2014/chart" uri="{C3380CC4-5D6E-409C-BE32-E72D297353CC}">
              <c16:uniqueId val="{00000010-E83A-49CE-9C06-6032C999531D}"/>
            </c:ext>
          </c:extLst>
        </c:ser>
        <c:ser>
          <c:idx val="46"/>
          <c:order val="17"/>
          <c:tx>
            <c:strRef>
              <c:f>'grafi_EU (2)'!$Z$35</c:f>
              <c:strCache>
                <c:ptCount val="1"/>
                <c:pt idx="0">
                  <c:v>LV</c:v>
                </c:pt>
              </c:strCache>
            </c:strRef>
          </c:tx>
          <c:spPr>
            <a:ln w="25400" cap="rnd">
              <a:noFill/>
              <a:round/>
            </a:ln>
            <a:effectLst/>
          </c:spPr>
          <c:marker>
            <c:symbol val="circle"/>
            <c:size val="5"/>
            <c:spPr>
              <a:solidFill>
                <a:schemeClr val="accent5">
                  <a:lumMod val="70000"/>
                </a:schemeClr>
              </a:solidFill>
              <a:ln w="9525">
                <a:solidFill>
                  <a:schemeClr val="accent5">
                    <a:lumMod val="7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(2)'!$Z$36:$Z$64</c:f>
              <c:numCache>
                <c:formatCode>General</c:formatCode>
                <c:ptCount val="29"/>
                <c:pt idx="18" formatCode="0%">
                  <c:v>0.92071786446211046</c:v>
                </c:pt>
              </c:numCache>
            </c:numRef>
          </c:yVal>
          <c:smooth val="0"/>
          <c:extLst xmlns:c16r2="http://schemas.microsoft.com/office/drawing/2015/06/chart">
            <c:ext xmlns:c16="http://schemas.microsoft.com/office/drawing/2014/chart" uri="{C3380CC4-5D6E-409C-BE32-E72D297353CC}">
              <c16:uniqueId val="{00000011-E83A-49CE-9C06-6032C999531D}"/>
            </c:ext>
          </c:extLst>
        </c:ser>
        <c:ser>
          <c:idx val="47"/>
          <c:order val="18"/>
          <c:tx>
            <c:strRef>
              <c:f>'grafi_EU (2)'!$AA$35</c:f>
              <c:strCache>
                <c:ptCount val="1"/>
                <c:pt idx="0">
                  <c:v>MT</c:v>
                </c:pt>
              </c:strCache>
            </c:strRef>
          </c:tx>
          <c:spPr>
            <a:ln w="25400" cap="rnd">
              <a:noFill/>
              <a:round/>
            </a:ln>
            <a:effectLst/>
          </c:spPr>
          <c:marker>
            <c:symbol val="circle"/>
            <c:size val="5"/>
            <c:spPr>
              <a:solidFill>
                <a:schemeClr val="accent6">
                  <a:lumMod val="70000"/>
                </a:schemeClr>
              </a:solidFill>
              <a:ln w="9525">
                <a:solidFill>
                  <a:schemeClr val="accent6">
                    <a:lumMod val="70000"/>
                  </a:schemeClr>
                </a:solidFill>
              </a:ln>
              <a:effectLst/>
            </c:spPr>
          </c:marker>
          <c:dPt>
            <c:idx val="18"/>
            <c:bubble3D val="0"/>
            <c:spPr>
              <a:ln w="19050" cap="rnd">
                <a:solidFill>
                  <a:srgbClr val="000000"/>
                </a:solidFill>
                <a:prstDash val="solid"/>
                <a:round/>
              </a:ln>
              <a:effectLst/>
            </c:spPr>
            <c:extLst xmlns:c16r2="http://schemas.microsoft.com/office/drawing/2015/06/chart">
              <c:ext xmlns:c16="http://schemas.microsoft.com/office/drawing/2014/chart" uri="{C3380CC4-5D6E-409C-BE32-E72D297353CC}">
                <c16:uniqueId val="{00000013-E83A-49CE-9C06-6032C999531D}"/>
              </c:ext>
            </c:extLst>
          </c:dPt>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(2)'!$AA$36:$AA$64</c:f>
              <c:numCache>
                <c:formatCode>General</c:formatCode>
                <c:ptCount val="29"/>
                <c:pt idx="19" formatCode="0%">
                  <c:v>0.97332008990942109</c:v>
                </c:pt>
              </c:numCache>
            </c:numRef>
          </c:yVal>
          <c:smooth val="0"/>
          <c:extLst xmlns:c16r2="http://schemas.microsoft.com/office/drawing/2015/06/chart">
            <c:ext xmlns:c16="http://schemas.microsoft.com/office/drawing/2014/chart" uri="{C3380CC4-5D6E-409C-BE32-E72D297353CC}">
              <c16:uniqueId val="{00000014-E83A-49CE-9C06-6032C999531D}"/>
            </c:ext>
          </c:extLst>
        </c:ser>
        <c:ser>
          <c:idx val="48"/>
          <c:order val="19"/>
          <c:tx>
            <c:strRef>
              <c:f>'grafi_EU (2)'!$AB$35</c:f>
              <c:strCache>
                <c:ptCount val="1"/>
                <c:pt idx="0">
                  <c:v>NL</c:v>
                </c:pt>
              </c:strCache>
            </c:strRef>
          </c:tx>
          <c:spPr>
            <a:ln w="25400" cap="rnd">
              <a:no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(2)'!$AB$36:$AB$64</c:f>
              <c:numCache>
                <c:formatCode>General</c:formatCode>
                <c:ptCount val="29"/>
                <c:pt idx="20" formatCode="0%">
                  <c:v>1.0305742128452693</c:v>
                </c:pt>
              </c:numCache>
            </c:numRef>
          </c:yVal>
          <c:smooth val="0"/>
          <c:extLst xmlns:c16r2="http://schemas.microsoft.com/office/drawing/2015/06/chart">
            <c:ext xmlns:c16="http://schemas.microsoft.com/office/drawing/2014/chart" uri="{C3380CC4-5D6E-409C-BE32-E72D297353CC}">
              <c16:uniqueId val="{00000015-E83A-49CE-9C06-6032C999531D}"/>
            </c:ext>
          </c:extLst>
        </c:ser>
        <c:ser>
          <c:idx val="49"/>
          <c:order val="20"/>
          <c:tx>
            <c:strRef>
              <c:f>'grafi_EU (2)'!$AC$35</c:f>
              <c:strCache>
                <c:ptCount val="1"/>
                <c:pt idx="0">
                  <c:v>PL</c:v>
                </c:pt>
              </c:strCache>
            </c:strRef>
          </c:tx>
          <c:spPr>
            <a:ln w="25400" cap="rnd">
              <a:no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(2)'!$AC$36:$AC$64</c:f>
              <c:numCache>
                <c:formatCode>General</c:formatCode>
                <c:ptCount val="29"/>
                <c:pt idx="21" formatCode="0%">
                  <c:v>0.91963719289169632</c:v>
                </c:pt>
              </c:numCache>
            </c:numRef>
          </c:yVal>
          <c:smooth val="0"/>
          <c:extLst xmlns:c16r2="http://schemas.microsoft.com/office/drawing/2015/06/chart">
            <c:ext xmlns:c16="http://schemas.microsoft.com/office/drawing/2014/chart" uri="{C3380CC4-5D6E-409C-BE32-E72D297353CC}">
              <c16:uniqueId val="{00000016-E83A-49CE-9C06-6032C999531D}"/>
            </c:ext>
          </c:extLst>
        </c:ser>
        <c:ser>
          <c:idx val="50"/>
          <c:order val="21"/>
          <c:tx>
            <c:strRef>
              <c:f>'grafi_EU (2)'!$AD$35</c:f>
              <c:strCache>
                <c:ptCount val="1"/>
                <c:pt idx="0">
                  <c:v>PT</c:v>
                </c:pt>
              </c:strCache>
            </c:strRef>
          </c:tx>
          <c:spPr>
            <a:ln w="25400" cap="rnd">
              <a:no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(2)'!$AD$36:$AD$64</c:f>
              <c:numCache>
                <c:formatCode>General</c:formatCode>
                <c:ptCount val="29"/>
                <c:pt idx="22" formatCode="0%">
                  <c:v>0.98906497371677926</c:v>
                </c:pt>
              </c:numCache>
            </c:numRef>
          </c:yVal>
          <c:smooth val="0"/>
          <c:extLst xmlns:c16r2="http://schemas.microsoft.com/office/drawing/2015/06/chart">
            <c:ext xmlns:c16="http://schemas.microsoft.com/office/drawing/2014/chart" uri="{C3380CC4-5D6E-409C-BE32-E72D297353CC}">
              <c16:uniqueId val="{00000017-E83A-49CE-9C06-6032C999531D}"/>
            </c:ext>
          </c:extLst>
        </c:ser>
        <c:ser>
          <c:idx val="51"/>
          <c:order val="22"/>
          <c:tx>
            <c:strRef>
              <c:f>'grafi_EU (2)'!$AE$35</c:f>
              <c:strCache>
                <c:ptCount val="1"/>
                <c:pt idx="0">
                  <c:v>RO</c:v>
                </c:pt>
              </c:strCache>
            </c:strRef>
          </c:tx>
          <c:spPr>
            <a:ln w="25400" cap="rnd">
              <a:no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(2)'!$AE$36:$AE$64</c:f>
              <c:numCache>
                <c:formatCode>General</c:formatCode>
                <c:ptCount val="29"/>
                <c:pt idx="23" formatCode="0%">
                  <c:v>0.93541786052588949</c:v>
                </c:pt>
              </c:numCache>
            </c:numRef>
          </c:yVal>
          <c:smooth val="0"/>
          <c:extLst xmlns:c16r2="http://schemas.microsoft.com/office/drawing/2015/06/chart">
            <c:ext xmlns:c16="http://schemas.microsoft.com/office/drawing/2014/chart" uri="{C3380CC4-5D6E-409C-BE32-E72D297353CC}">
              <c16:uniqueId val="{00000018-E83A-49CE-9C06-6032C999531D}"/>
            </c:ext>
          </c:extLst>
        </c:ser>
        <c:ser>
          <c:idx val="52"/>
          <c:order val="23"/>
          <c:tx>
            <c:strRef>
              <c:f>'grafi_EU (2)'!$AF$35</c:f>
              <c:strCache>
                <c:ptCount val="1"/>
                <c:pt idx="0">
                  <c:v>SE</c:v>
                </c:pt>
              </c:strCache>
            </c:strRef>
          </c:tx>
          <c:spPr>
            <a:ln w="19050"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dPt>
            <c:idx val="24"/>
            <c:bubble3D val="0"/>
            <c:spPr>
              <a:ln w="19050" cap="rnd">
                <a:solidFill>
                  <a:srgbClr val="00B0F0"/>
                </a:solidFill>
                <a:round/>
              </a:ln>
              <a:effectLst/>
            </c:spPr>
            <c:extLst xmlns:c16r2="http://schemas.microsoft.com/office/drawing/2015/06/chart">
              <c:ext xmlns:c16="http://schemas.microsoft.com/office/drawing/2014/chart" uri="{C3380CC4-5D6E-409C-BE32-E72D297353CC}">
                <c16:uniqueId val="{0000001A-E83A-49CE-9C06-6032C999531D}"/>
              </c:ext>
            </c:extLst>
          </c:dPt>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(2)'!$AF$36:$AF$64</c:f>
              <c:numCache>
                <c:formatCode>General</c:formatCode>
                <c:ptCount val="29"/>
                <c:pt idx="24" formatCode="0%">
                  <c:v>1.1435580676937989</c:v>
                </c:pt>
              </c:numCache>
            </c:numRef>
          </c:yVal>
          <c:smooth val="0"/>
          <c:extLst xmlns:c16r2="http://schemas.microsoft.com/office/drawing/2015/06/chart">
            <c:ext xmlns:c16="http://schemas.microsoft.com/office/drawing/2014/chart" uri="{C3380CC4-5D6E-409C-BE32-E72D297353CC}">
              <c16:uniqueId val="{0000001B-E83A-49CE-9C06-6032C999531D}"/>
            </c:ext>
          </c:extLst>
        </c:ser>
        <c:ser>
          <c:idx val="53"/>
          <c:order val="24"/>
          <c:tx>
            <c:strRef>
              <c:f>'grafi_EU (2)'!$AG$35</c:f>
              <c:strCache>
                <c:ptCount val="1"/>
                <c:pt idx="0">
                  <c:v>SI - 14</c:v>
                </c:pt>
              </c:strCache>
            </c:strRef>
          </c:tx>
          <c:spPr>
            <a:ln w="25400" cap="rnd">
              <a:no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(2)'!$AG$36:$AG$64</c:f>
              <c:numCache>
                <c:formatCode>General</c:formatCode>
                <c:ptCount val="29"/>
                <c:pt idx="25" formatCode="0%">
                  <c:v>0.98047685527640216</c:v>
                </c:pt>
              </c:numCache>
            </c:numRef>
          </c:yVal>
          <c:smooth val="0"/>
          <c:extLst xmlns:c16r2="http://schemas.microsoft.com/office/drawing/2015/06/chart">
            <c:ext xmlns:c16="http://schemas.microsoft.com/office/drawing/2014/chart" uri="{C3380CC4-5D6E-409C-BE32-E72D297353CC}">
              <c16:uniqueId val="{0000001C-E83A-49CE-9C06-6032C999531D}"/>
            </c:ext>
          </c:extLst>
        </c:ser>
        <c:ser>
          <c:idx val="54"/>
          <c:order val="25"/>
          <c:tx>
            <c:strRef>
              <c:f>'grafi_EU (2)'!$AH$35</c:f>
              <c:strCache>
                <c:ptCount val="1"/>
                <c:pt idx="0">
                  <c:v>SK</c:v>
                </c:pt>
              </c:strCache>
            </c:strRef>
          </c:tx>
          <c:spPr>
            <a:ln w="25400" cap="rnd">
              <a:noFill/>
              <a:round/>
            </a:ln>
            <a:effectLst/>
          </c:spPr>
          <c:marker>
            <c:symbol val="circle"/>
            <c:size val="5"/>
            <c:spPr>
              <a:solidFill>
                <a:schemeClr val="accent1"/>
              </a:solidFill>
              <a:ln w="9525">
                <a:solidFill>
                  <a:schemeClr val="accent1"/>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(2)'!$AH$36:$AH$64</c:f>
              <c:numCache>
                <c:formatCode>General</c:formatCode>
                <c:ptCount val="29"/>
                <c:pt idx="26" formatCode="0%">
                  <c:v>0.98047685527640216</c:v>
                </c:pt>
              </c:numCache>
            </c:numRef>
          </c:yVal>
          <c:smooth val="0"/>
          <c:extLst xmlns:c16r2="http://schemas.microsoft.com/office/drawing/2015/06/chart">
            <c:ext xmlns:c16="http://schemas.microsoft.com/office/drawing/2014/chart" uri="{C3380CC4-5D6E-409C-BE32-E72D297353CC}">
              <c16:uniqueId val="{0000001D-E83A-49CE-9C06-6032C999531D}"/>
            </c:ext>
          </c:extLst>
        </c:ser>
        <c:ser>
          <c:idx val="55"/>
          <c:order val="26"/>
          <c:tx>
            <c:strRef>
              <c:f>'grafi_EU (2)'!$AI$35</c:f>
              <c:strCache>
                <c:ptCount val="1"/>
                <c:pt idx="0">
                  <c:v>UK</c:v>
                </c:pt>
              </c:strCache>
            </c:strRef>
          </c:tx>
          <c:spPr>
            <a:ln w="25400" cap="rnd">
              <a:noFill/>
              <a:round/>
            </a:ln>
            <a:effectLst/>
          </c:spPr>
          <c:marker>
            <c:symbol val="circle"/>
            <c:size val="5"/>
            <c:spPr>
              <a:solidFill>
                <a:schemeClr val="accent2"/>
              </a:solidFill>
              <a:ln w="9525">
                <a:solidFill>
                  <a:schemeClr val="accent2"/>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(2)'!$AI$36:$AI$64</c:f>
              <c:numCache>
                <c:formatCode>General</c:formatCode>
                <c:ptCount val="29"/>
                <c:pt idx="27" formatCode="0.0%">
                  <c:v>1.1904706646743597</c:v>
                </c:pt>
              </c:numCache>
            </c:numRef>
          </c:yVal>
          <c:smooth val="0"/>
          <c:extLst xmlns:c16r2="http://schemas.microsoft.com/office/drawing/2015/06/chart">
            <c:ext xmlns:c16="http://schemas.microsoft.com/office/drawing/2014/chart" uri="{C3380CC4-5D6E-409C-BE32-E72D297353CC}">
              <c16:uniqueId val="{0000001E-E83A-49CE-9C06-6032C999531D}"/>
            </c:ext>
          </c:extLst>
        </c:ser>
        <c:ser>
          <c:idx val="56"/>
          <c:order val="27"/>
          <c:tx>
            <c:strRef>
              <c:f>'grafi_EU (2)'!$AJ$35</c:f>
              <c:strCache>
                <c:ptCount val="1"/>
                <c:pt idx="0">
                  <c:v>EU-28</c:v>
                </c:pt>
              </c:strCache>
            </c:strRef>
          </c:tx>
          <c:spPr>
            <a:ln w="25400" cap="rnd">
              <a:noFill/>
              <a:round/>
            </a:ln>
            <a:effectLst/>
          </c:spPr>
          <c:marker>
            <c:symbol val="circle"/>
            <c:size val="5"/>
            <c:spPr>
              <a:solidFill>
                <a:schemeClr val="accent3"/>
              </a:solidFill>
              <a:ln w="9525">
                <a:solidFill>
                  <a:schemeClr val="accent3"/>
                </a:solidFill>
              </a:ln>
              <a:effectLst/>
            </c:spPr>
          </c:marker>
          <c:dPt>
            <c:idx val="0"/>
            <c:bubble3D val="0"/>
            <c:spPr>
              <a:ln w="19050" cap="rnd">
                <a:solidFill>
                  <a:srgbClr val="9BBB59"/>
                </a:solidFill>
                <a:prstDash val="solid"/>
                <a:round/>
              </a:ln>
              <a:effectLst/>
            </c:spPr>
            <c:extLst xmlns:c16r2="http://schemas.microsoft.com/office/drawing/2015/06/chart">
              <c:ext xmlns:c16="http://schemas.microsoft.com/office/drawing/2014/chart" uri="{C3380CC4-5D6E-409C-BE32-E72D297353CC}">
                <c16:uniqueId val="{00000020-E83A-49CE-9C06-6032C999531D}"/>
              </c:ext>
            </c:extLst>
          </c:dPt>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(2)'!$AJ$36:$AJ$64</c:f>
              <c:numCache>
                <c:formatCode>General</c:formatCode>
                <c:ptCount val="29"/>
                <c:pt idx="28" formatCode="0.0%">
                  <c:v>1</c:v>
                </c:pt>
              </c:numCache>
            </c:numRef>
          </c:yVal>
          <c:smooth val="0"/>
          <c:extLst xmlns:c16r2="http://schemas.microsoft.com/office/drawing/2015/06/chart">
            <c:ext xmlns:c16="http://schemas.microsoft.com/office/drawing/2014/chart" uri="{C3380CC4-5D6E-409C-BE32-E72D297353CC}">
              <c16:uniqueId val="{00000021-E83A-49CE-9C06-6032C999531D}"/>
            </c:ext>
          </c:extLst>
        </c:ser>
        <c:ser>
          <c:idx val="57"/>
          <c:order val="28"/>
          <c:tx>
            <c:strRef>
              <c:f>'grafi_EU (2)'!$K$35</c:f>
              <c:strCache>
                <c:ptCount val="1"/>
                <c:pt idx="0">
                  <c:v>Cy</c:v>
                </c:pt>
              </c:strCache>
            </c:strRef>
          </c:tx>
          <c:spPr>
            <a:ln w="25400" cap="rnd">
              <a:noFill/>
              <a:round/>
            </a:ln>
            <a:effectLst/>
          </c:spPr>
          <c:marker>
            <c:symbol val="circle"/>
            <c:size val="5"/>
            <c:spPr>
              <a:solidFill>
                <a:schemeClr val="accent4"/>
              </a:solidFill>
              <a:ln w="9525">
                <a:solidFill>
                  <a:schemeClr val="accent4"/>
                </a:solidFill>
              </a:ln>
              <a:effectLst/>
            </c:spPr>
          </c:marker>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(2)'!$K$36:$K$65</c:f>
              <c:numCache>
                <c:formatCode>General</c:formatCode>
                <c:ptCount val="30"/>
                <c:pt idx="3" formatCode="0%">
                  <c:v>1.0360777654124778</c:v>
                </c:pt>
              </c:numCache>
            </c:numRef>
          </c:yVal>
          <c:smooth val="0"/>
          <c:extLst xmlns:c16r2="http://schemas.microsoft.com/office/drawing/2015/06/chart">
            <c:ext xmlns:c16="http://schemas.microsoft.com/office/drawing/2014/chart" uri="{C3380CC4-5D6E-409C-BE32-E72D297353CC}">
              <c16:uniqueId val="{00000022-E83A-49CE-9C06-6032C999531D}"/>
            </c:ext>
          </c:extLst>
        </c:ser>
        <c:ser>
          <c:idx val="0"/>
          <c:order val="29"/>
          <c:tx>
            <c:strRef>
              <c:f>'grafi_EU (2)'!$H$35</c:f>
              <c:strCache>
                <c:ptCount val="1"/>
                <c:pt idx="0">
                  <c:v>AT</c:v>
                </c:pt>
              </c:strCache>
            </c:strRef>
          </c:tx>
          <c:spPr>
            <a:ln w="25400" cap="rnd">
              <a:noFill/>
              <a:round/>
            </a:ln>
            <a:effectLst/>
          </c:spPr>
          <c:marker>
            <c:symbol val="circle"/>
            <c:size val="5"/>
            <c:spPr>
              <a:solidFill>
                <a:srgbClr val="FF0000"/>
              </a:solidFill>
              <a:ln w="50800">
                <a:solidFill>
                  <a:srgbClr val="FF0000"/>
                </a:solidFill>
              </a:ln>
              <a:effectLst/>
            </c:spPr>
          </c:marker>
          <c:dLbls>
            <c:dLbl>
              <c:idx val="0"/>
              <c:layout>
                <c:manualLayout>
                  <c:x val="-1.3509426556829573E-3"/>
                  <c:y val="1.0741284203803721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(2)'!$H$36:$H$64</c:f>
              <c:numCache>
                <c:formatCode>General</c:formatCode>
                <c:ptCount val="29"/>
                <c:pt idx="0" formatCode="0%">
                  <c:v>0.95399682341857228</c:v>
                </c:pt>
              </c:numCache>
            </c:numRef>
          </c:yVal>
          <c:smooth val="0"/>
          <c:extLst xmlns:c16r2="http://schemas.microsoft.com/office/drawing/2015/06/chart">
            <c:ext xmlns:c16="http://schemas.microsoft.com/office/drawing/2014/chart" uri="{C3380CC4-5D6E-409C-BE32-E72D297353CC}">
              <c16:uniqueId val="{00000024-E83A-49CE-9C06-6032C999531D}"/>
            </c:ext>
          </c:extLst>
        </c:ser>
        <c:ser>
          <c:idx val="1"/>
          <c:order val="30"/>
          <c:tx>
            <c:strRef>
              <c:f>'grafi_EU (2)'!$I$35</c:f>
              <c:strCache>
                <c:ptCount val="1"/>
                <c:pt idx="0">
                  <c:v>BE</c:v>
                </c:pt>
              </c:strCache>
            </c:strRef>
          </c:tx>
          <c:spPr>
            <a:ln w="25400" cap="rnd">
              <a:noFill/>
              <a:round/>
            </a:ln>
            <a:effectLst/>
          </c:spPr>
          <c:marker>
            <c:symbol val="circle"/>
            <c:size val="5"/>
            <c:spPr>
              <a:solidFill>
                <a:schemeClr val="accent2"/>
              </a:solidFill>
              <a:ln w="9525">
                <a:solidFill>
                  <a:schemeClr val="accent2"/>
                </a:solidFill>
              </a:ln>
              <a:effectLst/>
            </c:spPr>
          </c:marker>
          <c:dPt>
            <c:idx val="1"/>
            <c:bubble3D val="0"/>
            <c:extLst xmlns:c16r2="http://schemas.microsoft.com/office/drawing/2015/06/chart">
              <c:ext xmlns:c16="http://schemas.microsoft.com/office/drawing/2014/chart" uri="{C3380CC4-5D6E-409C-BE32-E72D297353CC}">
                <c16:uniqueId val="{00000025-E83A-49CE-9C06-6032C999531D}"/>
              </c:ext>
            </c:extLst>
          </c:dPt>
          <c:dLbls>
            <c:dLbl>
              <c:idx val="1"/>
              <c:layout>
                <c:manualLayout>
                  <c:x val="-4.2269686032059987E-2"/>
                  <c:y val="-3.1570854528139791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5-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(2)'!$I$36:$I$64</c:f>
              <c:numCache>
                <c:formatCode>0%</c:formatCode>
                <c:ptCount val="29"/>
                <c:pt idx="1">
                  <c:v>0.99135513863421332</c:v>
                </c:pt>
              </c:numCache>
            </c:numRef>
          </c:yVal>
          <c:smooth val="0"/>
          <c:extLst xmlns:c16r2="http://schemas.microsoft.com/office/drawing/2015/06/chart">
            <c:ext xmlns:c16="http://schemas.microsoft.com/office/drawing/2014/chart" uri="{C3380CC4-5D6E-409C-BE32-E72D297353CC}">
              <c16:uniqueId val="{00000026-E83A-49CE-9C06-6032C999531D}"/>
            </c:ext>
          </c:extLst>
        </c:ser>
        <c:ser>
          <c:idx val="2"/>
          <c:order val="31"/>
          <c:tx>
            <c:strRef>
              <c:f>'grafi_EU (2)'!$J$35</c:f>
              <c:strCache>
                <c:ptCount val="1"/>
                <c:pt idx="0">
                  <c:v>BG</c:v>
                </c:pt>
              </c:strCache>
            </c:strRef>
          </c:tx>
          <c:spPr>
            <a:ln w="25400" cap="rnd">
              <a:noFill/>
              <a:round/>
            </a:ln>
            <a:effectLst/>
          </c:spPr>
          <c:marker>
            <c:symbol val="circle"/>
            <c:size val="5"/>
            <c:spPr>
              <a:solidFill>
                <a:schemeClr val="accent3"/>
              </a:solidFill>
              <a:ln w="9525">
                <a:solidFill>
                  <a:schemeClr val="accent3"/>
                </a:solidFill>
              </a:ln>
              <a:effectLst/>
            </c:spPr>
          </c:marker>
          <c:dPt>
            <c:idx val="2"/>
            <c:bubble3D val="0"/>
            <c:extLst xmlns:c16r2="http://schemas.microsoft.com/office/drawing/2015/06/chart">
              <c:ext xmlns:c16="http://schemas.microsoft.com/office/drawing/2014/chart" uri="{C3380CC4-5D6E-409C-BE32-E72D297353CC}">
                <c16:uniqueId val="{00000027-E83A-49CE-9C06-6032C999531D}"/>
              </c:ext>
            </c:extLst>
          </c:dPt>
          <c:dLbls>
            <c:dLbl>
              <c:idx val="2"/>
              <c:layout>
                <c:manualLayout>
                  <c:x val="-3.9440724725406065E-2"/>
                  <c:y val="-2.2960540187386032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7-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(2)'!$J$36:$J$64</c:f>
              <c:numCache>
                <c:formatCode>General</c:formatCode>
                <c:ptCount val="29"/>
                <c:pt idx="2" formatCode="0%">
                  <c:v>0.97336303050162298</c:v>
                </c:pt>
              </c:numCache>
            </c:numRef>
          </c:yVal>
          <c:smooth val="0"/>
          <c:extLst xmlns:c16r2="http://schemas.microsoft.com/office/drawing/2015/06/chart">
            <c:ext xmlns:c16="http://schemas.microsoft.com/office/drawing/2014/chart" uri="{C3380CC4-5D6E-409C-BE32-E72D297353CC}">
              <c16:uniqueId val="{00000028-E83A-49CE-9C06-6032C999531D}"/>
            </c:ext>
          </c:extLst>
        </c:ser>
        <c:ser>
          <c:idx val="3"/>
          <c:order val="32"/>
          <c:tx>
            <c:strRef>
              <c:f>'grafi_EU (2)'!$L$35</c:f>
              <c:strCache>
                <c:ptCount val="1"/>
                <c:pt idx="0">
                  <c:v>CZ</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3.6597635936803694E-2"/>
                  <c:y val="-8.6102025702697611E-3"/>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9-E83A-49CE-9C06-6032C999531D}"/>
                </c:ext>
              </c:extLst>
            </c:dLbl>
            <c:dLbl>
              <c:idx val="3"/>
              <c:layout>
                <c:manualLayout>
                  <c:x val="-4.238150261474502E-2"/>
                  <c:y val="-2.652730355608204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(2)'!$G$40</c:f>
              <c:numCache>
                <c:formatCode>0%</c:formatCode>
                <c:ptCount val="1"/>
                <c:pt idx="0">
                  <c:v>0.90748315112440769</c:v>
                </c:pt>
              </c:numCache>
            </c:numRef>
          </c:xVal>
          <c:yVal>
            <c:numRef>
              <c:f>'grafi_EU (2)'!$L$40</c:f>
              <c:numCache>
                <c:formatCode>0%</c:formatCode>
                <c:ptCount val="1"/>
                <c:pt idx="0">
                  <c:v>0.95479122437430708</c:v>
                </c:pt>
              </c:numCache>
            </c:numRef>
          </c:yVal>
          <c:smooth val="0"/>
          <c:extLst xmlns:c16r2="http://schemas.microsoft.com/office/drawing/2015/06/chart">
            <c:ext xmlns:c16="http://schemas.microsoft.com/office/drawing/2014/chart" uri="{C3380CC4-5D6E-409C-BE32-E72D297353CC}">
              <c16:uniqueId val="{0000002B-E83A-49CE-9C06-6032C999531D}"/>
            </c:ext>
          </c:extLst>
        </c:ser>
        <c:ser>
          <c:idx val="5"/>
          <c:order val="33"/>
          <c:tx>
            <c:strRef>
              <c:f>'grafi_EU (2)'!$M$35</c:f>
              <c:strCache>
                <c:ptCount val="1"/>
                <c:pt idx="0">
                  <c:v>DE</c:v>
                </c:pt>
              </c:strCache>
            </c:strRef>
          </c:tx>
          <c:spPr>
            <a:ln w="25400" cap="rnd">
              <a:noFill/>
              <a:round/>
            </a:ln>
            <a:effectLst/>
          </c:spPr>
          <c:marker>
            <c:symbol val="circle"/>
            <c:size val="5"/>
            <c:spPr>
              <a:solidFill>
                <a:schemeClr val="accent6"/>
              </a:solidFill>
              <a:ln w="9525">
                <a:solidFill>
                  <a:schemeClr val="accent6"/>
                </a:solidFill>
              </a:ln>
              <a:effectLst/>
            </c:spPr>
          </c:marker>
          <c:dPt>
            <c:idx val="4"/>
            <c:bubble3D val="0"/>
            <c:extLst xmlns:c16r2="http://schemas.microsoft.com/office/drawing/2015/06/chart">
              <c:ext xmlns:c16="http://schemas.microsoft.com/office/drawing/2014/chart" uri="{C3380CC4-5D6E-409C-BE32-E72D297353CC}">
                <c16:uniqueId val="{0000002C-E83A-49CE-9C06-6032C999531D}"/>
              </c:ext>
            </c:extLst>
          </c:dPt>
          <c:dLbls>
            <c:dLbl>
              <c:idx val="4"/>
              <c:layout>
                <c:manualLayout>
                  <c:x val="-3.8320123171767966E-2"/>
                  <c:y val="-3.8825225130757639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(2)'!$M$36:$M$64</c:f>
              <c:numCache>
                <c:formatCode>General</c:formatCode>
                <c:ptCount val="29"/>
                <c:pt idx="5" formatCode="0%">
                  <c:v>0.99765309215715647</c:v>
                </c:pt>
              </c:numCache>
            </c:numRef>
          </c:yVal>
          <c:smooth val="0"/>
          <c:extLst xmlns:c16r2="http://schemas.microsoft.com/office/drawing/2015/06/chart">
            <c:ext xmlns:c16="http://schemas.microsoft.com/office/drawing/2014/chart" uri="{C3380CC4-5D6E-409C-BE32-E72D297353CC}">
              <c16:uniqueId val="{0000002D-E83A-49CE-9C06-6032C999531D}"/>
            </c:ext>
          </c:extLst>
        </c:ser>
        <c:ser>
          <c:idx val="6"/>
          <c:order val="34"/>
          <c:tx>
            <c:strRef>
              <c:f>'grafi_EU (2)'!$N$35</c:f>
              <c:strCache>
                <c:ptCount val="1"/>
                <c:pt idx="0">
                  <c:v>DK</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5"/>
              <c:layout>
                <c:manualLayout>
                  <c:x val="-5.2392947103274558E-2"/>
                  <c:y val="-2.3970037453183629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(2)'!$N$36:$N$64</c:f>
              <c:numCache>
                <c:formatCode>General</c:formatCode>
                <c:ptCount val="29"/>
                <c:pt idx="6" formatCode="0%">
                  <c:v>1.0726273661416501</c:v>
                </c:pt>
              </c:numCache>
            </c:numRef>
          </c:yVal>
          <c:smooth val="0"/>
          <c:extLst xmlns:c16r2="http://schemas.microsoft.com/office/drawing/2015/06/chart">
            <c:ext xmlns:c16="http://schemas.microsoft.com/office/drawing/2014/chart" uri="{C3380CC4-5D6E-409C-BE32-E72D297353CC}">
              <c16:uniqueId val="{0000002F-E83A-49CE-9C06-6032C999531D}"/>
            </c:ext>
          </c:extLst>
        </c:ser>
        <c:ser>
          <c:idx val="7"/>
          <c:order val="35"/>
          <c:tx>
            <c:strRef>
              <c:f>'grafi_EU (2)'!$O$35</c:f>
              <c:strCache>
                <c:ptCount val="1"/>
                <c:pt idx="0">
                  <c:v>EE</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Pt>
            <c:idx val="6"/>
            <c:bubble3D val="0"/>
            <c:extLst xmlns:c16r2="http://schemas.microsoft.com/office/drawing/2015/06/chart">
              <c:ext xmlns:c16="http://schemas.microsoft.com/office/drawing/2014/chart" uri="{C3380CC4-5D6E-409C-BE32-E72D297353CC}">
                <c16:uniqueId val="{00000030-E83A-49CE-9C06-6032C999531D}"/>
              </c:ext>
            </c:extLst>
          </c:dPt>
          <c:dLbls>
            <c:dLbl>
              <c:idx val="6"/>
              <c:layout>
                <c:manualLayout>
                  <c:x val="-8.0461730696761141E-3"/>
                  <c:y val="2.7662272553009525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E83A-49CE-9C06-6032C999531D}"/>
                </c:ext>
              </c:extLst>
            </c:dLbl>
            <c:dLbl>
              <c:idx val="7"/>
              <c:layout>
                <c:manualLayout>
                  <c:x val="-3.8427517733643883E-2"/>
                  <c:y val="-2.0090472663962775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1-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(2)'!$O$36:$O$64</c:f>
              <c:numCache>
                <c:formatCode>General</c:formatCode>
                <c:ptCount val="29"/>
                <c:pt idx="7" formatCode="0%">
                  <c:v>0.95757520610206281</c:v>
                </c:pt>
              </c:numCache>
            </c:numRef>
          </c:yVal>
          <c:smooth val="0"/>
          <c:extLst xmlns:c16r2="http://schemas.microsoft.com/office/drawing/2015/06/chart">
            <c:ext xmlns:c16="http://schemas.microsoft.com/office/drawing/2014/chart" uri="{C3380CC4-5D6E-409C-BE32-E72D297353CC}">
              <c16:uniqueId val="{00000032-E83A-49CE-9C06-6032C999531D}"/>
            </c:ext>
          </c:extLst>
        </c:ser>
        <c:ser>
          <c:idx val="8"/>
          <c:order val="36"/>
          <c:tx>
            <c:strRef>
              <c:f>'grafi_EU (2)'!$P$35</c:f>
              <c:strCache>
                <c:ptCount val="1"/>
                <c:pt idx="0">
                  <c:v>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8"/>
              <c:layout>
                <c:manualLayout>
                  <c:x val="-3.2937872343123294E-2"/>
                  <c:y val="-2.5830607710809285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3-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(2)'!$P$36:$P$64</c:f>
              <c:numCache>
                <c:formatCode>General</c:formatCode>
                <c:ptCount val="29"/>
                <c:pt idx="8" formatCode="0%">
                  <c:v>0.97157383915987772</c:v>
                </c:pt>
              </c:numCache>
            </c:numRef>
          </c:yVal>
          <c:smooth val="0"/>
          <c:extLst xmlns:c16r2="http://schemas.microsoft.com/office/drawing/2015/06/chart">
            <c:ext xmlns:c16="http://schemas.microsoft.com/office/drawing/2014/chart" uri="{C3380CC4-5D6E-409C-BE32-E72D297353CC}">
              <c16:uniqueId val="{00000034-E83A-49CE-9C06-6032C999531D}"/>
            </c:ext>
          </c:extLst>
        </c:ser>
        <c:ser>
          <c:idx val="9"/>
          <c:order val="37"/>
          <c:tx>
            <c:strRef>
              <c:f>'grafi_EU (2)'!$Q$35</c:f>
              <c:strCache>
                <c:ptCount val="1"/>
                <c:pt idx="0">
                  <c:v>FI</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Pt>
            <c:idx val="8"/>
            <c:bubble3D val="0"/>
            <c:extLst xmlns:c16r2="http://schemas.microsoft.com/office/drawing/2015/06/chart">
              <c:ext xmlns:c16="http://schemas.microsoft.com/office/drawing/2014/chart" uri="{C3380CC4-5D6E-409C-BE32-E72D297353CC}">
                <c16:uniqueId val="{00000035-E83A-49CE-9C06-6032C999531D}"/>
              </c:ext>
            </c:extLst>
          </c:dPt>
          <c:dPt>
            <c:idx val="9"/>
            <c:bubble3D val="0"/>
            <c:extLst xmlns:c16r2="http://schemas.microsoft.com/office/drawing/2015/06/chart">
              <c:ext xmlns:c16="http://schemas.microsoft.com/office/drawing/2014/chart" uri="{C3380CC4-5D6E-409C-BE32-E72D297353CC}">
                <c16:uniqueId val="{00000036-E83A-49CE-9C06-6032C999531D}"/>
              </c:ext>
            </c:extLst>
          </c:dPt>
          <c:dLbls>
            <c:dLbl>
              <c:idx val="8"/>
              <c:layout>
                <c:manualLayout>
                  <c:x val="-4.6379930470613069E-2"/>
                  <c:y val="-4.5479938458534541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5-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(2)'!$Q$36:$Q$64</c:f>
              <c:numCache>
                <c:formatCode>General</c:formatCode>
                <c:ptCount val="29"/>
                <c:pt idx="9" formatCode="0%">
                  <c:v>1.1078672788086645</c:v>
                </c:pt>
              </c:numCache>
            </c:numRef>
          </c:yVal>
          <c:smooth val="0"/>
          <c:extLst xmlns:c16r2="http://schemas.microsoft.com/office/drawing/2015/06/chart">
            <c:ext xmlns:c16="http://schemas.microsoft.com/office/drawing/2014/chart" uri="{C3380CC4-5D6E-409C-BE32-E72D297353CC}">
              <c16:uniqueId val="{00000037-E83A-49CE-9C06-6032C999531D}"/>
            </c:ext>
          </c:extLst>
        </c:ser>
        <c:ser>
          <c:idx val="10"/>
          <c:order val="38"/>
          <c:tx>
            <c:strRef>
              <c:f>'grafi_EU (2)'!$R$35</c:f>
              <c:strCache>
                <c:ptCount val="1"/>
                <c:pt idx="0">
                  <c:v>FR</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Pt>
            <c:idx val="9"/>
            <c:bubble3D val="0"/>
            <c:extLst xmlns:c16r2="http://schemas.microsoft.com/office/drawing/2015/06/chart">
              <c:ext xmlns:c16="http://schemas.microsoft.com/office/drawing/2014/chart" uri="{C3380CC4-5D6E-409C-BE32-E72D297353CC}">
                <c16:uniqueId val="{00000038-E83A-49CE-9C06-6032C999531D}"/>
              </c:ext>
            </c:extLst>
          </c:dPt>
          <c:dLbls>
            <c:dLbl>
              <c:idx val="9"/>
              <c:layout>
                <c:manualLayout>
                  <c:x val="-4.4273627005692297E-2"/>
                  <c:y val="-3.1514701111799229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(2)'!$R$36:$R$64</c:f>
              <c:numCache>
                <c:formatCode>General</c:formatCode>
                <c:ptCount val="29"/>
                <c:pt idx="10" formatCode="0%">
                  <c:v>0.95821931498509105</c:v>
                </c:pt>
              </c:numCache>
            </c:numRef>
          </c:yVal>
          <c:smooth val="0"/>
          <c:extLst xmlns:c16r2="http://schemas.microsoft.com/office/drawing/2015/06/chart">
            <c:ext xmlns:c16="http://schemas.microsoft.com/office/drawing/2014/chart" uri="{C3380CC4-5D6E-409C-BE32-E72D297353CC}">
              <c16:uniqueId val="{00000039-E83A-49CE-9C06-6032C999531D}"/>
            </c:ext>
          </c:extLst>
        </c:ser>
        <c:ser>
          <c:idx val="11"/>
          <c:order val="39"/>
          <c:tx>
            <c:strRef>
              <c:f>'grafi_EU (2)'!$S$35</c:f>
              <c:strCache>
                <c:ptCount val="1"/>
                <c:pt idx="0">
                  <c:v>GR</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10"/>
              <c:layout>
                <c:manualLayout>
                  <c:x val="-4.4342648604692676E-2"/>
                  <c:y val="2.3552449202276574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(2)'!$S$36:$S$64</c:f>
              <c:numCache>
                <c:formatCode>General</c:formatCode>
                <c:ptCount val="29"/>
                <c:pt idx="11" formatCode="0%">
                  <c:v>0.98620226756998686</c:v>
                </c:pt>
              </c:numCache>
            </c:numRef>
          </c:yVal>
          <c:smooth val="0"/>
          <c:extLst xmlns:c16r2="http://schemas.microsoft.com/office/drawing/2015/06/chart">
            <c:ext xmlns:c16="http://schemas.microsoft.com/office/drawing/2014/chart" uri="{C3380CC4-5D6E-409C-BE32-E72D297353CC}">
              <c16:uniqueId val="{0000003B-E83A-49CE-9C06-6032C999531D}"/>
            </c:ext>
          </c:extLst>
        </c:ser>
        <c:ser>
          <c:idx val="12"/>
          <c:order val="40"/>
          <c:tx>
            <c:strRef>
              <c:f>'grafi_EU (2)'!$T$35</c:f>
              <c:strCache>
                <c:ptCount val="1"/>
                <c:pt idx="0">
                  <c:v>HR</c:v>
                </c:pt>
              </c:strCache>
            </c:strRef>
          </c:tx>
          <c:spPr>
            <a:ln w="25400" cap="rnd">
              <a:noFill/>
              <a:round/>
            </a:ln>
            <a:effectLst/>
          </c:spPr>
          <c:marker>
            <c:symbol val="circle"/>
            <c:size val="5"/>
            <c:spPr>
              <a:solidFill>
                <a:schemeClr val="accent6">
                  <a:lumMod val="75000"/>
                </a:schemeClr>
              </a:solidFill>
              <a:ln w="50800">
                <a:solidFill>
                  <a:schemeClr val="accent6">
                    <a:lumMod val="75000"/>
                  </a:schemeClr>
                </a:solidFill>
              </a:ln>
              <a:effectLst/>
            </c:spPr>
          </c:marker>
          <c:dPt>
            <c:idx val="11"/>
            <c:bubble3D val="0"/>
            <c:extLst xmlns:c16r2="http://schemas.microsoft.com/office/drawing/2015/06/chart">
              <c:ext xmlns:c16="http://schemas.microsoft.com/office/drawing/2014/chart" uri="{C3380CC4-5D6E-409C-BE32-E72D297353CC}">
                <c16:uniqueId val="{0000003C-E83A-49CE-9C06-6032C999531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(2)'!$T$36:$T$64</c:f>
              <c:numCache>
                <c:formatCode>General</c:formatCode>
                <c:ptCount val="29"/>
                <c:pt idx="12" formatCode="0%">
                  <c:v>0.92302949967564529</c:v>
                </c:pt>
              </c:numCache>
            </c:numRef>
          </c:yVal>
          <c:smooth val="0"/>
          <c:extLst xmlns:c16r2="http://schemas.microsoft.com/office/drawing/2015/06/chart">
            <c:ext xmlns:c16="http://schemas.microsoft.com/office/drawing/2014/chart" uri="{C3380CC4-5D6E-409C-BE32-E72D297353CC}">
              <c16:uniqueId val="{0000003D-E83A-49CE-9C06-6032C999531D}"/>
            </c:ext>
          </c:extLst>
        </c:ser>
        <c:ser>
          <c:idx val="13"/>
          <c:order val="41"/>
          <c:tx>
            <c:strRef>
              <c:f>'grafi_EU (2)'!$U$35</c:f>
              <c:strCache>
                <c:ptCount val="1"/>
                <c:pt idx="0">
                  <c:v>HU</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Pt>
            <c:idx val="13"/>
            <c:marker>
              <c:spPr>
                <a:solidFill>
                  <a:schemeClr val="accent2">
                    <a:lumMod val="80000"/>
                    <a:lumOff val="20000"/>
                  </a:schemeClr>
                </a:solidFill>
                <a:ln w="50800">
                  <a:solidFill>
                    <a:schemeClr val="accent2">
                      <a:lumMod val="80000"/>
                      <a:lumOff val="20000"/>
                    </a:schemeClr>
                  </a:solidFill>
                </a:ln>
                <a:effectLst/>
              </c:spPr>
            </c:marker>
            <c:bubble3D val="0"/>
            <c:extLst xmlns:c16r2="http://schemas.microsoft.com/office/drawing/2015/06/chart">
              <c:ext xmlns:c16="http://schemas.microsoft.com/office/drawing/2014/chart" uri="{C3380CC4-5D6E-409C-BE32-E72D297353CC}">
                <c16:uniqueId val="{0000003E-E83A-49CE-9C06-6032C999531D}"/>
              </c:ext>
            </c:extLst>
          </c:dPt>
          <c:dLbls>
            <c:dLbl>
              <c:idx val="12"/>
              <c:layout>
                <c:manualLayout>
                  <c:x val="-4.4436778735463943E-2"/>
                  <c:y val="-4.0353366249459885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F-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(2)'!$U$36:$U$64</c:f>
              <c:numCache>
                <c:formatCode>General</c:formatCode>
                <c:ptCount val="29"/>
                <c:pt idx="13" formatCode="0%">
                  <c:v>1.0094903820741432</c:v>
                </c:pt>
              </c:numCache>
            </c:numRef>
          </c:yVal>
          <c:smooth val="0"/>
          <c:extLst xmlns:c16r2="http://schemas.microsoft.com/office/drawing/2015/06/chart">
            <c:ext xmlns:c16="http://schemas.microsoft.com/office/drawing/2014/chart" uri="{C3380CC4-5D6E-409C-BE32-E72D297353CC}">
              <c16:uniqueId val="{00000040-E83A-49CE-9C06-6032C999531D}"/>
            </c:ext>
          </c:extLst>
        </c:ser>
        <c:ser>
          <c:idx val="14"/>
          <c:order val="42"/>
          <c:tx>
            <c:strRef>
              <c:f>'grafi_EU (2)'!$V$35</c:f>
              <c:strCache>
                <c:ptCount val="1"/>
                <c:pt idx="0">
                  <c:v>IE</c:v>
                </c:pt>
              </c:strCache>
            </c:strRef>
          </c:tx>
          <c:spPr>
            <a:ln w="25400" cap="rnd">
              <a:noFill/>
              <a:round/>
            </a:ln>
            <a:effectLst/>
          </c:spPr>
          <c:marker>
            <c:symbol val="circle"/>
            <c:size val="5"/>
            <c:spPr>
              <a:solidFill>
                <a:srgbClr val="92D050"/>
              </a:solidFill>
              <a:ln w="9525">
                <a:solidFill>
                  <a:schemeClr val="accent3">
                    <a:lumMod val="80000"/>
                    <a:lumOff val="20000"/>
                  </a:schemeClr>
                </a:solidFill>
              </a:ln>
              <a:effectLst/>
            </c:spPr>
          </c:marker>
          <c:dPt>
            <c:idx val="13"/>
            <c:bubble3D val="0"/>
            <c:extLst xmlns:c16r2="http://schemas.microsoft.com/office/drawing/2015/06/chart">
              <c:ext xmlns:c16="http://schemas.microsoft.com/office/drawing/2014/chart" uri="{C3380CC4-5D6E-409C-BE32-E72D297353CC}">
                <c16:uniqueId val="{00000041-E83A-49CE-9C06-6032C999531D}"/>
              </c:ext>
            </c:extLst>
          </c:dPt>
          <c:dLbls>
            <c:dLbl>
              <c:idx val="13"/>
              <c:layout>
                <c:manualLayout>
                  <c:x val="-4.2444951308038784E-2"/>
                  <c:y val="-3.2678050075201276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1-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(2)'!$V$36:$V$64</c:f>
              <c:numCache>
                <c:formatCode>General</c:formatCode>
                <c:ptCount val="29"/>
                <c:pt idx="14" formatCode="0%">
                  <c:v>1.0587003007375049</c:v>
                </c:pt>
              </c:numCache>
            </c:numRef>
          </c:yVal>
          <c:smooth val="0"/>
          <c:extLst xmlns:c16r2="http://schemas.microsoft.com/office/drawing/2015/06/chart">
            <c:ext xmlns:c16="http://schemas.microsoft.com/office/drawing/2014/chart" uri="{C3380CC4-5D6E-409C-BE32-E72D297353CC}">
              <c16:uniqueId val="{00000042-E83A-49CE-9C06-6032C999531D}"/>
            </c:ext>
          </c:extLst>
        </c:ser>
        <c:ser>
          <c:idx val="15"/>
          <c:order val="43"/>
          <c:tx>
            <c:strRef>
              <c:f>'grafi_EU (2)'!$W$35</c:f>
              <c:strCache>
                <c:ptCount val="1"/>
                <c:pt idx="0">
                  <c:v>IT</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Pt>
            <c:idx val="14"/>
            <c:bubble3D val="0"/>
            <c:extLst xmlns:c16r2="http://schemas.microsoft.com/office/drawing/2015/06/chart">
              <c:ext xmlns:c16="http://schemas.microsoft.com/office/drawing/2014/chart" uri="{C3380CC4-5D6E-409C-BE32-E72D297353CC}">
                <c16:uniqueId val="{00000043-E83A-49CE-9C06-6032C999531D}"/>
              </c:ext>
            </c:extLst>
          </c:dPt>
          <c:dPt>
            <c:idx val="15"/>
            <c:marker>
              <c:spPr>
                <a:solidFill>
                  <a:schemeClr val="accent4">
                    <a:lumMod val="80000"/>
                    <a:lumOff val="20000"/>
                  </a:schemeClr>
                </a:solidFill>
                <a:ln w="50800">
                  <a:solidFill>
                    <a:schemeClr val="accent4">
                      <a:lumMod val="80000"/>
                      <a:lumOff val="20000"/>
                    </a:schemeClr>
                  </a:solidFill>
                </a:ln>
                <a:effectLst/>
              </c:spPr>
            </c:marker>
            <c:bubble3D val="0"/>
            <c:extLst xmlns:c16r2="http://schemas.microsoft.com/office/drawing/2015/06/chart">
              <c:ext xmlns:c16="http://schemas.microsoft.com/office/drawing/2014/chart" uri="{C3380CC4-5D6E-409C-BE32-E72D297353CC}">
                <c16:uniqueId val="{00000044-E83A-49CE-9C06-6032C999531D}"/>
              </c:ext>
            </c:extLst>
          </c:dPt>
          <c:dLbls>
            <c:dLbl>
              <c:idx val="14"/>
              <c:layout>
                <c:manualLayout>
                  <c:x val="-2.0096113221818365E-3"/>
                  <c:y val="-2.870067523423254E-3"/>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3-E83A-49CE-9C06-6032C999531D}"/>
                </c:ext>
              </c:extLst>
            </c:dLbl>
            <c:dLbl>
              <c:idx val="15"/>
              <c:layout>
                <c:manualLayout>
                  <c:x val="4.6096156437143137E-3"/>
                  <c:y val="2.9503555062229268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manualLayout>
                      <c:w val="3.6240725598509591E-2"/>
                      <c:h val="4.7716773305369227E-2"/>
                    </c:manualLayout>
                  </c15:layout>
                </c:ext>
                <c:ext xmlns:c16="http://schemas.microsoft.com/office/drawing/2014/chart" uri="{C3380CC4-5D6E-409C-BE32-E72D297353CC}">
                  <c16:uniqueId val="{00000044-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(2)'!$W$36:$W$64</c:f>
              <c:numCache>
                <c:formatCode>General</c:formatCode>
                <c:ptCount val="29"/>
                <c:pt idx="15" formatCode="0%">
                  <c:v>1.1856255345209135</c:v>
                </c:pt>
              </c:numCache>
            </c:numRef>
          </c:yVal>
          <c:smooth val="0"/>
          <c:extLst xmlns:c16r2="http://schemas.microsoft.com/office/drawing/2015/06/chart">
            <c:ext xmlns:c16="http://schemas.microsoft.com/office/drawing/2014/chart" uri="{C3380CC4-5D6E-409C-BE32-E72D297353CC}">
              <c16:uniqueId val="{00000045-E83A-49CE-9C06-6032C999531D}"/>
            </c:ext>
          </c:extLst>
        </c:ser>
        <c:ser>
          <c:idx val="16"/>
          <c:order val="44"/>
          <c:tx>
            <c:strRef>
              <c:f>'grafi_EU (2)'!$X$35</c:f>
              <c:strCache>
                <c:ptCount val="1"/>
                <c:pt idx="0">
                  <c:v>LT</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15"/>
              <c:layout>
                <c:manualLayout>
                  <c:x val="-5.0240283054545913E-2"/>
                  <c:y val="-1.0523456973126666E-16"/>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6-E83A-49CE-9C06-6032C999531D}"/>
                </c:ext>
              </c:extLst>
            </c:dLbl>
            <c:dLbl>
              <c:idx val="16"/>
              <c:layout>
                <c:manualLayout>
                  <c:x val="-3.6597635936803728E-2"/>
                  <c:y val="-1.0523459351318169E-16"/>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7-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(2)'!$X$36:$X$64</c:f>
              <c:numCache>
                <c:formatCode>General</c:formatCode>
                <c:ptCount val="29"/>
                <c:pt idx="16" formatCode="0%">
                  <c:v>0.92981411324354335</c:v>
                </c:pt>
              </c:numCache>
            </c:numRef>
          </c:yVal>
          <c:smooth val="0"/>
          <c:extLst xmlns:c16r2="http://schemas.microsoft.com/office/drawing/2015/06/chart">
            <c:ext xmlns:c16="http://schemas.microsoft.com/office/drawing/2014/chart" uri="{C3380CC4-5D6E-409C-BE32-E72D297353CC}">
              <c16:uniqueId val="{00000048-E83A-49CE-9C06-6032C999531D}"/>
            </c:ext>
          </c:extLst>
        </c:ser>
        <c:ser>
          <c:idx val="17"/>
          <c:order val="45"/>
          <c:tx>
            <c:strRef>
              <c:f>'grafi_EU (2)'!$Y$35</c:f>
              <c:strCache>
                <c:ptCount val="1"/>
                <c:pt idx="0">
                  <c:v>LU</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Pt>
            <c:idx val="16"/>
            <c:bubble3D val="0"/>
            <c:extLst xmlns:c16r2="http://schemas.microsoft.com/office/drawing/2015/06/chart">
              <c:ext xmlns:c16="http://schemas.microsoft.com/office/drawing/2014/chart" uri="{C3380CC4-5D6E-409C-BE32-E72D297353CC}">
                <c16:uniqueId val="{00000049-E83A-49CE-9C06-6032C999531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(2)'!$Y$36:$Y$64</c:f>
              <c:numCache>
                <c:formatCode>General</c:formatCode>
                <c:ptCount val="29"/>
                <c:pt idx="17" formatCode="0%">
                  <c:v>0.86832318521044227</c:v>
                </c:pt>
              </c:numCache>
            </c:numRef>
          </c:yVal>
          <c:smooth val="0"/>
          <c:extLst xmlns:c16r2="http://schemas.microsoft.com/office/drawing/2015/06/chart">
            <c:ext xmlns:c16="http://schemas.microsoft.com/office/drawing/2014/chart" uri="{C3380CC4-5D6E-409C-BE32-E72D297353CC}">
              <c16:uniqueId val="{0000004A-E83A-49CE-9C06-6032C999531D}"/>
            </c:ext>
          </c:extLst>
        </c:ser>
        <c:ser>
          <c:idx val="18"/>
          <c:order val="46"/>
          <c:tx>
            <c:strRef>
              <c:f>'grafi_EU (2)'!$Z$35</c:f>
              <c:strCache>
                <c:ptCount val="1"/>
                <c:pt idx="0">
                  <c:v>LV</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dLbl>
              <c:idx val="17"/>
              <c:layout>
                <c:manualLayout>
                  <c:x val="-7.4073218373934501E-17"/>
                  <c:y val="3.5242290748898682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B-E83A-49CE-9C06-6032C999531D}"/>
                </c:ext>
              </c:extLst>
            </c:dLbl>
            <c:dLbl>
              <c:idx val="18"/>
              <c:layout>
                <c:manualLayout>
                  <c:x val="-9.1494089842009164E-3"/>
                  <c:y val="3.1570742757655791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C-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(2)'!$Z$36:$Z$64</c:f>
              <c:numCache>
                <c:formatCode>General</c:formatCode>
                <c:ptCount val="29"/>
                <c:pt idx="18" formatCode="0%">
                  <c:v>0.92071786446211046</c:v>
                </c:pt>
              </c:numCache>
            </c:numRef>
          </c:yVal>
          <c:smooth val="0"/>
          <c:extLst xmlns:c16r2="http://schemas.microsoft.com/office/drawing/2015/06/chart">
            <c:ext xmlns:c16="http://schemas.microsoft.com/office/drawing/2014/chart" uri="{C3380CC4-5D6E-409C-BE32-E72D297353CC}">
              <c16:uniqueId val="{0000004D-E83A-49CE-9C06-6032C999531D}"/>
            </c:ext>
          </c:extLst>
        </c:ser>
        <c:ser>
          <c:idx val="19"/>
          <c:order val="47"/>
          <c:tx>
            <c:strRef>
              <c:f>'grafi_EU (2)'!$AA$35</c:f>
              <c:strCache>
                <c:ptCount val="1"/>
                <c:pt idx="0">
                  <c:v>MT</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Pt>
            <c:idx val="18"/>
            <c:bubble3D val="0"/>
            <c:spPr>
              <a:ln w="19050" cap="rnd">
                <a:solidFill>
                  <a:srgbClr val="000000"/>
                </a:solidFill>
                <a:prstDash val="solid"/>
                <a:round/>
              </a:ln>
              <a:effectLst/>
            </c:spPr>
            <c:extLst xmlns:c16r2="http://schemas.microsoft.com/office/drawing/2015/06/chart">
              <c:ext xmlns:c16="http://schemas.microsoft.com/office/drawing/2014/chart" uri="{C3380CC4-5D6E-409C-BE32-E72D297353CC}">
                <c16:uniqueId val="{0000004F-E83A-49CE-9C06-6032C999531D}"/>
              </c:ext>
            </c:extLst>
          </c:dPt>
          <c:dLbls>
            <c:dLbl>
              <c:idx val="18"/>
              <c:layout>
                <c:manualLayout>
                  <c:x val="-8.0384452887273458E-3"/>
                  <c:y val="-2.8702928643357804E-3"/>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F-E83A-49CE-9C06-6032C999531D}"/>
                </c:ext>
              </c:extLst>
            </c:dLbl>
            <c:dLbl>
              <c:idx val="19"/>
              <c:layout>
                <c:manualLayout>
                  <c:x val="-2.5618345155762633E-2"/>
                  <c:y val="2.5830607710809181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0-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(2)'!$AA$36:$AA$64</c:f>
              <c:numCache>
                <c:formatCode>General</c:formatCode>
                <c:ptCount val="29"/>
                <c:pt idx="19" formatCode="0%">
                  <c:v>0.97332008990942109</c:v>
                </c:pt>
              </c:numCache>
            </c:numRef>
          </c:yVal>
          <c:smooth val="0"/>
          <c:extLst xmlns:c16r2="http://schemas.microsoft.com/office/drawing/2015/06/chart">
            <c:ext xmlns:c16="http://schemas.microsoft.com/office/drawing/2014/chart" uri="{C3380CC4-5D6E-409C-BE32-E72D297353CC}">
              <c16:uniqueId val="{00000051-E83A-49CE-9C06-6032C999531D}"/>
            </c:ext>
          </c:extLst>
        </c:ser>
        <c:ser>
          <c:idx val="20"/>
          <c:order val="48"/>
          <c:tx>
            <c:strRef>
              <c:f>'grafi_EU (2)'!$AB$35</c:f>
              <c:strCache>
                <c:ptCount val="1"/>
                <c:pt idx="0">
                  <c:v>NL</c:v>
                </c:pt>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dLbl>
              <c:idx val="19"/>
              <c:layout>
                <c:manualLayout>
                  <c:x val="-3.6375406918068211E-2"/>
                  <c:y val="2.3594474794738071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2-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(2)'!$AB$36:$AB$64</c:f>
              <c:numCache>
                <c:formatCode>General</c:formatCode>
                <c:ptCount val="29"/>
                <c:pt idx="20" formatCode="0%">
                  <c:v>1.0305742128452693</c:v>
                </c:pt>
              </c:numCache>
            </c:numRef>
          </c:yVal>
          <c:smooth val="0"/>
          <c:extLst xmlns:c16r2="http://schemas.microsoft.com/office/drawing/2015/06/chart">
            <c:ext xmlns:c16="http://schemas.microsoft.com/office/drawing/2014/chart" uri="{C3380CC4-5D6E-409C-BE32-E72D297353CC}">
              <c16:uniqueId val="{00000053-E83A-49CE-9C06-6032C999531D}"/>
            </c:ext>
          </c:extLst>
        </c:ser>
        <c:ser>
          <c:idx val="21"/>
          <c:order val="49"/>
          <c:tx>
            <c:strRef>
              <c:f>'grafi_EU (2)'!$AC$35</c:f>
              <c:strCache>
                <c:ptCount val="1"/>
                <c:pt idx="0">
                  <c:v>PL</c:v>
                </c:pt>
              </c:strCache>
            </c:strRef>
          </c:tx>
          <c:spPr>
            <a:ln w="25400" cap="rnd">
              <a:noFill/>
              <a:round/>
            </a:ln>
            <a:effectLst/>
          </c:spPr>
          <c:marker>
            <c:symbol val="circle"/>
            <c:size val="5"/>
            <c:spPr>
              <a:solidFill>
                <a:schemeClr val="accent4">
                  <a:lumMod val="80000"/>
                </a:schemeClr>
              </a:solidFill>
              <a:ln w="9525">
                <a:solidFill>
                  <a:schemeClr val="accent4">
                    <a:lumMod val="80000"/>
                  </a:schemeClr>
                </a:solidFill>
              </a:ln>
              <a:effectLst/>
            </c:spPr>
          </c:marker>
          <c:dPt>
            <c:idx val="20"/>
            <c:bubble3D val="0"/>
            <c:extLst xmlns:c16r2="http://schemas.microsoft.com/office/drawing/2015/06/chart">
              <c:ext xmlns:c16="http://schemas.microsoft.com/office/drawing/2014/chart" uri="{C3380CC4-5D6E-409C-BE32-E72D297353CC}">
                <c16:uniqueId val="{00000054-E83A-49CE-9C06-6032C999531D}"/>
              </c:ext>
            </c:extLst>
          </c:dPt>
          <c:dLbls>
            <c:dLbl>
              <c:idx val="20"/>
              <c:layout>
                <c:manualLayout>
                  <c:x val="-8.387991069097437E-3"/>
                  <c:y val="2.4232404004172672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4-E83A-49CE-9C06-6032C999531D}"/>
                </c:ext>
              </c:extLst>
            </c:dLbl>
            <c:dLbl>
              <c:idx val="21"/>
              <c:layout>
                <c:manualLayout>
                  <c:x val="-4.2087281327324248E-2"/>
                  <c:y val="1.7220405140539522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5-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(2)'!$AC$36:$AC$64</c:f>
              <c:numCache>
                <c:formatCode>General</c:formatCode>
                <c:ptCount val="29"/>
                <c:pt idx="21" formatCode="0%">
                  <c:v>0.91963719289169632</c:v>
                </c:pt>
              </c:numCache>
            </c:numRef>
          </c:yVal>
          <c:smooth val="0"/>
          <c:extLst xmlns:c16r2="http://schemas.microsoft.com/office/drawing/2015/06/chart">
            <c:ext xmlns:c16="http://schemas.microsoft.com/office/drawing/2014/chart" uri="{C3380CC4-5D6E-409C-BE32-E72D297353CC}">
              <c16:uniqueId val="{00000056-E83A-49CE-9C06-6032C999531D}"/>
            </c:ext>
          </c:extLst>
        </c:ser>
        <c:ser>
          <c:idx val="22"/>
          <c:order val="50"/>
          <c:tx>
            <c:strRef>
              <c:f>'grafi_EU (2)'!$AD$35</c:f>
              <c:strCache>
                <c:ptCount val="1"/>
                <c:pt idx="0">
                  <c:v>PT</c:v>
                </c:pt>
              </c:strCache>
            </c:strRef>
          </c:tx>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(2)'!$AD$36:$AD$64</c:f>
              <c:numCache>
                <c:formatCode>General</c:formatCode>
                <c:ptCount val="29"/>
                <c:pt idx="22" formatCode="0%">
                  <c:v>0.98906497371677926</c:v>
                </c:pt>
              </c:numCache>
            </c:numRef>
          </c:yVal>
          <c:smooth val="0"/>
          <c:extLst xmlns:c16r2="http://schemas.microsoft.com/office/drawing/2015/06/chart">
            <c:ext xmlns:c16="http://schemas.microsoft.com/office/drawing/2014/chart" uri="{C3380CC4-5D6E-409C-BE32-E72D297353CC}">
              <c16:uniqueId val="{00000057-E83A-49CE-9C06-6032C999531D}"/>
            </c:ext>
          </c:extLst>
        </c:ser>
        <c:ser>
          <c:idx val="23"/>
          <c:order val="51"/>
          <c:tx>
            <c:strRef>
              <c:f>'grafi_EU (2)'!$AE$35</c:f>
              <c:strCache>
                <c:ptCount val="1"/>
                <c:pt idx="0">
                  <c:v>RO</c:v>
                </c:pt>
              </c:strCache>
            </c:strRef>
          </c:tx>
          <c:spPr>
            <a:ln w="25400" cap="rnd">
              <a:noFill/>
              <a:round/>
            </a:ln>
            <a:effectLst/>
          </c:spPr>
          <c:marker>
            <c:symbol val="circle"/>
            <c:size val="5"/>
            <c:spPr>
              <a:solidFill>
                <a:schemeClr val="accent6">
                  <a:lumMod val="80000"/>
                </a:schemeClr>
              </a:solidFill>
              <a:ln w="9525">
                <a:solidFill>
                  <a:schemeClr val="accent6">
                    <a:lumMod val="80000"/>
                  </a:schemeClr>
                </a:solidFill>
              </a:ln>
              <a:effectLst/>
            </c:spPr>
          </c:marker>
          <c:dLbls>
            <c:dLbl>
              <c:idx val="22"/>
              <c:layout>
                <c:manualLayout>
                  <c:x val="-6.0924452855626041E-3"/>
                  <c:y val="-1.7983345924718806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8-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(2)'!$AE$36:$AE$64</c:f>
              <c:numCache>
                <c:formatCode>General</c:formatCode>
                <c:ptCount val="29"/>
                <c:pt idx="23" formatCode="0%">
                  <c:v>0.93541786052588949</c:v>
                </c:pt>
              </c:numCache>
            </c:numRef>
          </c:yVal>
          <c:smooth val="0"/>
          <c:extLst xmlns:c16r2="http://schemas.microsoft.com/office/drawing/2015/06/chart">
            <c:ext xmlns:c16="http://schemas.microsoft.com/office/drawing/2014/chart" uri="{C3380CC4-5D6E-409C-BE32-E72D297353CC}">
              <c16:uniqueId val="{00000059-E83A-49CE-9C06-6032C999531D}"/>
            </c:ext>
          </c:extLst>
        </c:ser>
        <c:ser>
          <c:idx val="24"/>
          <c:order val="52"/>
          <c:tx>
            <c:strRef>
              <c:f>'grafi_EU (2)'!$AF$35</c:f>
              <c:strCache>
                <c:ptCount val="1"/>
                <c:pt idx="0">
                  <c:v>SE</c:v>
                </c:pt>
              </c:strCache>
            </c:strRef>
          </c:tx>
          <c:spPr>
            <a:ln w="19050"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Pt>
            <c:idx val="23"/>
            <c:bubble3D val="0"/>
            <c:extLst xmlns:c16r2="http://schemas.microsoft.com/office/drawing/2015/06/chart">
              <c:ext xmlns:c16="http://schemas.microsoft.com/office/drawing/2014/chart" uri="{C3380CC4-5D6E-409C-BE32-E72D297353CC}">
                <c16:uniqueId val="{0000005A-E83A-49CE-9C06-6032C999531D}"/>
              </c:ext>
            </c:extLst>
          </c:dPt>
          <c:dPt>
            <c:idx val="24"/>
            <c:marker>
              <c:spPr>
                <a:solidFill>
                  <a:srgbClr val="00B0F0"/>
                </a:solidFill>
                <a:ln w="19050">
                  <a:solidFill>
                    <a:srgbClr val="00B0F0"/>
                  </a:solidFill>
                </a:ln>
                <a:effectLst/>
              </c:spPr>
            </c:marker>
            <c:bubble3D val="0"/>
            <c:spPr>
              <a:ln w="9525" cap="rnd">
                <a:solidFill>
                  <a:srgbClr val="00B0F0"/>
                </a:solidFill>
                <a:round/>
              </a:ln>
              <a:effectLst/>
            </c:spPr>
            <c:extLst xmlns:c16r2="http://schemas.microsoft.com/office/drawing/2015/06/chart">
              <c:ext xmlns:c16="http://schemas.microsoft.com/office/drawing/2014/chart" uri="{C3380CC4-5D6E-409C-BE32-E72D297353CC}">
                <c16:uniqueId val="{0000005C-E83A-49CE-9C06-6032C999531D}"/>
              </c:ext>
            </c:extLst>
          </c:dPt>
          <c:dLbls>
            <c:dLbl>
              <c:idx val="23"/>
              <c:layout>
                <c:manualLayout>
                  <c:x val="-4.8411432198179408E-2"/>
                  <c:y val="-3.5166121088796486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A-E83A-49CE-9C06-6032C999531D}"/>
                </c:ext>
              </c:extLst>
            </c:dLbl>
            <c:dLbl>
              <c:idx val="24"/>
              <c:layout>
                <c:manualLayout>
                  <c:x val="-5.3634583935366076E-2"/>
                  <c:y val="-8.4577632216581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C-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(2)'!$AF$36:$AF$64</c:f>
              <c:numCache>
                <c:formatCode>General</c:formatCode>
                <c:ptCount val="29"/>
                <c:pt idx="24" formatCode="0%">
                  <c:v>1.1435580676937989</c:v>
                </c:pt>
              </c:numCache>
            </c:numRef>
          </c:yVal>
          <c:smooth val="0"/>
          <c:extLst xmlns:c16r2="http://schemas.microsoft.com/office/drawing/2015/06/chart">
            <c:ext xmlns:c16="http://schemas.microsoft.com/office/drawing/2014/chart" uri="{C3380CC4-5D6E-409C-BE32-E72D297353CC}">
              <c16:uniqueId val="{0000005D-E83A-49CE-9C06-6032C999531D}"/>
            </c:ext>
          </c:extLst>
        </c:ser>
        <c:ser>
          <c:idx val="25"/>
          <c:order val="53"/>
          <c:tx>
            <c:strRef>
              <c:f>'grafi_EU (2)'!$AG$35</c:f>
              <c:strCache>
                <c:ptCount val="1"/>
                <c:pt idx="0">
                  <c:v>SI - 14</c:v>
                </c:pt>
              </c:strCache>
            </c:strRef>
          </c:tx>
          <c:spPr>
            <a:ln w="25400" cap="rnd">
              <a:noFill/>
              <a:round/>
            </a:ln>
            <a:effectLst/>
          </c:spPr>
          <c:marker>
            <c:symbol val="circle"/>
            <c:size val="5"/>
            <c:spPr>
              <a:solidFill>
                <a:schemeClr val="accent2">
                  <a:lumMod val="60000"/>
                  <a:lumOff val="40000"/>
                </a:schemeClr>
              </a:solidFill>
              <a:ln w="63500">
                <a:solidFill>
                  <a:srgbClr val="00B0F0"/>
                </a:solidFill>
              </a:ln>
              <a:effectLst/>
            </c:spPr>
          </c:marker>
          <c:dPt>
            <c:idx val="24"/>
            <c:bubble3D val="0"/>
            <c:extLst xmlns:c16r2="http://schemas.microsoft.com/office/drawing/2015/06/chart">
              <c:ext xmlns:c16="http://schemas.microsoft.com/office/drawing/2014/chart" uri="{C3380CC4-5D6E-409C-BE32-E72D297353CC}">
                <c16:uniqueId val="{0000005E-E83A-49CE-9C06-6032C999531D}"/>
              </c:ext>
            </c:extLst>
          </c:dPt>
          <c:dPt>
            <c:idx val="25"/>
            <c:bubble3D val="0"/>
            <c:extLst xmlns:c16r2="http://schemas.microsoft.com/office/drawing/2015/06/chart">
              <c:ext xmlns:c16="http://schemas.microsoft.com/office/drawing/2014/chart" uri="{C3380CC4-5D6E-409C-BE32-E72D297353CC}">
                <c16:uniqueId val="{0000005F-E83A-49CE-9C06-6032C999531D}"/>
              </c:ext>
            </c:extLst>
          </c:dPt>
          <c:dLbls>
            <c:dLbl>
              <c:idx val="24"/>
              <c:layout>
                <c:manualLayout>
                  <c:x val="-2.017145738779627E-3"/>
                  <c:y val="1.4749262536873049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E-E83A-49CE-9C06-6032C999531D}"/>
                </c:ext>
              </c:extLst>
            </c:dLbl>
            <c:dLbl>
              <c:idx val="25"/>
              <c:layout>
                <c:manualLayout>
                  <c:x val="-7.9299799933547965E-2"/>
                  <c:y val="-3.0846996243801793E-2"/>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F-E83A-49CE-9C06-6032C999531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(2)'!$AG$36:$AG$64</c:f>
              <c:numCache>
                <c:formatCode>General</c:formatCode>
                <c:ptCount val="29"/>
                <c:pt idx="25" formatCode="0%">
                  <c:v>0.98047685527640216</c:v>
                </c:pt>
              </c:numCache>
            </c:numRef>
          </c:yVal>
          <c:smooth val="0"/>
          <c:extLst xmlns:c16r2="http://schemas.microsoft.com/office/drawing/2015/06/chart">
            <c:ext xmlns:c16="http://schemas.microsoft.com/office/drawing/2014/chart" uri="{C3380CC4-5D6E-409C-BE32-E72D297353CC}">
              <c16:uniqueId val="{00000060-E83A-49CE-9C06-6032C999531D}"/>
            </c:ext>
          </c:extLst>
        </c:ser>
        <c:ser>
          <c:idx val="26"/>
          <c:order val="54"/>
          <c:tx>
            <c:strRef>
              <c:f>'grafi_EU (2)'!$AH$35</c:f>
              <c:strCache>
                <c:ptCount val="1"/>
                <c:pt idx="0">
                  <c:v>SK</c:v>
                </c:pt>
              </c:strCache>
            </c:strRef>
          </c:tx>
          <c:spPr>
            <a:ln w="25400" cap="rnd">
              <a:no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Pt>
            <c:idx val="25"/>
            <c:bubble3D val="0"/>
            <c:extLst xmlns:c16r2="http://schemas.microsoft.com/office/drawing/2015/06/chart">
              <c:ext xmlns:c16="http://schemas.microsoft.com/office/drawing/2014/chart" uri="{C3380CC4-5D6E-409C-BE32-E72D297353CC}">
                <c16:uniqueId val="{00000061-E83A-49CE-9C06-6032C999531D}"/>
              </c:ext>
            </c:extLst>
          </c:dPt>
          <c:dLbls>
            <c:dLbl>
              <c:idx val="25"/>
              <c:layout>
                <c:manualLayout>
                  <c:x val="-1.5983372444272843E-2"/>
                  <c:y val="2.4474890756667141E-2"/>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61-E83A-49CE-9C06-6032C999531D}"/>
                </c:ext>
              </c:extLst>
            </c:dLbl>
            <c:dLbl>
              <c:idx val="26"/>
              <c:layout>
                <c:manualLayout>
                  <c:x val="-1.8298817968402502E-3"/>
                  <c:y val="8.6102025702697611E-3"/>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62-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(2)'!$AH$36:$AH$64</c:f>
              <c:numCache>
                <c:formatCode>General</c:formatCode>
                <c:ptCount val="29"/>
                <c:pt idx="26" formatCode="0%">
                  <c:v>0.98047685527640216</c:v>
                </c:pt>
              </c:numCache>
            </c:numRef>
          </c:yVal>
          <c:smooth val="0"/>
          <c:extLst xmlns:c16r2="http://schemas.microsoft.com/office/drawing/2015/06/chart">
            <c:ext xmlns:c16="http://schemas.microsoft.com/office/drawing/2014/chart" uri="{C3380CC4-5D6E-409C-BE32-E72D297353CC}">
              <c16:uniqueId val="{00000063-E83A-49CE-9C06-6032C999531D}"/>
            </c:ext>
          </c:extLst>
        </c:ser>
        <c:ser>
          <c:idx val="27"/>
          <c:order val="55"/>
          <c:tx>
            <c:strRef>
              <c:f>'grafi_EU (2)'!$AI$35</c:f>
              <c:strCache>
                <c:ptCount val="1"/>
                <c:pt idx="0">
                  <c:v>UK</c:v>
                </c:pt>
              </c:strCache>
            </c:strRef>
          </c:tx>
          <c:spPr>
            <a:ln w="25400" cap="rnd">
              <a:no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(2)'!$AI$36:$AI$64</c:f>
              <c:numCache>
                <c:formatCode>General</c:formatCode>
                <c:ptCount val="29"/>
                <c:pt idx="27" formatCode="0.0%">
                  <c:v>1.1904706646743597</c:v>
                </c:pt>
              </c:numCache>
            </c:numRef>
          </c:yVal>
          <c:smooth val="0"/>
          <c:extLst xmlns:c16r2="http://schemas.microsoft.com/office/drawing/2015/06/chart">
            <c:ext xmlns:c16="http://schemas.microsoft.com/office/drawing/2014/chart" uri="{C3380CC4-5D6E-409C-BE32-E72D297353CC}">
              <c16:uniqueId val="{00000064-E83A-49CE-9C06-6032C999531D}"/>
            </c:ext>
          </c:extLst>
        </c:ser>
        <c:ser>
          <c:idx val="4"/>
          <c:order val="56"/>
          <c:tx>
            <c:strRef>
              <c:f>'grafi_EU (2)'!$AJ$35</c:f>
              <c:strCache>
                <c:ptCount val="1"/>
                <c:pt idx="0">
                  <c:v>EU-28</c:v>
                </c:pt>
              </c:strCache>
            </c:strRef>
          </c:tx>
          <c:spPr>
            <a:ln w="25400" cap="rnd">
              <a:noFill/>
              <a:round/>
            </a:ln>
            <a:effectLst/>
          </c:spPr>
          <c:marker>
            <c:symbol val="circle"/>
            <c:size val="5"/>
            <c:spPr>
              <a:solidFill>
                <a:schemeClr val="accent5"/>
              </a:solidFill>
              <a:ln w="9525">
                <a:solidFill>
                  <a:schemeClr val="accent5"/>
                </a:solidFill>
              </a:ln>
              <a:effectLst/>
            </c:spPr>
          </c:marker>
          <c:dPt>
            <c:idx val="0"/>
            <c:bubble3D val="0"/>
            <c:spPr>
              <a:ln w="19050" cap="rnd">
                <a:solidFill>
                  <a:srgbClr val="9BBB59"/>
                </a:solidFill>
                <a:prstDash val="solid"/>
                <a:round/>
              </a:ln>
              <a:effectLst/>
            </c:spPr>
            <c:extLst xmlns:c16r2="http://schemas.microsoft.com/office/drawing/2015/06/chart">
              <c:ext xmlns:c16="http://schemas.microsoft.com/office/drawing/2014/chart" uri="{C3380CC4-5D6E-409C-BE32-E72D297353CC}">
                <c16:uniqueId val="{00000066-E83A-49CE-9C06-6032C999531D}"/>
              </c:ext>
            </c:extLst>
          </c:dPt>
          <c:dPt>
            <c:idx val="27"/>
            <c:bubble3D val="0"/>
            <c:extLst xmlns:c16r2="http://schemas.microsoft.com/office/drawing/2015/06/chart">
              <c:ext xmlns:c16="http://schemas.microsoft.com/office/drawing/2014/chart" uri="{C3380CC4-5D6E-409C-BE32-E72D297353CC}">
                <c16:uniqueId val="{00000067-E83A-49CE-9C06-6032C999531D}"/>
              </c:ext>
            </c:extLst>
          </c:dPt>
          <c:dPt>
            <c:idx val="28"/>
            <c:marker>
              <c:spPr>
                <a:solidFill>
                  <a:schemeClr val="tx2"/>
                </a:solidFill>
                <a:ln w="50800">
                  <a:solidFill>
                    <a:schemeClr val="tx2"/>
                  </a:solidFill>
                </a:ln>
                <a:effectLst/>
              </c:spPr>
            </c:marker>
            <c:bubble3D val="0"/>
            <c:extLst xmlns:c16r2="http://schemas.microsoft.com/office/drawing/2015/06/chart">
              <c:ext xmlns:c16="http://schemas.microsoft.com/office/drawing/2014/chart" uri="{C3380CC4-5D6E-409C-BE32-E72D297353CC}">
                <c16:uniqueId val="{00000068-E83A-49CE-9C06-6032C999531D}"/>
              </c:ext>
            </c:extLst>
          </c:dPt>
          <c:dLbls>
            <c:dLbl>
              <c:idx val="27"/>
              <c:layout>
                <c:manualLayout>
                  <c:x val="-2.0151133501260183E-3"/>
                  <c:y val="-2.6966292134831569E-2"/>
                </c:manualLayout>
              </c:layout>
              <c:tx>
                <c:rich>
                  <a:bodyPr/>
                  <a:lstStyle/>
                  <a:p>
                    <a:r>
                      <a:rPr lang="en-US"/>
                      <a:t>EU-27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67-E83A-49CE-9C06-6032C999531D}"/>
                </c:ext>
              </c:extLst>
            </c:dLbl>
            <c:dLbl>
              <c:idx val="28"/>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68-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(2)'!$AJ$36:$AJ$64</c:f>
              <c:numCache>
                <c:formatCode>General</c:formatCode>
                <c:ptCount val="29"/>
                <c:pt idx="28" formatCode="0.0%">
                  <c:v>1</c:v>
                </c:pt>
              </c:numCache>
            </c:numRef>
          </c:yVal>
          <c:smooth val="0"/>
          <c:extLst xmlns:c16r2="http://schemas.microsoft.com/office/drawing/2015/06/chart">
            <c:ext xmlns:c16="http://schemas.microsoft.com/office/drawing/2014/chart" uri="{C3380CC4-5D6E-409C-BE32-E72D297353CC}">
              <c16:uniqueId val="{00000069-E83A-49CE-9C06-6032C999531D}"/>
            </c:ext>
          </c:extLst>
        </c:ser>
        <c:ser>
          <c:idx val="28"/>
          <c:order val="57"/>
          <c:tx>
            <c:strRef>
              <c:f>'grafi_EU (2)'!$K$35</c:f>
              <c:strCache>
                <c:ptCount val="1"/>
                <c:pt idx="0">
                  <c:v>Cy</c:v>
                </c:pt>
              </c:strCache>
            </c:strRef>
          </c:tx>
          <c:spPr>
            <a:ln w="25400" cap="rnd">
              <a:noFill/>
              <a:round/>
            </a:ln>
            <a:effectLst/>
          </c:spPr>
          <c:marker>
            <c:symbol val="circle"/>
            <c:size val="5"/>
            <c:spPr>
              <a:solidFill>
                <a:srgbClr val="7030A0"/>
              </a:solidFill>
              <a:ln w="9525">
                <a:solidFill>
                  <a:srgbClr val="7030A0"/>
                </a:solidFill>
              </a:ln>
              <a:effectLst/>
            </c:spPr>
          </c:marker>
          <c:dLbls>
            <c:dLbl>
              <c:idx val="3"/>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6A-E83A-49CE-9C06-6032C9995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'grafi_EU (2)'!$G$36:$G$64</c:f>
              <c:numCache>
                <c:formatCode>0%</c:formatCode>
                <c:ptCount val="29"/>
                <c:pt idx="0">
                  <c:v>0.92144569892618244</c:v>
                </c:pt>
                <c:pt idx="1">
                  <c:v>1.0662246763786409</c:v>
                </c:pt>
                <c:pt idx="2">
                  <c:v>0.90643183723972687</c:v>
                </c:pt>
                <c:pt idx="3">
                  <c:v>0.95418072733546166</c:v>
                </c:pt>
                <c:pt idx="4">
                  <c:v>0.90748315112440769</c:v>
                </c:pt>
                <c:pt idx="5">
                  <c:v>1.0574980840025316</c:v>
                </c:pt>
                <c:pt idx="6">
                  <c:v>1.1348624175164008</c:v>
                </c:pt>
                <c:pt idx="7">
                  <c:v>0.88227910322238501</c:v>
                </c:pt>
                <c:pt idx="8">
                  <c:v>0.96703011925933913</c:v>
                </c:pt>
                <c:pt idx="9">
                  <c:v>1.1227757435088606</c:v>
                </c:pt>
                <c:pt idx="10">
                  <c:v>1.0360595263541372</c:v>
                </c:pt>
                <c:pt idx="11">
                  <c:v>1.1378926751840106</c:v>
                </c:pt>
                <c:pt idx="12">
                  <c:v>0.92088912098723374</c:v>
                </c:pt>
                <c:pt idx="13">
                  <c:v>0.93236424639518845</c:v>
                </c:pt>
                <c:pt idx="14">
                  <c:v>1.0559589055046981</c:v>
                </c:pt>
                <c:pt idx="15">
                  <c:v>1.188245800327419</c:v>
                </c:pt>
                <c:pt idx="16">
                  <c:v>0.91254045190300337</c:v>
                </c:pt>
                <c:pt idx="17">
                  <c:v>0.89519033713947893</c:v>
                </c:pt>
                <c:pt idx="18">
                  <c:v>0.89189896883384412</c:v>
                </c:pt>
                <c:pt idx="19">
                  <c:v>0.98947189146435699</c:v>
                </c:pt>
                <c:pt idx="20">
                  <c:v>1.1646908722445037</c:v>
                </c:pt>
                <c:pt idx="21">
                  <c:v>0.87440455608614787</c:v>
                </c:pt>
                <c:pt idx="22">
                  <c:v>1.0657436830980678</c:v>
                </c:pt>
                <c:pt idx="23">
                  <c:v>0.85704069865746435</c:v>
                </c:pt>
                <c:pt idx="24">
                  <c:v>1.0998048786952126</c:v>
                </c:pt>
                <c:pt idx="25">
                  <c:v>0.98603622517455025</c:v>
                </c:pt>
                <c:pt idx="26">
                  <c:v>0.99359469101212516</c:v>
                </c:pt>
                <c:pt idx="27">
                  <c:v>1.077960912424621</c:v>
                </c:pt>
                <c:pt idx="28">
                  <c:v>1</c:v>
                </c:pt>
              </c:numCache>
            </c:numRef>
          </c:xVal>
          <c:yVal>
            <c:numRef>
              <c:f>'grafi_EU (2)'!$K$36:$K$65</c:f>
              <c:numCache>
                <c:formatCode>General</c:formatCode>
                <c:ptCount val="30"/>
                <c:pt idx="3" formatCode="0%">
                  <c:v>1.0360777654124778</c:v>
                </c:pt>
              </c:numCache>
            </c:numRef>
          </c:yVal>
          <c:smooth val="0"/>
          <c:extLst xmlns:c16r2="http://schemas.microsoft.com/office/drawing/2015/06/chart">
            <c:ext xmlns:c16="http://schemas.microsoft.com/office/drawing/2014/chart" uri="{C3380CC4-5D6E-409C-BE32-E72D297353CC}">
              <c16:uniqueId val="{0000006B-E83A-49CE-9C06-6032C999531D}"/>
            </c:ext>
          </c:extLst>
        </c:ser>
        <c:dLbls>
          <c:showLegendKey val="0"/>
          <c:showVal val="0"/>
          <c:showCatName val="0"/>
          <c:showSerName val="0"/>
          <c:showPercent val="0"/>
          <c:showBubbleSize val="0"/>
        </c:dLbls>
        <c:axId val="127252672"/>
        <c:axId val="144863168"/>
      </c:scatterChart>
      <c:valAx>
        <c:axId val="127252672"/>
        <c:scaling>
          <c:orientation val="minMax"/>
          <c:min val="0.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Bencin NMB 95 </a:t>
                </a:r>
              </a:p>
            </c:rich>
          </c:tx>
          <c:layout>
            <c:manualLayout>
              <c:xMode val="edge"/>
              <c:yMode val="edge"/>
              <c:x val="0.46816747761811972"/>
              <c:y val="0.94352694406922988"/>
            </c:manualLayout>
          </c:layout>
          <c:overlay val="0"/>
          <c:spPr>
            <a:noFill/>
            <a:ln>
              <a:noFill/>
            </a:ln>
            <a:effectLst/>
          </c:sp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144863168"/>
        <c:crossesAt val="1"/>
        <c:crossBetween val="midCat"/>
      </c:valAx>
      <c:valAx>
        <c:axId val="144863168"/>
        <c:scaling>
          <c:orientation val="minMax"/>
          <c:max val="1.2"/>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Dizel D2</a:t>
                </a:r>
              </a:p>
            </c:rich>
          </c:tx>
          <c:layout>
            <c:manualLayout>
              <c:xMode val="edge"/>
              <c:yMode val="edge"/>
              <c:x val="1.0518439174842652E-3"/>
              <c:y val="0.33365290635741662"/>
            </c:manualLayout>
          </c:layout>
          <c:overlay val="0"/>
          <c:spPr>
            <a:noFill/>
            <a:ln>
              <a:noFill/>
            </a:ln>
            <a:effectLst/>
          </c:sp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127252672"/>
        <c:crossesAt val="1"/>
        <c:crossBetween val="midCat"/>
        <c:minorUnit val="0.1"/>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l-S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'EN20-6'!$H$5</c:f>
              <c:strCache>
                <c:ptCount val="1"/>
                <c:pt idx="0">
                  <c:v>Osnovna cena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'EN20-6'!$A$8:$A$14</c:f>
              <c:strCache>
                <c:ptCount val="7"/>
                <c:pt idx="0">
                  <c:v>Električna energija - industrija</c:v>
                </c:pt>
                <c:pt idx="1">
                  <c:v>Zemeljski plin - industrija</c:v>
                </c:pt>
                <c:pt idx="2">
                  <c:v>Električna energija - gospodinjstva</c:v>
                </c:pt>
                <c:pt idx="3">
                  <c:v>Zemeljski plin - gospodinjstva </c:v>
                </c:pt>
                <c:pt idx="4">
                  <c:v>Diesel D2 - promet </c:v>
                </c:pt>
                <c:pt idx="5">
                  <c:v>Bencin NMB 95 - promet</c:v>
                </c:pt>
                <c:pt idx="6">
                  <c:v>Kurilno olje EL</c:v>
                </c:pt>
              </c:strCache>
            </c:strRef>
          </c:cat>
          <c:val>
            <c:numRef>
              <c:f>'EN20-6'!$H$8:$H$14</c:f>
              <c:numCache>
                <c:formatCode>0.0%</c:formatCode>
                <c:ptCount val="7"/>
                <c:pt idx="0">
                  <c:v>0.71665043816942542</c:v>
                </c:pt>
                <c:pt idx="1">
                  <c:v>0.73781106458337165</c:v>
                </c:pt>
                <c:pt idx="2">
                  <c:v>0.70971635485817752</c:v>
                </c:pt>
                <c:pt idx="3">
                  <c:v>0.75212460995966424</c:v>
                </c:pt>
                <c:pt idx="4">
                  <c:v>0.49534883720930234</c:v>
                </c:pt>
                <c:pt idx="5">
                  <c:v>0.44058941728064294</c:v>
                </c:pt>
                <c:pt idx="6">
                  <c:v>0.69360639360639353</c:v>
                </c:pt>
              </c:numCache>
            </c:numRef>
          </c:val>
        </c:ser>
        <c:ser>
          <c:idx val="1"/>
          <c:order val="1"/>
          <c:tx>
            <c:strRef>
              <c:f>'EN20-6'!$I$5</c:f>
              <c:strCache>
                <c:ptCount val="1"/>
                <c:pt idx="0">
                  <c:v>Davki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'EN20-6'!$A$8:$A$14</c:f>
              <c:strCache>
                <c:ptCount val="7"/>
                <c:pt idx="0">
                  <c:v>Električna energija - industrija</c:v>
                </c:pt>
                <c:pt idx="1">
                  <c:v>Zemeljski plin - industrija</c:v>
                </c:pt>
                <c:pt idx="2">
                  <c:v>Električna energija - gospodinjstva</c:v>
                </c:pt>
                <c:pt idx="3">
                  <c:v>Zemeljski plin - gospodinjstva </c:v>
                </c:pt>
                <c:pt idx="4">
                  <c:v>Diesel D2 - promet </c:v>
                </c:pt>
                <c:pt idx="5">
                  <c:v>Bencin NMB 95 - promet</c:v>
                </c:pt>
                <c:pt idx="6">
                  <c:v>Kurilno olje EL</c:v>
                </c:pt>
              </c:strCache>
            </c:strRef>
          </c:cat>
          <c:val>
            <c:numRef>
              <c:f>'EN20-6'!$I$8:$I$14</c:f>
              <c:numCache>
                <c:formatCode>0.0%</c:formatCode>
                <c:ptCount val="7"/>
                <c:pt idx="0">
                  <c:v>0.28334956183057453</c:v>
                </c:pt>
                <c:pt idx="1">
                  <c:v>0.26218893541662835</c:v>
                </c:pt>
                <c:pt idx="2">
                  <c:v>0.29028364514182248</c:v>
                </c:pt>
                <c:pt idx="3">
                  <c:v>0.24787539004033576</c:v>
                </c:pt>
                <c:pt idx="4">
                  <c:v>0.50465116279069766</c:v>
                </c:pt>
                <c:pt idx="5">
                  <c:v>0.55941058271935706</c:v>
                </c:pt>
                <c:pt idx="6">
                  <c:v>0.30639360639360647</c:v>
                </c:pt>
              </c:numCache>
            </c:numRef>
          </c:val>
        </c:ser>
        <c:dLbls>
          <c:showLegendKey val="0"/>
          <c:showVal val="0"/>
          <c:showCatName val="0"/>
          <c:showSerName val="0"/>
          <c:showPercent val="0"/>
          <c:showBubbleSize val="0"/>
        </c:dLbls>
        <c:gapWidth val="150"/>
        <c:overlap val="100"/>
        <c:axId val="108410368"/>
        <c:axId val="92083840"/>
      </c:barChart>
      <c:catAx>
        <c:axId val="10841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2083840"/>
        <c:crosses val="autoZero"/>
        <c:auto val="1"/>
        <c:lblAlgn val="ctr"/>
        <c:lblOffset val="100"/>
        <c:noMultiLvlLbl val="0"/>
      </c:catAx>
      <c:valAx>
        <c:axId val="920838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08410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l-S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Sheet1!$A$94</c:f>
              <c:strCache>
                <c:ptCount val="1"/>
                <c:pt idx="0">
                  <c:v>Slovenija</c:v>
                </c:pt>
              </c:strCache>
            </c:strRef>
          </c:tx>
          <c:spPr>
            <a:ln w="50800"/>
          </c:spPr>
          <c:marker>
            <c:symbol val="none"/>
          </c:marker>
          <c:cat>
            <c:numRef>
              <c:f>Sheet1!$B$90:$O$90</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Sheet1!$B$94:$O$94</c:f>
              <c:numCache>
                <c:formatCode>General</c:formatCode>
                <c:ptCount val="14"/>
                <c:pt idx="0">
                  <c:v>158.72</c:v>
                </c:pt>
                <c:pt idx="1">
                  <c:v>163.57</c:v>
                </c:pt>
                <c:pt idx="2">
                  <c:v>155.69999999999999</c:v>
                </c:pt>
                <c:pt idx="3">
                  <c:v>159.69999999999999</c:v>
                </c:pt>
                <c:pt idx="4">
                  <c:v>157.66</c:v>
                </c:pt>
                <c:pt idx="5">
                  <c:v>158.21</c:v>
                </c:pt>
                <c:pt idx="6">
                  <c:v>171.83</c:v>
                </c:pt>
                <c:pt idx="7">
                  <c:v>166.66</c:v>
                </c:pt>
                <c:pt idx="8">
                  <c:v>215.54</c:v>
                </c:pt>
                <c:pt idx="9">
                  <c:v>214.88</c:v>
                </c:pt>
                <c:pt idx="10">
                  <c:v>206.66</c:v>
                </c:pt>
                <c:pt idx="11">
                  <c:v>226.5</c:v>
                </c:pt>
                <c:pt idx="12">
                  <c:v>224.62</c:v>
                </c:pt>
                <c:pt idx="13">
                  <c:v>236.37</c:v>
                </c:pt>
              </c:numCache>
            </c:numRef>
          </c:val>
          <c:smooth val="0"/>
        </c:ser>
        <c:ser>
          <c:idx val="1"/>
          <c:order val="1"/>
          <c:tx>
            <c:strRef>
              <c:f>Sheet1!$A$95</c:f>
              <c:strCache>
                <c:ptCount val="1"/>
                <c:pt idx="0">
                  <c:v>EU28</c:v>
                </c:pt>
              </c:strCache>
            </c:strRef>
          </c:tx>
          <c:spPr>
            <a:ln w="25400"/>
          </c:spPr>
          <c:marker>
            <c:symbol val="none"/>
          </c:marker>
          <c:cat>
            <c:numRef>
              <c:f>Sheet1!$B$90:$O$90</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Sheet1!$B$95:$O$95</c:f>
              <c:numCache>
                <c:formatCode>General</c:formatCode>
                <c:ptCount val="14"/>
                <c:pt idx="1">
                  <c:v>199.57</c:v>
                </c:pt>
                <c:pt idx="2">
                  <c:v>198.95</c:v>
                </c:pt>
                <c:pt idx="3">
                  <c:v>196.95</c:v>
                </c:pt>
                <c:pt idx="4">
                  <c:v>194.62</c:v>
                </c:pt>
                <c:pt idx="5">
                  <c:v>193.46</c:v>
                </c:pt>
                <c:pt idx="6">
                  <c:v>193.49</c:v>
                </c:pt>
                <c:pt idx="7">
                  <c:v>188.44</c:v>
                </c:pt>
                <c:pt idx="8">
                  <c:v>201.25</c:v>
                </c:pt>
                <c:pt idx="9">
                  <c:v>197.79</c:v>
                </c:pt>
                <c:pt idx="10">
                  <c:v>215.01</c:v>
                </c:pt>
                <c:pt idx="11">
                  <c:v>217.81</c:v>
                </c:pt>
                <c:pt idx="12">
                  <c:v>219.98</c:v>
                </c:pt>
                <c:pt idx="13">
                  <c:v>233.74</c:v>
                </c:pt>
              </c:numCache>
            </c:numRef>
          </c:val>
          <c:smooth val="0"/>
        </c:ser>
        <c:dLbls>
          <c:showLegendKey val="0"/>
          <c:showVal val="0"/>
          <c:showCatName val="0"/>
          <c:showSerName val="0"/>
          <c:showPercent val="0"/>
          <c:showBubbleSize val="0"/>
        </c:dLbls>
        <c:marker val="1"/>
        <c:smooth val="0"/>
        <c:axId val="90813440"/>
        <c:axId val="87867968"/>
      </c:lineChart>
      <c:catAx>
        <c:axId val="90813440"/>
        <c:scaling>
          <c:orientation val="minMax"/>
        </c:scaling>
        <c:delete val="0"/>
        <c:axPos val="b"/>
        <c:numFmt formatCode="General" sourceLinked="1"/>
        <c:majorTickMark val="out"/>
        <c:minorTickMark val="none"/>
        <c:tickLblPos val="nextTo"/>
        <c:crossAx val="87867968"/>
        <c:crosses val="autoZero"/>
        <c:auto val="1"/>
        <c:lblAlgn val="ctr"/>
        <c:lblOffset val="100"/>
        <c:noMultiLvlLbl val="0"/>
      </c:catAx>
      <c:valAx>
        <c:axId val="87867968"/>
        <c:scaling>
          <c:orientation val="minMax"/>
          <c:max val="300"/>
        </c:scaling>
        <c:delete val="0"/>
        <c:axPos val="l"/>
        <c:majorGridlines>
          <c:spPr>
            <a:ln>
              <a:solidFill>
                <a:schemeClr val="bg1">
                  <a:lumMod val="95000"/>
                </a:schemeClr>
              </a:solidFill>
            </a:ln>
          </c:spPr>
        </c:majorGridlines>
        <c:title>
          <c:tx>
            <c:rich>
              <a:bodyPr rot="-5400000" vert="horz"/>
              <a:lstStyle/>
              <a:p>
                <a:pPr>
                  <a:defRPr/>
                </a:pPr>
                <a:r>
                  <a:rPr lang="en-US"/>
                  <a:t>EUR/toe</a:t>
                </a:r>
              </a:p>
            </c:rich>
          </c:tx>
          <c:layout/>
          <c:overlay val="0"/>
        </c:title>
        <c:numFmt formatCode="General" sourceLinked="1"/>
        <c:majorTickMark val="out"/>
        <c:minorTickMark val="none"/>
        <c:tickLblPos val="nextTo"/>
        <c:crossAx val="908134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86665476290252"/>
          <c:y val="5.0726588362712759E-2"/>
          <c:w val="0.77819324546411928"/>
          <c:h val="0.79592826321053378"/>
        </c:manualLayout>
      </c:layout>
      <c:lineChart>
        <c:grouping val="standard"/>
        <c:varyColors val="0"/>
        <c:ser>
          <c:idx val="0"/>
          <c:order val="0"/>
          <c:tx>
            <c:strRef>
              <c:f>Sheet1!$M$5</c:f>
              <c:strCache>
                <c:ptCount val="1"/>
                <c:pt idx="0">
                  <c:v>Slovenija</c:v>
                </c:pt>
              </c:strCache>
            </c:strRef>
          </c:tx>
          <c:spPr>
            <a:ln w="50800"/>
          </c:spPr>
          <c:marker>
            <c:symbol val="none"/>
          </c:marker>
          <c:cat>
            <c:strRef>
              <c:f>Sheet1!$N$4:$W$4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Sheet1!$N$5:$W$5</c:f>
              <c:numCache>
                <c:formatCode>#,##0.00</c:formatCode>
                <c:ptCount val="10"/>
                <c:pt idx="0">
                  <c:v>3.15</c:v>
                </c:pt>
                <c:pt idx="1">
                  <c:v>2.96</c:v>
                </c:pt>
                <c:pt idx="2">
                  <c:v>2.95</c:v>
                </c:pt>
                <c:pt idx="3">
                  <c:v>2.95</c:v>
                </c:pt>
                <c:pt idx="4">
                  <c:v>3.49</c:v>
                </c:pt>
                <c:pt idx="5">
                  <c:v>3.62</c:v>
                </c:pt>
                <c:pt idx="6">
                  <c:v>3.46</c:v>
                </c:pt>
                <c:pt idx="7">
                  <c:v>3.83</c:v>
                </c:pt>
                <c:pt idx="8">
                  <c:v>3.97</c:v>
                </c:pt>
                <c:pt idx="9">
                  <c:v>3.89</c:v>
                </c:pt>
              </c:numCache>
            </c:numRef>
          </c:val>
          <c:smooth val="0"/>
        </c:ser>
        <c:ser>
          <c:idx val="1"/>
          <c:order val="1"/>
          <c:tx>
            <c:strRef>
              <c:f>Sheet1!$M$6</c:f>
              <c:strCache>
                <c:ptCount val="1"/>
                <c:pt idx="0">
                  <c:v>EU 28</c:v>
                </c:pt>
              </c:strCache>
            </c:strRef>
          </c:tx>
          <c:spPr>
            <a:ln w="25400"/>
          </c:spPr>
          <c:marker>
            <c:symbol val="none"/>
          </c:marker>
          <c:cat>
            <c:strRef>
              <c:f>Sheet1!$N$4:$W$4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Sheet1!$N$6:$W$6</c:f>
              <c:numCache>
                <c:formatCode>#,##0.00</c:formatCode>
                <c:ptCount val="10"/>
                <c:pt idx="0">
                  <c:v>2.5099999999999998</c:v>
                </c:pt>
                <c:pt idx="1">
                  <c:v>2.4300000000000002</c:v>
                </c:pt>
                <c:pt idx="2">
                  <c:v>2.36</c:v>
                </c:pt>
                <c:pt idx="3">
                  <c:v>2.29</c:v>
                </c:pt>
                <c:pt idx="4">
                  <c:v>2.36</c:v>
                </c:pt>
                <c:pt idx="5">
                  <c:v>2.37</c:v>
                </c:pt>
                <c:pt idx="6">
                  <c:v>2.4</c:v>
                </c:pt>
                <c:pt idx="7">
                  <c:v>2.44</c:v>
                </c:pt>
                <c:pt idx="8">
                  <c:v>2.4500000000000002</c:v>
                </c:pt>
                <c:pt idx="9">
                  <c:v>2.46</c:v>
                </c:pt>
              </c:numCache>
            </c:numRef>
          </c:val>
          <c:smooth val="0"/>
        </c:ser>
        <c:dLbls>
          <c:showLegendKey val="0"/>
          <c:showVal val="0"/>
          <c:showCatName val="0"/>
          <c:showSerName val="0"/>
          <c:showPercent val="0"/>
          <c:showBubbleSize val="0"/>
        </c:dLbls>
        <c:marker val="1"/>
        <c:smooth val="0"/>
        <c:axId val="95151616"/>
        <c:axId val="87870272"/>
      </c:lineChart>
      <c:catAx>
        <c:axId val="95151616"/>
        <c:scaling>
          <c:orientation val="minMax"/>
        </c:scaling>
        <c:delete val="0"/>
        <c:axPos val="b"/>
        <c:majorTickMark val="out"/>
        <c:minorTickMark val="none"/>
        <c:tickLblPos val="nextTo"/>
        <c:crossAx val="87870272"/>
        <c:crosses val="autoZero"/>
        <c:auto val="1"/>
        <c:lblAlgn val="ctr"/>
        <c:lblOffset val="100"/>
        <c:noMultiLvlLbl val="0"/>
      </c:catAx>
      <c:valAx>
        <c:axId val="87870272"/>
        <c:scaling>
          <c:orientation val="minMax"/>
        </c:scaling>
        <c:delete val="0"/>
        <c:axPos val="l"/>
        <c:majorGridlines>
          <c:spPr>
            <a:ln>
              <a:solidFill>
                <a:schemeClr val="bg1">
                  <a:lumMod val="85000"/>
                </a:schemeClr>
              </a:solidFill>
            </a:ln>
          </c:spPr>
        </c:majorGridlines>
        <c:title>
          <c:tx>
            <c:rich>
              <a:bodyPr rot="-5400000" vert="horz"/>
              <a:lstStyle/>
              <a:p>
                <a:pPr>
                  <a:defRPr/>
                </a:pPr>
                <a:r>
                  <a:rPr lang="en-US"/>
                  <a:t>Delež okoljskih davkov v BDP (%)</a:t>
                </a:r>
              </a:p>
            </c:rich>
          </c:tx>
          <c:layout/>
          <c:overlay val="0"/>
        </c:title>
        <c:numFmt formatCode="#,##0.00" sourceLinked="1"/>
        <c:majorTickMark val="out"/>
        <c:minorTickMark val="none"/>
        <c:tickLblPos val="nextTo"/>
        <c:crossAx val="95151616"/>
        <c:crosses val="autoZero"/>
        <c:crossBetween val="between"/>
      </c:valAx>
    </c:plotArea>
    <c:legend>
      <c:legendPos val="r"/>
      <c:layout>
        <c:manualLayout>
          <c:xMode val="edge"/>
          <c:yMode val="edge"/>
          <c:x val="0.33664907824781448"/>
          <c:y val="0.59301879615288089"/>
          <c:w val="0.22370118393866403"/>
          <c:h val="0.17229528845887693"/>
        </c:manualLayout>
      </c:layout>
      <c:overlay val="0"/>
      <c:txPr>
        <a:bodyPr/>
        <a:lstStyle/>
        <a:p>
          <a:pPr>
            <a:defRPr sz="1000"/>
          </a:pPr>
          <a:endParaRPr lang="sl-SI"/>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24726063784517"/>
          <c:y val="4.618112916837732E-2"/>
          <c:w val="0.77434860040426789"/>
          <c:h val="0.833062709875105"/>
        </c:manualLayout>
      </c:layout>
      <c:lineChart>
        <c:grouping val="standard"/>
        <c:varyColors val="0"/>
        <c:ser>
          <c:idx val="0"/>
          <c:order val="0"/>
          <c:tx>
            <c:strRef>
              <c:f>Sheet1!$M$48</c:f>
              <c:strCache>
                <c:ptCount val="1"/>
                <c:pt idx="0">
                  <c:v>Slovenija</c:v>
                </c:pt>
              </c:strCache>
            </c:strRef>
          </c:tx>
          <c:spPr>
            <a:ln w="50800"/>
          </c:spPr>
          <c:marker>
            <c:symbol val="none"/>
          </c:marker>
          <c:cat>
            <c:strRef>
              <c:f>Sheet1!$N$4:$W$4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Sheet1!$N$48:$W$48</c:f>
              <c:numCache>
                <c:formatCode>#,##0.00</c:formatCode>
                <c:ptCount val="10"/>
                <c:pt idx="0">
                  <c:v>2.3199999999999998</c:v>
                </c:pt>
                <c:pt idx="1">
                  <c:v>2.2200000000000002</c:v>
                </c:pt>
                <c:pt idx="2">
                  <c:v>2.2400000000000002</c:v>
                </c:pt>
                <c:pt idx="3">
                  <c:v>2.2599999999999998</c:v>
                </c:pt>
                <c:pt idx="4">
                  <c:v>2.86</c:v>
                </c:pt>
                <c:pt idx="5">
                  <c:v>2.99</c:v>
                </c:pt>
                <c:pt idx="6">
                  <c:v>2.84</c:v>
                </c:pt>
                <c:pt idx="7">
                  <c:v>3.13</c:v>
                </c:pt>
                <c:pt idx="8">
                  <c:v>3.07</c:v>
                </c:pt>
                <c:pt idx="9">
                  <c:v>3.01</c:v>
                </c:pt>
              </c:numCache>
            </c:numRef>
          </c:val>
          <c:smooth val="0"/>
        </c:ser>
        <c:ser>
          <c:idx val="1"/>
          <c:order val="1"/>
          <c:tx>
            <c:strRef>
              <c:f>Sheet1!$M$49</c:f>
              <c:strCache>
                <c:ptCount val="1"/>
                <c:pt idx="0">
                  <c:v>EU 28</c:v>
                </c:pt>
              </c:strCache>
            </c:strRef>
          </c:tx>
          <c:spPr>
            <a:ln w="31750"/>
          </c:spPr>
          <c:marker>
            <c:symbol val="none"/>
          </c:marker>
          <c:cat>
            <c:strRef>
              <c:f>Sheet1!$N$4:$W$4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Sheet1!$N$49:$W$49</c:f>
              <c:numCache>
                <c:formatCode>#,##0.00</c:formatCode>
                <c:ptCount val="10"/>
                <c:pt idx="0">
                  <c:v>1.89</c:v>
                </c:pt>
                <c:pt idx="1">
                  <c:v>1.82</c:v>
                </c:pt>
                <c:pt idx="2">
                  <c:v>1.74</c:v>
                </c:pt>
                <c:pt idx="3">
                  <c:v>1.7</c:v>
                </c:pt>
                <c:pt idx="4">
                  <c:v>1.79</c:v>
                </c:pt>
                <c:pt idx="5">
                  <c:v>1.8</c:v>
                </c:pt>
                <c:pt idx="6">
                  <c:v>1.82</c:v>
                </c:pt>
                <c:pt idx="7">
                  <c:v>1.86</c:v>
                </c:pt>
                <c:pt idx="8">
                  <c:v>1.87</c:v>
                </c:pt>
                <c:pt idx="9">
                  <c:v>1.88</c:v>
                </c:pt>
              </c:numCache>
            </c:numRef>
          </c:val>
          <c:smooth val="0"/>
        </c:ser>
        <c:dLbls>
          <c:showLegendKey val="0"/>
          <c:showVal val="0"/>
          <c:showCatName val="0"/>
          <c:showSerName val="0"/>
          <c:showPercent val="0"/>
          <c:showBubbleSize val="0"/>
        </c:dLbls>
        <c:marker val="1"/>
        <c:smooth val="0"/>
        <c:axId val="87813120"/>
        <c:axId val="144864320"/>
      </c:lineChart>
      <c:catAx>
        <c:axId val="87813120"/>
        <c:scaling>
          <c:orientation val="minMax"/>
        </c:scaling>
        <c:delete val="0"/>
        <c:axPos val="b"/>
        <c:majorTickMark val="out"/>
        <c:minorTickMark val="none"/>
        <c:tickLblPos val="nextTo"/>
        <c:crossAx val="144864320"/>
        <c:crosses val="autoZero"/>
        <c:auto val="1"/>
        <c:lblAlgn val="ctr"/>
        <c:lblOffset val="100"/>
        <c:noMultiLvlLbl val="0"/>
      </c:catAx>
      <c:valAx>
        <c:axId val="144864320"/>
        <c:scaling>
          <c:orientation val="minMax"/>
          <c:max val="4.5"/>
        </c:scaling>
        <c:delete val="0"/>
        <c:axPos val="l"/>
        <c:majorGridlines>
          <c:spPr>
            <a:ln>
              <a:solidFill>
                <a:schemeClr val="bg1">
                  <a:lumMod val="85000"/>
                </a:schemeClr>
              </a:solidFill>
            </a:ln>
          </c:spPr>
        </c:majorGridlines>
        <c:title>
          <c:tx>
            <c:rich>
              <a:bodyPr rot="-5400000" vert="horz"/>
              <a:lstStyle/>
              <a:p>
                <a:pPr>
                  <a:defRPr/>
                </a:pPr>
                <a:r>
                  <a:rPr lang="en-US"/>
                  <a:t>Delež davkov</a:t>
                </a:r>
                <a:r>
                  <a:rPr lang="sl-SI"/>
                  <a:t> na energijo</a:t>
                </a:r>
                <a:r>
                  <a:rPr lang="en-US"/>
                  <a:t> v BDP (%)</a:t>
                </a:r>
              </a:p>
            </c:rich>
          </c:tx>
          <c:layout>
            <c:manualLayout>
              <c:xMode val="edge"/>
              <c:yMode val="edge"/>
              <c:x val="2.8444035129055289E-3"/>
              <c:y val="8.2277382461788104E-2"/>
            </c:manualLayout>
          </c:layout>
          <c:overlay val="0"/>
        </c:title>
        <c:numFmt formatCode="#,##0.00" sourceLinked="1"/>
        <c:majorTickMark val="out"/>
        <c:minorTickMark val="none"/>
        <c:tickLblPos val="nextTo"/>
        <c:spPr>
          <a:ln>
            <a:solidFill>
              <a:schemeClr val="bg1">
                <a:lumMod val="75000"/>
              </a:schemeClr>
            </a:solidFill>
          </a:ln>
        </c:spPr>
        <c:crossAx val="87813120"/>
        <c:crosses val="autoZero"/>
        <c:crossBetween val="between"/>
      </c:valAx>
    </c:plotArea>
    <c:legend>
      <c:legendPos val="r"/>
      <c:layout>
        <c:manualLayout>
          <c:xMode val="edge"/>
          <c:yMode val="edge"/>
          <c:x val="0.3408919063953838"/>
          <c:y val="0.62934490960043987"/>
          <c:w val="0.28247950461689242"/>
          <c:h val="0.16520556572381478"/>
        </c:manualLayout>
      </c:layout>
      <c:overlay val="0"/>
      <c:txPr>
        <a:bodyPr/>
        <a:lstStyle/>
        <a:p>
          <a:pPr>
            <a:defRPr b="1"/>
          </a:pPr>
          <a:endParaRPr lang="sl-SI"/>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18278994746508E-2"/>
          <c:y val="4.7320090350636466E-2"/>
          <c:w val="0.90352435803344489"/>
          <c:h val="0.67424120242342367"/>
        </c:manualLayout>
      </c:layout>
      <c:barChart>
        <c:barDir val="col"/>
        <c:grouping val="clustered"/>
        <c:varyColors val="0"/>
        <c:ser>
          <c:idx val="0"/>
          <c:order val="0"/>
          <c:spPr>
            <a:solidFill>
              <a:srgbClr val="4472C4"/>
            </a:solidFill>
            <a:ln w="25400">
              <a:noFill/>
            </a:ln>
          </c:spPr>
          <c:invertIfNegative val="0"/>
          <c:dPt>
            <c:idx val="10"/>
            <c:invertIfNegative val="0"/>
            <c:bubble3D val="0"/>
            <c:spPr>
              <a:solidFill>
                <a:schemeClr val="accent2"/>
              </a:solidFill>
              <a:ln w="25400">
                <a:noFill/>
              </a:ln>
            </c:spPr>
          </c:dPt>
          <c:cat>
            <c:strRef>
              <c:f>'EN11-2(prej3)'!$H$5:$AM$5</c:f>
              <c:strCache>
                <c:ptCount val="32"/>
                <c:pt idx="0">
                  <c:v>EU-28</c:v>
                </c:pt>
                <c:pt idx="1">
                  <c:v>EU-15</c:v>
                </c:pt>
                <c:pt idx="2">
                  <c:v>EU-10</c:v>
                </c:pt>
                <c:pt idx="3">
                  <c:v> - </c:v>
                </c:pt>
                <c:pt idx="4">
                  <c:v>Estonija</c:v>
                </c:pt>
                <c:pt idx="5">
                  <c:v>Finska</c:v>
                </c:pt>
                <c:pt idx="6">
                  <c:v>Bolgarija</c:v>
                </c:pt>
                <c:pt idx="7">
                  <c:v>Češka republika</c:v>
                </c:pt>
                <c:pt idx="8">
                  <c:v>Belgija</c:v>
                </c:pt>
                <c:pt idx="9">
                  <c:v>Slovaška</c:v>
                </c:pt>
                <c:pt idx="10">
                  <c:v>SLOVENIJA</c:v>
                </c:pt>
                <c:pt idx="11">
                  <c:v>Švedska</c:v>
                </c:pt>
                <c:pt idx="12">
                  <c:v>Poljska</c:v>
                </c:pt>
                <c:pt idx="13">
                  <c:v>Madžarska</c:v>
                </c:pt>
                <c:pt idx="14">
                  <c:v>Nizozemska</c:v>
                </c:pt>
                <c:pt idx="15">
                  <c:v>Francija</c:v>
                </c:pt>
                <c:pt idx="16">
                  <c:v>Romunija</c:v>
                </c:pt>
                <c:pt idx="17">
                  <c:v>Latvija</c:v>
                </c:pt>
                <c:pt idx="18">
                  <c:v>Litva</c:v>
                </c:pt>
                <c:pt idx="19">
                  <c:v>Ciper</c:v>
                </c:pt>
                <c:pt idx="20">
                  <c:v>Luksemburg</c:v>
                </c:pt>
                <c:pt idx="21">
                  <c:v>Hrvaška</c:v>
                </c:pt>
                <c:pt idx="22">
                  <c:v>Nemčija</c:v>
                </c:pt>
                <c:pt idx="23">
                  <c:v>Avstrija</c:v>
                </c:pt>
                <c:pt idx="24">
                  <c:v>Grčija</c:v>
                </c:pt>
                <c:pt idx="25">
                  <c:v>Malta</c:v>
                </c:pt>
                <c:pt idx="26">
                  <c:v>Portugalska</c:v>
                </c:pt>
                <c:pt idx="27">
                  <c:v>Španija</c:v>
                </c:pt>
                <c:pt idx="28">
                  <c:v>Velika Britanija</c:v>
                </c:pt>
                <c:pt idx="29">
                  <c:v>Italija</c:v>
                </c:pt>
                <c:pt idx="30">
                  <c:v>Danska</c:v>
                </c:pt>
                <c:pt idx="31">
                  <c:v>Irska</c:v>
                </c:pt>
              </c:strCache>
            </c:strRef>
          </c:cat>
          <c:val>
            <c:numRef>
              <c:f>'EN11-2(prej3)'!$H$8:$AM$8</c:f>
              <c:numCache>
                <c:formatCode>#,##0</c:formatCode>
                <c:ptCount val="32"/>
                <c:pt idx="0">
                  <c:v>127.50549685867283</c:v>
                </c:pt>
                <c:pt idx="1">
                  <c:v>124.20196300364609</c:v>
                </c:pt>
                <c:pt idx="2">
                  <c:v>153.60698289248617</c:v>
                </c:pt>
                <c:pt idx="4">
                  <c:v>267.59468718385142</c:v>
                </c:pt>
                <c:pt idx="5">
                  <c:v>231.26581885374449</c:v>
                </c:pt>
                <c:pt idx="6">
                  <c:v>226.16699848306916</c:v>
                </c:pt>
                <c:pt idx="7">
                  <c:v>204.86370401408573</c:v>
                </c:pt>
                <c:pt idx="8">
                  <c:v>182.24253551221156</c:v>
                </c:pt>
                <c:pt idx="9">
                  <c:v>174.48917053552472</c:v>
                </c:pt>
                <c:pt idx="10">
                  <c:v>168.51678790816101</c:v>
                </c:pt>
                <c:pt idx="11">
                  <c:v>165.36226496638548</c:v>
                </c:pt>
                <c:pt idx="12">
                  <c:v>163.5031782105431</c:v>
                </c:pt>
                <c:pt idx="13">
                  <c:v>154.84306446169424</c:v>
                </c:pt>
                <c:pt idx="14">
                  <c:v>148.8598796335182</c:v>
                </c:pt>
                <c:pt idx="15">
                  <c:v>145.93167859499516</c:v>
                </c:pt>
                <c:pt idx="16">
                  <c:v>143.78497561917254</c:v>
                </c:pt>
                <c:pt idx="17">
                  <c:v>140.39534375847899</c:v>
                </c:pt>
                <c:pt idx="18">
                  <c:v>140.08539520058358</c:v>
                </c:pt>
                <c:pt idx="19">
                  <c:v>133.01473516527278</c:v>
                </c:pt>
                <c:pt idx="20">
                  <c:v>132.42700055442617</c:v>
                </c:pt>
                <c:pt idx="21">
                  <c:v>130.97818001677871</c:v>
                </c:pt>
                <c:pt idx="22">
                  <c:v>126.66095088653655</c:v>
                </c:pt>
                <c:pt idx="23">
                  <c:v>124.94935008010141</c:v>
                </c:pt>
                <c:pt idx="24">
                  <c:v>124.31054840898527</c:v>
                </c:pt>
                <c:pt idx="25">
                  <c:v>123.74280820413721</c:v>
                </c:pt>
                <c:pt idx="26">
                  <c:v>115.06693140085081</c:v>
                </c:pt>
                <c:pt idx="27">
                  <c:v>114.70623616548339</c:v>
                </c:pt>
                <c:pt idx="28">
                  <c:v>114.21622771742969</c:v>
                </c:pt>
                <c:pt idx="29">
                  <c:v>113.35135261971138</c:v>
                </c:pt>
                <c:pt idx="30">
                  <c:v>108.35224491612156</c:v>
                </c:pt>
                <c:pt idx="31">
                  <c:v>92.707173963820637</c:v>
                </c:pt>
              </c:numCache>
            </c:numRef>
          </c:val>
        </c:ser>
        <c:dLbls>
          <c:showLegendKey val="0"/>
          <c:showVal val="0"/>
          <c:showCatName val="0"/>
          <c:showSerName val="0"/>
          <c:showPercent val="0"/>
          <c:showBubbleSize val="0"/>
        </c:dLbls>
        <c:gapWidth val="50"/>
        <c:axId val="93714944"/>
        <c:axId val="87874880"/>
      </c:barChart>
      <c:catAx>
        <c:axId val="93714944"/>
        <c:scaling>
          <c:orientation val="minMax"/>
        </c:scaling>
        <c:delete val="0"/>
        <c:axPos val="b"/>
        <c:numFmt formatCode="General" sourceLinked="1"/>
        <c:majorTickMark val="out"/>
        <c:minorTickMark val="none"/>
        <c:tickLblPos val="nextTo"/>
        <c:spPr>
          <a:ln w="9525">
            <a:noFill/>
          </a:ln>
        </c:spPr>
        <c:txPr>
          <a:bodyPr rot="-5400000" vert="horz"/>
          <a:lstStyle/>
          <a:p>
            <a:pPr>
              <a:defRPr/>
            </a:pPr>
            <a:endParaRPr lang="sl-SI"/>
          </a:p>
        </c:txPr>
        <c:crossAx val="87874880"/>
        <c:crosses val="autoZero"/>
        <c:auto val="1"/>
        <c:lblAlgn val="ctr"/>
        <c:lblOffset val="100"/>
        <c:tickLblSkip val="1"/>
        <c:tickMarkSkip val="1"/>
        <c:noMultiLvlLbl val="0"/>
      </c:catAx>
      <c:valAx>
        <c:axId val="87874880"/>
        <c:scaling>
          <c:orientation val="minMax"/>
        </c:scaling>
        <c:delete val="0"/>
        <c:axPos val="l"/>
        <c:majorGridlines>
          <c:spPr>
            <a:ln w="3175">
              <a:solidFill>
                <a:srgbClr val="C0C0C0"/>
              </a:solidFill>
              <a:prstDash val="sysDash"/>
            </a:ln>
          </c:spPr>
        </c:majorGridlines>
        <c:title>
          <c:tx>
            <c:rich>
              <a:bodyPr rot="-5400000" vert="horz"/>
              <a:lstStyle/>
              <a:p>
                <a:pPr algn="ctr">
                  <a:defRPr b="1"/>
                </a:pPr>
                <a:r>
                  <a:rPr lang="sl-SI" b="1"/>
                  <a:t>Primerjava energetskih učinkovitosti (toe/PPS)</a:t>
                </a:r>
              </a:p>
            </c:rich>
          </c:tx>
          <c:layout>
            <c:manualLayout>
              <c:xMode val="edge"/>
              <c:yMode val="edge"/>
              <c:x val="1.2706397482305233E-2"/>
              <c:y val="5.3014995109525516E-2"/>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sl-SI"/>
          </a:p>
        </c:txPr>
        <c:crossAx val="93714944"/>
        <c:crosses val="autoZero"/>
        <c:crossBetween val="between"/>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900" b="0" i="0" u="none" strike="noStrike" baseline="0">
          <a:solidFill>
            <a:srgbClr val="000000"/>
          </a:solidFill>
          <a:latin typeface="+mn-lt"/>
          <a:ea typeface="Arial CE"/>
          <a:cs typeface="Arial CE"/>
        </a:defRPr>
      </a:pPr>
      <a:endParaRPr lang="sl-SI"/>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0.44015</cdr:x>
      <cdr:y>0.49234</cdr:y>
    </cdr:from>
    <cdr:to>
      <cdr:x>0.46991</cdr:x>
      <cdr:y>0.53909</cdr:y>
    </cdr:to>
    <cdr:sp macro="" textlink="">
      <cdr:nvSpPr>
        <cdr:cNvPr id="2" name="Flowchart: Connector 1"/>
        <cdr:cNvSpPr/>
      </cdr:nvSpPr>
      <cdr:spPr bwMode="auto">
        <a:xfrm xmlns:a="http://schemas.openxmlformats.org/drawingml/2006/main">
          <a:off x="3654852" y="2559218"/>
          <a:ext cx="247135" cy="243016"/>
        </a:xfrm>
        <a:prstGeom xmlns:a="http://schemas.openxmlformats.org/drawingml/2006/main" prst="flowChartConnector">
          <a:avLst/>
        </a:prstGeom>
        <a:solidFill xmlns:a="http://schemas.openxmlformats.org/drawingml/2006/main">
          <a:srgbClr val="00B05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fontAlgn="base" hangingPunct="0">
            <a:spcBef>
              <a:spcPct val="0"/>
            </a:spcBef>
            <a:spcAft>
              <a:spcPct val="0"/>
            </a:spcAft>
          </a:pPr>
          <a:endParaRPr lang="sl-SI" sz="900">
            <a:latin typeface="Times"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50B83-65FA-4861-B205-CCFA83DA93BE}" type="datetimeFigureOut">
              <a:rPr lang="sl-SI" smtClean="0"/>
              <a:t>6.6.2016</a:t>
            </a:fld>
            <a:endParaRPr lang="sl-SI"/>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F4703-47EC-4BEF-B0E1-26B98D41AE42}" type="slidenum">
              <a:rPr lang="sl-SI" smtClean="0"/>
              <a:t>‹#›</a:t>
            </a:fld>
            <a:endParaRPr lang="sl-SI"/>
          </a:p>
        </p:txBody>
      </p:sp>
    </p:spTree>
    <p:extLst>
      <p:ext uri="{BB962C8B-B14F-4D97-AF65-F5344CB8AC3E}">
        <p14:creationId xmlns:p14="http://schemas.microsoft.com/office/powerpoint/2010/main" val="97396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a:t>
            </a:fld>
            <a:endParaRPr lang="sl-SI"/>
          </a:p>
        </p:txBody>
      </p:sp>
    </p:spTree>
    <p:extLst>
      <p:ext uri="{BB962C8B-B14F-4D97-AF65-F5344CB8AC3E}">
        <p14:creationId xmlns:p14="http://schemas.microsoft.com/office/powerpoint/2010/main" val="2420592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10</a:t>
            </a:fld>
            <a:endParaRPr lang="sl-SI"/>
          </a:p>
        </p:txBody>
      </p:sp>
    </p:spTree>
    <p:extLst>
      <p:ext uri="{BB962C8B-B14F-4D97-AF65-F5344CB8AC3E}">
        <p14:creationId xmlns:p14="http://schemas.microsoft.com/office/powerpoint/2010/main" val="219705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11</a:t>
            </a:fld>
            <a:endParaRPr lang="sl-SI"/>
          </a:p>
        </p:txBody>
      </p:sp>
    </p:spTree>
    <p:extLst>
      <p:ext uri="{BB962C8B-B14F-4D97-AF65-F5344CB8AC3E}">
        <p14:creationId xmlns:p14="http://schemas.microsoft.com/office/powerpoint/2010/main" val="219705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12</a:t>
            </a:fld>
            <a:endParaRPr lang="sl-SI"/>
          </a:p>
        </p:txBody>
      </p:sp>
    </p:spTree>
    <p:extLst>
      <p:ext uri="{BB962C8B-B14F-4D97-AF65-F5344CB8AC3E}">
        <p14:creationId xmlns:p14="http://schemas.microsoft.com/office/powerpoint/2010/main" val="2197055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13</a:t>
            </a:fld>
            <a:endParaRPr lang="sl-SI"/>
          </a:p>
        </p:txBody>
      </p:sp>
    </p:spTree>
    <p:extLst>
      <p:ext uri="{BB962C8B-B14F-4D97-AF65-F5344CB8AC3E}">
        <p14:creationId xmlns:p14="http://schemas.microsoft.com/office/powerpoint/2010/main" val="219705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14</a:t>
            </a:fld>
            <a:endParaRPr lang="sl-SI"/>
          </a:p>
        </p:txBody>
      </p:sp>
    </p:spTree>
    <p:extLst>
      <p:ext uri="{BB962C8B-B14F-4D97-AF65-F5344CB8AC3E}">
        <p14:creationId xmlns:p14="http://schemas.microsoft.com/office/powerpoint/2010/main" val="2197055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15</a:t>
            </a:fld>
            <a:endParaRPr lang="sl-SI"/>
          </a:p>
        </p:txBody>
      </p:sp>
    </p:spTree>
    <p:extLst>
      <p:ext uri="{BB962C8B-B14F-4D97-AF65-F5344CB8AC3E}">
        <p14:creationId xmlns:p14="http://schemas.microsoft.com/office/powerpoint/2010/main" val="2197055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Leta 2014 je bilo za podporo ukrepom učinkovite rabe in spodbujanju obnovljivih virov energije namenjeno 324 mio EUR (realno gledano gre za 540% povečanje) glede na leto 2005, ko je bilo za te ukrepe namenjeno 27 mio EUR.</a:t>
            </a:r>
          </a:p>
          <a:p>
            <a:endParaRPr lang="sl-SI" dirty="0" smtClean="0"/>
          </a:p>
          <a:p>
            <a:r>
              <a:rPr lang="sl-SI" sz="1200" kern="1200" dirty="0" smtClean="0">
                <a:solidFill>
                  <a:schemeClr val="tx1"/>
                </a:solidFill>
                <a:effectLst/>
                <a:latin typeface="+mn-lt"/>
                <a:ea typeface="+mn-ea"/>
                <a:cs typeface="+mn-cs"/>
              </a:rPr>
              <a:t>Struktura okolju škodljivih subvencij, se je v zadnjih 10 letih močno spremenila. Za leto 2014 znaša ocenjena vrednost subvencij 120 mio EUR. Od tega je 41 mio EUR (34%) vračil trošarine na dizelsko gorivo pri tovornih vozilih, 37 mio EUR (32%) oprostitev plačil trošarine pri proizvodnji električne energije in toplote ter 20 mio EUR (17%) delnega vračila trošarine za uporabo kmetijske mehanizacije. </a:t>
            </a:r>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16</a:t>
            </a:fld>
            <a:endParaRPr lang="sl-SI"/>
          </a:p>
        </p:txBody>
      </p:sp>
    </p:spTree>
    <p:extLst>
      <p:ext uri="{BB962C8B-B14F-4D97-AF65-F5344CB8AC3E}">
        <p14:creationId xmlns:p14="http://schemas.microsoft.com/office/powerpoint/2010/main" val="219705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Leta 2014 je bilo za podporo ukrepom učinkovite rabe in spodbujanju obnovljivih virov energije namenjeno 324 mio EUR (realno gledano gre za 540% povečanje) glede na leto 2005, ko je bilo za te ukrepe namenjeno 27 mio EUR.</a:t>
            </a:r>
          </a:p>
          <a:p>
            <a:endParaRPr lang="sl-SI" dirty="0" smtClean="0"/>
          </a:p>
          <a:p>
            <a:r>
              <a:rPr lang="sl-SI" sz="1200" kern="1200" dirty="0" smtClean="0">
                <a:solidFill>
                  <a:schemeClr val="tx1"/>
                </a:solidFill>
                <a:effectLst/>
                <a:latin typeface="+mn-lt"/>
                <a:ea typeface="+mn-ea"/>
                <a:cs typeface="+mn-cs"/>
              </a:rPr>
              <a:t>Struktura okolju škodljivih subvencij, se je v zadnjih 10 letih močno spremenila. Za leto 2014 znaša ocenjena vrednost subvencij 120 mio EUR. Od tega je 41 mio EUR (34%) vračil trošarine na dizelsko gorivo pri tovornih vozilih, 37 mio EUR (32%) oprostitev plačil trošarine pri proizvodnji električne energije in toplote ter 20 mio EUR (17%) delnega vračila trošarine za uporabo kmetijske mehanizacije. </a:t>
            </a:r>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17</a:t>
            </a:fld>
            <a:endParaRPr lang="sl-SI"/>
          </a:p>
        </p:txBody>
      </p:sp>
    </p:spTree>
    <p:extLst>
      <p:ext uri="{BB962C8B-B14F-4D97-AF65-F5344CB8AC3E}">
        <p14:creationId xmlns:p14="http://schemas.microsoft.com/office/powerpoint/2010/main" val="2197055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18</a:t>
            </a:fld>
            <a:endParaRPr lang="sl-SI"/>
          </a:p>
        </p:txBody>
      </p:sp>
    </p:spTree>
    <p:extLst>
      <p:ext uri="{BB962C8B-B14F-4D97-AF65-F5344CB8AC3E}">
        <p14:creationId xmlns:p14="http://schemas.microsoft.com/office/powerpoint/2010/main" val="219705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19</a:t>
            </a:fld>
            <a:endParaRPr lang="sl-SI"/>
          </a:p>
        </p:txBody>
      </p:sp>
    </p:spTree>
    <p:extLst>
      <p:ext uri="{BB962C8B-B14F-4D97-AF65-F5344CB8AC3E}">
        <p14:creationId xmlns:p14="http://schemas.microsoft.com/office/powerpoint/2010/main" val="320127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Cilji: </a:t>
            </a:r>
            <a:r>
              <a:rPr lang="sl-SI" sz="1200" kern="1200" dirty="0" smtClean="0">
                <a:solidFill>
                  <a:schemeClr val="tx1"/>
                </a:solidFill>
                <a:effectLst/>
                <a:latin typeface="+mn-lt"/>
                <a:ea typeface="+mn-ea"/>
                <a:cs typeface="+mn-cs"/>
              </a:rPr>
              <a:t>Slovenska energetska politika, ki je opredeljena v </a:t>
            </a:r>
            <a:r>
              <a:rPr lang="sl-SI" sz="1200" kern="1200" dirty="0" err="1" smtClean="0">
                <a:solidFill>
                  <a:schemeClr val="tx1"/>
                </a:solidFill>
                <a:effectLst/>
                <a:latin typeface="+mn-lt"/>
                <a:ea typeface="+mn-ea"/>
                <a:cs typeface="+mn-cs"/>
              </a:rPr>
              <a:t>ReNEP</a:t>
            </a:r>
            <a:r>
              <a:rPr lang="sl-SI" sz="1200" kern="1200" dirty="0" smtClean="0">
                <a:solidFill>
                  <a:schemeClr val="tx1"/>
                </a:solidFill>
                <a:effectLst/>
                <a:latin typeface="+mn-lt"/>
                <a:ea typeface="+mn-ea"/>
                <a:cs typeface="+mn-cs"/>
              </a:rPr>
              <a:t>, je kot svoj cilj opredelila popolno odprtje trga z električno energijo in ga tudi dosegla.</a:t>
            </a:r>
            <a:endParaRPr lang="sl-SI" dirty="0" smtClean="0"/>
          </a:p>
          <a:p>
            <a:r>
              <a:rPr lang="sl-SI" sz="1200" kern="1200" dirty="0" smtClean="0">
                <a:solidFill>
                  <a:schemeClr val="tx1"/>
                </a:solidFill>
                <a:effectLst/>
                <a:latin typeface="+mn-lt"/>
                <a:ea typeface="+mn-ea"/>
                <a:cs typeface="+mn-cs"/>
              </a:rPr>
              <a:t>Cene energije se v pretežni meri določajo na trgu, razen za storitve prenosa in distribucije električne energije, katerih ceno regulira neodvisni regulator. Tudi maloprodajne cene naftnih derivatov so regulirane in se po modelu prilagajajo referenčni ceni na mednarodnem trgu goriv. Državna politika ima neposreden vpliv na končno ceno preko davčne politike.</a:t>
            </a:r>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2</a:t>
            </a:fld>
            <a:endParaRPr lang="sl-SI"/>
          </a:p>
        </p:txBody>
      </p:sp>
    </p:spTree>
    <p:extLst>
      <p:ext uri="{BB962C8B-B14F-4D97-AF65-F5344CB8AC3E}">
        <p14:creationId xmlns:p14="http://schemas.microsoft.com/office/powerpoint/2010/main" val="332189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Problem padca cen za</a:t>
            </a:r>
            <a:r>
              <a:rPr lang="sl-SI" baseline="0" dirty="0" smtClean="0"/>
              <a:t> industrijske odjemalce je v trgu, ki nima pravega signala. Trg dela na obratovalnih stroških in ne na dolgoročnih proizvodnih stroških. Presežek kapacitet (gospodarska kriza) in vstop OVE na trg.</a:t>
            </a:r>
          </a:p>
          <a:p>
            <a:r>
              <a:rPr lang="sl-SI" baseline="0" dirty="0" smtClean="0"/>
              <a:t>Ne drži, da več kot je OVE, bolje je. </a:t>
            </a:r>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3</a:t>
            </a:fld>
            <a:endParaRPr lang="sl-SI"/>
          </a:p>
        </p:txBody>
      </p:sp>
    </p:spTree>
    <p:extLst>
      <p:ext uri="{BB962C8B-B14F-4D97-AF65-F5344CB8AC3E}">
        <p14:creationId xmlns:p14="http://schemas.microsoft.com/office/powerpoint/2010/main" val="332189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4</a:t>
            </a:fld>
            <a:endParaRPr lang="sl-SI"/>
          </a:p>
        </p:txBody>
      </p:sp>
    </p:spTree>
    <p:extLst>
      <p:ext uri="{BB962C8B-B14F-4D97-AF65-F5344CB8AC3E}">
        <p14:creationId xmlns:p14="http://schemas.microsoft.com/office/powerpoint/2010/main" val="332189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5</a:t>
            </a:fld>
            <a:endParaRPr lang="sl-SI"/>
          </a:p>
        </p:txBody>
      </p:sp>
    </p:spTree>
    <p:extLst>
      <p:ext uri="{BB962C8B-B14F-4D97-AF65-F5344CB8AC3E}">
        <p14:creationId xmlns:p14="http://schemas.microsoft.com/office/powerpoint/2010/main" val="332189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6</a:t>
            </a:fld>
            <a:endParaRPr lang="sl-SI"/>
          </a:p>
        </p:txBody>
      </p:sp>
    </p:spTree>
    <p:extLst>
      <p:ext uri="{BB962C8B-B14F-4D97-AF65-F5344CB8AC3E}">
        <p14:creationId xmlns:p14="http://schemas.microsoft.com/office/powerpoint/2010/main" val="332189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7</a:t>
            </a:fld>
            <a:endParaRPr lang="sl-SI"/>
          </a:p>
        </p:txBody>
      </p:sp>
    </p:spTree>
    <p:extLst>
      <p:ext uri="{BB962C8B-B14F-4D97-AF65-F5344CB8AC3E}">
        <p14:creationId xmlns:p14="http://schemas.microsoft.com/office/powerpoint/2010/main" val="332189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8</a:t>
            </a:fld>
            <a:endParaRPr lang="sl-SI"/>
          </a:p>
        </p:txBody>
      </p:sp>
    </p:spTree>
    <p:extLst>
      <p:ext uri="{BB962C8B-B14F-4D97-AF65-F5344CB8AC3E}">
        <p14:creationId xmlns:p14="http://schemas.microsoft.com/office/powerpoint/2010/main" val="332189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744F4703-47EC-4BEF-B0E1-26B98D41AE42}" type="slidenum">
              <a:rPr lang="sl-SI" smtClean="0"/>
              <a:t>9</a:t>
            </a:fld>
            <a:endParaRPr lang="sl-SI"/>
          </a:p>
        </p:txBody>
      </p:sp>
    </p:spTree>
    <p:extLst>
      <p:ext uri="{BB962C8B-B14F-4D97-AF65-F5344CB8AC3E}">
        <p14:creationId xmlns:p14="http://schemas.microsoft.com/office/powerpoint/2010/main" val="2197055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883" name="Rectangle 3"/>
          <p:cNvSpPr>
            <a:spLocks noGrp="1" noChangeArrowheads="1"/>
          </p:cNvSpPr>
          <p:nvPr>
            <p:ph type="ctrTitle"/>
          </p:nvPr>
        </p:nvSpPr>
        <p:spPr>
          <a:xfrm>
            <a:off x="742950" y="1362074"/>
            <a:ext cx="8420100" cy="1470025"/>
          </a:xfrm>
          <a:noFill/>
          <a:extLst>
            <a:ext uri="{909E8E84-426E-40DD-AFC4-6F175D3DCCD1}">
              <a14:hiddenFill xmlns:a14="http://schemas.microsoft.com/office/drawing/2010/main">
                <a:solidFill>
                  <a:srgbClr val="CC3333"/>
                </a:solidFill>
              </a14:hiddenFill>
            </a:ext>
          </a:extLst>
        </p:spPr>
        <p:txBody>
          <a:bodyPr/>
          <a:lstStyle>
            <a:lvl1pPr marL="0" indent="0" algn="r">
              <a:defRPr sz="2800"/>
            </a:lvl1pPr>
          </a:lstStyle>
          <a:p>
            <a:pPr lvl="0"/>
            <a:r>
              <a:rPr lang="en-US" noProof="0" smtClean="0"/>
              <a:t>Click to edit Master title style</a:t>
            </a:r>
            <a:endParaRPr lang="sl-SI" noProof="0" smtClean="0"/>
          </a:p>
        </p:txBody>
      </p:sp>
      <p:sp>
        <p:nvSpPr>
          <p:cNvPr id="378884" name="Rectangle 4"/>
          <p:cNvSpPr>
            <a:spLocks noGrp="1" noChangeArrowheads="1"/>
          </p:cNvSpPr>
          <p:nvPr>
            <p:ph type="subTitle" idx="1"/>
          </p:nvPr>
        </p:nvSpPr>
        <p:spPr>
          <a:xfrm>
            <a:off x="2228850" y="3101975"/>
            <a:ext cx="6934200" cy="1752600"/>
          </a:xfrm>
        </p:spPr>
        <p:txBody>
          <a:bodyPr/>
          <a:lstStyle>
            <a:lvl1pPr marL="0" indent="0" algn="r">
              <a:buFontTx/>
              <a:buNone/>
              <a:defRPr sz="2000">
                <a:solidFill>
                  <a:schemeClr val="bg2"/>
                </a:solidFill>
              </a:defRPr>
            </a:lvl1pPr>
          </a:lstStyle>
          <a:p>
            <a:pPr lvl="0"/>
            <a:r>
              <a:rPr lang="en-US" noProof="0" smtClean="0"/>
              <a:t>Click to edit Master subtitle style</a:t>
            </a:r>
          </a:p>
        </p:txBody>
      </p:sp>
      <p:sp>
        <p:nvSpPr>
          <p:cNvPr id="378885" name="Text Box 5"/>
          <p:cNvSpPr txBox="1">
            <a:spLocks noChangeArrowheads="1"/>
          </p:cNvSpPr>
          <p:nvPr/>
        </p:nvSpPr>
        <p:spPr bwMode="auto">
          <a:xfrm>
            <a:off x="1317359" y="216474"/>
            <a:ext cx="65214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sz="1800" b="1" dirty="0" smtClean="0">
                <a:solidFill>
                  <a:schemeClr val="bg1">
                    <a:lumMod val="75000"/>
                  </a:schemeClr>
                </a:solidFill>
                <a:latin typeface="Tahoma" panose="020B0604030504040204" pitchFamily="34" charset="0"/>
              </a:rPr>
              <a:t>Institut </a:t>
            </a:r>
            <a:r>
              <a:rPr lang="en-US" sz="1800" b="1" dirty="0">
                <a:solidFill>
                  <a:schemeClr val="bg1">
                    <a:lumMod val="75000"/>
                  </a:schemeClr>
                </a:solidFill>
                <a:latin typeface="Tahoma" panose="020B0604030504040204" pitchFamily="34" charset="0"/>
              </a:rPr>
              <a:t>“Jo</a:t>
            </a:r>
            <a:r>
              <a:rPr lang="sl-SI" sz="1800" b="1" dirty="0">
                <a:solidFill>
                  <a:schemeClr val="bg1">
                    <a:lumMod val="75000"/>
                  </a:schemeClr>
                </a:solidFill>
                <a:latin typeface="Tahoma" panose="020B0604030504040204" pitchFamily="34" charset="0"/>
              </a:rPr>
              <a:t>ž</a:t>
            </a:r>
            <a:r>
              <a:rPr lang="en-US" sz="1800" b="1" dirty="0" err="1">
                <a:solidFill>
                  <a:schemeClr val="bg1">
                    <a:lumMod val="75000"/>
                  </a:schemeClr>
                </a:solidFill>
                <a:latin typeface="Tahoma" panose="020B0604030504040204" pitchFamily="34" charset="0"/>
              </a:rPr>
              <a:t>ef</a:t>
            </a:r>
            <a:r>
              <a:rPr lang="en-US" sz="1800" b="1" dirty="0">
                <a:solidFill>
                  <a:schemeClr val="bg1">
                    <a:lumMod val="75000"/>
                  </a:schemeClr>
                </a:solidFill>
                <a:latin typeface="Tahoma" panose="020B0604030504040204" pitchFamily="34" charset="0"/>
              </a:rPr>
              <a:t> Stefan”</a:t>
            </a:r>
          </a:p>
          <a:p>
            <a:r>
              <a:rPr lang="sl-SI" sz="1800" dirty="0">
                <a:solidFill>
                  <a:schemeClr val="bg1">
                    <a:lumMod val="75000"/>
                  </a:schemeClr>
                </a:solidFill>
                <a:latin typeface="Tahoma" panose="020B0604030504040204" pitchFamily="34" charset="0"/>
              </a:rPr>
              <a:t>CENTER ZA ENERGETSKO UČINKOVITOST</a:t>
            </a:r>
            <a:endParaRPr lang="en-US" sz="1800" dirty="0">
              <a:solidFill>
                <a:schemeClr val="bg1">
                  <a:lumMod val="75000"/>
                </a:schemeClr>
              </a:solidFill>
              <a:latin typeface="Tahoma" panose="020B0604030504040204" pitchFamily="34" charset="0"/>
            </a:endParaRPr>
          </a:p>
        </p:txBody>
      </p:sp>
      <p:pic>
        <p:nvPicPr>
          <p:cNvPr id="378886" name="Picture 6" descr="logo_transp"/>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2950" y="288021"/>
            <a:ext cx="427234" cy="503238"/>
          </a:xfrm>
          <a:prstGeom prst="rect">
            <a:avLst/>
          </a:prstGeom>
          <a:solidFill>
            <a:schemeClr val="bg1"/>
          </a:solidFill>
          <a:extLst/>
        </p:spPr>
      </p:pic>
      <p:sp>
        <p:nvSpPr>
          <p:cNvPr id="378887" name="Rectangle 7"/>
          <p:cNvSpPr>
            <a:spLocks noGrp="1" noChangeArrowheads="1"/>
          </p:cNvSpPr>
          <p:nvPr>
            <p:ph type="sldNum" sz="quarter" idx="4"/>
          </p:nvPr>
        </p:nvSpPr>
        <p:spPr bwMode="auto">
          <a:xfrm>
            <a:off x="7567084" y="6453188"/>
            <a:ext cx="2221971" cy="4048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555555"/>
                </a:solidFill>
                <a:latin typeface="+mn-lt"/>
              </a:defRPr>
            </a:lvl1pPr>
          </a:lstStyle>
          <a:p>
            <a:fld id="{C365EBD5-2F75-40F9-AA7B-BB1C24DA7591}" type="slidenum">
              <a:rPr lang="sl-SI" smtClean="0"/>
              <a:t>‹#›</a:t>
            </a:fld>
            <a:endParaRPr lang="sl-SI"/>
          </a:p>
        </p:txBody>
      </p:sp>
      <p:sp>
        <p:nvSpPr>
          <p:cNvPr id="378888" name="Line 8"/>
          <p:cNvSpPr>
            <a:spLocks noChangeShapeType="1"/>
          </p:cNvSpPr>
          <p:nvPr/>
        </p:nvSpPr>
        <p:spPr bwMode="auto">
          <a:xfrm>
            <a:off x="0" y="2911475"/>
            <a:ext cx="9906000" cy="0"/>
          </a:xfrm>
          <a:prstGeom prst="line">
            <a:avLst/>
          </a:prstGeom>
          <a:noFill/>
          <a:ln w="127000">
            <a:solidFill>
              <a:srgbClr val="CC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sz="1800"/>
          </a:p>
        </p:txBody>
      </p:sp>
    </p:spTree>
    <p:extLst>
      <p:ext uri="{BB962C8B-B14F-4D97-AF65-F5344CB8AC3E}">
        <p14:creationId xmlns:p14="http://schemas.microsoft.com/office/powerpoint/2010/main" val="405594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itle 1"/>
          <p:cNvSpPr>
            <a:spLocks noGrp="1"/>
          </p:cNvSpPr>
          <p:nvPr>
            <p:ph type="title"/>
          </p:nvPr>
        </p:nvSpPr>
        <p:spPr>
          <a:xfrm>
            <a:off x="0" y="0"/>
            <a:ext cx="9906000" cy="1219200"/>
          </a:xfrm>
          <a:solidFill>
            <a:schemeClr val="bg1"/>
          </a:solidFill>
        </p:spPr>
        <p:txBody>
          <a:bodyPr/>
          <a:lstStyle/>
          <a:p>
            <a:r>
              <a:rPr lang="en-US" smtClean="0"/>
              <a:t>Click to edit Master title style</a:t>
            </a:r>
            <a:endParaRPr lang="sl-SI" dirty="0"/>
          </a:p>
        </p:txBody>
      </p:sp>
      <p:sp>
        <p:nvSpPr>
          <p:cNvPr id="6" name="Text Box 5"/>
          <p:cNvSpPr txBox="1">
            <a:spLocks noChangeArrowheads="1"/>
          </p:cNvSpPr>
          <p:nvPr userDrawn="1"/>
        </p:nvSpPr>
        <p:spPr bwMode="auto">
          <a:xfrm>
            <a:off x="646880" y="6386513"/>
            <a:ext cx="3107806"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Times"/>
                <a:ea typeface="Osaka" pitchFamily="36" charset="-128"/>
              </a:defRPr>
            </a:lvl1pPr>
            <a:lvl2pPr marL="742950" indent="-285750">
              <a:defRPr sz="900">
                <a:solidFill>
                  <a:schemeClr val="tx1"/>
                </a:solidFill>
                <a:latin typeface="Times"/>
                <a:ea typeface="Osaka" pitchFamily="36" charset="-128"/>
              </a:defRPr>
            </a:lvl2pPr>
            <a:lvl3pPr marL="1143000" indent="-228600">
              <a:defRPr sz="900">
                <a:solidFill>
                  <a:schemeClr val="tx1"/>
                </a:solidFill>
                <a:latin typeface="Times"/>
                <a:ea typeface="Osaka" pitchFamily="36" charset="-128"/>
              </a:defRPr>
            </a:lvl3pPr>
            <a:lvl4pPr marL="1600200" indent="-228600">
              <a:defRPr sz="900">
                <a:solidFill>
                  <a:schemeClr val="tx1"/>
                </a:solidFill>
                <a:latin typeface="Times"/>
                <a:ea typeface="Osaka" pitchFamily="36" charset="-128"/>
              </a:defRPr>
            </a:lvl4pPr>
            <a:lvl5pPr marL="2057400" indent="-228600">
              <a:defRPr sz="900">
                <a:solidFill>
                  <a:schemeClr val="tx1"/>
                </a:solidFill>
                <a:latin typeface="Times"/>
                <a:ea typeface="Osaka" pitchFamily="36" charset="-128"/>
              </a:defRPr>
            </a:lvl5pPr>
            <a:lvl6pPr marL="2514600" indent="-228600" eaLnBrk="0" fontAlgn="base" hangingPunct="0">
              <a:spcBef>
                <a:spcPct val="0"/>
              </a:spcBef>
              <a:spcAft>
                <a:spcPct val="0"/>
              </a:spcAft>
              <a:defRPr sz="900">
                <a:solidFill>
                  <a:schemeClr val="tx1"/>
                </a:solidFill>
                <a:latin typeface="Times"/>
                <a:ea typeface="Osaka" pitchFamily="36" charset="-128"/>
              </a:defRPr>
            </a:lvl6pPr>
            <a:lvl7pPr marL="2971800" indent="-228600" eaLnBrk="0" fontAlgn="base" hangingPunct="0">
              <a:spcBef>
                <a:spcPct val="0"/>
              </a:spcBef>
              <a:spcAft>
                <a:spcPct val="0"/>
              </a:spcAft>
              <a:defRPr sz="900">
                <a:solidFill>
                  <a:schemeClr val="tx1"/>
                </a:solidFill>
                <a:latin typeface="Times"/>
                <a:ea typeface="Osaka" pitchFamily="36" charset="-128"/>
              </a:defRPr>
            </a:lvl7pPr>
            <a:lvl8pPr marL="3429000" indent="-228600" eaLnBrk="0" fontAlgn="base" hangingPunct="0">
              <a:spcBef>
                <a:spcPct val="0"/>
              </a:spcBef>
              <a:spcAft>
                <a:spcPct val="0"/>
              </a:spcAft>
              <a:defRPr sz="900">
                <a:solidFill>
                  <a:schemeClr val="tx1"/>
                </a:solidFill>
                <a:latin typeface="Times"/>
                <a:ea typeface="Osaka" pitchFamily="36" charset="-128"/>
              </a:defRPr>
            </a:lvl8pPr>
            <a:lvl9pPr marL="3886200" indent="-228600" eaLnBrk="0" fontAlgn="base" hangingPunct="0">
              <a:spcBef>
                <a:spcPct val="0"/>
              </a:spcBef>
              <a:spcAft>
                <a:spcPct val="0"/>
              </a:spcAft>
              <a:defRPr sz="900">
                <a:solidFill>
                  <a:schemeClr val="tx1"/>
                </a:solidFill>
                <a:latin typeface="Times"/>
                <a:ea typeface="Osaka" pitchFamily="36" charset="-128"/>
              </a:defRPr>
            </a:lvl9pPr>
          </a:lstStyle>
          <a:p>
            <a:pPr>
              <a:defRPr/>
            </a:pPr>
            <a:r>
              <a:rPr lang="sl-SI" sz="1000" b="1" dirty="0" smtClean="0">
                <a:solidFill>
                  <a:srgbClr val="555555"/>
                </a:solidFill>
                <a:latin typeface="Tahoma" pitchFamily="34" charset="0"/>
              </a:rPr>
              <a:t>Institut </a:t>
            </a:r>
            <a:r>
              <a:rPr lang="en-US" sz="1000" b="1" dirty="0" smtClean="0">
                <a:solidFill>
                  <a:srgbClr val="555555"/>
                </a:solidFill>
                <a:latin typeface="Tahoma" pitchFamily="34" charset="0"/>
              </a:rPr>
              <a:t>“Jo</a:t>
            </a:r>
            <a:r>
              <a:rPr lang="sl-SI" sz="1000" b="1" dirty="0" smtClean="0">
                <a:solidFill>
                  <a:srgbClr val="555555"/>
                </a:solidFill>
                <a:latin typeface="Tahoma" pitchFamily="34" charset="0"/>
              </a:rPr>
              <a:t>ž</a:t>
            </a:r>
            <a:r>
              <a:rPr lang="en-US" sz="1000" b="1" dirty="0" err="1" smtClean="0">
                <a:solidFill>
                  <a:srgbClr val="555555"/>
                </a:solidFill>
                <a:latin typeface="Tahoma" pitchFamily="34" charset="0"/>
              </a:rPr>
              <a:t>ef</a:t>
            </a:r>
            <a:r>
              <a:rPr lang="en-US" sz="1000" b="1" dirty="0" smtClean="0">
                <a:solidFill>
                  <a:srgbClr val="555555"/>
                </a:solidFill>
                <a:latin typeface="Tahoma" pitchFamily="34" charset="0"/>
              </a:rPr>
              <a:t> Stefan”</a:t>
            </a:r>
          </a:p>
          <a:p>
            <a:pPr>
              <a:defRPr/>
            </a:pPr>
            <a:r>
              <a:rPr lang="sl-SI" sz="1200" dirty="0" smtClean="0">
                <a:solidFill>
                  <a:srgbClr val="555555"/>
                </a:solidFill>
                <a:latin typeface="Tahoma" pitchFamily="34" charset="0"/>
              </a:rPr>
              <a:t>CENTER ZA ENERGETSKO UČINKOVITOST</a:t>
            </a:r>
            <a:endParaRPr lang="en-US" sz="1200" dirty="0" smtClean="0">
              <a:solidFill>
                <a:srgbClr val="555555"/>
              </a:solidFill>
              <a:latin typeface="Tahoma" pitchFamily="34" charset="0"/>
            </a:endParaRPr>
          </a:p>
        </p:txBody>
      </p:sp>
      <p:pic>
        <p:nvPicPr>
          <p:cNvPr id="7" name="Picture 6" descr="logo_trans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55" y="6453188"/>
            <a:ext cx="2825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97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mtClean="0"/>
              <a:t>Click to edit Master title style</a:t>
            </a:r>
            <a:endParaRPr lang="sl-SI" dirty="0"/>
          </a:p>
        </p:txBody>
      </p:sp>
      <p:sp>
        <p:nvSpPr>
          <p:cNvPr id="3" name="Content Placeholder 2"/>
          <p:cNvSpPr>
            <a:spLocks noGrp="1"/>
          </p:cNvSpPr>
          <p:nvPr>
            <p:ph sz="half" idx="1"/>
          </p:nvPr>
        </p:nvSpPr>
        <p:spPr>
          <a:xfrm>
            <a:off x="660400" y="1600200"/>
            <a:ext cx="4333875"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5159375" y="1600200"/>
            <a:ext cx="4333875"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Text Box 5"/>
          <p:cNvSpPr txBox="1">
            <a:spLocks noChangeArrowheads="1"/>
          </p:cNvSpPr>
          <p:nvPr userDrawn="1"/>
        </p:nvSpPr>
        <p:spPr bwMode="auto">
          <a:xfrm>
            <a:off x="646880" y="6386513"/>
            <a:ext cx="3107806"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Times"/>
                <a:ea typeface="Osaka" pitchFamily="36" charset="-128"/>
              </a:defRPr>
            </a:lvl1pPr>
            <a:lvl2pPr marL="742950" indent="-285750">
              <a:defRPr sz="900">
                <a:solidFill>
                  <a:schemeClr val="tx1"/>
                </a:solidFill>
                <a:latin typeface="Times"/>
                <a:ea typeface="Osaka" pitchFamily="36" charset="-128"/>
              </a:defRPr>
            </a:lvl2pPr>
            <a:lvl3pPr marL="1143000" indent="-228600">
              <a:defRPr sz="900">
                <a:solidFill>
                  <a:schemeClr val="tx1"/>
                </a:solidFill>
                <a:latin typeface="Times"/>
                <a:ea typeface="Osaka" pitchFamily="36" charset="-128"/>
              </a:defRPr>
            </a:lvl3pPr>
            <a:lvl4pPr marL="1600200" indent="-228600">
              <a:defRPr sz="900">
                <a:solidFill>
                  <a:schemeClr val="tx1"/>
                </a:solidFill>
                <a:latin typeface="Times"/>
                <a:ea typeface="Osaka" pitchFamily="36" charset="-128"/>
              </a:defRPr>
            </a:lvl4pPr>
            <a:lvl5pPr marL="2057400" indent="-228600">
              <a:defRPr sz="900">
                <a:solidFill>
                  <a:schemeClr val="tx1"/>
                </a:solidFill>
                <a:latin typeface="Times"/>
                <a:ea typeface="Osaka" pitchFamily="36" charset="-128"/>
              </a:defRPr>
            </a:lvl5pPr>
            <a:lvl6pPr marL="2514600" indent="-228600" eaLnBrk="0" fontAlgn="base" hangingPunct="0">
              <a:spcBef>
                <a:spcPct val="0"/>
              </a:spcBef>
              <a:spcAft>
                <a:spcPct val="0"/>
              </a:spcAft>
              <a:defRPr sz="900">
                <a:solidFill>
                  <a:schemeClr val="tx1"/>
                </a:solidFill>
                <a:latin typeface="Times"/>
                <a:ea typeface="Osaka" pitchFamily="36" charset="-128"/>
              </a:defRPr>
            </a:lvl6pPr>
            <a:lvl7pPr marL="2971800" indent="-228600" eaLnBrk="0" fontAlgn="base" hangingPunct="0">
              <a:spcBef>
                <a:spcPct val="0"/>
              </a:spcBef>
              <a:spcAft>
                <a:spcPct val="0"/>
              </a:spcAft>
              <a:defRPr sz="900">
                <a:solidFill>
                  <a:schemeClr val="tx1"/>
                </a:solidFill>
                <a:latin typeface="Times"/>
                <a:ea typeface="Osaka" pitchFamily="36" charset="-128"/>
              </a:defRPr>
            </a:lvl7pPr>
            <a:lvl8pPr marL="3429000" indent="-228600" eaLnBrk="0" fontAlgn="base" hangingPunct="0">
              <a:spcBef>
                <a:spcPct val="0"/>
              </a:spcBef>
              <a:spcAft>
                <a:spcPct val="0"/>
              </a:spcAft>
              <a:defRPr sz="900">
                <a:solidFill>
                  <a:schemeClr val="tx1"/>
                </a:solidFill>
                <a:latin typeface="Times"/>
                <a:ea typeface="Osaka" pitchFamily="36" charset="-128"/>
              </a:defRPr>
            </a:lvl8pPr>
            <a:lvl9pPr marL="3886200" indent="-228600" eaLnBrk="0" fontAlgn="base" hangingPunct="0">
              <a:spcBef>
                <a:spcPct val="0"/>
              </a:spcBef>
              <a:spcAft>
                <a:spcPct val="0"/>
              </a:spcAft>
              <a:defRPr sz="900">
                <a:solidFill>
                  <a:schemeClr val="tx1"/>
                </a:solidFill>
                <a:latin typeface="Times"/>
                <a:ea typeface="Osaka" pitchFamily="36" charset="-128"/>
              </a:defRPr>
            </a:lvl9pPr>
          </a:lstStyle>
          <a:p>
            <a:pPr>
              <a:defRPr/>
            </a:pPr>
            <a:r>
              <a:rPr lang="sl-SI" sz="1000" b="1" dirty="0" smtClean="0">
                <a:solidFill>
                  <a:srgbClr val="555555"/>
                </a:solidFill>
                <a:latin typeface="Tahoma" pitchFamily="34" charset="0"/>
              </a:rPr>
              <a:t>Institut </a:t>
            </a:r>
            <a:r>
              <a:rPr lang="en-US" sz="1000" b="1" dirty="0" smtClean="0">
                <a:solidFill>
                  <a:srgbClr val="555555"/>
                </a:solidFill>
                <a:latin typeface="Tahoma" pitchFamily="34" charset="0"/>
              </a:rPr>
              <a:t>“Jo</a:t>
            </a:r>
            <a:r>
              <a:rPr lang="sl-SI" sz="1000" b="1" dirty="0" smtClean="0">
                <a:solidFill>
                  <a:srgbClr val="555555"/>
                </a:solidFill>
                <a:latin typeface="Tahoma" pitchFamily="34" charset="0"/>
              </a:rPr>
              <a:t>ž</a:t>
            </a:r>
            <a:r>
              <a:rPr lang="en-US" sz="1000" b="1" dirty="0" err="1" smtClean="0">
                <a:solidFill>
                  <a:srgbClr val="555555"/>
                </a:solidFill>
                <a:latin typeface="Tahoma" pitchFamily="34" charset="0"/>
              </a:rPr>
              <a:t>ef</a:t>
            </a:r>
            <a:r>
              <a:rPr lang="en-US" sz="1000" b="1" dirty="0" smtClean="0">
                <a:solidFill>
                  <a:srgbClr val="555555"/>
                </a:solidFill>
                <a:latin typeface="Tahoma" pitchFamily="34" charset="0"/>
              </a:rPr>
              <a:t> Stefan”</a:t>
            </a:r>
          </a:p>
          <a:p>
            <a:pPr>
              <a:defRPr/>
            </a:pPr>
            <a:r>
              <a:rPr lang="sl-SI" sz="1200" dirty="0" smtClean="0">
                <a:solidFill>
                  <a:srgbClr val="555555"/>
                </a:solidFill>
                <a:latin typeface="Tahoma" pitchFamily="34" charset="0"/>
              </a:rPr>
              <a:t>CENTER ZA ENERGETSKO UČINKOVITOST</a:t>
            </a:r>
            <a:endParaRPr lang="en-US" sz="1200" dirty="0" smtClean="0">
              <a:solidFill>
                <a:srgbClr val="555555"/>
              </a:solidFill>
              <a:latin typeface="Tahoma" pitchFamily="34" charset="0"/>
            </a:endParaRPr>
          </a:p>
        </p:txBody>
      </p:sp>
      <p:pic>
        <p:nvPicPr>
          <p:cNvPr id="7" name="Picture 6" descr="logo_trans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55" y="6453188"/>
            <a:ext cx="2825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0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mtClean="0"/>
              <a:t>Click to edit Master title style</a:t>
            </a:r>
            <a:endParaRPr lang="sl-SI"/>
          </a:p>
        </p:txBody>
      </p:sp>
      <p:sp>
        <p:nvSpPr>
          <p:cNvPr id="4" name="Text Box 5"/>
          <p:cNvSpPr txBox="1">
            <a:spLocks noChangeArrowheads="1"/>
          </p:cNvSpPr>
          <p:nvPr userDrawn="1"/>
        </p:nvSpPr>
        <p:spPr bwMode="auto">
          <a:xfrm>
            <a:off x="646880" y="6386513"/>
            <a:ext cx="3107806"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Times"/>
                <a:ea typeface="Osaka" pitchFamily="36" charset="-128"/>
              </a:defRPr>
            </a:lvl1pPr>
            <a:lvl2pPr marL="742950" indent="-285750">
              <a:defRPr sz="900">
                <a:solidFill>
                  <a:schemeClr val="tx1"/>
                </a:solidFill>
                <a:latin typeface="Times"/>
                <a:ea typeface="Osaka" pitchFamily="36" charset="-128"/>
              </a:defRPr>
            </a:lvl2pPr>
            <a:lvl3pPr marL="1143000" indent="-228600">
              <a:defRPr sz="900">
                <a:solidFill>
                  <a:schemeClr val="tx1"/>
                </a:solidFill>
                <a:latin typeface="Times"/>
                <a:ea typeface="Osaka" pitchFamily="36" charset="-128"/>
              </a:defRPr>
            </a:lvl3pPr>
            <a:lvl4pPr marL="1600200" indent="-228600">
              <a:defRPr sz="900">
                <a:solidFill>
                  <a:schemeClr val="tx1"/>
                </a:solidFill>
                <a:latin typeface="Times"/>
                <a:ea typeface="Osaka" pitchFamily="36" charset="-128"/>
              </a:defRPr>
            </a:lvl4pPr>
            <a:lvl5pPr marL="2057400" indent="-228600">
              <a:defRPr sz="900">
                <a:solidFill>
                  <a:schemeClr val="tx1"/>
                </a:solidFill>
                <a:latin typeface="Times"/>
                <a:ea typeface="Osaka" pitchFamily="36" charset="-128"/>
              </a:defRPr>
            </a:lvl5pPr>
            <a:lvl6pPr marL="2514600" indent="-228600" eaLnBrk="0" fontAlgn="base" hangingPunct="0">
              <a:spcBef>
                <a:spcPct val="0"/>
              </a:spcBef>
              <a:spcAft>
                <a:spcPct val="0"/>
              </a:spcAft>
              <a:defRPr sz="900">
                <a:solidFill>
                  <a:schemeClr val="tx1"/>
                </a:solidFill>
                <a:latin typeface="Times"/>
                <a:ea typeface="Osaka" pitchFamily="36" charset="-128"/>
              </a:defRPr>
            </a:lvl6pPr>
            <a:lvl7pPr marL="2971800" indent="-228600" eaLnBrk="0" fontAlgn="base" hangingPunct="0">
              <a:spcBef>
                <a:spcPct val="0"/>
              </a:spcBef>
              <a:spcAft>
                <a:spcPct val="0"/>
              </a:spcAft>
              <a:defRPr sz="900">
                <a:solidFill>
                  <a:schemeClr val="tx1"/>
                </a:solidFill>
                <a:latin typeface="Times"/>
                <a:ea typeface="Osaka" pitchFamily="36" charset="-128"/>
              </a:defRPr>
            </a:lvl7pPr>
            <a:lvl8pPr marL="3429000" indent="-228600" eaLnBrk="0" fontAlgn="base" hangingPunct="0">
              <a:spcBef>
                <a:spcPct val="0"/>
              </a:spcBef>
              <a:spcAft>
                <a:spcPct val="0"/>
              </a:spcAft>
              <a:defRPr sz="900">
                <a:solidFill>
                  <a:schemeClr val="tx1"/>
                </a:solidFill>
                <a:latin typeface="Times"/>
                <a:ea typeface="Osaka" pitchFamily="36" charset="-128"/>
              </a:defRPr>
            </a:lvl8pPr>
            <a:lvl9pPr marL="3886200" indent="-228600" eaLnBrk="0" fontAlgn="base" hangingPunct="0">
              <a:spcBef>
                <a:spcPct val="0"/>
              </a:spcBef>
              <a:spcAft>
                <a:spcPct val="0"/>
              </a:spcAft>
              <a:defRPr sz="900">
                <a:solidFill>
                  <a:schemeClr val="tx1"/>
                </a:solidFill>
                <a:latin typeface="Times"/>
                <a:ea typeface="Osaka" pitchFamily="36" charset="-128"/>
              </a:defRPr>
            </a:lvl9pPr>
          </a:lstStyle>
          <a:p>
            <a:pPr>
              <a:defRPr/>
            </a:pPr>
            <a:r>
              <a:rPr lang="sl-SI" sz="1000" b="1" dirty="0" smtClean="0">
                <a:solidFill>
                  <a:srgbClr val="555555"/>
                </a:solidFill>
                <a:latin typeface="Tahoma" pitchFamily="34" charset="0"/>
              </a:rPr>
              <a:t>Institut </a:t>
            </a:r>
            <a:r>
              <a:rPr lang="en-US" sz="1000" b="1" dirty="0" smtClean="0">
                <a:solidFill>
                  <a:srgbClr val="555555"/>
                </a:solidFill>
                <a:latin typeface="Tahoma" pitchFamily="34" charset="0"/>
              </a:rPr>
              <a:t>“Jo</a:t>
            </a:r>
            <a:r>
              <a:rPr lang="sl-SI" sz="1000" b="1" dirty="0" smtClean="0">
                <a:solidFill>
                  <a:srgbClr val="555555"/>
                </a:solidFill>
                <a:latin typeface="Tahoma" pitchFamily="34" charset="0"/>
              </a:rPr>
              <a:t>ž</a:t>
            </a:r>
            <a:r>
              <a:rPr lang="en-US" sz="1000" b="1" dirty="0" err="1" smtClean="0">
                <a:solidFill>
                  <a:srgbClr val="555555"/>
                </a:solidFill>
                <a:latin typeface="Tahoma" pitchFamily="34" charset="0"/>
              </a:rPr>
              <a:t>ef</a:t>
            </a:r>
            <a:r>
              <a:rPr lang="en-US" sz="1000" b="1" dirty="0" smtClean="0">
                <a:solidFill>
                  <a:srgbClr val="555555"/>
                </a:solidFill>
                <a:latin typeface="Tahoma" pitchFamily="34" charset="0"/>
              </a:rPr>
              <a:t> Stefan”</a:t>
            </a:r>
          </a:p>
          <a:p>
            <a:pPr>
              <a:defRPr/>
            </a:pPr>
            <a:r>
              <a:rPr lang="sl-SI" sz="1200" dirty="0" smtClean="0">
                <a:solidFill>
                  <a:srgbClr val="555555"/>
                </a:solidFill>
                <a:latin typeface="Tahoma" pitchFamily="34" charset="0"/>
              </a:rPr>
              <a:t>CENTER ZA ENERGETSKO UČINKOVITOST</a:t>
            </a:r>
            <a:endParaRPr lang="en-US" sz="1200" dirty="0" smtClean="0">
              <a:solidFill>
                <a:srgbClr val="555555"/>
              </a:solidFill>
              <a:latin typeface="Tahoma" pitchFamily="34" charset="0"/>
            </a:endParaRPr>
          </a:p>
        </p:txBody>
      </p:sp>
      <p:pic>
        <p:nvPicPr>
          <p:cNvPr id="5" name="Picture 4" descr="logo_trans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55" y="6453188"/>
            <a:ext cx="2825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95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646880" y="6386513"/>
            <a:ext cx="3107806"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Times"/>
                <a:ea typeface="Osaka" pitchFamily="36" charset="-128"/>
              </a:defRPr>
            </a:lvl1pPr>
            <a:lvl2pPr marL="742950" indent="-285750">
              <a:defRPr sz="900">
                <a:solidFill>
                  <a:schemeClr val="tx1"/>
                </a:solidFill>
                <a:latin typeface="Times"/>
                <a:ea typeface="Osaka" pitchFamily="36" charset="-128"/>
              </a:defRPr>
            </a:lvl2pPr>
            <a:lvl3pPr marL="1143000" indent="-228600">
              <a:defRPr sz="900">
                <a:solidFill>
                  <a:schemeClr val="tx1"/>
                </a:solidFill>
                <a:latin typeface="Times"/>
                <a:ea typeface="Osaka" pitchFamily="36" charset="-128"/>
              </a:defRPr>
            </a:lvl3pPr>
            <a:lvl4pPr marL="1600200" indent="-228600">
              <a:defRPr sz="900">
                <a:solidFill>
                  <a:schemeClr val="tx1"/>
                </a:solidFill>
                <a:latin typeface="Times"/>
                <a:ea typeface="Osaka" pitchFamily="36" charset="-128"/>
              </a:defRPr>
            </a:lvl4pPr>
            <a:lvl5pPr marL="2057400" indent="-228600">
              <a:defRPr sz="900">
                <a:solidFill>
                  <a:schemeClr val="tx1"/>
                </a:solidFill>
                <a:latin typeface="Times"/>
                <a:ea typeface="Osaka" pitchFamily="36" charset="-128"/>
              </a:defRPr>
            </a:lvl5pPr>
            <a:lvl6pPr marL="2514600" indent="-228600" eaLnBrk="0" fontAlgn="base" hangingPunct="0">
              <a:spcBef>
                <a:spcPct val="0"/>
              </a:spcBef>
              <a:spcAft>
                <a:spcPct val="0"/>
              </a:spcAft>
              <a:defRPr sz="900">
                <a:solidFill>
                  <a:schemeClr val="tx1"/>
                </a:solidFill>
                <a:latin typeface="Times"/>
                <a:ea typeface="Osaka" pitchFamily="36" charset="-128"/>
              </a:defRPr>
            </a:lvl6pPr>
            <a:lvl7pPr marL="2971800" indent="-228600" eaLnBrk="0" fontAlgn="base" hangingPunct="0">
              <a:spcBef>
                <a:spcPct val="0"/>
              </a:spcBef>
              <a:spcAft>
                <a:spcPct val="0"/>
              </a:spcAft>
              <a:defRPr sz="900">
                <a:solidFill>
                  <a:schemeClr val="tx1"/>
                </a:solidFill>
                <a:latin typeface="Times"/>
                <a:ea typeface="Osaka" pitchFamily="36" charset="-128"/>
              </a:defRPr>
            </a:lvl7pPr>
            <a:lvl8pPr marL="3429000" indent="-228600" eaLnBrk="0" fontAlgn="base" hangingPunct="0">
              <a:spcBef>
                <a:spcPct val="0"/>
              </a:spcBef>
              <a:spcAft>
                <a:spcPct val="0"/>
              </a:spcAft>
              <a:defRPr sz="900">
                <a:solidFill>
                  <a:schemeClr val="tx1"/>
                </a:solidFill>
                <a:latin typeface="Times"/>
                <a:ea typeface="Osaka" pitchFamily="36" charset="-128"/>
              </a:defRPr>
            </a:lvl8pPr>
            <a:lvl9pPr marL="3886200" indent="-228600" eaLnBrk="0" fontAlgn="base" hangingPunct="0">
              <a:spcBef>
                <a:spcPct val="0"/>
              </a:spcBef>
              <a:spcAft>
                <a:spcPct val="0"/>
              </a:spcAft>
              <a:defRPr sz="900">
                <a:solidFill>
                  <a:schemeClr val="tx1"/>
                </a:solidFill>
                <a:latin typeface="Times"/>
                <a:ea typeface="Osaka" pitchFamily="36" charset="-128"/>
              </a:defRPr>
            </a:lvl9pPr>
          </a:lstStyle>
          <a:p>
            <a:pPr>
              <a:defRPr/>
            </a:pPr>
            <a:r>
              <a:rPr lang="sl-SI" sz="1000" b="1" dirty="0" smtClean="0">
                <a:solidFill>
                  <a:srgbClr val="555555"/>
                </a:solidFill>
                <a:latin typeface="Tahoma" pitchFamily="34" charset="0"/>
              </a:rPr>
              <a:t>Institut </a:t>
            </a:r>
            <a:r>
              <a:rPr lang="en-US" sz="1000" b="1" dirty="0" smtClean="0">
                <a:solidFill>
                  <a:srgbClr val="555555"/>
                </a:solidFill>
                <a:latin typeface="Tahoma" pitchFamily="34" charset="0"/>
              </a:rPr>
              <a:t>“Jo</a:t>
            </a:r>
            <a:r>
              <a:rPr lang="sl-SI" sz="1000" b="1" dirty="0" smtClean="0">
                <a:solidFill>
                  <a:srgbClr val="555555"/>
                </a:solidFill>
                <a:latin typeface="Tahoma" pitchFamily="34" charset="0"/>
              </a:rPr>
              <a:t>ž</a:t>
            </a:r>
            <a:r>
              <a:rPr lang="en-US" sz="1000" b="1" dirty="0" err="1" smtClean="0">
                <a:solidFill>
                  <a:srgbClr val="555555"/>
                </a:solidFill>
                <a:latin typeface="Tahoma" pitchFamily="34" charset="0"/>
              </a:rPr>
              <a:t>ef</a:t>
            </a:r>
            <a:r>
              <a:rPr lang="en-US" sz="1000" b="1" dirty="0" smtClean="0">
                <a:solidFill>
                  <a:srgbClr val="555555"/>
                </a:solidFill>
                <a:latin typeface="Tahoma" pitchFamily="34" charset="0"/>
              </a:rPr>
              <a:t> Stefan”</a:t>
            </a:r>
          </a:p>
          <a:p>
            <a:pPr>
              <a:defRPr/>
            </a:pPr>
            <a:r>
              <a:rPr lang="sl-SI" sz="1200" dirty="0" smtClean="0">
                <a:solidFill>
                  <a:srgbClr val="555555"/>
                </a:solidFill>
                <a:latin typeface="Tahoma" pitchFamily="34" charset="0"/>
              </a:rPr>
              <a:t>CENTER ZA ENERGETSKO UČINKOVITOST</a:t>
            </a:r>
            <a:endParaRPr lang="en-US" sz="1200" dirty="0" smtClean="0">
              <a:solidFill>
                <a:srgbClr val="555555"/>
              </a:solidFill>
              <a:latin typeface="Tahoma" pitchFamily="34" charset="0"/>
            </a:endParaRPr>
          </a:p>
        </p:txBody>
      </p:sp>
      <p:pic>
        <p:nvPicPr>
          <p:cNvPr id="4" name="Picture 3" descr="logo_trans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55" y="6453188"/>
            <a:ext cx="2825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203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bwMode="auto">
          <a:xfrm>
            <a:off x="0" y="0"/>
            <a:ext cx="9906000" cy="1219200"/>
          </a:xfrm>
          <a:prstGeom prst="rect">
            <a:avLst/>
          </a:prstGeom>
          <a:noFill/>
          <a:ln>
            <a:noFill/>
          </a:ln>
          <a:effectLst/>
          <a:extLst/>
        </p:spPr>
        <p:txBody>
          <a:bodyPr vert="horz" wrap="square" lIns="640080" tIns="0" rIns="0" bIns="54864" numCol="1" anchor="b" anchorCtr="0" compatLnSpc="1">
            <a:prstTxWarp prst="textNoShape">
              <a:avLst/>
            </a:prstTxWarp>
          </a:bodyPr>
          <a:lstStyle/>
          <a:p>
            <a:pPr lvl="0"/>
            <a:r>
              <a:rPr lang="en-US" smtClean="0"/>
              <a:t>Click to edit Master title style</a:t>
            </a:r>
          </a:p>
        </p:txBody>
      </p:sp>
      <p:sp>
        <p:nvSpPr>
          <p:cNvPr id="377859" name="Rectangle 3"/>
          <p:cNvSpPr>
            <a:spLocks noGrp="1" noChangeArrowheads="1"/>
          </p:cNvSpPr>
          <p:nvPr>
            <p:ph type="body" idx="1"/>
          </p:nvPr>
        </p:nvSpPr>
        <p:spPr bwMode="auto">
          <a:xfrm>
            <a:off x="660400" y="1600200"/>
            <a:ext cx="88328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7863" name="Rectangle 7"/>
          <p:cNvSpPr>
            <a:spLocks noChangeArrowheads="1"/>
          </p:cNvSpPr>
          <p:nvPr/>
        </p:nvSpPr>
        <p:spPr bwMode="auto">
          <a:xfrm>
            <a:off x="7567084" y="6453188"/>
            <a:ext cx="2221971"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249CD10-0416-4CC4-A9B7-CFCE391D4C25}" type="slidenum">
              <a:rPr lang="en-US" sz="1000">
                <a:solidFill>
                  <a:srgbClr val="555555"/>
                </a:solidFill>
                <a:latin typeface="Tahoma" panose="020B0604030504040204" pitchFamily="34" charset="0"/>
              </a:rPr>
              <a:pPr algn="r"/>
              <a:t>‹#›</a:t>
            </a:fld>
            <a:endParaRPr lang="en-US" sz="1000">
              <a:solidFill>
                <a:srgbClr val="555555"/>
              </a:solidFill>
              <a:latin typeface="Tahoma" panose="020B0604030504040204" pitchFamily="34" charset="0"/>
            </a:endParaRPr>
          </a:p>
        </p:txBody>
      </p:sp>
    </p:spTree>
    <p:extLst>
      <p:ext uri="{BB962C8B-B14F-4D97-AF65-F5344CB8AC3E}">
        <p14:creationId xmlns:p14="http://schemas.microsoft.com/office/powerpoint/2010/main" val="162005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marL="4763" indent="-4763" algn="l" rtl="0" eaLnBrk="1" fontAlgn="base" hangingPunct="1">
        <a:spcBef>
          <a:spcPct val="0"/>
        </a:spcBef>
        <a:spcAft>
          <a:spcPct val="0"/>
        </a:spcAft>
        <a:tabLst>
          <a:tab pos="863600" algn="l"/>
        </a:tabLst>
        <a:defRPr sz="2800" b="1" kern="1200">
          <a:solidFill>
            <a:srgbClr val="CC3333"/>
          </a:solidFill>
          <a:latin typeface="+mj-lt"/>
          <a:ea typeface="+mj-ea"/>
          <a:cs typeface="+mj-cs"/>
        </a:defRPr>
      </a:lvl1pPr>
      <a:lvl2pPr marL="4763" indent="-4763" algn="l" rtl="0" eaLnBrk="1" fontAlgn="base" hangingPunct="1">
        <a:spcBef>
          <a:spcPct val="0"/>
        </a:spcBef>
        <a:spcAft>
          <a:spcPct val="0"/>
        </a:spcAft>
        <a:tabLst>
          <a:tab pos="863600" algn="l"/>
        </a:tabLst>
        <a:defRPr sz="2800" b="1">
          <a:solidFill>
            <a:srgbClr val="CC3333"/>
          </a:solidFill>
          <a:latin typeface="Tahoma" panose="020B0604030504040204" pitchFamily="34" charset="0"/>
          <a:ea typeface="Osaka" pitchFamily="36" charset="-128"/>
        </a:defRPr>
      </a:lvl2pPr>
      <a:lvl3pPr marL="4763" indent="-4763" algn="l" rtl="0" eaLnBrk="1" fontAlgn="base" hangingPunct="1">
        <a:spcBef>
          <a:spcPct val="0"/>
        </a:spcBef>
        <a:spcAft>
          <a:spcPct val="0"/>
        </a:spcAft>
        <a:tabLst>
          <a:tab pos="863600" algn="l"/>
        </a:tabLst>
        <a:defRPr sz="2800" b="1">
          <a:solidFill>
            <a:srgbClr val="CC3333"/>
          </a:solidFill>
          <a:latin typeface="Tahoma" panose="020B0604030504040204" pitchFamily="34" charset="0"/>
          <a:ea typeface="Osaka" pitchFamily="36" charset="-128"/>
        </a:defRPr>
      </a:lvl3pPr>
      <a:lvl4pPr marL="4763" indent="-4763" algn="l" rtl="0" eaLnBrk="1" fontAlgn="base" hangingPunct="1">
        <a:spcBef>
          <a:spcPct val="0"/>
        </a:spcBef>
        <a:spcAft>
          <a:spcPct val="0"/>
        </a:spcAft>
        <a:tabLst>
          <a:tab pos="863600" algn="l"/>
        </a:tabLst>
        <a:defRPr sz="2800" b="1">
          <a:solidFill>
            <a:srgbClr val="CC3333"/>
          </a:solidFill>
          <a:latin typeface="Tahoma" panose="020B0604030504040204" pitchFamily="34" charset="0"/>
          <a:ea typeface="Osaka" pitchFamily="36" charset="-128"/>
        </a:defRPr>
      </a:lvl4pPr>
      <a:lvl5pPr marL="4763" indent="-4763" algn="l" rtl="0" eaLnBrk="1" fontAlgn="base" hangingPunct="1">
        <a:spcBef>
          <a:spcPct val="0"/>
        </a:spcBef>
        <a:spcAft>
          <a:spcPct val="0"/>
        </a:spcAft>
        <a:tabLst>
          <a:tab pos="863600" algn="l"/>
        </a:tabLst>
        <a:defRPr sz="2800" b="1">
          <a:solidFill>
            <a:srgbClr val="CC3333"/>
          </a:solidFill>
          <a:latin typeface="Tahoma" panose="020B0604030504040204" pitchFamily="34" charset="0"/>
          <a:ea typeface="Osaka" pitchFamily="36" charset="-128"/>
        </a:defRPr>
      </a:lvl5pPr>
      <a:lvl6pPr marL="461963" indent="-4763" algn="l" rtl="0" eaLnBrk="1" fontAlgn="base" hangingPunct="1">
        <a:spcBef>
          <a:spcPct val="0"/>
        </a:spcBef>
        <a:spcAft>
          <a:spcPct val="0"/>
        </a:spcAft>
        <a:tabLst>
          <a:tab pos="863600" algn="l"/>
        </a:tabLst>
        <a:defRPr sz="2800" b="1">
          <a:solidFill>
            <a:srgbClr val="CC3333"/>
          </a:solidFill>
          <a:latin typeface="Tahoma" panose="020B0604030504040204" pitchFamily="34" charset="0"/>
          <a:ea typeface="Osaka" pitchFamily="36" charset="-128"/>
        </a:defRPr>
      </a:lvl6pPr>
      <a:lvl7pPr marL="919163" indent="-4763" algn="l" rtl="0" eaLnBrk="1" fontAlgn="base" hangingPunct="1">
        <a:spcBef>
          <a:spcPct val="0"/>
        </a:spcBef>
        <a:spcAft>
          <a:spcPct val="0"/>
        </a:spcAft>
        <a:tabLst>
          <a:tab pos="863600" algn="l"/>
        </a:tabLst>
        <a:defRPr sz="2800" b="1">
          <a:solidFill>
            <a:srgbClr val="CC3333"/>
          </a:solidFill>
          <a:latin typeface="Tahoma" panose="020B0604030504040204" pitchFamily="34" charset="0"/>
          <a:ea typeface="Osaka" pitchFamily="36" charset="-128"/>
        </a:defRPr>
      </a:lvl7pPr>
      <a:lvl8pPr marL="1376363" indent="-4763" algn="l" rtl="0" eaLnBrk="1" fontAlgn="base" hangingPunct="1">
        <a:spcBef>
          <a:spcPct val="0"/>
        </a:spcBef>
        <a:spcAft>
          <a:spcPct val="0"/>
        </a:spcAft>
        <a:tabLst>
          <a:tab pos="863600" algn="l"/>
        </a:tabLst>
        <a:defRPr sz="2800" b="1">
          <a:solidFill>
            <a:srgbClr val="CC3333"/>
          </a:solidFill>
          <a:latin typeface="Tahoma" panose="020B0604030504040204" pitchFamily="34" charset="0"/>
          <a:ea typeface="Osaka" pitchFamily="36" charset="-128"/>
        </a:defRPr>
      </a:lvl8pPr>
      <a:lvl9pPr marL="1833563" indent="-4763" algn="l" rtl="0" eaLnBrk="1" fontAlgn="base" hangingPunct="1">
        <a:spcBef>
          <a:spcPct val="0"/>
        </a:spcBef>
        <a:spcAft>
          <a:spcPct val="0"/>
        </a:spcAft>
        <a:tabLst>
          <a:tab pos="863600" algn="l"/>
        </a:tabLst>
        <a:defRPr sz="2800" b="1">
          <a:solidFill>
            <a:srgbClr val="CC3333"/>
          </a:solidFill>
          <a:latin typeface="Tahoma" panose="020B0604030504040204" pitchFamily="34" charset="0"/>
          <a:ea typeface="Osaka" pitchFamily="36" charset="-128"/>
        </a:defRPr>
      </a:lvl9pPr>
    </p:titleStyle>
    <p:bodyStyle>
      <a:lvl1pPr marL="342900" indent="-342900" algn="l" rtl="0" eaLnBrk="1" fontAlgn="base" hangingPunct="1">
        <a:lnSpc>
          <a:spcPts val="3000"/>
        </a:lnSpc>
        <a:spcBef>
          <a:spcPts val="500"/>
        </a:spcBef>
        <a:spcAft>
          <a:spcPct val="0"/>
        </a:spcAft>
        <a:buChar char="•"/>
        <a:tabLst>
          <a:tab pos="292100" algn="l"/>
        </a:tabLst>
        <a:defRPr sz="2200" kern="1200">
          <a:solidFill>
            <a:srgbClr val="555555"/>
          </a:solidFill>
          <a:latin typeface="+mn-lt"/>
          <a:ea typeface="+mn-ea"/>
          <a:cs typeface="+mn-cs"/>
        </a:defRPr>
      </a:lvl1pPr>
      <a:lvl2pPr marL="857250" indent="-285750" algn="l" rtl="0" eaLnBrk="1" fontAlgn="base" hangingPunct="1">
        <a:lnSpc>
          <a:spcPts val="3000"/>
        </a:lnSpc>
        <a:spcBef>
          <a:spcPts val="500"/>
        </a:spcBef>
        <a:spcAft>
          <a:spcPct val="0"/>
        </a:spcAft>
        <a:buChar char="–"/>
        <a:tabLst>
          <a:tab pos="292100" algn="l"/>
        </a:tabLst>
        <a:defRPr sz="2200" kern="1200">
          <a:solidFill>
            <a:srgbClr val="555555"/>
          </a:solidFill>
          <a:latin typeface="+mn-lt"/>
          <a:ea typeface="+mn-ea"/>
          <a:cs typeface="+mn-cs"/>
        </a:defRPr>
      </a:lvl2pPr>
      <a:lvl3pPr marL="1200150" indent="-228600" algn="l" rtl="0" eaLnBrk="1" fontAlgn="base" hangingPunct="1">
        <a:lnSpc>
          <a:spcPts val="3000"/>
        </a:lnSpc>
        <a:spcBef>
          <a:spcPts val="500"/>
        </a:spcBef>
        <a:spcAft>
          <a:spcPct val="0"/>
        </a:spcAft>
        <a:buFont typeface="Wingdings" panose="05000000000000000000" pitchFamily="2" charset="2"/>
        <a:buChar char="§"/>
        <a:tabLst>
          <a:tab pos="292100" algn="l"/>
        </a:tabLst>
        <a:defRPr sz="2200" kern="1200">
          <a:solidFill>
            <a:srgbClr val="555555"/>
          </a:solidFill>
          <a:latin typeface="+mn-lt"/>
          <a:ea typeface="+mn-ea"/>
          <a:cs typeface="+mn-cs"/>
        </a:defRPr>
      </a:lvl3pPr>
      <a:lvl4pPr marL="1600200" indent="-228600" algn="l" rtl="0" eaLnBrk="1" fontAlgn="base" hangingPunct="1">
        <a:lnSpc>
          <a:spcPts val="3000"/>
        </a:lnSpc>
        <a:spcBef>
          <a:spcPts val="500"/>
        </a:spcBef>
        <a:spcAft>
          <a:spcPct val="0"/>
        </a:spcAft>
        <a:buFont typeface="Wingdings" panose="05000000000000000000" pitchFamily="2" charset="2"/>
        <a:buChar char=""/>
        <a:tabLst>
          <a:tab pos="292100" algn="l"/>
        </a:tabLst>
        <a:defRPr sz="2200" kern="1200">
          <a:solidFill>
            <a:srgbClr val="555555"/>
          </a:solidFill>
          <a:latin typeface="+mn-lt"/>
          <a:ea typeface="+mn-ea"/>
          <a:cs typeface="+mn-cs"/>
        </a:defRPr>
      </a:lvl4pPr>
      <a:lvl5pPr marL="2057400" indent="-228600" algn="l" rtl="0" eaLnBrk="1" fontAlgn="base" hangingPunct="1">
        <a:lnSpc>
          <a:spcPts val="3000"/>
        </a:lnSpc>
        <a:spcBef>
          <a:spcPts val="500"/>
        </a:spcBef>
        <a:spcAft>
          <a:spcPct val="0"/>
        </a:spcAft>
        <a:buChar char="»"/>
        <a:tabLst>
          <a:tab pos="292100" algn="l"/>
        </a:tabLst>
        <a:defRPr sz="22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731" y="1405217"/>
            <a:ext cx="8420100" cy="1470025"/>
          </a:xfrm>
        </p:spPr>
        <p:txBody>
          <a:bodyPr/>
          <a:lstStyle/>
          <a:p>
            <a:r>
              <a:rPr lang="sl-SI" dirty="0" smtClean="0"/>
              <a:t>Kazalci okolje – energija</a:t>
            </a:r>
            <a:br>
              <a:rPr lang="sl-SI" dirty="0" smtClean="0"/>
            </a:br>
            <a:r>
              <a:rPr lang="sl-SI" dirty="0" smtClean="0"/>
              <a:t/>
            </a:r>
            <a:br>
              <a:rPr lang="sl-SI" dirty="0" smtClean="0"/>
            </a:br>
            <a:r>
              <a:rPr lang="sl-SI" sz="2400" dirty="0" smtClean="0"/>
              <a:t>Kaj se v Sloveniji dogaja s cenami energije, davki na energijo in okolju prijaznimi in škodljivimi subvencijami?</a:t>
            </a:r>
            <a:endParaRPr lang="sl-SI" sz="2400" dirty="0"/>
          </a:p>
        </p:txBody>
      </p:sp>
      <p:sp>
        <p:nvSpPr>
          <p:cNvPr id="3" name="Subtitle 2"/>
          <p:cNvSpPr>
            <a:spLocks noGrp="1"/>
          </p:cNvSpPr>
          <p:nvPr>
            <p:ph type="subTitle" idx="1"/>
          </p:nvPr>
        </p:nvSpPr>
        <p:spPr>
          <a:xfrm>
            <a:off x="2316631" y="3160053"/>
            <a:ext cx="6934200" cy="1752600"/>
          </a:xfrm>
        </p:spPr>
        <p:txBody>
          <a:bodyPr/>
          <a:lstStyle/>
          <a:p>
            <a:r>
              <a:rPr lang="sl-SI" sz="1800" dirty="0" smtClean="0"/>
              <a:t>Polona </a:t>
            </a:r>
            <a:r>
              <a:rPr lang="sl-SI" sz="1800" dirty="0" smtClean="0"/>
              <a:t>Lah, Matevž Pušnik </a:t>
            </a:r>
            <a:r>
              <a:rPr lang="sl-SI" sz="1800" dirty="0" smtClean="0"/>
              <a:t>(IJS-CEU)</a:t>
            </a:r>
          </a:p>
          <a:p>
            <a:r>
              <a:rPr lang="sl-SI" sz="1800" i="1" dirty="0" smtClean="0"/>
              <a:t/>
            </a:r>
            <a:br>
              <a:rPr lang="sl-SI" sz="1800" i="1" dirty="0" smtClean="0"/>
            </a:br>
            <a:r>
              <a:rPr lang="sl-SI" sz="1800" i="1" dirty="0" smtClean="0"/>
              <a:t>ARSO, Ljubljana | 7. junij 2016 </a:t>
            </a:r>
            <a:endParaRPr lang="sl-SI" sz="1800" i="1" dirty="0"/>
          </a:p>
        </p:txBody>
      </p:sp>
    </p:spTree>
    <p:extLst>
      <p:ext uri="{BB962C8B-B14F-4D97-AF65-F5344CB8AC3E}">
        <p14:creationId xmlns:p14="http://schemas.microsoft.com/office/powerpoint/2010/main" val="1259085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l-SI" dirty="0" smtClean="0"/>
              <a:t>Obdavčitev </a:t>
            </a:r>
            <a:r>
              <a:rPr lang="sl-SI" dirty="0" smtClean="0"/>
              <a:t>energentov - 2014</a:t>
            </a:r>
            <a:endParaRPr lang="sl-SI"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6594893"/>
              </p:ext>
            </p:extLst>
          </p:nvPr>
        </p:nvGraphicFramePr>
        <p:xfrm>
          <a:off x="609600" y="1293339"/>
          <a:ext cx="7990703" cy="4464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422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l-SI" dirty="0" smtClean="0"/>
              <a:t>Obdavčitev energentov</a:t>
            </a:r>
            <a:endParaRPr lang="sl-SI" dirty="0"/>
          </a:p>
        </p:txBody>
      </p:sp>
      <p:graphicFrame>
        <p:nvGraphicFramePr>
          <p:cNvPr id="4" name="Chart 3"/>
          <p:cNvGraphicFramePr>
            <a:graphicFrameLocks/>
          </p:cNvGraphicFramePr>
          <p:nvPr>
            <p:extLst>
              <p:ext uri="{D42A27DB-BD31-4B8C-83A1-F6EECF244321}">
                <p14:modId xmlns:p14="http://schemas.microsoft.com/office/powerpoint/2010/main" val="1757547963"/>
              </p:ext>
            </p:extLst>
          </p:nvPr>
        </p:nvGraphicFramePr>
        <p:xfrm>
          <a:off x="502508" y="2057399"/>
          <a:ext cx="7512908" cy="426926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631225" y="1521599"/>
            <a:ext cx="7054678" cy="369332"/>
          </a:xfrm>
          <a:prstGeom prst="rect">
            <a:avLst/>
          </a:prstGeom>
        </p:spPr>
        <p:txBody>
          <a:bodyPr wrap="square">
            <a:spAutoFit/>
          </a:bodyPr>
          <a:lstStyle/>
          <a:p>
            <a:pPr lvl="1"/>
            <a:r>
              <a:rPr lang="sl-SI" b="1" dirty="0"/>
              <a:t>Implicitna stopnja obdavčitve energije</a:t>
            </a:r>
          </a:p>
        </p:txBody>
      </p:sp>
    </p:spTree>
    <p:extLst>
      <p:ext uri="{BB962C8B-B14F-4D97-AF65-F5344CB8AC3E}">
        <p14:creationId xmlns:p14="http://schemas.microsoft.com/office/powerpoint/2010/main" val="2478857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l-SI" dirty="0" smtClean="0"/>
              <a:t>Obdavčitev energentov</a:t>
            </a:r>
            <a:endParaRPr lang="sl-SI"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6631108"/>
              </p:ext>
            </p:extLst>
          </p:nvPr>
        </p:nvGraphicFramePr>
        <p:xfrm>
          <a:off x="148282" y="1825028"/>
          <a:ext cx="4390768" cy="318357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31225" y="1521599"/>
            <a:ext cx="7054678" cy="369332"/>
          </a:xfrm>
          <a:prstGeom prst="rect">
            <a:avLst/>
          </a:prstGeom>
        </p:spPr>
        <p:txBody>
          <a:bodyPr wrap="square">
            <a:spAutoFit/>
          </a:bodyPr>
          <a:lstStyle/>
          <a:p>
            <a:pPr lvl="1"/>
            <a:r>
              <a:rPr lang="sl-SI" b="1" dirty="0" smtClean="0"/>
              <a:t>Delež okoljskih davkov v BDP</a:t>
            </a:r>
            <a:endParaRPr lang="sl-SI" b="1" dirty="0"/>
          </a:p>
        </p:txBody>
      </p:sp>
      <p:graphicFrame>
        <p:nvGraphicFramePr>
          <p:cNvPr id="6" name="Chart 5"/>
          <p:cNvGraphicFramePr>
            <a:graphicFrameLocks/>
          </p:cNvGraphicFramePr>
          <p:nvPr>
            <p:extLst>
              <p:ext uri="{D42A27DB-BD31-4B8C-83A1-F6EECF244321}">
                <p14:modId xmlns:p14="http://schemas.microsoft.com/office/powerpoint/2010/main" val="3648862504"/>
              </p:ext>
            </p:extLst>
          </p:nvPr>
        </p:nvGraphicFramePr>
        <p:xfrm>
          <a:off x="4893276" y="1890931"/>
          <a:ext cx="4464908" cy="301882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5263979" y="1521599"/>
            <a:ext cx="5338118" cy="369332"/>
          </a:xfrm>
          <a:prstGeom prst="rect">
            <a:avLst/>
          </a:prstGeom>
        </p:spPr>
        <p:txBody>
          <a:bodyPr wrap="square">
            <a:spAutoFit/>
          </a:bodyPr>
          <a:lstStyle/>
          <a:p>
            <a:pPr lvl="1"/>
            <a:r>
              <a:rPr lang="sl-SI" b="1" dirty="0" smtClean="0"/>
              <a:t>Delež davkov na energijo v BDP</a:t>
            </a:r>
            <a:endParaRPr lang="sl-SI" b="1" dirty="0"/>
          </a:p>
        </p:txBody>
      </p:sp>
    </p:spTree>
    <p:extLst>
      <p:ext uri="{BB962C8B-B14F-4D97-AF65-F5344CB8AC3E}">
        <p14:creationId xmlns:p14="http://schemas.microsoft.com/office/powerpoint/2010/main" val="3536027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l-SI" dirty="0" smtClean="0"/>
              <a:t>Obdavčitev energentov</a:t>
            </a:r>
            <a:endParaRPr lang="sl-SI" dirty="0"/>
          </a:p>
        </p:txBody>
      </p:sp>
      <p:graphicFrame>
        <p:nvGraphicFramePr>
          <p:cNvPr id="6" name="Chart 5"/>
          <p:cNvGraphicFramePr>
            <a:graphicFrameLocks/>
          </p:cNvGraphicFramePr>
          <p:nvPr>
            <p:extLst>
              <p:ext uri="{D42A27DB-BD31-4B8C-83A1-F6EECF244321}">
                <p14:modId xmlns:p14="http://schemas.microsoft.com/office/powerpoint/2010/main" val="1350130005"/>
              </p:ext>
            </p:extLst>
          </p:nvPr>
        </p:nvGraphicFramePr>
        <p:xfrm>
          <a:off x="288324" y="1243914"/>
          <a:ext cx="9094573" cy="5189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9401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l-SI" dirty="0" smtClean="0"/>
              <a:t>Obdavčitev energentov</a:t>
            </a:r>
            <a:endParaRPr lang="sl-SI" dirty="0"/>
          </a:p>
        </p:txBody>
      </p:sp>
      <p:graphicFrame>
        <p:nvGraphicFramePr>
          <p:cNvPr id="4" name="Chart 3"/>
          <p:cNvGraphicFramePr>
            <a:graphicFrameLocks/>
          </p:cNvGraphicFramePr>
          <p:nvPr>
            <p:extLst>
              <p:ext uri="{D42A27DB-BD31-4B8C-83A1-F6EECF244321}">
                <p14:modId xmlns:p14="http://schemas.microsoft.com/office/powerpoint/2010/main" val="4167927380"/>
              </p:ext>
            </p:extLst>
          </p:nvPr>
        </p:nvGraphicFramePr>
        <p:xfrm>
          <a:off x="749644" y="1408670"/>
          <a:ext cx="7867134" cy="4769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7347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931" y="1526629"/>
            <a:ext cx="8832850" cy="4038600"/>
          </a:xfrm>
        </p:spPr>
        <p:txBody>
          <a:bodyPr/>
          <a:lstStyle/>
          <a:p>
            <a:r>
              <a:rPr lang="sl-SI" sz="2000" b="1" dirty="0"/>
              <a:t>Finančne podpore tehnologijam URE in OVE so manj učinkovit instrument.  </a:t>
            </a:r>
          </a:p>
          <a:p>
            <a:endParaRPr lang="sl-SI" sz="2000" b="1" dirty="0"/>
          </a:p>
          <a:p>
            <a:r>
              <a:rPr lang="sl-SI" sz="2000" b="1" dirty="0"/>
              <a:t>EU zagovarja stališče, da lahko državna pomoč izboljša delovanje trgov in krepi konkurenčnost, poleg tega pa uspešno spodbuja trajnostni razvoj. </a:t>
            </a:r>
          </a:p>
          <a:p>
            <a:endParaRPr lang="sl-SI" b="1" dirty="0"/>
          </a:p>
          <a:p>
            <a:r>
              <a:rPr lang="sl-SI" sz="2000" b="1" dirty="0"/>
              <a:t>Zahteve kompatibilnosti s splošnimi pogoji o delovanju trga:  </a:t>
            </a:r>
          </a:p>
          <a:p>
            <a:pPr marL="0" lvl="0" indent="0">
              <a:buNone/>
            </a:pPr>
            <a:r>
              <a:rPr lang="sl-SI" dirty="0" smtClean="0"/>
              <a:t>- Pomoč </a:t>
            </a:r>
            <a:r>
              <a:rPr lang="sl-SI" dirty="0"/>
              <a:t>zasleduje </a:t>
            </a:r>
            <a:r>
              <a:rPr lang="sl-SI" b="1" dirty="0"/>
              <a:t>splošni javni interes </a:t>
            </a:r>
            <a:r>
              <a:rPr lang="sl-SI" dirty="0"/>
              <a:t>(npr. varovanje okolja</a:t>
            </a:r>
            <a:r>
              <a:rPr lang="sl-SI" dirty="0" smtClean="0"/>
              <a:t>). </a:t>
            </a:r>
            <a:endParaRPr lang="sl-SI" dirty="0"/>
          </a:p>
          <a:p>
            <a:pPr marL="0" lvl="0" indent="0">
              <a:buNone/>
            </a:pPr>
            <a:r>
              <a:rPr lang="sl-SI" dirty="0" smtClean="0"/>
              <a:t>- Pomoč </a:t>
            </a:r>
            <a:r>
              <a:rPr lang="sl-SI" b="1" dirty="0"/>
              <a:t>učinkovito odpravlja nepravilno delovanje </a:t>
            </a:r>
            <a:r>
              <a:rPr lang="sl-SI" b="1" dirty="0" smtClean="0"/>
              <a:t>trga</a:t>
            </a:r>
            <a:r>
              <a:rPr lang="sl-SI" dirty="0" smtClean="0"/>
              <a:t>. </a:t>
            </a:r>
            <a:endParaRPr lang="sl-SI" dirty="0"/>
          </a:p>
          <a:p>
            <a:pPr marL="0" lvl="0" indent="0">
              <a:buNone/>
            </a:pPr>
            <a:r>
              <a:rPr lang="sl-SI" dirty="0" smtClean="0"/>
              <a:t>- Negativni </a:t>
            </a:r>
            <a:r>
              <a:rPr lang="sl-SI" dirty="0"/>
              <a:t>učinki izkrivljanja konkurence na prostem trgu morajo biti </a:t>
            </a:r>
            <a:r>
              <a:rPr lang="sl-SI" dirty="0" smtClean="0"/>
              <a:t>	časovno omejeni.</a:t>
            </a:r>
            <a:endParaRPr lang="sl-SI" dirty="0"/>
          </a:p>
          <a:p>
            <a:pPr marL="0" indent="0">
              <a:buNone/>
            </a:pPr>
            <a:endParaRPr lang="sl-SI" dirty="0" smtClean="0"/>
          </a:p>
        </p:txBody>
      </p:sp>
      <p:sp>
        <p:nvSpPr>
          <p:cNvPr id="3" name="Title 2"/>
          <p:cNvSpPr>
            <a:spLocks noGrp="1"/>
          </p:cNvSpPr>
          <p:nvPr>
            <p:ph type="title"/>
          </p:nvPr>
        </p:nvSpPr>
        <p:spPr/>
        <p:txBody>
          <a:bodyPr/>
          <a:lstStyle/>
          <a:p>
            <a:r>
              <a:rPr lang="sl-SI" dirty="0" smtClean="0"/>
              <a:t>Subvencije v energetiki </a:t>
            </a:r>
            <a:endParaRPr lang="sl-SI" dirty="0"/>
          </a:p>
        </p:txBody>
      </p:sp>
    </p:spTree>
    <p:extLst>
      <p:ext uri="{BB962C8B-B14F-4D97-AF65-F5344CB8AC3E}">
        <p14:creationId xmlns:p14="http://schemas.microsoft.com/office/powerpoint/2010/main" val="442537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l-SI" dirty="0" smtClean="0"/>
              <a:t>Subvencije v energetiki</a:t>
            </a:r>
            <a:endParaRPr lang="sl-SI" dirty="0"/>
          </a:p>
        </p:txBody>
      </p:sp>
      <p:graphicFrame>
        <p:nvGraphicFramePr>
          <p:cNvPr id="6" name="Chart 5"/>
          <p:cNvGraphicFramePr>
            <a:graphicFrameLocks/>
          </p:cNvGraphicFramePr>
          <p:nvPr>
            <p:extLst>
              <p:ext uri="{D42A27DB-BD31-4B8C-83A1-F6EECF244321}">
                <p14:modId xmlns:p14="http://schemas.microsoft.com/office/powerpoint/2010/main" val="3442326983"/>
              </p:ext>
            </p:extLst>
          </p:nvPr>
        </p:nvGraphicFramePr>
        <p:xfrm>
          <a:off x="576649" y="1128584"/>
          <a:ext cx="8419070" cy="5214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0966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l-SI" dirty="0" smtClean="0"/>
              <a:t>Subvencije v </a:t>
            </a:r>
            <a:r>
              <a:rPr lang="sl-SI" dirty="0" smtClean="0"/>
              <a:t>energetiki - 2014</a:t>
            </a:r>
            <a:endParaRPr lang="sl-SI" dirty="0"/>
          </a:p>
        </p:txBody>
      </p:sp>
      <p:sp>
        <p:nvSpPr>
          <p:cNvPr id="4" name="Content Placeholder 1"/>
          <p:cNvSpPr txBox="1">
            <a:spLocks/>
          </p:cNvSpPr>
          <p:nvPr/>
        </p:nvSpPr>
        <p:spPr bwMode="auto">
          <a:xfrm>
            <a:off x="691978" y="1383956"/>
            <a:ext cx="9214021" cy="482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lnSpc>
                <a:spcPts val="3000"/>
              </a:lnSpc>
              <a:spcBef>
                <a:spcPts val="500"/>
              </a:spcBef>
              <a:spcAft>
                <a:spcPct val="0"/>
              </a:spcAft>
              <a:buChar char="•"/>
              <a:tabLst>
                <a:tab pos="292100" algn="l"/>
              </a:tabLst>
              <a:defRPr sz="2200" kern="1200">
                <a:solidFill>
                  <a:srgbClr val="555555"/>
                </a:solidFill>
                <a:latin typeface="+mn-lt"/>
                <a:ea typeface="+mn-ea"/>
                <a:cs typeface="+mn-cs"/>
              </a:defRPr>
            </a:lvl1pPr>
            <a:lvl2pPr marL="857250" indent="-285750" algn="l" rtl="0" eaLnBrk="1" fontAlgn="base" hangingPunct="1">
              <a:lnSpc>
                <a:spcPts val="3000"/>
              </a:lnSpc>
              <a:spcBef>
                <a:spcPts val="500"/>
              </a:spcBef>
              <a:spcAft>
                <a:spcPct val="0"/>
              </a:spcAft>
              <a:buChar char="–"/>
              <a:tabLst>
                <a:tab pos="292100" algn="l"/>
              </a:tabLst>
              <a:defRPr sz="2200" kern="1200">
                <a:solidFill>
                  <a:srgbClr val="555555"/>
                </a:solidFill>
                <a:latin typeface="+mn-lt"/>
                <a:ea typeface="+mn-ea"/>
                <a:cs typeface="+mn-cs"/>
              </a:defRPr>
            </a:lvl2pPr>
            <a:lvl3pPr marL="1200150" indent="-228600" algn="l" rtl="0" eaLnBrk="1" fontAlgn="base" hangingPunct="1">
              <a:lnSpc>
                <a:spcPts val="3000"/>
              </a:lnSpc>
              <a:spcBef>
                <a:spcPts val="500"/>
              </a:spcBef>
              <a:spcAft>
                <a:spcPct val="0"/>
              </a:spcAft>
              <a:buFont typeface="Wingdings" panose="05000000000000000000" pitchFamily="2" charset="2"/>
              <a:buChar char="§"/>
              <a:tabLst>
                <a:tab pos="292100" algn="l"/>
              </a:tabLst>
              <a:defRPr sz="2200" kern="1200">
                <a:solidFill>
                  <a:srgbClr val="555555"/>
                </a:solidFill>
                <a:latin typeface="+mn-lt"/>
                <a:ea typeface="+mn-ea"/>
                <a:cs typeface="+mn-cs"/>
              </a:defRPr>
            </a:lvl3pPr>
            <a:lvl4pPr marL="1600200" indent="-228600" algn="l" rtl="0" eaLnBrk="1" fontAlgn="base" hangingPunct="1">
              <a:lnSpc>
                <a:spcPts val="3000"/>
              </a:lnSpc>
              <a:spcBef>
                <a:spcPts val="500"/>
              </a:spcBef>
              <a:spcAft>
                <a:spcPct val="0"/>
              </a:spcAft>
              <a:buFont typeface="Wingdings" panose="05000000000000000000" pitchFamily="2" charset="2"/>
              <a:buChar char=""/>
              <a:tabLst>
                <a:tab pos="292100" algn="l"/>
              </a:tabLst>
              <a:defRPr sz="2200" kern="1200">
                <a:solidFill>
                  <a:srgbClr val="555555"/>
                </a:solidFill>
                <a:latin typeface="+mn-lt"/>
                <a:ea typeface="+mn-ea"/>
                <a:cs typeface="+mn-cs"/>
              </a:defRPr>
            </a:lvl4pPr>
            <a:lvl5pPr marL="2057400" indent="-228600" algn="l" rtl="0" eaLnBrk="1" fontAlgn="base" hangingPunct="1">
              <a:lnSpc>
                <a:spcPts val="3000"/>
              </a:lnSpc>
              <a:spcBef>
                <a:spcPts val="500"/>
              </a:spcBef>
              <a:spcAft>
                <a:spcPct val="0"/>
              </a:spcAft>
              <a:buChar char="»"/>
              <a:tabLst>
                <a:tab pos="292100" algn="l"/>
              </a:tabLst>
              <a:defRPr sz="22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2" indent="0">
              <a:buNone/>
            </a:pPr>
            <a:r>
              <a:rPr lang="sl-SI" sz="1400" b="1" dirty="0" smtClean="0"/>
              <a:t>444 </a:t>
            </a:r>
            <a:r>
              <a:rPr lang="sl-SI" sz="1400" b="1" dirty="0" smtClean="0"/>
              <a:t>mio EUR subvencij v energetiki</a:t>
            </a:r>
          </a:p>
          <a:p>
            <a:pPr marL="400050" lvl="2" indent="0">
              <a:buNone/>
            </a:pPr>
            <a:r>
              <a:rPr lang="sl-SI" sz="1400" dirty="0" smtClean="0"/>
              <a:t>- OVE URE – </a:t>
            </a:r>
            <a:r>
              <a:rPr lang="sl-SI" sz="1400" b="1" dirty="0" smtClean="0"/>
              <a:t>324 mio EUR</a:t>
            </a:r>
          </a:p>
          <a:p>
            <a:pPr marL="400050" lvl="2" indent="0">
              <a:buNone/>
            </a:pPr>
            <a:r>
              <a:rPr lang="sl-SI" sz="1400" dirty="0" smtClean="0"/>
              <a:t>- Okolju škodljive subvencije – </a:t>
            </a:r>
            <a:r>
              <a:rPr lang="sl-SI" sz="1400" b="1" dirty="0" smtClean="0"/>
              <a:t>120 mio EUR</a:t>
            </a:r>
            <a:endParaRPr lang="sl-SI" sz="1400" b="1" dirty="0"/>
          </a:p>
          <a:p>
            <a:pPr marL="400050" lvl="2" indent="0">
              <a:buNone/>
            </a:pPr>
            <a:endParaRPr lang="sl-SI" sz="1400" b="1" dirty="0" smtClean="0"/>
          </a:p>
          <a:p>
            <a:pPr marL="400050" lvl="2" indent="0">
              <a:buNone/>
            </a:pPr>
            <a:r>
              <a:rPr lang="sl-SI" sz="1400" b="1" dirty="0" smtClean="0"/>
              <a:t>Povečanje </a:t>
            </a:r>
            <a:r>
              <a:rPr lang="sl-SI" sz="1400" b="1" dirty="0" smtClean="0"/>
              <a:t>deleža </a:t>
            </a:r>
            <a:r>
              <a:rPr lang="sl-SI" sz="1400" b="1" dirty="0" smtClean="0"/>
              <a:t>subvencij </a:t>
            </a:r>
            <a:r>
              <a:rPr lang="sl-SI" sz="1400" b="1" dirty="0" smtClean="0"/>
              <a:t>za </a:t>
            </a:r>
            <a:r>
              <a:rPr lang="sl-SI" sz="1400" b="1" dirty="0" smtClean="0"/>
              <a:t>ukrepe URE </a:t>
            </a:r>
            <a:r>
              <a:rPr lang="sl-SI" sz="1400" b="1" dirty="0" smtClean="0"/>
              <a:t>in OVE </a:t>
            </a:r>
          </a:p>
          <a:p>
            <a:pPr marL="400050" lvl="2" indent="0">
              <a:buNone/>
            </a:pPr>
            <a:r>
              <a:rPr lang="sl-SI" sz="1400" dirty="0" smtClean="0"/>
              <a:t>	</a:t>
            </a:r>
            <a:r>
              <a:rPr lang="sl-SI" sz="1400" b="1" dirty="0" smtClean="0"/>
              <a:t>2014 - </a:t>
            </a:r>
            <a:r>
              <a:rPr lang="sl-SI" sz="1400" b="1" dirty="0"/>
              <a:t>64% </a:t>
            </a:r>
            <a:r>
              <a:rPr lang="sl-SI" sz="1400" b="1" dirty="0" smtClean="0"/>
              <a:t>       </a:t>
            </a:r>
            <a:r>
              <a:rPr lang="sl-SI" sz="1400" dirty="0" smtClean="0"/>
              <a:t>2005 - 26</a:t>
            </a:r>
            <a:r>
              <a:rPr lang="sl-SI" sz="1400" dirty="0"/>
              <a:t>% </a:t>
            </a:r>
            <a:endParaRPr lang="sl-SI" sz="1400" b="1" dirty="0" smtClean="0"/>
          </a:p>
          <a:p>
            <a:pPr marL="0" lvl="1" indent="0">
              <a:buNone/>
            </a:pPr>
            <a:r>
              <a:rPr lang="sl-SI" sz="1400" b="1" i="1" dirty="0"/>
              <a:t>	</a:t>
            </a:r>
            <a:endParaRPr lang="sl-SI" sz="1400" b="1" i="1" dirty="0" smtClean="0"/>
          </a:p>
          <a:p>
            <a:pPr marL="0" lvl="1" indent="0">
              <a:buNone/>
            </a:pPr>
            <a:r>
              <a:rPr lang="sl-SI" sz="1400" b="1" dirty="0" smtClean="0"/>
              <a:t>	Povečevanje okolju škodljivih subvencij in sprememba </a:t>
            </a:r>
            <a:r>
              <a:rPr lang="sl-SI" sz="1400" b="1" dirty="0"/>
              <a:t>v strukturi </a:t>
            </a:r>
            <a:r>
              <a:rPr lang="sl-SI" sz="1400" b="1" dirty="0" smtClean="0"/>
              <a:t>okolju </a:t>
            </a:r>
            <a:r>
              <a:rPr lang="sl-SI" sz="1400" b="1" dirty="0"/>
              <a:t>škodljivih </a:t>
            </a:r>
            <a:r>
              <a:rPr lang="sl-SI" sz="1400" b="1" dirty="0" smtClean="0"/>
              <a:t>subvencij </a:t>
            </a:r>
            <a:endParaRPr lang="sl-SI" sz="1400" b="1" dirty="0" smtClean="0"/>
          </a:p>
          <a:p>
            <a:pPr marL="342900" lvl="2" indent="0">
              <a:buNone/>
            </a:pPr>
            <a:r>
              <a:rPr lang="sl-SI" sz="1400" b="1" dirty="0" smtClean="0">
                <a:solidFill>
                  <a:schemeClr val="tx1">
                    <a:lumMod val="65000"/>
                    <a:lumOff val="35000"/>
                  </a:schemeClr>
                </a:solidFill>
              </a:rPr>
              <a:t>	41 </a:t>
            </a:r>
            <a:r>
              <a:rPr lang="sl-SI" sz="1400" b="1" dirty="0">
                <a:solidFill>
                  <a:schemeClr val="tx1">
                    <a:lumMod val="65000"/>
                    <a:lumOff val="35000"/>
                  </a:schemeClr>
                </a:solidFill>
              </a:rPr>
              <a:t>mio EUR (34%) </a:t>
            </a:r>
            <a:r>
              <a:rPr lang="sl-SI" sz="1400" dirty="0">
                <a:solidFill>
                  <a:schemeClr val="tx1">
                    <a:lumMod val="65000"/>
                    <a:lumOff val="35000"/>
                  </a:schemeClr>
                </a:solidFill>
              </a:rPr>
              <a:t>vračil trošarine na dizelsko gorivo pri tovornih </a:t>
            </a:r>
            <a:r>
              <a:rPr lang="sl-SI" sz="1400" dirty="0" smtClean="0">
                <a:solidFill>
                  <a:schemeClr val="tx1">
                    <a:lumMod val="65000"/>
                    <a:lumOff val="35000"/>
                  </a:schemeClr>
                </a:solidFill>
              </a:rPr>
              <a:t>vozilih</a:t>
            </a:r>
          </a:p>
          <a:p>
            <a:pPr marL="342900" lvl="2" indent="0">
              <a:buNone/>
            </a:pPr>
            <a:r>
              <a:rPr lang="sl-SI" sz="1400" b="1" dirty="0" smtClean="0">
                <a:solidFill>
                  <a:schemeClr val="tx1">
                    <a:lumMod val="65000"/>
                    <a:lumOff val="35000"/>
                  </a:schemeClr>
                </a:solidFill>
              </a:rPr>
              <a:t>	37 </a:t>
            </a:r>
            <a:r>
              <a:rPr lang="sl-SI" sz="1400" b="1" dirty="0">
                <a:solidFill>
                  <a:schemeClr val="tx1">
                    <a:lumMod val="65000"/>
                    <a:lumOff val="35000"/>
                  </a:schemeClr>
                </a:solidFill>
              </a:rPr>
              <a:t>mio EUR (32%) </a:t>
            </a:r>
            <a:r>
              <a:rPr lang="sl-SI" sz="1400" dirty="0">
                <a:solidFill>
                  <a:schemeClr val="tx1">
                    <a:lumMod val="65000"/>
                    <a:lumOff val="35000"/>
                  </a:schemeClr>
                </a:solidFill>
              </a:rPr>
              <a:t>oprostitev plačil trošarine pri proizvodnji električne energije in toplote </a:t>
            </a:r>
            <a:r>
              <a:rPr lang="sl-SI" sz="1400" dirty="0" smtClean="0">
                <a:solidFill>
                  <a:schemeClr val="tx1">
                    <a:lumMod val="65000"/>
                    <a:lumOff val="35000"/>
                  </a:schemeClr>
                </a:solidFill>
              </a:rPr>
              <a:t> </a:t>
            </a:r>
          </a:p>
          <a:p>
            <a:pPr marL="342900" lvl="2" indent="0">
              <a:buNone/>
            </a:pPr>
            <a:r>
              <a:rPr lang="sl-SI" sz="1400" b="1" dirty="0" smtClean="0">
                <a:solidFill>
                  <a:schemeClr val="tx1">
                    <a:lumMod val="65000"/>
                    <a:lumOff val="35000"/>
                  </a:schemeClr>
                </a:solidFill>
              </a:rPr>
              <a:t>	20 </a:t>
            </a:r>
            <a:r>
              <a:rPr lang="sl-SI" sz="1400" b="1" dirty="0">
                <a:solidFill>
                  <a:schemeClr val="tx1">
                    <a:lumMod val="65000"/>
                    <a:lumOff val="35000"/>
                  </a:schemeClr>
                </a:solidFill>
              </a:rPr>
              <a:t>mio EUR (17%) </a:t>
            </a:r>
            <a:r>
              <a:rPr lang="sl-SI" sz="1400" dirty="0">
                <a:solidFill>
                  <a:schemeClr val="tx1">
                    <a:lumMod val="65000"/>
                    <a:lumOff val="35000"/>
                  </a:schemeClr>
                </a:solidFill>
              </a:rPr>
              <a:t>delnega vračila trošarine za uporabo kmetijske mehanizacije</a:t>
            </a:r>
            <a:endParaRPr lang="sl-SI" sz="1400" b="1" dirty="0">
              <a:solidFill>
                <a:schemeClr val="tx1">
                  <a:lumMod val="65000"/>
                  <a:lumOff val="35000"/>
                </a:schemeClr>
              </a:solidFill>
            </a:endParaRPr>
          </a:p>
        </p:txBody>
      </p:sp>
    </p:spTree>
    <p:extLst>
      <p:ext uri="{BB962C8B-B14F-4D97-AF65-F5344CB8AC3E}">
        <p14:creationId xmlns:p14="http://schemas.microsoft.com/office/powerpoint/2010/main" val="1447456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l-SI" dirty="0" smtClean="0"/>
              <a:t>Zelena delovna mesta?</a:t>
            </a:r>
            <a:endParaRPr lang="sl-SI" dirty="0"/>
          </a:p>
        </p:txBody>
      </p:sp>
      <p:graphicFrame>
        <p:nvGraphicFramePr>
          <p:cNvPr id="6" name="Chart 5"/>
          <p:cNvGraphicFramePr>
            <a:graphicFrameLocks/>
          </p:cNvGraphicFramePr>
          <p:nvPr>
            <p:extLst>
              <p:ext uri="{D42A27DB-BD31-4B8C-83A1-F6EECF244321}">
                <p14:modId xmlns:p14="http://schemas.microsoft.com/office/powerpoint/2010/main" val="4148370043"/>
              </p:ext>
            </p:extLst>
          </p:nvPr>
        </p:nvGraphicFramePr>
        <p:xfrm>
          <a:off x="420129" y="1235676"/>
          <a:ext cx="8592065" cy="50827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2706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15" y="-86435"/>
            <a:ext cx="10406479" cy="6944435"/>
          </a:xfrm>
          <a:prstGeom prst="rect">
            <a:avLst/>
          </a:prstGeom>
        </p:spPr>
      </p:pic>
      <p:sp>
        <p:nvSpPr>
          <p:cNvPr id="2" name="Content Placeholder 1"/>
          <p:cNvSpPr>
            <a:spLocks noGrp="1"/>
          </p:cNvSpPr>
          <p:nvPr>
            <p:ph idx="1"/>
          </p:nvPr>
        </p:nvSpPr>
        <p:spPr>
          <a:xfrm>
            <a:off x="849112" y="1910191"/>
            <a:ext cx="6276466" cy="1582581"/>
          </a:xfrm>
        </p:spPr>
        <p:txBody>
          <a:bodyPr/>
          <a:lstStyle/>
          <a:p>
            <a:endParaRPr lang="sl-SI" dirty="0" smtClean="0">
              <a:solidFill>
                <a:schemeClr val="bg1"/>
              </a:solidFill>
            </a:endParaRPr>
          </a:p>
          <a:p>
            <a:endParaRPr lang="sl-SI" dirty="0">
              <a:solidFill>
                <a:schemeClr val="bg1"/>
              </a:solidFill>
            </a:endParaRPr>
          </a:p>
          <a:p>
            <a:pPr marL="571500" lvl="1" indent="0">
              <a:buNone/>
            </a:pPr>
            <a:r>
              <a:rPr lang="sl-SI" sz="4000" dirty="0" smtClean="0">
                <a:solidFill>
                  <a:schemeClr val="bg1"/>
                </a:solidFill>
              </a:rPr>
              <a:t>		Hvala za pozornost!</a:t>
            </a:r>
            <a:endParaRPr lang="sl-SI" sz="4000" dirty="0">
              <a:solidFill>
                <a:schemeClr val="bg1"/>
              </a:solidFill>
            </a:endParaRPr>
          </a:p>
        </p:txBody>
      </p:sp>
      <p:sp>
        <p:nvSpPr>
          <p:cNvPr id="8" name="TextBox 7"/>
          <p:cNvSpPr txBox="1"/>
          <p:nvPr/>
        </p:nvSpPr>
        <p:spPr>
          <a:xfrm>
            <a:off x="-126415" y="6642556"/>
            <a:ext cx="1377300" cy="215444"/>
          </a:xfrm>
          <a:prstGeom prst="rect">
            <a:avLst/>
          </a:prstGeom>
          <a:noFill/>
        </p:spPr>
        <p:txBody>
          <a:bodyPr wrap="none" rtlCol="0">
            <a:spAutoFit/>
          </a:bodyPr>
          <a:lstStyle/>
          <a:p>
            <a:r>
              <a:rPr lang="sl-SI" sz="800" dirty="0">
                <a:solidFill>
                  <a:schemeClr val="bg1"/>
                </a:solidFill>
              </a:rPr>
              <a:t>Vir: https://unsplash.com/</a:t>
            </a:r>
          </a:p>
        </p:txBody>
      </p:sp>
    </p:spTree>
    <p:extLst>
      <p:ext uri="{BB962C8B-B14F-4D97-AF65-F5344CB8AC3E}">
        <p14:creationId xmlns:p14="http://schemas.microsoft.com/office/powerpoint/2010/main" val="3183687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l-SI" dirty="0" smtClean="0"/>
              <a:t>Cene energije</a:t>
            </a:r>
            <a:br>
              <a:rPr lang="sl-SI" dirty="0" smtClean="0"/>
            </a:br>
            <a:endParaRPr lang="sl-SI" dirty="0"/>
          </a:p>
        </p:txBody>
      </p:sp>
      <p:graphicFrame>
        <p:nvGraphicFramePr>
          <p:cNvPr id="6" name="Chart 5"/>
          <p:cNvGraphicFramePr>
            <a:graphicFrameLocks/>
          </p:cNvGraphicFramePr>
          <p:nvPr>
            <p:extLst>
              <p:ext uri="{D42A27DB-BD31-4B8C-83A1-F6EECF244321}">
                <p14:modId xmlns:p14="http://schemas.microsoft.com/office/powerpoint/2010/main" val="3203647554"/>
              </p:ext>
            </p:extLst>
          </p:nvPr>
        </p:nvGraphicFramePr>
        <p:xfrm>
          <a:off x="90616" y="1037970"/>
          <a:ext cx="6392561" cy="4316625"/>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
          <p:cNvSpPr txBox="1">
            <a:spLocks/>
          </p:cNvSpPr>
          <p:nvPr/>
        </p:nvSpPr>
        <p:spPr bwMode="auto">
          <a:xfrm>
            <a:off x="6277231" y="1565191"/>
            <a:ext cx="3394893" cy="366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lnSpc>
                <a:spcPts val="3000"/>
              </a:lnSpc>
              <a:spcBef>
                <a:spcPts val="500"/>
              </a:spcBef>
              <a:spcAft>
                <a:spcPct val="0"/>
              </a:spcAft>
              <a:buChar char="•"/>
              <a:tabLst>
                <a:tab pos="292100" algn="l"/>
              </a:tabLst>
              <a:defRPr sz="2200" kern="1200">
                <a:solidFill>
                  <a:srgbClr val="555555"/>
                </a:solidFill>
                <a:latin typeface="+mn-lt"/>
                <a:ea typeface="+mn-ea"/>
                <a:cs typeface="+mn-cs"/>
              </a:defRPr>
            </a:lvl1pPr>
            <a:lvl2pPr marL="857250" indent="-285750" algn="l" rtl="0" eaLnBrk="1" fontAlgn="base" hangingPunct="1">
              <a:lnSpc>
                <a:spcPts val="3000"/>
              </a:lnSpc>
              <a:spcBef>
                <a:spcPts val="500"/>
              </a:spcBef>
              <a:spcAft>
                <a:spcPct val="0"/>
              </a:spcAft>
              <a:buChar char="–"/>
              <a:tabLst>
                <a:tab pos="292100" algn="l"/>
              </a:tabLst>
              <a:defRPr sz="2200" kern="1200">
                <a:solidFill>
                  <a:srgbClr val="555555"/>
                </a:solidFill>
                <a:latin typeface="+mn-lt"/>
                <a:ea typeface="+mn-ea"/>
                <a:cs typeface="+mn-cs"/>
              </a:defRPr>
            </a:lvl2pPr>
            <a:lvl3pPr marL="1200150" indent="-228600" algn="l" rtl="0" eaLnBrk="1" fontAlgn="base" hangingPunct="1">
              <a:lnSpc>
                <a:spcPts val="3000"/>
              </a:lnSpc>
              <a:spcBef>
                <a:spcPts val="500"/>
              </a:spcBef>
              <a:spcAft>
                <a:spcPct val="0"/>
              </a:spcAft>
              <a:buFont typeface="Wingdings" panose="05000000000000000000" pitchFamily="2" charset="2"/>
              <a:buChar char="§"/>
              <a:tabLst>
                <a:tab pos="292100" algn="l"/>
              </a:tabLst>
              <a:defRPr sz="2200" kern="1200">
                <a:solidFill>
                  <a:srgbClr val="555555"/>
                </a:solidFill>
                <a:latin typeface="+mn-lt"/>
                <a:ea typeface="+mn-ea"/>
                <a:cs typeface="+mn-cs"/>
              </a:defRPr>
            </a:lvl3pPr>
            <a:lvl4pPr marL="1600200" indent="-228600" algn="l" rtl="0" eaLnBrk="1" fontAlgn="base" hangingPunct="1">
              <a:lnSpc>
                <a:spcPts val="3000"/>
              </a:lnSpc>
              <a:spcBef>
                <a:spcPts val="500"/>
              </a:spcBef>
              <a:spcAft>
                <a:spcPct val="0"/>
              </a:spcAft>
              <a:buFont typeface="Wingdings" panose="05000000000000000000" pitchFamily="2" charset="2"/>
              <a:buChar char=""/>
              <a:tabLst>
                <a:tab pos="292100" algn="l"/>
              </a:tabLst>
              <a:defRPr sz="2200" kern="1200">
                <a:solidFill>
                  <a:srgbClr val="555555"/>
                </a:solidFill>
                <a:latin typeface="+mn-lt"/>
                <a:ea typeface="+mn-ea"/>
                <a:cs typeface="+mn-cs"/>
              </a:defRPr>
            </a:lvl4pPr>
            <a:lvl5pPr marL="2057400" indent="-228600" algn="l" rtl="0" eaLnBrk="1" fontAlgn="base" hangingPunct="1">
              <a:lnSpc>
                <a:spcPts val="3000"/>
              </a:lnSpc>
              <a:spcBef>
                <a:spcPts val="500"/>
              </a:spcBef>
              <a:spcAft>
                <a:spcPct val="0"/>
              </a:spcAft>
              <a:buChar char="»"/>
              <a:tabLst>
                <a:tab pos="292100" algn="l"/>
              </a:tabLst>
              <a:defRPr sz="22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sl-SI" sz="1400" b="1" dirty="0" smtClean="0"/>
              <a:t>	</a:t>
            </a:r>
            <a:r>
              <a:rPr lang="sl-SI" sz="1400" b="1" u="sng" dirty="0" smtClean="0"/>
              <a:t>Cene </a:t>
            </a:r>
            <a:r>
              <a:rPr lang="sl-SI" sz="1400" b="1" u="sng" dirty="0" smtClean="0"/>
              <a:t>energije se zvišujejo </a:t>
            </a:r>
          </a:p>
          <a:p>
            <a:pPr marL="285750" lvl="1">
              <a:spcAft>
                <a:spcPts val="600"/>
              </a:spcAft>
              <a:buFontTx/>
              <a:buChar char="-"/>
            </a:pPr>
            <a:endParaRPr lang="sl-SI" sz="1400" dirty="0" smtClean="0"/>
          </a:p>
          <a:p>
            <a:pPr marL="0" lvl="1" indent="0">
              <a:lnSpc>
                <a:spcPts val="2600"/>
              </a:lnSpc>
              <a:spcAft>
                <a:spcPts val="600"/>
              </a:spcAft>
              <a:buNone/>
            </a:pPr>
            <a:r>
              <a:rPr lang="sl-SI" sz="1400" b="1" dirty="0" smtClean="0"/>
              <a:t>	Vplivi</a:t>
            </a:r>
            <a:r>
              <a:rPr lang="sl-SI" sz="1400" b="1" dirty="0" smtClean="0"/>
              <a:t>:</a:t>
            </a:r>
          </a:p>
          <a:p>
            <a:pPr marL="628650" lvl="2">
              <a:lnSpc>
                <a:spcPts val="2600"/>
              </a:lnSpc>
              <a:spcBef>
                <a:spcPts val="0"/>
              </a:spcBef>
              <a:spcAft>
                <a:spcPts val="0"/>
              </a:spcAft>
              <a:buFontTx/>
              <a:buChar char="-"/>
            </a:pPr>
            <a:r>
              <a:rPr lang="sl-SI" sz="1400" b="1" i="1" dirty="0" smtClean="0"/>
              <a:t>Odpiranje trgov</a:t>
            </a:r>
          </a:p>
          <a:p>
            <a:pPr marL="628650" lvl="2">
              <a:lnSpc>
                <a:spcPts val="2600"/>
              </a:lnSpc>
              <a:spcBef>
                <a:spcPts val="0"/>
              </a:spcBef>
              <a:spcAft>
                <a:spcPts val="300"/>
              </a:spcAft>
              <a:buFontTx/>
              <a:buChar char="-"/>
            </a:pPr>
            <a:r>
              <a:rPr lang="sl-SI" sz="1400" b="1" i="1" dirty="0"/>
              <a:t>Cene na mednarodnih trgih</a:t>
            </a:r>
          </a:p>
          <a:p>
            <a:pPr marL="628650" lvl="2">
              <a:lnSpc>
                <a:spcPts val="2600"/>
              </a:lnSpc>
              <a:spcBef>
                <a:spcPts val="0"/>
              </a:spcBef>
              <a:spcAft>
                <a:spcPts val="300"/>
              </a:spcAft>
              <a:buFontTx/>
              <a:buChar char="-"/>
            </a:pPr>
            <a:r>
              <a:rPr lang="sl-SI" sz="1400" b="1" i="1" dirty="0" smtClean="0"/>
              <a:t>Spremembe  v obdavčitvi</a:t>
            </a:r>
          </a:p>
          <a:p>
            <a:pPr marL="0" lvl="1" indent="0">
              <a:buNone/>
            </a:pPr>
            <a:endParaRPr lang="sl-SI" sz="2000" i="1" dirty="0"/>
          </a:p>
        </p:txBody>
      </p:sp>
    </p:spTree>
    <p:extLst>
      <p:ext uri="{BB962C8B-B14F-4D97-AF65-F5344CB8AC3E}">
        <p14:creationId xmlns:p14="http://schemas.microsoft.com/office/powerpoint/2010/main" val="2633881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l-SI" b="1" dirty="0" err="1" smtClean="0"/>
              <a:t>Dekompozicijska</a:t>
            </a:r>
            <a:r>
              <a:rPr lang="sl-SI" b="1" dirty="0" smtClean="0"/>
              <a:t> analiza vplivnih faktorjev </a:t>
            </a:r>
            <a:endParaRPr lang="sl-SI" dirty="0" smtClean="0"/>
          </a:p>
          <a:p>
            <a:endParaRPr lang="sl-SI" dirty="0" smtClean="0"/>
          </a:p>
          <a:p>
            <a:endParaRPr lang="sl-SI" b="1" dirty="0" smtClean="0"/>
          </a:p>
          <a:p>
            <a:pPr marL="571500" lvl="1" indent="0">
              <a:buNone/>
            </a:pPr>
            <a:r>
              <a:rPr lang="sl-SI" dirty="0" smtClean="0"/>
              <a:t> </a:t>
            </a:r>
          </a:p>
          <a:p>
            <a:pPr marL="571500" lvl="1" indent="0">
              <a:buNone/>
            </a:pPr>
            <a:endParaRPr lang="sl-SI" dirty="0" smtClean="0"/>
          </a:p>
        </p:txBody>
      </p:sp>
      <p:sp>
        <p:nvSpPr>
          <p:cNvPr id="3" name="Title 2"/>
          <p:cNvSpPr>
            <a:spLocks noGrp="1"/>
          </p:cNvSpPr>
          <p:nvPr>
            <p:ph type="title"/>
          </p:nvPr>
        </p:nvSpPr>
        <p:spPr>
          <a:xfrm>
            <a:off x="0" y="0"/>
            <a:ext cx="9906000" cy="1219200"/>
          </a:xfrm>
        </p:spPr>
        <p:txBody>
          <a:bodyPr/>
          <a:lstStyle/>
          <a:p>
            <a:r>
              <a:rPr lang="sl-SI" dirty="0" smtClean="0"/>
              <a:t>Cene energije</a:t>
            </a:r>
            <a:br>
              <a:rPr lang="sl-SI" dirty="0" smtClean="0"/>
            </a:br>
            <a:r>
              <a:rPr lang="sl-SI" dirty="0" smtClean="0"/>
              <a:t>ELEKTRIČNA </a:t>
            </a:r>
            <a:r>
              <a:rPr lang="sl-SI" dirty="0" smtClean="0"/>
              <a:t>ENERGIJA</a:t>
            </a:r>
            <a:endParaRPr lang="sl-SI"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47820"/>
            <a:ext cx="9867900" cy="439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23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sl-SI" b="1" dirty="0" smtClean="0"/>
              <a:t> </a:t>
            </a:r>
            <a:endParaRPr lang="sl-SI" dirty="0" smtClean="0"/>
          </a:p>
          <a:p>
            <a:endParaRPr lang="sl-SI" dirty="0" smtClean="0"/>
          </a:p>
          <a:p>
            <a:endParaRPr lang="sl-SI" b="1" dirty="0" smtClean="0"/>
          </a:p>
          <a:p>
            <a:pPr marL="571500" lvl="1" indent="0">
              <a:buNone/>
            </a:pPr>
            <a:r>
              <a:rPr lang="sl-SI" dirty="0" smtClean="0"/>
              <a:t> </a:t>
            </a:r>
          </a:p>
          <a:p>
            <a:pPr marL="571500" lvl="1" indent="0">
              <a:buNone/>
            </a:pPr>
            <a:endParaRPr lang="sl-SI" dirty="0" smtClean="0"/>
          </a:p>
        </p:txBody>
      </p:sp>
      <p:sp>
        <p:nvSpPr>
          <p:cNvPr id="3" name="Title 2"/>
          <p:cNvSpPr>
            <a:spLocks noGrp="1"/>
          </p:cNvSpPr>
          <p:nvPr>
            <p:ph type="title"/>
          </p:nvPr>
        </p:nvSpPr>
        <p:spPr/>
        <p:txBody>
          <a:bodyPr/>
          <a:lstStyle/>
          <a:p>
            <a:r>
              <a:rPr lang="sl-SI" dirty="0" smtClean="0"/>
              <a:t>Cene energije</a:t>
            </a:r>
            <a:br>
              <a:rPr lang="sl-SI" dirty="0" smtClean="0"/>
            </a:br>
            <a:r>
              <a:rPr lang="sl-SI" dirty="0" smtClean="0"/>
              <a:t>ELEKTRIČNA ENERGIJA -2014</a:t>
            </a:r>
            <a:endParaRPr lang="sl-SI" dirty="0"/>
          </a:p>
        </p:txBody>
      </p:sp>
      <p:graphicFrame>
        <p:nvGraphicFramePr>
          <p:cNvPr id="6" name="Chart 5"/>
          <p:cNvGraphicFramePr>
            <a:graphicFrameLocks/>
          </p:cNvGraphicFramePr>
          <p:nvPr>
            <p:extLst>
              <p:ext uri="{D42A27DB-BD31-4B8C-83A1-F6EECF244321}">
                <p14:modId xmlns:p14="http://schemas.microsoft.com/office/powerpoint/2010/main" val="1446101394"/>
              </p:ext>
            </p:extLst>
          </p:nvPr>
        </p:nvGraphicFramePr>
        <p:xfrm>
          <a:off x="453081" y="1215999"/>
          <a:ext cx="8254314" cy="5184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903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l-SI" b="1" dirty="0" err="1" smtClean="0"/>
              <a:t>Dekompozicijska</a:t>
            </a:r>
            <a:r>
              <a:rPr lang="sl-SI" b="1" dirty="0" smtClean="0"/>
              <a:t> analiza vplivnih faktorjev </a:t>
            </a:r>
            <a:endParaRPr lang="sl-SI" dirty="0" smtClean="0"/>
          </a:p>
          <a:p>
            <a:endParaRPr lang="sl-SI" dirty="0" smtClean="0"/>
          </a:p>
          <a:p>
            <a:endParaRPr lang="sl-SI" b="1" dirty="0" smtClean="0"/>
          </a:p>
          <a:p>
            <a:pPr marL="571500" lvl="1" indent="0">
              <a:buNone/>
            </a:pPr>
            <a:r>
              <a:rPr lang="sl-SI" dirty="0" smtClean="0"/>
              <a:t> </a:t>
            </a:r>
          </a:p>
          <a:p>
            <a:pPr marL="571500" lvl="1" indent="0">
              <a:buNone/>
            </a:pPr>
            <a:endParaRPr lang="sl-SI" dirty="0" smtClean="0"/>
          </a:p>
        </p:txBody>
      </p:sp>
      <p:sp>
        <p:nvSpPr>
          <p:cNvPr id="3" name="Title 2"/>
          <p:cNvSpPr>
            <a:spLocks noGrp="1"/>
          </p:cNvSpPr>
          <p:nvPr>
            <p:ph type="title"/>
          </p:nvPr>
        </p:nvSpPr>
        <p:spPr/>
        <p:txBody>
          <a:bodyPr/>
          <a:lstStyle/>
          <a:p>
            <a:r>
              <a:rPr lang="sl-SI" dirty="0" smtClean="0"/>
              <a:t>Cene energije</a:t>
            </a:r>
            <a:br>
              <a:rPr lang="sl-SI" dirty="0" smtClean="0"/>
            </a:br>
            <a:r>
              <a:rPr lang="sl-SI" dirty="0" smtClean="0"/>
              <a:t>ZEMELJSKI </a:t>
            </a:r>
            <a:r>
              <a:rPr lang="sl-SI" dirty="0" smtClean="0"/>
              <a:t>PLIN</a:t>
            </a:r>
            <a:endParaRPr lang="sl-SI"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227" y="2013266"/>
            <a:ext cx="8187587" cy="4844733"/>
          </a:xfrm>
          <a:prstGeom prst="rect">
            <a:avLst/>
          </a:prstGeom>
          <a:noFill/>
          <a:ln>
            <a:noFill/>
          </a:ln>
        </p:spPr>
      </p:pic>
    </p:spTree>
    <p:extLst>
      <p:ext uri="{BB962C8B-B14F-4D97-AF65-F5344CB8AC3E}">
        <p14:creationId xmlns:p14="http://schemas.microsoft.com/office/powerpoint/2010/main" val="4173332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sl-SI" b="1" dirty="0" smtClean="0"/>
              <a:t> </a:t>
            </a:r>
            <a:endParaRPr lang="sl-SI" dirty="0" smtClean="0"/>
          </a:p>
          <a:p>
            <a:endParaRPr lang="sl-SI" dirty="0" smtClean="0"/>
          </a:p>
          <a:p>
            <a:endParaRPr lang="sl-SI" b="1" dirty="0" smtClean="0"/>
          </a:p>
          <a:p>
            <a:pPr marL="571500" lvl="1" indent="0">
              <a:buNone/>
            </a:pPr>
            <a:r>
              <a:rPr lang="sl-SI" dirty="0" smtClean="0"/>
              <a:t> </a:t>
            </a:r>
          </a:p>
          <a:p>
            <a:pPr marL="571500" lvl="1" indent="0">
              <a:buNone/>
            </a:pPr>
            <a:endParaRPr lang="sl-SI" dirty="0" smtClean="0"/>
          </a:p>
        </p:txBody>
      </p:sp>
      <p:sp>
        <p:nvSpPr>
          <p:cNvPr id="3" name="Title 2"/>
          <p:cNvSpPr>
            <a:spLocks noGrp="1"/>
          </p:cNvSpPr>
          <p:nvPr>
            <p:ph type="title"/>
          </p:nvPr>
        </p:nvSpPr>
        <p:spPr/>
        <p:txBody>
          <a:bodyPr/>
          <a:lstStyle/>
          <a:p>
            <a:r>
              <a:rPr lang="sl-SI" dirty="0" smtClean="0"/>
              <a:t>Cene energije</a:t>
            </a:r>
            <a:br>
              <a:rPr lang="sl-SI" dirty="0" smtClean="0"/>
            </a:br>
            <a:r>
              <a:rPr lang="sl-SI" dirty="0" smtClean="0"/>
              <a:t>ZEMELJSKI PLIN-2014</a:t>
            </a:r>
            <a:endParaRPr lang="sl-SI" dirty="0"/>
          </a:p>
        </p:txBody>
      </p:sp>
      <p:graphicFrame>
        <p:nvGraphicFramePr>
          <p:cNvPr id="8" name="Chart 7"/>
          <p:cNvGraphicFramePr>
            <a:graphicFrameLocks/>
          </p:cNvGraphicFramePr>
          <p:nvPr>
            <p:extLst>
              <p:ext uri="{D42A27DB-BD31-4B8C-83A1-F6EECF244321}">
                <p14:modId xmlns:p14="http://schemas.microsoft.com/office/powerpoint/2010/main" val="3265648633"/>
              </p:ext>
            </p:extLst>
          </p:nvPr>
        </p:nvGraphicFramePr>
        <p:xfrm>
          <a:off x="280086" y="1145059"/>
          <a:ext cx="8649730" cy="5255741"/>
        </p:xfrm>
        <a:graphic>
          <a:graphicData uri="http://schemas.openxmlformats.org/drawingml/2006/chart">
            <c:chart xmlns:c="http://schemas.openxmlformats.org/drawingml/2006/chart" xmlns:r="http://schemas.openxmlformats.org/officeDocument/2006/relationships" r:id="rId3"/>
          </a:graphicData>
        </a:graphic>
      </p:graphicFrame>
      <p:sp>
        <p:nvSpPr>
          <p:cNvPr id="10" name="Flowchart: Connector 9"/>
          <p:cNvSpPr/>
          <p:nvPr/>
        </p:nvSpPr>
        <p:spPr bwMode="auto">
          <a:xfrm>
            <a:off x="7138084" y="3908851"/>
            <a:ext cx="247135" cy="243016"/>
          </a:xfrm>
          <a:prstGeom prst="flowChartConnector">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l-SI" sz="900">
              <a:latin typeface="Times" panose="02020603050405020304" pitchFamily="18" charset="0"/>
            </a:endParaRPr>
          </a:p>
        </p:txBody>
      </p:sp>
    </p:spTree>
    <p:extLst>
      <p:ext uri="{BB962C8B-B14F-4D97-AF65-F5344CB8AC3E}">
        <p14:creationId xmlns:p14="http://schemas.microsoft.com/office/powerpoint/2010/main" val="3074965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l-SI" b="1" dirty="0" err="1" smtClean="0"/>
              <a:t>Dekompozicijska</a:t>
            </a:r>
            <a:r>
              <a:rPr lang="sl-SI" b="1" dirty="0" smtClean="0"/>
              <a:t> analiza vplivnih faktorjev </a:t>
            </a:r>
            <a:endParaRPr lang="sl-SI" dirty="0" smtClean="0"/>
          </a:p>
          <a:p>
            <a:endParaRPr lang="sl-SI" dirty="0" smtClean="0"/>
          </a:p>
          <a:p>
            <a:endParaRPr lang="sl-SI" b="1" dirty="0" smtClean="0"/>
          </a:p>
          <a:p>
            <a:pPr marL="571500" lvl="1" indent="0">
              <a:buNone/>
            </a:pPr>
            <a:r>
              <a:rPr lang="sl-SI" dirty="0" smtClean="0"/>
              <a:t> </a:t>
            </a:r>
          </a:p>
          <a:p>
            <a:pPr marL="571500" lvl="1" indent="0">
              <a:buNone/>
            </a:pPr>
            <a:endParaRPr lang="sl-SI" dirty="0" smtClean="0"/>
          </a:p>
        </p:txBody>
      </p:sp>
      <p:sp>
        <p:nvSpPr>
          <p:cNvPr id="3" name="Title 2"/>
          <p:cNvSpPr>
            <a:spLocks noGrp="1"/>
          </p:cNvSpPr>
          <p:nvPr>
            <p:ph type="title"/>
          </p:nvPr>
        </p:nvSpPr>
        <p:spPr/>
        <p:txBody>
          <a:bodyPr/>
          <a:lstStyle/>
          <a:p>
            <a:r>
              <a:rPr lang="sl-SI" dirty="0" smtClean="0"/>
              <a:t>Cene energije</a:t>
            </a:r>
            <a:br>
              <a:rPr lang="sl-SI" dirty="0" smtClean="0"/>
            </a:br>
            <a:r>
              <a:rPr lang="sl-SI" dirty="0" smtClean="0"/>
              <a:t>NAFTNI </a:t>
            </a:r>
            <a:r>
              <a:rPr lang="sl-SI" dirty="0" smtClean="0"/>
              <a:t>DERIVATI</a:t>
            </a:r>
            <a:endParaRPr lang="sl-SI"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29" y="2125362"/>
            <a:ext cx="8419071" cy="4732638"/>
          </a:xfrm>
          <a:prstGeom prst="rect">
            <a:avLst/>
          </a:prstGeom>
          <a:noFill/>
          <a:ln>
            <a:noFill/>
          </a:ln>
        </p:spPr>
      </p:pic>
    </p:spTree>
    <p:extLst>
      <p:ext uri="{BB962C8B-B14F-4D97-AF65-F5344CB8AC3E}">
        <p14:creationId xmlns:p14="http://schemas.microsoft.com/office/powerpoint/2010/main" val="836804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sl-SI" b="1" dirty="0" smtClean="0"/>
              <a:t> </a:t>
            </a:r>
            <a:endParaRPr lang="sl-SI" dirty="0" smtClean="0"/>
          </a:p>
          <a:p>
            <a:endParaRPr lang="sl-SI" dirty="0" smtClean="0"/>
          </a:p>
          <a:p>
            <a:endParaRPr lang="sl-SI" b="1" dirty="0" smtClean="0"/>
          </a:p>
          <a:p>
            <a:pPr marL="571500" lvl="1" indent="0">
              <a:buNone/>
            </a:pPr>
            <a:r>
              <a:rPr lang="sl-SI" dirty="0" smtClean="0"/>
              <a:t> </a:t>
            </a:r>
          </a:p>
          <a:p>
            <a:pPr marL="571500" lvl="1" indent="0">
              <a:buNone/>
            </a:pPr>
            <a:endParaRPr lang="sl-SI" dirty="0" smtClean="0"/>
          </a:p>
        </p:txBody>
      </p:sp>
      <p:sp>
        <p:nvSpPr>
          <p:cNvPr id="3" name="Title 2"/>
          <p:cNvSpPr>
            <a:spLocks noGrp="1"/>
          </p:cNvSpPr>
          <p:nvPr>
            <p:ph type="title"/>
          </p:nvPr>
        </p:nvSpPr>
        <p:spPr/>
        <p:txBody>
          <a:bodyPr/>
          <a:lstStyle/>
          <a:p>
            <a:r>
              <a:rPr lang="sl-SI" dirty="0" smtClean="0"/>
              <a:t>Cene energije</a:t>
            </a:r>
            <a:br>
              <a:rPr lang="sl-SI" dirty="0" smtClean="0"/>
            </a:br>
            <a:r>
              <a:rPr lang="sl-SI" dirty="0" smtClean="0"/>
              <a:t>NAFTNI DERIVATI-2014</a:t>
            </a:r>
            <a:endParaRPr lang="sl-SI" dirty="0"/>
          </a:p>
        </p:txBody>
      </p:sp>
      <p:graphicFrame>
        <p:nvGraphicFramePr>
          <p:cNvPr id="9" name="Chart 8"/>
          <p:cNvGraphicFramePr>
            <a:graphicFrameLocks/>
          </p:cNvGraphicFramePr>
          <p:nvPr>
            <p:extLst>
              <p:ext uri="{D42A27DB-BD31-4B8C-83A1-F6EECF244321}">
                <p14:modId xmlns:p14="http://schemas.microsoft.com/office/powerpoint/2010/main" val="2884124584"/>
              </p:ext>
            </p:extLst>
          </p:nvPr>
        </p:nvGraphicFramePr>
        <p:xfrm>
          <a:off x="354227" y="1210962"/>
          <a:ext cx="8303741" cy="5198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40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931" y="1526629"/>
            <a:ext cx="8832850" cy="4038600"/>
          </a:xfrm>
        </p:spPr>
        <p:txBody>
          <a:bodyPr/>
          <a:lstStyle/>
          <a:p>
            <a:pPr marL="0" indent="0">
              <a:buNone/>
            </a:pPr>
            <a:r>
              <a:rPr lang="sl-SI" b="1" dirty="0"/>
              <a:t>Najboljši način podpore </a:t>
            </a:r>
            <a:r>
              <a:rPr lang="sl-SI" b="1" dirty="0" smtClean="0"/>
              <a:t>trajnostni energiji </a:t>
            </a:r>
            <a:r>
              <a:rPr lang="sl-SI" b="1" dirty="0"/>
              <a:t>je </a:t>
            </a:r>
            <a:r>
              <a:rPr lang="sl-SI" b="1" dirty="0" smtClean="0"/>
              <a:t>ustrezna </a:t>
            </a:r>
            <a:r>
              <a:rPr lang="sl-SI" b="1" dirty="0"/>
              <a:t>obdavčitev energentov</a:t>
            </a:r>
            <a:r>
              <a:rPr lang="sl-SI" sz="2600" b="1" dirty="0"/>
              <a:t>! </a:t>
            </a:r>
          </a:p>
          <a:p>
            <a:pPr marL="0" indent="0">
              <a:buNone/>
            </a:pPr>
            <a:endParaRPr lang="sl-SI" b="1" dirty="0"/>
          </a:p>
          <a:p>
            <a:pPr marL="0" indent="0">
              <a:buNone/>
            </a:pPr>
            <a:r>
              <a:rPr lang="sl-SI" sz="2600" b="1" dirty="0" err="1"/>
              <a:t>Internalizacija</a:t>
            </a:r>
            <a:r>
              <a:rPr lang="sl-SI" sz="2600" b="1" dirty="0"/>
              <a:t> okoljskih stroškov – princip onesnaževalec plača</a:t>
            </a:r>
          </a:p>
          <a:p>
            <a:pPr marL="0" indent="0">
              <a:buNone/>
            </a:pPr>
            <a:endParaRPr lang="sl-SI" b="1" dirty="0"/>
          </a:p>
          <a:p>
            <a:pPr marL="0" indent="0">
              <a:buNone/>
            </a:pPr>
            <a:r>
              <a:rPr lang="sl-SI" b="1" dirty="0"/>
              <a:t>Zakaj davčna/trošarinska politika temu ne sledi?</a:t>
            </a:r>
          </a:p>
          <a:p>
            <a:pPr>
              <a:buFontTx/>
              <a:buChar char="-"/>
            </a:pPr>
            <a:r>
              <a:rPr lang="sl-SI" b="1" dirty="0"/>
              <a:t>Sledenje proračunskim ciljem </a:t>
            </a:r>
            <a:endParaRPr lang="sl-SI" dirty="0">
              <a:solidFill>
                <a:srgbClr val="FF0000"/>
              </a:solidFill>
            </a:endParaRPr>
          </a:p>
          <a:p>
            <a:pPr>
              <a:buFontTx/>
              <a:buChar char="-"/>
            </a:pPr>
            <a:r>
              <a:rPr lang="sl-SI" dirty="0"/>
              <a:t>Davčna politika EU (davki ostajajo v pristojnosti posameznih držav)</a:t>
            </a:r>
          </a:p>
          <a:p>
            <a:pPr>
              <a:buFontTx/>
              <a:buChar char="-"/>
            </a:pPr>
            <a:r>
              <a:rPr lang="sl-SI" dirty="0"/>
              <a:t>Upoštevanje </a:t>
            </a:r>
            <a:r>
              <a:rPr lang="sl-SI" b="1" dirty="0"/>
              <a:t>gospodarskih ciljev </a:t>
            </a:r>
            <a:r>
              <a:rPr lang="sl-SI" dirty="0"/>
              <a:t>(konkurenčnosti gospodarstva</a:t>
            </a:r>
            <a:r>
              <a:rPr lang="sl-SI" dirty="0" smtClean="0"/>
              <a:t>)</a:t>
            </a:r>
            <a:endParaRPr lang="sl-SI" dirty="0"/>
          </a:p>
          <a:p>
            <a:pPr>
              <a:buFontTx/>
              <a:buChar char="-"/>
            </a:pPr>
            <a:r>
              <a:rPr lang="sl-SI" dirty="0"/>
              <a:t>Zasledovanje </a:t>
            </a:r>
            <a:r>
              <a:rPr lang="sl-SI" b="1" dirty="0"/>
              <a:t>okoljskih ciljev </a:t>
            </a:r>
            <a:r>
              <a:rPr lang="sl-SI" b="1" dirty="0" smtClean="0"/>
              <a:t>ni </a:t>
            </a:r>
            <a:r>
              <a:rPr lang="sl-SI" b="1" dirty="0"/>
              <a:t>prioriteta davčne </a:t>
            </a:r>
            <a:r>
              <a:rPr lang="sl-SI" b="1" dirty="0" smtClean="0"/>
              <a:t>politike.</a:t>
            </a:r>
            <a:endParaRPr lang="sl-SI" b="1" dirty="0"/>
          </a:p>
          <a:p>
            <a:pPr marL="571500" lvl="1" indent="0">
              <a:buNone/>
            </a:pPr>
            <a:r>
              <a:rPr lang="sl-SI" dirty="0" smtClean="0"/>
              <a:t>…</a:t>
            </a:r>
          </a:p>
        </p:txBody>
      </p:sp>
      <p:sp>
        <p:nvSpPr>
          <p:cNvPr id="3" name="Title 2"/>
          <p:cNvSpPr>
            <a:spLocks noGrp="1"/>
          </p:cNvSpPr>
          <p:nvPr>
            <p:ph type="title"/>
          </p:nvPr>
        </p:nvSpPr>
        <p:spPr/>
        <p:txBody>
          <a:bodyPr/>
          <a:lstStyle/>
          <a:p>
            <a:r>
              <a:rPr lang="sl-SI" dirty="0" smtClean="0"/>
              <a:t>Obdavčitev energentov</a:t>
            </a:r>
            <a:endParaRPr lang="sl-SI" dirty="0"/>
          </a:p>
        </p:txBody>
      </p:sp>
    </p:spTree>
    <p:extLst>
      <p:ext uri="{BB962C8B-B14F-4D97-AF65-F5344CB8AC3E}">
        <p14:creationId xmlns:p14="http://schemas.microsoft.com/office/powerpoint/2010/main" val="707771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ARSOpredstavitev_RabaEnergijeVSlovenijiCILJI_1b">
  <a:themeElements>
    <a:clrScheme name="CEUTemplate_nov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EUTemplate_nov2008">
      <a:majorFont>
        <a:latin typeface="Tahoma"/>
        <a:ea typeface="Osaka"/>
        <a:cs typeface=""/>
      </a:majorFont>
      <a:minorFont>
        <a:latin typeface="Tahoma"/>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EUTemplate_nov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UTemplate_nov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UTemplate_nov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UTemplate_nov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UTemplate_nov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UTemplate_nov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UTemplate_nov20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UTemplate_nov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UTemplate_nov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UTemplate_nov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UTemplate_nov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UTemplate_nov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ARSOpredstavitev_RabaEnergijeVSlovenijiCILJI_1b</Template>
  <TotalTime>2731</TotalTime>
  <Words>766</Words>
  <Application>Microsoft Office PowerPoint</Application>
  <PresentationFormat>A4 Paper (210x297 mm)</PresentationFormat>
  <Paragraphs>191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ARSOpredstavitev_RabaEnergijeVSlovenijiCILJI_1b</vt:lpstr>
      <vt:lpstr>Kazalci okolje – energija  Kaj se v Sloveniji dogaja s cenami energije, davki na energijo in okolju prijaznimi in škodljivimi subvencijami?</vt:lpstr>
      <vt:lpstr>Cene energije </vt:lpstr>
      <vt:lpstr>Cene energije ELEKTRIČNA ENERGIJA</vt:lpstr>
      <vt:lpstr>Cene energije ELEKTRIČNA ENERGIJA -2014</vt:lpstr>
      <vt:lpstr>Cene energije ZEMELJSKI PLIN</vt:lpstr>
      <vt:lpstr>Cene energije ZEMELJSKI PLIN-2014</vt:lpstr>
      <vt:lpstr>Cene energije NAFTNI DERIVATI</vt:lpstr>
      <vt:lpstr>Cene energije NAFTNI DERIVATI-2014</vt:lpstr>
      <vt:lpstr>Obdavčitev energentov</vt:lpstr>
      <vt:lpstr>Obdavčitev energentov - 2014</vt:lpstr>
      <vt:lpstr>Obdavčitev energentov</vt:lpstr>
      <vt:lpstr>Obdavčitev energentov</vt:lpstr>
      <vt:lpstr>Obdavčitev energentov</vt:lpstr>
      <vt:lpstr>Obdavčitev energentov</vt:lpstr>
      <vt:lpstr>Subvencije v energetiki </vt:lpstr>
      <vt:lpstr>Subvencije v energetiki</vt:lpstr>
      <vt:lpstr>Subvencije v energetiki - 2014</vt:lpstr>
      <vt:lpstr>Zelena delovna mesta?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Raba energije v Sloveniji  CILJI in TRENDI</dc:title>
  <dc:creator>matjazc</dc:creator>
  <cp:lastModifiedBy>Polona Lah</cp:lastModifiedBy>
  <cp:revision>137</cp:revision>
  <dcterms:created xsi:type="dcterms:W3CDTF">2014-11-21T13:48:45Z</dcterms:created>
  <dcterms:modified xsi:type="dcterms:W3CDTF">2016-06-06T17:37:40Z</dcterms:modified>
</cp:coreProperties>
</file>