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1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01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97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81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22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33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569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572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585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580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831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537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DAC9D-E5AC-4613-BEA3-B4CA529D0A5A}" type="datetimeFigureOut">
              <a:rPr lang="sl-SI" smtClean="0"/>
              <a:t>5. 06. 2017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2520-DA21-4C21-820C-A576E7BE18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792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772400" cy="1470025"/>
          </a:xfrm>
        </p:spPr>
        <p:txBody>
          <a:bodyPr/>
          <a:lstStyle/>
          <a:p>
            <a:r>
              <a:rPr lang="sl-SI" dirty="0" smtClean="0"/>
              <a:t>VPRAŠANJA ZA USMERJENO RAZPRAVO</a:t>
            </a:r>
            <a:endParaRPr lang="sl-SI" dirty="0"/>
          </a:p>
        </p:txBody>
      </p:sp>
      <p:graphicFrame>
        <p:nvGraphicFramePr>
          <p:cNvPr id="4" name="Predm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724358"/>
              </p:ext>
            </p:extLst>
          </p:nvPr>
        </p:nvGraphicFramePr>
        <p:xfrm>
          <a:off x="5220067" y="521921"/>
          <a:ext cx="3384000" cy="687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r:id="rId3" imgW="2908080" imgH="590400" progId="CorelDRAW.CMX.15">
                  <p:embed/>
                </p:oleObj>
              </mc:Choice>
              <mc:Fallback>
                <p:oleObj r:id="rId3" imgW="2908080" imgH="590400" progId="CorelDRAW.CMX.1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67" y="521921"/>
                        <a:ext cx="3384000" cy="687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1" y="515026"/>
            <a:ext cx="3670173" cy="814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58646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5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03467" y="1715615"/>
            <a:ext cx="613706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sl-SI" sz="2800" b="1" dirty="0" smtClean="0">
                <a:solidFill>
                  <a:srgbClr val="0070C0"/>
                </a:solidFill>
              </a:rPr>
              <a:t>Globalni </a:t>
            </a:r>
            <a:r>
              <a:rPr lang="sl-SI" sz="2800" b="1" dirty="0" err="1">
                <a:solidFill>
                  <a:srgbClr val="0070C0"/>
                </a:solidFill>
              </a:rPr>
              <a:t>megatrendi</a:t>
            </a:r>
            <a:r>
              <a:rPr lang="sl-SI" sz="2800" b="1" dirty="0">
                <a:solidFill>
                  <a:srgbClr val="0070C0"/>
                </a:solidFill>
              </a:rPr>
              <a:t>, okolje v Sloveniji </a:t>
            </a:r>
            <a:endParaRPr lang="sl-SI" sz="2800" dirty="0">
              <a:solidFill>
                <a:srgbClr val="0070C0"/>
              </a:solidFill>
            </a:endParaRPr>
          </a:p>
          <a:p>
            <a:pPr algn="ctr"/>
            <a:r>
              <a:rPr lang="sl-SI" sz="2800" b="1" dirty="0">
                <a:solidFill>
                  <a:srgbClr val="0070C0"/>
                </a:solidFill>
              </a:rPr>
              <a:t>in trajnostni </a:t>
            </a:r>
            <a:r>
              <a:rPr lang="sl-SI" sz="2800" b="1" dirty="0" smtClean="0">
                <a:solidFill>
                  <a:srgbClr val="0070C0"/>
                </a:solidFill>
              </a:rPr>
              <a:t>razvoj</a:t>
            </a:r>
            <a:endParaRPr lang="sl-SI" sz="2800" dirty="0">
              <a:solidFill>
                <a:srgbClr val="0070C0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623060" y="3425349"/>
          <a:ext cx="5897880" cy="875665"/>
        </p:xfrm>
        <a:graphic>
          <a:graphicData uri="http://schemas.openxmlformats.org/drawingml/2006/table">
            <a:tbl>
              <a:tblPr firstRow="1" firstCol="1" bandRow="1"/>
              <a:tblGrid>
                <a:gridCol w="3013710"/>
                <a:gridCol w="2004060"/>
                <a:gridCol w="880110"/>
              </a:tblGrid>
              <a:tr h="87566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1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56" name="Slika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147"/>
          <a:stretch>
            <a:fillRect/>
          </a:stretch>
        </p:blipFill>
        <p:spPr bwMode="auto">
          <a:xfrm>
            <a:off x="827584" y="5358654"/>
            <a:ext cx="28765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134" y="5301208"/>
            <a:ext cx="2457848" cy="81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Slika 7" descr="EIONET-SI-normaln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418" y="5358654"/>
            <a:ext cx="67627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79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Ključen doprinos analize GMT:</a:t>
            </a:r>
          </a:p>
          <a:p>
            <a:pPr marL="0" indent="0">
              <a:buNone/>
            </a:pPr>
            <a:endParaRPr lang="sl-SI" sz="3600" dirty="0" smtClean="0"/>
          </a:p>
          <a:p>
            <a:pPr marL="514350" indent="-514350">
              <a:buAutoNum type="alphaLcParenR"/>
            </a:pPr>
            <a:r>
              <a:rPr lang="sl-SI" sz="3600" dirty="0" smtClean="0"/>
              <a:t>k okoljski politiki 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k udejanjanju trajnostnega razvoja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k povečanju ozaveščenosti o medsebojnih odvisnostih ter okoljskih omejitvah </a:t>
            </a:r>
            <a:endParaRPr lang="sl-SI" sz="360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0728" y="313285"/>
            <a:ext cx="80648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sl-SI" sz="1800" b="1" dirty="0" smtClean="0">
                <a:solidFill>
                  <a:srgbClr val="0070C0"/>
                </a:solidFill>
              </a:rPr>
              <a:t>Globalni </a:t>
            </a:r>
            <a:r>
              <a:rPr lang="sl-SI" sz="1800" b="1" dirty="0" err="1">
                <a:solidFill>
                  <a:srgbClr val="0070C0"/>
                </a:solidFill>
              </a:rPr>
              <a:t>megatrendi</a:t>
            </a:r>
            <a:r>
              <a:rPr lang="sl-SI" sz="1800" b="1" dirty="0">
                <a:solidFill>
                  <a:srgbClr val="0070C0"/>
                </a:solidFill>
              </a:rPr>
              <a:t>, okolje v </a:t>
            </a:r>
            <a:r>
              <a:rPr lang="sl-SI" sz="1800" b="1" dirty="0" smtClean="0">
                <a:solidFill>
                  <a:srgbClr val="0070C0"/>
                </a:solidFill>
              </a:rPr>
              <a:t>Sloveniji in </a:t>
            </a:r>
            <a:r>
              <a:rPr lang="sl-SI" sz="1800" b="1" dirty="0">
                <a:solidFill>
                  <a:srgbClr val="0070C0"/>
                </a:solidFill>
              </a:rPr>
              <a:t>trajnostni </a:t>
            </a:r>
            <a:r>
              <a:rPr lang="sl-SI" sz="1800" b="1" dirty="0" smtClean="0">
                <a:solidFill>
                  <a:srgbClr val="0070C0"/>
                </a:solidFill>
              </a:rPr>
              <a:t>razvoj</a:t>
            </a:r>
            <a:endParaRPr lang="sl-SI" sz="1800" dirty="0">
              <a:solidFill>
                <a:srgbClr val="0070C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11" y="94256"/>
            <a:ext cx="792088" cy="894250"/>
          </a:xfrm>
          <a:prstGeom prst="rect">
            <a:avLst/>
          </a:prstGeom>
          <a:noFill/>
        </p:spPr>
      </p:pic>
      <p:pic>
        <p:nvPicPr>
          <p:cNvPr id="6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5" t="26440" r="16737" b="21486"/>
          <a:stretch>
            <a:fillRect/>
          </a:stretch>
        </p:blipFill>
        <p:spPr bwMode="auto">
          <a:xfrm>
            <a:off x="7308304" y="77878"/>
            <a:ext cx="1716683" cy="8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67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Kakšen je optimalen odziv na GMT na nacionalni ravni (prilagoditve, preprečevanje, priložnosti)?</a:t>
            </a:r>
          </a:p>
          <a:p>
            <a:pPr marL="0" indent="0">
              <a:buNone/>
            </a:pPr>
            <a:endParaRPr lang="sl-SI" sz="3600" dirty="0"/>
          </a:p>
          <a:p>
            <a:pPr marL="514350" indent="-514350">
              <a:buAutoNum type="alphaLcParenR"/>
            </a:pPr>
            <a:r>
              <a:rPr lang="sl-SI" sz="3600" dirty="0"/>
              <a:t>n</a:t>
            </a:r>
            <a:r>
              <a:rPr lang="sl-SI" sz="3600" dirty="0" smtClean="0"/>
              <a:t>ujne akcije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strateške odločitve in aktivnosti</a:t>
            </a:r>
          </a:p>
        </p:txBody>
      </p:sp>
      <p:pic>
        <p:nvPicPr>
          <p:cNvPr id="4" name="Slika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5" t="26440" r="16737" b="21486"/>
          <a:stretch>
            <a:fillRect/>
          </a:stretch>
        </p:blipFill>
        <p:spPr bwMode="auto">
          <a:xfrm>
            <a:off x="7308304" y="77878"/>
            <a:ext cx="1716683" cy="8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0728" y="313285"/>
            <a:ext cx="80648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800" b="1" smtClean="0">
                <a:solidFill>
                  <a:srgbClr val="0070C0"/>
                </a:solidFill>
              </a:rPr>
              <a:t>Globalni megatrendi, okolje v Sloveniji in trajnostni razvoj</a:t>
            </a:r>
            <a:endParaRPr lang="sl-SI" sz="1800" dirty="0">
              <a:solidFill>
                <a:srgbClr val="0070C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11" y="94256"/>
            <a:ext cx="792088" cy="894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70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3600" dirty="0" smtClean="0"/>
              <a:t>Kakšna je uporabnost rezultatov analize GMT na stanje okolja v Sloveniji za:</a:t>
            </a:r>
          </a:p>
          <a:p>
            <a:pPr marL="0" indent="0">
              <a:buNone/>
            </a:pPr>
            <a:endParaRPr lang="sl-SI" sz="1800" dirty="0" smtClean="0"/>
          </a:p>
          <a:p>
            <a:r>
              <a:rPr lang="sl-SI" sz="3600" dirty="0" smtClean="0"/>
              <a:t>SRS</a:t>
            </a:r>
          </a:p>
          <a:p>
            <a:r>
              <a:rPr lang="sl-SI" sz="3600" dirty="0" smtClean="0"/>
              <a:t>PSO</a:t>
            </a:r>
            <a:endParaRPr lang="sl-SI" sz="3600" dirty="0"/>
          </a:p>
          <a:p>
            <a:r>
              <a:rPr lang="sl-SI" sz="3600" dirty="0" smtClean="0"/>
              <a:t>NPVO</a:t>
            </a:r>
          </a:p>
          <a:p>
            <a:r>
              <a:rPr lang="sl-SI" sz="3600" dirty="0" smtClean="0"/>
              <a:t>razvojno načrtovanje drugih sektorjev</a:t>
            </a:r>
          </a:p>
          <a:p>
            <a:r>
              <a:rPr lang="sl-SI" sz="3600" dirty="0" smtClean="0"/>
              <a:t>v mojem delokrogu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11" y="94256"/>
            <a:ext cx="792088" cy="894250"/>
          </a:xfrm>
          <a:prstGeom prst="rect">
            <a:avLst/>
          </a:prstGeom>
          <a:noFill/>
        </p:spPr>
      </p:pic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0728" y="313285"/>
            <a:ext cx="80648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sl-SI" sz="1800" b="1" dirty="0" smtClean="0">
                <a:solidFill>
                  <a:srgbClr val="0070C0"/>
                </a:solidFill>
              </a:rPr>
              <a:t>Globalni </a:t>
            </a:r>
            <a:r>
              <a:rPr lang="sl-SI" sz="1800" b="1" dirty="0" err="1">
                <a:solidFill>
                  <a:srgbClr val="0070C0"/>
                </a:solidFill>
              </a:rPr>
              <a:t>megatrendi</a:t>
            </a:r>
            <a:r>
              <a:rPr lang="sl-SI" sz="1800" b="1" dirty="0">
                <a:solidFill>
                  <a:srgbClr val="0070C0"/>
                </a:solidFill>
              </a:rPr>
              <a:t>, okolje v </a:t>
            </a:r>
            <a:r>
              <a:rPr lang="sl-SI" sz="1800" b="1" dirty="0" smtClean="0">
                <a:solidFill>
                  <a:srgbClr val="0070C0"/>
                </a:solidFill>
              </a:rPr>
              <a:t>Sloveniji in </a:t>
            </a:r>
            <a:r>
              <a:rPr lang="sl-SI" sz="1800" b="1" dirty="0">
                <a:solidFill>
                  <a:srgbClr val="0070C0"/>
                </a:solidFill>
              </a:rPr>
              <a:t>trajnostni </a:t>
            </a:r>
            <a:r>
              <a:rPr lang="sl-SI" sz="1800" b="1" dirty="0" smtClean="0">
                <a:solidFill>
                  <a:srgbClr val="0070C0"/>
                </a:solidFill>
              </a:rPr>
              <a:t>razvoj</a:t>
            </a:r>
            <a:endParaRPr lang="sl-SI" sz="1800" dirty="0">
              <a:solidFill>
                <a:srgbClr val="0070C0"/>
              </a:solidFill>
            </a:endParaRPr>
          </a:p>
        </p:txBody>
      </p:sp>
      <p:pic>
        <p:nvPicPr>
          <p:cNvPr id="6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5" t="26440" r="16737" b="21486"/>
          <a:stretch>
            <a:fillRect/>
          </a:stretch>
        </p:blipFill>
        <p:spPr bwMode="auto">
          <a:xfrm>
            <a:off x="7308304" y="77878"/>
            <a:ext cx="1716683" cy="8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61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3600" dirty="0" smtClean="0"/>
              <a:t>Kje vidimo svojo vlogo za sodelovanje v projektu?</a:t>
            </a:r>
          </a:p>
          <a:p>
            <a:pPr marL="0" indent="0">
              <a:buNone/>
            </a:pPr>
            <a:endParaRPr lang="sl-SI" sz="3600" dirty="0" smtClean="0"/>
          </a:p>
          <a:p>
            <a:pPr marL="514350" indent="-514350">
              <a:buAutoNum type="alphaLcParenR"/>
            </a:pPr>
            <a:r>
              <a:rPr lang="sl-SI" sz="3600" dirty="0"/>
              <a:t>z</a:t>
            </a:r>
            <a:r>
              <a:rPr lang="sl-SI" sz="3600" dirty="0" smtClean="0"/>
              <a:t>nanje in izkušnje, ki jih lahko prispevamo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presečne vsebine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kdo so ključni deležniki</a:t>
            </a:r>
          </a:p>
          <a:p>
            <a:pPr marL="514350" indent="-514350">
              <a:buAutoNum type="alphaLcParenR"/>
            </a:pPr>
            <a:r>
              <a:rPr lang="sl-SI" sz="3600" dirty="0" smtClean="0"/>
              <a:t>priložnosti za sodelovanje</a:t>
            </a:r>
          </a:p>
          <a:p>
            <a:pPr marL="514350" indent="-514350">
              <a:buAutoNum type="alphaLcParenR"/>
            </a:pPr>
            <a:endParaRPr lang="sl-SI" sz="3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11" y="94256"/>
            <a:ext cx="792088" cy="894250"/>
          </a:xfrm>
          <a:prstGeom prst="rect">
            <a:avLst/>
          </a:prstGeom>
          <a:noFill/>
        </p:spPr>
      </p:pic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0728" y="174786"/>
            <a:ext cx="80648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l-SI" sz="1800" b="1" dirty="0" smtClean="0">
                <a:solidFill>
                  <a:srgbClr val="0070C0"/>
                </a:solidFill>
              </a:rPr>
              <a:t>Globalni </a:t>
            </a:r>
            <a:r>
              <a:rPr lang="sl-SI" sz="1800" b="1" dirty="0" err="1">
                <a:solidFill>
                  <a:srgbClr val="0070C0"/>
                </a:solidFill>
              </a:rPr>
              <a:t>megatrendi</a:t>
            </a:r>
            <a:r>
              <a:rPr lang="sl-SI" sz="1800" b="1" dirty="0">
                <a:solidFill>
                  <a:srgbClr val="0070C0"/>
                </a:solidFill>
              </a:rPr>
              <a:t>, okolje v </a:t>
            </a:r>
            <a:r>
              <a:rPr lang="sl-SI" sz="1800" b="1" dirty="0" smtClean="0">
                <a:solidFill>
                  <a:srgbClr val="0070C0"/>
                </a:solidFill>
              </a:rPr>
              <a:t>Sloveniji in </a:t>
            </a:r>
            <a:r>
              <a:rPr lang="sl-SI" sz="1800" b="1" dirty="0">
                <a:solidFill>
                  <a:srgbClr val="0070C0"/>
                </a:solidFill>
              </a:rPr>
              <a:t>trajnostni </a:t>
            </a:r>
            <a:r>
              <a:rPr lang="sl-SI" sz="1800" b="1" dirty="0" smtClean="0">
                <a:solidFill>
                  <a:srgbClr val="0070C0"/>
                </a:solidFill>
              </a:rPr>
              <a:t>razvoj</a:t>
            </a:r>
            <a:br>
              <a:rPr lang="sl-SI" sz="1800" b="1" dirty="0" smtClean="0">
                <a:solidFill>
                  <a:srgbClr val="0070C0"/>
                </a:solidFill>
              </a:rPr>
            </a:br>
            <a:r>
              <a:rPr lang="sl-SI" sz="1800" b="1" dirty="0">
                <a:solidFill>
                  <a:srgbClr val="0070C0"/>
                </a:solidFill>
              </a:rPr>
              <a:t>2. del</a:t>
            </a:r>
            <a:endParaRPr lang="sl-SI" sz="1800" dirty="0">
              <a:solidFill>
                <a:srgbClr val="0070C0"/>
              </a:solidFill>
            </a:endParaRPr>
          </a:p>
        </p:txBody>
      </p:sp>
      <p:pic>
        <p:nvPicPr>
          <p:cNvPr id="6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5" t="26440" r="16737" b="21486"/>
          <a:stretch>
            <a:fillRect/>
          </a:stretch>
        </p:blipFill>
        <p:spPr bwMode="auto">
          <a:xfrm>
            <a:off x="7308304" y="77878"/>
            <a:ext cx="1716683" cy="840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77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MGT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1. Diverging global population trends</a:t>
            </a:r>
          </a:p>
          <a:p>
            <a:pPr marL="0" indent="0">
              <a:buNone/>
            </a:pPr>
            <a:r>
              <a:rPr lang="en-US" dirty="0"/>
              <a:t>2. Living in an urban world</a:t>
            </a:r>
          </a:p>
          <a:p>
            <a:pPr marL="0" indent="0">
              <a:buNone/>
            </a:pPr>
            <a:r>
              <a:rPr lang="en-US" dirty="0"/>
              <a:t>3. Changing disease burden and risks of pandemics</a:t>
            </a:r>
          </a:p>
          <a:p>
            <a:pPr marL="0" indent="0">
              <a:buNone/>
            </a:pPr>
            <a:r>
              <a:rPr lang="en-US" dirty="0"/>
              <a:t>4. Accelerating technological change</a:t>
            </a:r>
          </a:p>
          <a:p>
            <a:pPr marL="0" indent="0">
              <a:buNone/>
            </a:pPr>
            <a:r>
              <a:rPr lang="en-US" dirty="0"/>
              <a:t>5. Continued economic growth?</a:t>
            </a:r>
          </a:p>
          <a:p>
            <a:pPr marL="0" indent="0">
              <a:buNone/>
            </a:pPr>
            <a:r>
              <a:rPr lang="en-US" dirty="0"/>
              <a:t>6. An increasingly multipolar world</a:t>
            </a:r>
          </a:p>
          <a:p>
            <a:pPr marL="0" indent="0">
              <a:buNone/>
            </a:pPr>
            <a:r>
              <a:rPr lang="en-US" dirty="0"/>
              <a:t>7. Intensified global competition for resources</a:t>
            </a:r>
          </a:p>
          <a:p>
            <a:pPr marL="0" indent="0">
              <a:buNone/>
            </a:pPr>
            <a:r>
              <a:rPr lang="en-US" dirty="0"/>
              <a:t>8. Growing pressures on ecosystems</a:t>
            </a:r>
          </a:p>
          <a:p>
            <a:pPr marL="0" indent="0">
              <a:buNone/>
            </a:pPr>
            <a:r>
              <a:rPr lang="en-US" dirty="0"/>
              <a:t>9. Increasingly severe consequences of climate change</a:t>
            </a:r>
          </a:p>
          <a:p>
            <a:pPr marL="0" indent="0">
              <a:buNone/>
            </a:pPr>
            <a:r>
              <a:rPr lang="en-US" dirty="0"/>
              <a:t>10. Increasing environmental pollution load</a:t>
            </a:r>
          </a:p>
          <a:p>
            <a:pPr marL="0" indent="0">
              <a:buNone/>
            </a:pPr>
            <a:r>
              <a:rPr lang="en-US" dirty="0"/>
              <a:t>11. Diversifying approaches to governance.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57756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216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CorelDRAW.CMX.15</vt:lpstr>
      <vt:lpstr>VPRAŠANJA ZA USMERJENO RAZPRAVO</vt:lpstr>
      <vt:lpstr>Globalni megatrendi, okolje v Sloveniji in trajnostni razvoj</vt:lpstr>
      <vt:lpstr>PowerPoint Presentation</vt:lpstr>
      <vt:lpstr>Globalni megatrendi, okolje v Sloveniji in trajnostni razvoj</vt:lpstr>
      <vt:lpstr>Globalni megatrendi, okolje v Sloveniji in trajnostni razvoj 2. del</vt:lpstr>
      <vt:lpstr>MGT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Natalija</dc:creator>
  <cp:lastModifiedBy>miha</cp:lastModifiedBy>
  <cp:revision>17</cp:revision>
  <dcterms:created xsi:type="dcterms:W3CDTF">2017-06-02T18:43:28Z</dcterms:created>
  <dcterms:modified xsi:type="dcterms:W3CDTF">2017-06-05T12:23:52Z</dcterms:modified>
</cp:coreProperties>
</file>