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74" r:id="rId3"/>
    <p:sldId id="290" r:id="rId4"/>
    <p:sldId id="292" r:id="rId5"/>
    <p:sldId id="293" r:id="rId6"/>
    <p:sldId id="294" r:id="rId7"/>
    <p:sldId id="267" r:id="rId8"/>
    <p:sldId id="288" r:id="rId9"/>
    <p:sldId id="265" r:id="rId10"/>
    <p:sldId id="286" r:id="rId11"/>
    <p:sldId id="287" r:id="rId12"/>
    <p:sldId id="289" r:id="rId13"/>
    <p:sldId id="283" r:id="rId14"/>
  </p:sldIdLst>
  <p:sldSz cx="9144000" cy="6858000" type="screen4x3"/>
  <p:notesSz cx="6670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240" autoAdjust="0"/>
  </p:normalViewPr>
  <p:slideViewPr>
    <p:cSldViewPr showGuides="1"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89C7B-51C8-4D12-9B3B-B6C35E194117}" type="datetimeFigureOut">
              <a:rPr lang="sl-SI" smtClean="0"/>
              <a:t>7.6.2016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778250" y="9431338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8496A-3C65-4762-972F-219E8DC293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6240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778505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49169-B40B-4202-98A5-5E0901266B44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67068" y="4716661"/>
            <a:ext cx="53365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778505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AE8D8-6EEF-4CB9-8D58-9FEA49EC2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6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Štiri osnovne komponente zdravja in blaginje, katerih razpoložljivost je </a:t>
            </a:r>
            <a:r>
              <a:rPr lang="sl-SI" dirty="0" err="1" smtClean="0"/>
              <a:t>neobhodno</a:t>
            </a:r>
            <a:r>
              <a:rPr lang="sl-SI" dirty="0" smtClean="0"/>
              <a:t> potrebna za naše življenje.</a:t>
            </a:r>
          </a:p>
          <a:p>
            <a:r>
              <a:rPr lang="sl-SI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Energija je </a:t>
            </a:r>
            <a:r>
              <a:rPr lang="sl-SI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neobhodno</a:t>
            </a:r>
            <a:r>
              <a:rPr lang="sl-SI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potrebna za življenje ljudi. Od tega, kaj je njen vir in koliko je porabimo, je odvisen njen vpliv na okolje. </a:t>
            </a:r>
            <a:endParaRPr lang="sl-SI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Our prosperity and healthy environment stem from an innovative, circular economy where nothing is wasted and where natural resources are managed sustainably, and biodiversity</a:t>
            </a:r>
            <a:r>
              <a:rPr lang="sl-SI" b="1" dirty="0" smtClean="0"/>
              <a:t> </a:t>
            </a:r>
            <a:r>
              <a:rPr lang="en-US" b="1" dirty="0" smtClean="0"/>
              <a:t>is protected, valued and restored in ways that enhance our society's resilience. Our low-carbon</a:t>
            </a:r>
            <a:r>
              <a:rPr lang="sl-SI" b="1" dirty="0" smtClean="0"/>
              <a:t> </a:t>
            </a:r>
            <a:r>
              <a:rPr lang="en-US" b="1" dirty="0" smtClean="0"/>
              <a:t>growth has long been decoupled from resource use, setting the pace for a global safe and sustainable society.’</a:t>
            </a:r>
            <a:endParaRPr lang="sl-SI" b="1" dirty="0" smtClean="0"/>
          </a:p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AE8D8-6EEF-4CB9-8D58-9FEA49EC27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84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sl-SI" sz="1200" b="1" dirty="0" smtClean="0"/>
              <a:t>Zmanjšanje pritiskov na okolje, Povečanje energetske učinkovitosti, Povečanje deleža obnovljivih virov energije</a:t>
            </a:r>
            <a:endParaRPr lang="sl-SI" sz="1200" b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l-SI" sz="1200" b="1" dirty="0" smtClean="0">
                <a:solidFill>
                  <a:schemeClr val="accent3">
                    <a:lumMod val="50000"/>
                  </a:schemeClr>
                </a:solidFill>
              </a:rPr>
              <a:t>Pomembno poročanje in spremljanje izvajanja ciljev</a:t>
            </a:r>
            <a:endParaRPr lang="en-US" sz="1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AE8D8-6EEF-4CB9-8D58-9FEA49EC27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84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Trenutno je v zbirki okolje-energija 32 kazalcev, ki jih je mogoče vpeti v vzorčno posledične</a:t>
            </a:r>
            <a:r>
              <a:rPr lang="sl-SI" baseline="0" dirty="0" smtClean="0"/>
              <a:t> povezave.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AE8D8-6EEF-4CB9-8D58-9FEA49EC27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73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sl-SI" sz="800"/>
              <a:t>Pomagajo nam izmeriti ali določiti količino različnih in mnogovrstnih podatkov, združenih v celoto. Primerno izbrani kazalci, ki temeljijo na dovolj dolgi podatkovni časovni vrsti, lahko kažejo ključne smeri razvoja pojava. Zato so lahko v pomoč odločevalcem pri načrtovanju in upravljanju okolja in tudi splošni javnosti pri razumevanju okoljske problematike. </a:t>
            </a:r>
            <a:r>
              <a:rPr lang="sl-SI" sz="900"/>
              <a:t>Pomagajo tudi pri odkrivanju podatkovnih vrzeli tekom izvajanja podatkovnih analiz in/ali ocen</a:t>
            </a:r>
            <a:endParaRPr lang="en-GB" sz="900"/>
          </a:p>
          <a:p>
            <a:pPr algn="just">
              <a:spcBef>
                <a:spcPct val="50000"/>
              </a:spcBef>
              <a:buFont typeface="Wingdings" pitchFamily="2" charset="2"/>
              <a:buNone/>
            </a:pPr>
            <a:endParaRPr lang="en-GB" sz="800"/>
          </a:p>
          <a:p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sl-SI" sz="800"/>
              <a:t>Pomagajo nam izmeriti ali določiti količino različnih in mnogovrstnih podatkov, združenih v celoto. Primerno izbrani kazalci, ki temeljijo na dovolj dolgi podatkovni časovni vrsti, lahko kažejo ključne smeri razvoja pojava. Zato so lahko v pomoč odločevalcem pri načrtovanju in upravljanju okolja in tudi splošni javnosti pri razumevanju okoljske problematike. </a:t>
            </a:r>
            <a:r>
              <a:rPr lang="sl-SI" sz="900"/>
              <a:t>Pomagajo tudi pri odkrivanju podatkovnih vrzeli tekom izvajanja podatkovnih analiz in/ali ocen</a:t>
            </a:r>
            <a:endParaRPr lang="en-GB" sz="900"/>
          </a:p>
          <a:p>
            <a:pPr algn="just">
              <a:spcBef>
                <a:spcPct val="50000"/>
              </a:spcBef>
              <a:buFont typeface="Wingdings" pitchFamily="2" charset="2"/>
              <a:buNone/>
            </a:pPr>
            <a:endParaRPr lang="en-GB" sz="800"/>
          </a:p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sl-SI" sz="800"/>
              <a:t>Pomagajo nam izmeriti ali določiti količino različnih in mnogovrstnih podatkov, združenih v celoto. Primerno izbrani kazalci, ki temeljijo na dovolj dolgi podatkovni časovni vrsti, lahko kažejo ključne smeri razvoja pojava. Zato so lahko v pomoč odločevalcem pri načrtovanju in upravljanju okolja in tudi splošni javnosti pri razumevanju okoljske problematike. </a:t>
            </a:r>
            <a:r>
              <a:rPr lang="sl-SI" sz="900"/>
              <a:t>Pomagajo tudi pri odkrivanju podatkovnih vrzeli tekom izvajanja podatkovnih analiz in/ali ocen</a:t>
            </a:r>
            <a:endParaRPr lang="en-GB" sz="900"/>
          </a:p>
          <a:p>
            <a:pPr algn="just">
              <a:spcBef>
                <a:spcPct val="50000"/>
              </a:spcBef>
              <a:buFont typeface="Wingdings" pitchFamily="2" charset="2"/>
              <a:buNone/>
            </a:pPr>
            <a:endParaRPr lang="en-GB" sz="800"/>
          </a:p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9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1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971425" y="3240088"/>
            <a:ext cx="7201025" cy="2627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282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2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7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0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5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92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0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9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3E2CB-16D1-4D4D-AF13-3CC9AE113AB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EEA82-EF6E-420F-ABCF-7D70F458E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3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9"/>
          <p:cNvSpPr>
            <a:spLocks noGrp="1"/>
          </p:cNvSpPr>
          <p:nvPr>
            <p:ph type="title"/>
          </p:nvPr>
        </p:nvSpPr>
        <p:spPr>
          <a:xfrm>
            <a:off x="1331640" y="1700807"/>
            <a:ext cx="6984776" cy="4692055"/>
          </a:xfrm>
        </p:spPr>
        <p:txBody>
          <a:bodyPr wrap="square">
            <a:normAutofit fontScale="90000"/>
          </a:bodyPr>
          <a:lstStyle/>
          <a:p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Pomen povezovanja podatkov o okolju in energiji v sistemu kazalcev okolja</a:t>
            </a:r>
            <a:r>
              <a:rPr lang="sl-SI" dirty="0" smtClean="0">
                <a:latin typeface="Arial" charset="0"/>
              </a:rPr>
              <a:t/>
            </a:r>
            <a:br>
              <a:rPr lang="sl-SI" dirty="0" smtClean="0">
                <a:latin typeface="Arial" charset="0"/>
              </a:rPr>
            </a:br>
            <a:r>
              <a:rPr lang="sl-SI" dirty="0" smtClean="0">
                <a:latin typeface="Arial" charset="0"/>
              </a:rPr>
              <a:t/>
            </a:r>
            <a:br>
              <a:rPr lang="sl-SI" dirty="0" smtClean="0">
                <a:latin typeface="Arial" charset="0"/>
              </a:rPr>
            </a:br>
            <a:r>
              <a:rPr lang="sl-SI" dirty="0" smtClean="0">
                <a:latin typeface="Arial" charset="0"/>
              </a:rPr>
              <a:t>                  </a:t>
            </a:r>
            <a:r>
              <a:rPr lang="sl-SI" sz="3000" dirty="0" smtClean="0">
                <a:latin typeface="Arial" charset="0"/>
              </a:rPr>
              <a:t>mag. Nataša Kovač</a:t>
            </a:r>
            <a:br>
              <a:rPr lang="sl-SI" sz="3000" dirty="0" smtClean="0">
                <a:latin typeface="Arial" charset="0"/>
              </a:rPr>
            </a:br>
            <a:r>
              <a:rPr lang="sl-SI" sz="3000" dirty="0" smtClean="0">
                <a:latin typeface="Arial" charset="0"/>
              </a:rPr>
              <a:t>                           Agencija RS za okolje</a:t>
            </a:r>
            <a:br>
              <a:rPr lang="sl-SI" sz="3000" dirty="0" smtClean="0">
                <a:latin typeface="Arial" charset="0"/>
              </a:rPr>
            </a:br>
            <a:r>
              <a:rPr lang="sl-SI" sz="3000" dirty="0" smtClean="0">
                <a:latin typeface="Arial" charset="0"/>
              </a:rPr>
              <a:t>                      </a:t>
            </a:r>
            <a:endParaRPr lang="sl-SI" sz="2200" dirty="0" smtClean="0"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19113" y="6026150"/>
            <a:ext cx="5957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endParaRPr lang="sl-SI">
              <a:latin typeface="Arial" charset="0"/>
            </a:endParaRPr>
          </a:p>
        </p:txBody>
      </p:sp>
      <p:pic>
        <p:nvPicPr>
          <p:cNvPr id="4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2880320" cy="79208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6417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403017" y="1772816"/>
            <a:ext cx="8416925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76250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90500">
              <a:tabLst>
                <a:tab pos="476250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476250">
              <a:tabLst>
                <a:tab pos="476250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9052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40957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529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50101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54673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59245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>
              <a:lnSpc>
                <a:spcPct val="150000"/>
              </a:lnSpc>
              <a:buFont typeface="Wingdings" pitchFamily="2" charset="2"/>
              <a:buNone/>
            </a:pPr>
            <a:r>
              <a:rPr lang="sl-SI" sz="3000" b="1" dirty="0">
                <a:solidFill>
                  <a:schemeClr val="accent3">
                    <a:lumMod val="50000"/>
                  </a:schemeClr>
                </a:solidFill>
              </a:rPr>
              <a:t>Kazalci </a:t>
            </a: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okolja so </a:t>
            </a:r>
            <a:r>
              <a:rPr lang="sl-SI" sz="3000" b="1" dirty="0">
                <a:solidFill>
                  <a:schemeClr val="accent3">
                    <a:lumMod val="50000"/>
                  </a:schemeClr>
                </a:solidFill>
              </a:rPr>
              <a:t>na dogovorjeni način izbrani in predstavljeni podatki, </a:t>
            </a:r>
            <a:endParaRPr lang="sl-SI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914400">
              <a:lnSpc>
                <a:spcPct val="150000"/>
              </a:lnSpc>
              <a:buFont typeface="Wingdings" pitchFamily="2" charset="2"/>
              <a:buNone/>
            </a:pP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ki </a:t>
            </a:r>
            <a:r>
              <a:rPr lang="sl-SI" sz="3000" b="1" dirty="0">
                <a:solidFill>
                  <a:schemeClr val="accent3">
                    <a:lumMod val="50000"/>
                  </a:schemeClr>
                </a:solidFill>
              </a:rPr>
              <a:t>jih želimo povezati s cilji </a:t>
            </a:r>
            <a:r>
              <a:rPr lang="sl-SI" b="1" dirty="0">
                <a:solidFill>
                  <a:schemeClr val="accent3">
                    <a:lumMod val="50000"/>
                  </a:schemeClr>
                </a:solidFill>
              </a:rPr>
              <a:t>okoljske </a:t>
            </a:r>
            <a:r>
              <a:rPr lang="sl-SI" sz="3000" b="1" dirty="0">
                <a:solidFill>
                  <a:schemeClr val="accent3">
                    <a:lumMod val="50000"/>
                  </a:schemeClr>
                </a:solidFill>
              </a:rPr>
              <a:t>politike</a:t>
            </a: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algn="ctr" defTabSz="914400">
              <a:lnSpc>
                <a:spcPct val="150000"/>
              </a:lnSpc>
              <a:buFont typeface="Wingdings" pitchFamily="2" charset="2"/>
              <a:buNone/>
            </a:pPr>
            <a:endParaRPr lang="sl-SI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91044" y="620688"/>
            <a:ext cx="8416925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76250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90500">
              <a:tabLst>
                <a:tab pos="476250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476250">
              <a:tabLst>
                <a:tab pos="476250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9052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40957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529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50101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54673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59245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>
              <a:buFont typeface="Wingdings" pitchFamily="2" charset="2"/>
              <a:buNone/>
            </a:pPr>
            <a:endParaRPr lang="sl-SI" sz="3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914400">
              <a:lnSpc>
                <a:spcPct val="150000"/>
              </a:lnSpc>
              <a:buFont typeface="Wingdings" pitchFamily="2" charset="2"/>
              <a:buNone/>
            </a:pPr>
            <a:r>
              <a:rPr lang="sl-SI" sz="3000" b="1" dirty="0">
                <a:solidFill>
                  <a:schemeClr val="accent3">
                    <a:lumMod val="50000"/>
                  </a:schemeClr>
                </a:solidFill>
              </a:rPr>
              <a:t>Temeljijo na številčnem podatkovnem nizu, ki kaže stanje, določeno lastnost, predvsem pa razvoj izbranega pojava. </a:t>
            </a:r>
            <a:endParaRPr lang="sl-SI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sl-SI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Kazalci tako na nekaj opozarjajo.</a:t>
            </a:r>
            <a:r>
              <a:rPr lang="sl-SI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 defTabSz="914400">
              <a:buFont typeface="Wingdings" pitchFamily="2" charset="2"/>
              <a:buNone/>
            </a:pPr>
            <a:endParaRPr lang="sl-SI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914400">
              <a:buFont typeface="Wingdings" pitchFamily="2" charset="2"/>
              <a:buNone/>
            </a:pPr>
            <a:endParaRPr lang="sl-SI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92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91044" y="620689"/>
            <a:ext cx="8416925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76250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90500">
              <a:tabLst>
                <a:tab pos="476250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476250">
              <a:tabLst>
                <a:tab pos="476250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9052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40957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529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50101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54673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59245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>
              <a:buFont typeface="Wingdings" pitchFamily="2" charset="2"/>
              <a:buNone/>
            </a:pPr>
            <a:r>
              <a:rPr lang="sl-SI" sz="4400" b="1" dirty="0" smtClean="0">
                <a:solidFill>
                  <a:schemeClr val="accent3">
                    <a:lumMod val="50000"/>
                  </a:schemeClr>
                </a:solidFill>
              </a:rPr>
              <a:t>Kazalci so orodje za komuniciranje</a:t>
            </a:r>
          </a:p>
          <a:p>
            <a:pPr algn="ctr" defTabSz="914400">
              <a:buFont typeface="Wingdings" pitchFamily="2" charset="2"/>
              <a:buNone/>
            </a:pPr>
            <a:endParaRPr lang="sl-SI" sz="4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914400">
              <a:buFont typeface="Wingdings" pitchFamily="2" charset="2"/>
              <a:buNone/>
            </a:pPr>
            <a:endParaRPr lang="sl-SI" sz="4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3443" y="2492896"/>
            <a:ext cx="841692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76250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90500">
              <a:tabLst>
                <a:tab pos="476250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476250">
              <a:tabLst>
                <a:tab pos="476250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9052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4095750"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529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50101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54673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5924550" fontAlgn="base">
              <a:spcAft>
                <a:spcPct val="0"/>
              </a:spcAft>
              <a:buFont typeface="Arial" charset="0"/>
              <a:buChar char="»"/>
              <a:tabLst>
                <a:tab pos="476250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>
              <a:buFont typeface="Wingdings" pitchFamily="2" charset="2"/>
              <a:buNone/>
            </a:pP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Nudijo pomoč </a:t>
            </a:r>
            <a:r>
              <a:rPr lang="sl-SI" sz="3000" b="1" dirty="0" err="1" smtClean="0">
                <a:solidFill>
                  <a:schemeClr val="accent3">
                    <a:lumMod val="50000"/>
                  </a:schemeClr>
                </a:solidFill>
              </a:rPr>
              <a:t>odločevalcem</a:t>
            </a: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 pri načrtovanju in upravljanju okolja</a:t>
            </a:r>
          </a:p>
          <a:p>
            <a:pPr algn="ctr" defTabSz="914400">
              <a:buFont typeface="Wingdings" pitchFamily="2" charset="2"/>
              <a:buNone/>
            </a:pPr>
            <a:endParaRPr lang="sl-SI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914400">
              <a:buFont typeface="Wingdings" pitchFamily="2" charset="2"/>
              <a:buNone/>
            </a:pPr>
            <a:r>
              <a:rPr lang="sl-SI" sz="3000" b="1" dirty="0" smtClean="0">
                <a:solidFill>
                  <a:schemeClr val="accent3">
                    <a:lumMod val="50000"/>
                  </a:schemeClr>
                </a:solidFill>
              </a:rPr>
              <a:t>So orodje za ozaveščanje javnosti o okoljski problematiki</a:t>
            </a:r>
            <a:endParaRPr lang="sl-SI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4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9"/>
          <p:cNvSpPr>
            <a:spLocks noGrp="1"/>
          </p:cNvSpPr>
          <p:nvPr>
            <p:ph type="title"/>
          </p:nvPr>
        </p:nvSpPr>
        <p:spPr>
          <a:xfrm>
            <a:off x="1331640" y="1988840"/>
            <a:ext cx="6984776" cy="3672408"/>
          </a:xfrm>
        </p:spPr>
        <p:txBody>
          <a:bodyPr wrap="square">
            <a:normAutofit/>
          </a:bodyPr>
          <a:lstStyle/>
          <a:p>
            <a:r>
              <a:rPr lang="sl-SI" dirty="0" smtClean="0">
                <a:latin typeface="Arial" charset="0"/>
              </a:rPr>
              <a:t/>
            </a:r>
            <a:br>
              <a:rPr lang="sl-SI" dirty="0" smtClean="0">
                <a:latin typeface="Arial" charset="0"/>
              </a:rPr>
            </a:br>
            <a:r>
              <a:rPr lang="sl-SI" dirty="0" smtClean="0">
                <a:latin typeface="Arial" charset="0"/>
              </a:rPr>
              <a:t/>
            </a:r>
            <a:br>
              <a:rPr lang="sl-SI" dirty="0" smtClean="0">
                <a:latin typeface="Arial" charset="0"/>
              </a:rPr>
            </a:br>
            <a:r>
              <a:rPr lang="sl-SI" dirty="0" smtClean="0">
                <a:latin typeface="Arial" charset="0"/>
              </a:rPr>
              <a:t>              </a:t>
            </a:r>
            <a:r>
              <a:rPr lang="sl-SI" sz="3000" dirty="0" smtClean="0">
                <a:latin typeface="Arial" charset="0"/>
              </a:rPr>
              <a:t>Nataša Kovač</a:t>
            </a:r>
            <a:br>
              <a:rPr lang="sl-SI" sz="3000" dirty="0" smtClean="0">
                <a:latin typeface="Arial" charset="0"/>
              </a:rPr>
            </a:br>
            <a:r>
              <a:rPr lang="sl-SI" sz="3000" dirty="0" smtClean="0">
                <a:latin typeface="Arial" charset="0"/>
              </a:rPr>
              <a:t>                    Agencija RS za okolje</a:t>
            </a:r>
            <a:br>
              <a:rPr lang="sl-SI" sz="3000" dirty="0" smtClean="0">
                <a:latin typeface="Arial" charset="0"/>
              </a:rPr>
            </a:br>
            <a:r>
              <a:rPr lang="sl-SI" sz="3000" dirty="0" smtClean="0">
                <a:latin typeface="Arial" charset="0"/>
              </a:rPr>
              <a:t>                      </a:t>
            </a:r>
            <a:r>
              <a:rPr lang="sl-SI" sz="2200" dirty="0" smtClean="0">
                <a:latin typeface="Arial" charset="0"/>
              </a:rPr>
              <a:t>natasa.kovac@gov.si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19113" y="6026150"/>
            <a:ext cx="5957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endParaRPr lang="sl-SI">
              <a:latin typeface="Arial" charset="0"/>
            </a:endParaRPr>
          </a:p>
        </p:txBody>
      </p:sp>
      <p:pic>
        <p:nvPicPr>
          <p:cNvPr id="4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3672408" cy="151216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38385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9"/>
          <p:cNvSpPr>
            <a:spLocks noGrp="1"/>
          </p:cNvSpPr>
          <p:nvPr>
            <p:ph type="title" idx="4294967295"/>
          </p:nvPr>
        </p:nvSpPr>
        <p:spPr>
          <a:xfrm>
            <a:off x="0" y="260648"/>
            <a:ext cx="9134475" cy="1631278"/>
          </a:xfrm>
        </p:spPr>
        <p:txBody>
          <a:bodyPr wrap="square">
            <a:normAutofit fontScale="90000"/>
          </a:bodyPr>
          <a:lstStyle/>
          <a:p>
            <a:pPr marL="457200" indent="-457200"/>
            <a:r>
              <a:rPr lang="sl-SI" sz="4000" b="1" dirty="0" smtClean="0">
                <a:solidFill>
                  <a:schemeClr val="accent3">
                    <a:lumMod val="50000"/>
                  </a:schemeClr>
                </a:solidFill>
              </a:rPr>
              <a:t>Energija je potrebna za naše življenje. Od tega, kaj je njen vir in koliko je porabimo, je odvisen njen vpliv na okolje.</a:t>
            </a:r>
            <a:endParaRPr lang="sl-SI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066" y="2129196"/>
            <a:ext cx="6093867" cy="44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31739" y="6371084"/>
            <a:ext cx="468052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US" sz="1100" i="1" dirty="0" err="1" smtClean="0">
                <a:latin typeface="Arial" charset="0"/>
              </a:rPr>
              <a:t>Vir</a:t>
            </a:r>
            <a:r>
              <a:rPr lang="en-US" sz="1100" i="1" dirty="0" smtClean="0">
                <a:latin typeface="Arial" charset="0"/>
              </a:rPr>
              <a:t>:</a:t>
            </a:r>
            <a:r>
              <a:rPr lang="sl-SI" sz="1100" i="1" dirty="0" smtClean="0">
                <a:latin typeface="Arial" charset="0"/>
              </a:rPr>
              <a:t> </a:t>
            </a:r>
            <a:r>
              <a:rPr lang="en-US" sz="1100" i="1" dirty="0" smtClean="0">
                <a:latin typeface="Arial" charset="0"/>
              </a:rPr>
              <a:t>Environmental indicator report 2013, European Environment Agency</a:t>
            </a:r>
            <a:endParaRPr lang="en-US" sz="1100" i="1" dirty="0">
              <a:latin typeface="Arial" charset="0"/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2843808" y="3316016"/>
            <a:ext cx="936104" cy="3077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HRANA</a:t>
            </a:r>
            <a:endParaRPr lang="en-US" sz="1400" b="1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5004048" y="3316016"/>
            <a:ext cx="936104" cy="3077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VODA</a:t>
            </a:r>
            <a:endParaRPr lang="en-US" sz="1400" b="1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2771800" y="4797152"/>
            <a:ext cx="936104" cy="3077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ENERGIJA</a:t>
            </a:r>
            <a:endParaRPr lang="en-US" sz="1400" b="1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724851" y="4648340"/>
            <a:ext cx="1748714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MATERIALI</a:t>
            </a:r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6774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53651" y="2420888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Vizija 7. okoljskega akcijskega programa</a:t>
            </a:r>
          </a:p>
          <a:p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„Do 2050 živeti dobro v okviru okoljskih omejitev našega planeta.“ </a:t>
            </a:r>
          </a:p>
          <a:p>
            <a:endParaRPr lang="en-US" dirty="0"/>
          </a:p>
          <a:p>
            <a:r>
              <a:rPr lang="sl-SI" b="1" dirty="0" smtClean="0"/>
              <a:t>„Blaginja in zdravo okolje sta osnovi inovativnega, krožnega gospodarstva. </a:t>
            </a:r>
            <a:r>
              <a:rPr lang="sl-SI" dirty="0" smtClean="0"/>
              <a:t>Krožno gospodarstvo upravlja z odpadki tako, da se v krožnem procesu nič ne izgubi. Zato pravimo, da so naravni viri upravljani trajnostno, </a:t>
            </a:r>
            <a:r>
              <a:rPr lang="sl-SI" b="1" dirty="0" smtClean="0"/>
              <a:t>biotska raznovrstnost </a:t>
            </a:r>
            <a:r>
              <a:rPr lang="sl-SI" dirty="0" smtClean="0"/>
              <a:t>pa je varovana, spoštovana in obnovljena do mere, ki zagotavlja povečano odpornost naše družbe. </a:t>
            </a:r>
            <a:r>
              <a:rPr lang="sl-SI" b="1" dirty="0" err="1" smtClean="0"/>
              <a:t>Nizkoogljična</a:t>
            </a:r>
            <a:r>
              <a:rPr lang="sl-SI" b="1" dirty="0" smtClean="0"/>
              <a:t> družba </a:t>
            </a:r>
            <a:r>
              <a:rPr lang="sl-SI" dirty="0" smtClean="0"/>
              <a:t>se razvija ob povečevanju </a:t>
            </a:r>
            <a:r>
              <a:rPr lang="sl-SI" dirty="0" err="1" smtClean="0"/>
              <a:t>BDPja</a:t>
            </a:r>
            <a:r>
              <a:rPr lang="sl-SI" dirty="0" smtClean="0"/>
              <a:t> in manjši rabi naravnih virov, kar postavlja osnove za globalno varnost in trajnostni razvoj družbe. "</a:t>
            </a:r>
            <a:endParaRPr lang="en-US" dirty="0"/>
          </a:p>
          <a:p>
            <a:endParaRPr lang="sl-SI" dirty="0" smtClean="0"/>
          </a:p>
          <a:p>
            <a:r>
              <a:rPr lang="sl-SI" dirty="0" smtClean="0"/>
              <a:t>Vir</a:t>
            </a:r>
            <a:r>
              <a:rPr lang="fr-FR" dirty="0" smtClean="0"/>
              <a:t>: </a:t>
            </a:r>
            <a:r>
              <a:rPr lang="fr-FR" dirty="0"/>
              <a:t>7th EU Environment Action </a:t>
            </a:r>
            <a:r>
              <a:rPr lang="fr-FR" dirty="0" smtClean="0"/>
              <a:t>Programme</a:t>
            </a:r>
            <a:r>
              <a:rPr lang="sl-SI" dirty="0" smtClean="0"/>
              <a:t>, Sedmi okoljski akcijski program EU</a:t>
            </a:r>
            <a:endParaRPr lang="en-US" dirty="0"/>
          </a:p>
        </p:txBody>
      </p:sp>
      <p:sp>
        <p:nvSpPr>
          <p:cNvPr id="5" name="Title 19"/>
          <p:cNvSpPr txBox="1">
            <a:spLocks/>
          </p:cNvSpPr>
          <p:nvPr/>
        </p:nvSpPr>
        <p:spPr>
          <a:xfrm>
            <a:off x="9525" y="614131"/>
            <a:ext cx="9134475" cy="1152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Okoljska dimenzija se uveljavlja tudi v energetski politiki</a:t>
            </a:r>
            <a:endParaRPr lang="sl-SI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52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9"/>
          <p:cNvSpPr txBox="1">
            <a:spLocks/>
          </p:cNvSpPr>
          <p:nvPr/>
        </p:nvSpPr>
        <p:spPr>
          <a:xfrm>
            <a:off x="178938" y="332656"/>
            <a:ext cx="9134475" cy="1152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S kazalci spremljamo doseganje ciljev</a:t>
            </a:r>
          </a:p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sodobne energetske politike</a:t>
            </a:r>
            <a:endParaRPr lang="sl-SI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178938" y="1601343"/>
            <a:ext cx="8064896" cy="5112568"/>
            <a:chOff x="395536" y="1636440"/>
            <a:chExt cx="8064896" cy="5112568"/>
          </a:xfrm>
        </p:grpSpPr>
        <p:sp>
          <p:nvSpPr>
            <p:cNvPr id="7" name="Diagram poteka: Povezovalnik 6"/>
            <p:cNvSpPr/>
            <p:nvPr/>
          </p:nvSpPr>
          <p:spPr>
            <a:xfrm>
              <a:off x="395536" y="1708448"/>
              <a:ext cx="4176464" cy="3024336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Diagram poteka: Povezovalnik 7"/>
            <p:cNvSpPr/>
            <p:nvPr/>
          </p:nvSpPr>
          <p:spPr>
            <a:xfrm>
              <a:off x="4355976" y="1636440"/>
              <a:ext cx="4104456" cy="3081549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" name="Diagram poteka: Povezovalnik 8"/>
            <p:cNvSpPr/>
            <p:nvPr/>
          </p:nvSpPr>
          <p:spPr>
            <a:xfrm>
              <a:off x="2959035" y="4012704"/>
              <a:ext cx="3240360" cy="2736304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" name="Text Placeholder 1"/>
            <p:cNvSpPr txBox="1">
              <a:spLocks/>
            </p:cNvSpPr>
            <p:nvPr/>
          </p:nvSpPr>
          <p:spPr>
            <a:xfrm>
              <a:off x="755576" y="2564903"/>
              <a:ext cx="345638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422061" indent="-422061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9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468" indent="-351718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344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406875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95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69625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32376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95125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7875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20625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783374" indent="-281376" algn="l" defTabSz="11255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sl-SI" sz="2400" b="1" dirty="0" smtClean="0">
                  <a:solidFill>
                    <a:schemeClr val="bg1"/>
                  </a:solidFill>
                </a:rPr>
                <a:t>Okolje: izpusti TGP, izpusti v zrak, odpadki</a:t>
              </a:r>
              <a:endParaRPr lang="en-GB" sz="24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11" name="TextBox 21"/>
            <p:cNvSpPr txBox="1"/>
            <p:nvPr/>
          </p:nvSpPr>
          <p:spPr>
            <a:xfrm>
              <a:off x="3731263" y="4965357"/>
              <a:ext cx="169591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l-SI" sz="2400" b="1" dirty="0" smtClean="0">
                  <a:solidFill>
                    <a:schemeClr val="bg1"/>
                  </a:solidFill>
                </a:rPr>
                <a:t>Obnovljivi </a:t>
              </a:r>
            </a:p>
            <a:p>
              <a:pPr algn="ctr"/>
              <a:r>
                <a:rPr lang="sl-SI" sz="2400" b="1" dirty="0" smtClean="0">
                  <a:solidFill>
                    <a:schemeClr val="bg1"/>
                  </a:solidFill>
                </a:rPr>
                <a:t>viri energije</a:t>
              </a:r>
              <a:endParaRPr lang="sl-SI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12" name="TextBox 22"/>
            <p:cNvSpPr txBox="1"/>
            <p:nvPr/>
          </p:nvSpPr>
          <p:spPr>
            <a:xfrm>
              <a:off x="5538447" y="2564904"/>
              <a:ext cx="173951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l-SI" sz="2400" b="1" dirty="0" smtClean="0">
                  <a:solidFill>
                    <a:schemeClr val="bg1"/>
                  </a:solidFill>
                </a:rPr>
                <a:t>Energetska </a:t>
              </a:r>
            </a:p>
            <a:p>
              <a:pPr algn="ctr"/>
              <a:r>
                <a:rPr lang="sl-SI" sz="2400" b="1" dirty="0" smtClean="0">
                  <a:solidFill>
                    <a:schemeClr val="bg1"/>
                  </a:solidFill>
                </a:rPr>
                <a:t>učinkovitost</a:t>
              </a:r>
              <a:endParaRPr lang="en-GB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Pravokotnik 12"/>
          <p:cNvSpPr/>
          <p:nvPr/>
        </p:nvSpPr>
        <p:spPr>
          <a:xfrm>
            <a:off x="5225824" y="4068485"/>
            <a:ext cx="37146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smtClean="0">
                <a:solidFill>
                  <a:schemeClr val="accent5">
                    <a:lumMod val="50000"/>
                  </a:schemeClr>
                </a:solidFill>
              </a:rPr>
              <a:t>POTREBUJEMO: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sz="2000" b="1" dirty="0" smtClean="0">
                <a:solidFill>
                  <a:schemeClr val="accent5">
                    <a:lumMod val="50000"/>
                  </a:schemeClr>
                </a:solidFill>
              </a:rPr>
              <a:t>Z</a:t>
            </a:r>
            <a:r>
              <a:rPr lang="sl-SI" sz="2000" dirty="0" smtClean="0">
                <a:solidFill>
                  <a:schemeClr val="accent5">
                    <a:lumMod val="50000"/>
                  </a:schemeClr>
                </a:solidFill>
              </a:rPr>
              <a:t>anesljive, točne in kar je mogoče zadnje dostopne podatke</a:t>
            </a:r>
            <a:endParaRPr lang="en-US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l-SI" sz="2000" b="1" dirty="0" smtClean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sl-SI" sz="2000" dirty="0" smtClean="0">
                <a:solidFill>
                  <a:schemeClr val="accent5">
                    <a:lumMod val="50000"/>
                  </a:schemeClr>
                </a:solidFill>
              </a:rPr>
              <a:t>ovezovanje sektorjev, ki razpolagajo s podatki</a:t>
            </a:r>
            <a:endParaRPr lang="en-US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l-SI" sz="2000" b="1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sl-SI" sz="2000" dirty="0" smtClean="0">
                <a:solidFill>
                  <a:schemeClr val="accent5">
                    <a:lumMod val="50000"/>
                  </a:schemeClr>
                </a:solidFill>
              </a:rPr>
              <a:t>miselne analize in njihovo uveljavljanje v praksi</a:t>
            </a:r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40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84137" y="2420888"/>
            <a:ext cx="8975725" cy="291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914400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AutoNum type="arabicPeriod"/>
            </a:pPr>
            <a:r>
              <a:rPr lang="sl-SI" sz="2400" b="1" dirty="0" smtClean="0">
                <a:sym typeface="Monotype Sorts" pitchFamily="2" charset="2"/>
              </a:rPr>
              <a:t>Se </a:t>
            </a:r>
            <a:r>
              <a:rPr lang="sl-SI" sz="2400" b="1" dirty="0">
                <a:sym typeface="Monotype Sorts" pitchFamily="2" charset="2"/>
              </a:rPr>
              <a:t>vpliv porabe in proizvodnje energije na okolje zmanjšuje</a:t>
            </a:r>
            <a:r>
              <a:rPr lang="de-DE" sz="2400" b="1" dirty="0" smtClean="0">
                <a:sym typeface="Monotype Sorts" pitchFamily="2" charset="2"/>
              </a:rPr>
              <a:t>?</a:t>
            </a:r>
            <a:endParaRPr lang="sl-SI" sz="2400" b="1" dirty="0" smtClean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de-DE" sz="2400" b="1" dirty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r>
              <a:rPr lang="de-DE" sz="2400" b="1" dirty="0">
                <a:sym typeface="Monotype Sorts" pitchFamily="2" charset="2"/>
              </a:rPr>
              <a:t>2.</a:t>
            </a:r>
            <a:r>
              <a:rPr lang="sl-SI" sz="2400" b="1" dirty="0">
                <a:sym typeface="Monotype Sorts" pitchFamily="2" charset="2"/>
              </a:rPr>
              <a:t> </a:t>
            </a:r>
            <a:r>
              <a:rPr lang="sl-SI" sz="2400" b="1" dirty="0" smtClean="0">
                <a:sym typeface="Monotype Sorts" pitchFamily="2" charset="2"/>
              </a:rPr>
              <a:t> Se </a:t>
            </a:r>
            <a:r>
              <a:rPr lang="sl-SI" sz="2400" b="1" dirty="0">
                <a:sym typeface="Monotype Sorts" pitchFamily="2" charset="2"/>
              </a:rPr>
              <a:t>poraba</a:t>
            </a:r>
            <a:r>
              <a:rPr lang="de-DE" sz="2400" b="1" dirty="0">
                <a:sym typeface="Monotype Sorts" pitchFamily="2" charset="2"/>
              </a:rPr>
              <a:t> </a:t>
            </a:r>
            <a:r>
              <a:rPr lang="sl-SI" sz="2400" b="1" dirty="0">
                <a:sym typeface="Monotype Sorts" pitchFamily="2" charset="2"/>
              </a:rPr>
              <a:t>energije zmanjšuje</a:t>
            </a:r>
            <a:r>
              <a:rPr lang="de-DE" sz="2400" b="1" dirty="0">
                <a:sym typeface="Monotype Sorts" pitchFamily="2" charset="2"/>
              </a:rPr>
              <a:t>?</a:t>
            </a:r>
            <a:r>
              <a:rPr lang="sl-SI" sz="2400" b="1" dirty="0">
                <a:sym typeface="Monotype Sorts" pitchFamily="2" charset="2"/>
              </a:rPr>
              <a:t> </a:t>
            </a: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de-DE" sz="2400" b="1" dirty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r>
              <a:rPr lang="de-DE" sz="2400" b="1" dirty="0">
                <a:sym typeface="Monotype Sorts" pitchFamily="2" charset="2"/>
              </a:rPr>
              <a:t>3.</a:t>
            </a:r>
            <a:r>
              <a:rPr lang="sl-SI" sz="2400" b="1" dirty="0">
                <a:sym typeface="Monotype Sorts" pitchFamily="2" charset="2"/>
              </a:rPr>
              <a:t> </a:t>
            </a:r>
            <a:r>
              <a:rPr lang="sl-SI" sz="2400" b="1" dirty="0" smtClean="0">
                <a:sym typeface="Monotype Sorts" pitchFamily="2" charset="2"/>
              </a:rPr>
              <a:t> Kako </a:t>
            </a:r>
            <a:r>
              <a:rPr lang="sl-SI" sz="2400" b="1" dirty="0">
                <a:sym typeface="Monotype Sorts" pitchFamily="2" charset="2"/>
              </a:rPr>
              <a:t>hitro se povečuje </a:t>
            </a:r>
            <a:r>
              <a:rPr lang="sl-SI" sz="2400" b="1" dirty="0" smtClean="0">
                <a:sym typeface="Monotype Sorts" pitchFamily="2" charset="2"/>
              </a:rPr>
              <a:t>energetska intenzivnost?</a:t>
            </a:r>
            <a:endParaRPr lang="de-DE" sz="2400" b="1" dirty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de-DE" sz="2400" b="1" dirty="0">
              <a:sym typeface="Monotype Sorts" pitchFamily="2" charset="2"/>
            </a:endParaRPr>
          </a:p>
        </p:txBody>
      </p:sp>
      <p:sp>
        <p:nvSpPr>
          <p:cNvPr id="3" name="Title 19"/>
          <p:cNvSpPr txBox="1">
            <a:spLocks/>
          </p:cNvSpPr>
          <p:nvPr/>
        </p:nvSpPr>
        <p:spPr>
          <a:xfrm>
            <a:off x="178939" y="476672"/>
            <a:ext cx="9134475" cy="1152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Kazalci okolje energija sledijo šestim političnim </a:t>
            </a:r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vprašanjem (</a:t>
            </a:r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EU)</a:t>
            </a:r>
            <a:endParaRPr lang="sl-SI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3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52530" y="1897918"/>
            <a:ext cx="8975725" cy="380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sl-SI" sz="2400" b="1" dirty="0" smtClean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r>
              <a:rPr lang="de-DE" sz="2400" b="1" dirty="0" smtClean="0">
                <a:sym typeface="Monotype Sorts" pitchFamily="2" charset="2"/>
              </a:rPr>
              <a:t>4</a:t>
            </a:r>
            <a:r>
              <a:rPr lang="de-DE" sz="2400" b="1" dirty="0">
                <a:sym typeface="Monotype Sorts" pitchFamily="2" charset="2"/>
              </a:rPr>
              <a:t>.</a:t>
            </a:r>
            <a:r>
              <a:rPr lang="sl-SI" sz="2400" b="1" dirty="0">
                <a:sym typeface="Monotype Sorts" pitchFamily="2" charset="2"/>
              </a:rPr>
              <a:t> </a:t>
            </a:r>
            <a:r>
              <a:rPr lang="sl-SI" sz="2400" b="1" dirty="0" smtClean="0">
                <a:sym typeface="Monotype Sorts" pitchFamily="2" charset="2"/>
              </a:rPr>
              <a:t> Je </a:t>
            </a:r>
            <a:r>
              <a:rPr lang="sl-SI" sz="2400" b="1" dirty="0">
                <a:sym typeface="Monotype Sorts" pitchFamily="2" charset="2"/>
              </a:rPr>
              <a:t>opazen prehod na goriva, ki manj </a:t>
            </a:r>
            <a:r>
              <a:rPr lang="sl-SI" sz="2400" b="1" dirty="0" smtClean="0">
                <a:sym typeface="Monotype Sorts" pitchFamily="2" charset="2"/>
              </a:rPr>
              <a:t>onesnažujejo okolje </a:t>
            </a:r>
            <a:r>
              <a:rPr lang="sl-SI" sz="2400" b="1" dirty="0">
                <a:sym typeface="Monotype Sorts" pitchFamily="2" charset="2"/>
              </a:rPr>
              <a:t>(z manj ali nič ogljika)</a:t>
            </a:r>
            <a:r>
              <a:rPr lang="de-DE" sz="2400" b="1" dirty="0" smtClean="0">
                <a:sym typeface="Monotype Sorts" pitchFamily="2" charset="2"/>
              </a:rPr>
              <a:t>?</a:t>
            </a:r>
            <a:endParaRPr lang="sl-SI" sz="2400" b="1" dirty="0" smtClean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de-DE" sz="2400" b="1" dirty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r>
              <a:rPr lang="de-DE" sz="2400" b="1" dirty="0">
                <a:sym typeface="Monotype Sorts" pitchFamily="2" charset="2"/>
              </a:rPr>
              <a:t>5.</a:t>
            </a:r>
            <a:r>
              <a:rPr lang="sl-SI" sz="2400" b="1" dirty="0">
                <a:sym typeface="Monotype Sorts" pitchFamily="2" charset="2"/>
              </a:rPr>
              <a:t> </a:t>
            </a:r>
            <a:r>
              <a:rPr lang="sl-SI" sz="2400" b="1" dirty="0" smtClean="0">
                <a:sym typeface="Monotype Sorts" pitchFamily="2" charset="2"/>
              </a:rPr>
              <a:t> Kako </a:t>
            </a:r>
            <a:r>
              <a:rPr lang="sl-SI" sz="2400" b="1" dirty="0">
                <a:sym typeface="Monotype Sorts" pitchFamily="2" charset="2"/>
              </a:rPr>
              <a:t>hitro uvajamo tehnologije </a:t>
            </a:r>
            <a:r>
              <a:rPr lang="sl-SI" sz="2400" b="1" dirty="0" smtClean="0">
                <a:sym typeface="Monotype Sorts" pitchFamily="2" charset="2"/>
              </a:rPr>
              <a:t>za obnovljive </a:t>
            </a:r>
            <a:r>
              <a:rPr lang="sl-SI" sz="2400" b="1" dirty="0" smtClean="0">
                <a:sym typeface="Monotype Sorts" pitchFamily="2" charset="2"/>
              </a:rPr>
              <a:t>vire energije</a:t>
            </a:r>
            <a:r>
              <a:rPr lang="de-DE" sz="2400" b="1" dirty="0" smtClean="0">
                <a:sym typeface="Monotype Sorts" pitchFamily="2" charset="2"/>
              </a:rPr>
              <a:t>?</a:t>
            </a:r>
            <a:r>
              <a:rPr lang="sl-SI" sz="2400" b="1" dirty="0" smtClean="0">
                <a:sym typeface="Monotype Sorts" pitchFamily="2" charset="2"/>
              </a:rPr>
              <a:t> </a:t>
            </a: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endParaRPr lang="de-DE" sz="2400" b="1" dirty="0">
              <a:sym typeface="Monotype Sorts" pitchFamily="2" charset="2"/>
            </a:endParaRPr>
          </a:p>
          <a:p>
            <a:pPr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</a:pPr>
            <a:r>
              <a:rPr lang="de-DE" sz="2400" b="1" dirty="0">
                <a:sym typeface="Monotype Sorts" pitchFamily="2" charset="2"/>
              </a:rPr>
              <a:t>6.</a:t>
            </a:r>
            <a:r>
              <a:rPr lang="sl-SI" sz="2400" b="1" dirty="0">
                <a:sym typeface="Monotype Sorts" pitchFamily="2" charset="2"/>
              </a:rPr>
              <a:t> </a:t>
            </a:r>
            <a:r>
              <a:rPr lang="sl-SI" sz="2400" b="1" dirty="0" smtClean="0">
                <a:sym typeface="Monotype Sorts" pitchFamily="2" charset="2"/>
              </a:rPr>
              <a:t> So </a:t>
            </a:r>
            <a:r>
              <a:rPr lang="sl-SI" sz="2400" b="1" dirty="0">
                <a:sym typeface="Monotype Sorts" pitchFamily="2" charset="2"/>
              </a:rPr>
              <a:t>okoljski stroški bolje </a:t>
            </a:r>
            <a:r>
              <a:rPr lang="sl-SI" sz="2400" b="1" dirty="0" smtClean="0">
                <a:sym typeface="Monotype Sorts" pitchFamily="2" charset="2"/>
              </a:rPr>
              <a:t>vključeni v </a:t>
            </a:r>
            <a:r>
              <a:rPr lang="sl-SI" sz="2400" b="1" dirty="0">
                <a:sym typeface="Monotype Sorts" pitchFamily="2" charset="2"/>
              </a:rPr>
              <a:t>sistem cen</a:t>
            </a:r>
            <a:r>
              <a:rPr lang="de-DE" sz="2400" b="1" dirty="0" smtClean="0">
                <a:sym typeface="Monotype Sorts" pitchFamily="2" charset="2"/>
              </a:rPr>
              <a:t>?</a:t>
            </a:r>
            <a:endParaRPr lang="de-DE" sz="2400" b="1" dirty="0">
              <a:sym typeface="Monotype Sorts" pitchFamily="2" charset="2"/>
            </a:endParaRPr>
          </a:p>
          <a:p>
            <a:pPr marL="895350" lvl="1" indent="-43815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DE" sz="2400" b="1" dirty="0">
              <a:sym typeface="Monotype Sorts" pitchFamily="2" charset="2"/>
            </a:endParaRPr>
          </a:p>
        </p:txBody>
      </p:sp>
      <p:sp>
        <p:nvSpPr>
          <p:cNvPr id="3" name="Title 19"/>
          <p:cNvSpPr txBox="1">
            <a:spLocks/>
          </p:cNvSpPr>
          <p:nvPr/>
        </p:nvSpPr>
        <p:spPr>
          <a:xfrm>
            <a:off x="178939" y="476672"/>
            <a:ext cx="9134475" cy="1152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Kazalci okolje energija sledijo šestim političnim ciljem EU</a:t>
            </a:r>
            <a:endParaRPr lang="sl-SI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88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9"/>
          <p:cNvSpPr>
            <a:spLocks noGrp="1"/>
          </p:cNvSpPr>
          <p:nvPr>
            <p:ph type="title" idx="4294967295"/>
          </p:nvPr>
        </p:nvSpPr>
        <p:spPr>
          <a:xfrm>
            <a:off x="6228184" y="1211296"/>
            <a:ext cx="2753245" cy="3393405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/>
            </a:r>
            <a:b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/>
            </a:r>
            <a:b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32 kazalcev okolje – energija</a:t>
            </a:r>
            <a:b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/>
            </a:r>
            <a:b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r>
              <a:rPr lang="sl-SI" sz="2000" b="1" dirty="0" smtClean="0"/>
              <a:t>http</a:t>
            </a:r>
            <a:r>
              <a:rPr lang="sl-SI" sz="2000" b="1" dirty="0"/>
              <a:t>://kazalci.arso.gov.si</a:t>
            </a: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/>
            </a:r>
            <a:b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endParaRPr lang="sl-SI" b="1" dirty="0" smtClean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-115069"/>
            <a:ext cx="4968552" cy="701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9"/>
          <p:cNvSpPr txBox="1">
            <a:spLocks/>
          </p:cNvSpPr>
          <p:nvPr/>
        </p:nvSpPr>
        <p:spPr>
          <a:xfrm>
            <a:off x="163681" y="476672"/>
            <a:ext cx="9134475" cy="1152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Kazalci omogočajo ugotavljanje </a:t>
            </a:r>
          </a:p>
          <a:p>
            <a:r>
              <a:rPr lang="sl-SI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povezav med okoljem in energijo</a:t>
            </a:r>
            <a:endParaRPr lang="sl-SI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1628800"/>
            <a:ext cx="7128791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67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9"/>
          <p:cNvSpPr>
            <a:spLocks noGrp="1"/>
          </p:cNvSpPr>
          <p:nvPr>
            <p:ph type="title" idx="4294967295"/>
          </p:nvPr>
        </p:nvSpPr>
        <p:spPr>
          <a:xfrm>
            <a:off x="2132769" y="332656"/>
            <a:ext cx="5098899" cy="669925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Struktura kazalca</a:t>
            </a: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5" y="1290638"/>
            <a:ext cx="478155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416175" y="6477859"/>
            <a:ext cx="453208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US" sz="1100" i="1" dirty="0" err="1" smtClean="0">
                <a:latin typeface="Arial" charset="0"/>
              </a:rPr>
              <a:t>Vir</a:t>
            </a:r>
            <a:r>
              <a:rPr lang="en-US" sz="1100" i="1" dirty="0" smtClean="0">
                <a:latin typeface="Arial" charset="0"/>
              </a:rPr>
              <a:t>: </a:t>
            </a:r>
            <a:r>
              <a:rPr lang="sl-SI" sz="1100" i="1" dirty="0" smtClean="0">
                <a:latin typeface="Arial" charset="0"/>
              </a:rPr>
              <a:t>Kazalci okolja v Sloveniji, http://kazalci.arso.gov.si</a:t>
            </a:r>
            <a:endParaRPr lang="en-US" sz="11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5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12102</TotalTime>
  <Words>740</Words>
  <Application>Microsoft Office PowerPoint</Application>
  <PresentationFormat>Diaprojekcija na zaslonu (4:3)</PresentationFormat>
  <Paragraphs>66</Paragraphs>
  <Slides>13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Officeova tema</vt:lpstr>
      <vt:lpstr>Pomen povezovanja podatkov o okolju in energiji v sistemu kazalcev okolja                    mag. Nataša Kovač                            Agencija RS za okolje                       </vt:lpstr>
      <vt:lpstr>Energija je potrebna za naše življenje. Od tega, kaj je njen vir in koliko je porabimo, je odvisen njen vpliv na okolje.</vt:lpstr>
      <vt:lpstr>PowerPointova predstavitev</vt:lpstr>
      <vt:lpstr>PowerPointova predstavitev</vt:lpstr>
      <vt:lpstr>PowerPointova predstavitev</vt:lpstr>
      <vt:lpstr>PowerPointova predstavitev</vt:lpstr>
      <vt:lpstr>  32 kazalcev okolje – energija  http://kazalci.arso.gov.si  </vt:lpstr>
      <vt:lpstr>PowerPointova predstavitev</vt:lpstr>
      <vt:lpstr>Struktura kazalca</vt:lpstr>
      <vt:lpstr>PowerPointova predstavitev</vt:lpstr>
      <vt:lpstr>PowerPointova predstavitev</vt:lpstr>
      <vt:lpstr>PowerPointova predstavitev</vt:lpstr>
      <vt:lpstr>                Nataša Kovač                     Agencija RS za okolje                       natasa.kovac@gov.si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Nataša Kovač</dc:creator>
  <cp:lastModifiedBy>Natasa Kovac </cp:lastModifiedBy>
  <cp:revision>97</cp:revision>
  <cp:lastPrinted>2016-06-06T13:39:14Z</cp:lastPrinted>
  <dcterms:created xsi:type="dcterms:W3CDTF">2015-03-30T13:55:08Z</dcterms:created>
  <dcterms:modified xsi:type="dcterms:W3CDTF">2016-06-07T04:54:01Z</dcterms:modified>
</cp:coreProperties>
</file>